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5" r:id="rId1"/>
  </p:sldMasterIdLst>
  <p:notesMasterIdLst>
    <p:notesMasterId r:id="rId29"/>
  </p:notesMasterIdLst>
  <p:handoutMasterIdLst>
    <p:handoutMasterId r:id="rId30"/>
  </p:handoutMasterIdLst>
  <p:sldIdLst>
    <p:sldId id="3353" r:id="rId2"/>
    <p:sldId id="3403" r:id="rId3"/>
    <p:sldId id="3404" r:id="rId4"/>
    <p:sldId id="3405" r:id="rId5"/>
    <p:sldId id="298" r:id="rId6"/>
    <p:sldId id="3406" r:id="rId7"/>
    <p:sldId id="3432" r:id="rId8"/>
    <p:sldId id="3433" r:id="rId9"/>
    <p:sldId id="3408" r:id="rId10"/>
    <p:sldId id="3409" r:id="rId11"/>
    <p:sldId id="3436" r:id="rId12"/>
    <p:sldId id="3435" r:id="rId13"/>
    <p:sldId id="3423" r:id="rId14"/>
    <p:sldId id="3413" r:id="rId15"/>
    <p:sldId id="3415" r:id="rId16"/>
    <p:sldId id="3416" r:id="rId17"/>
    <p:sldId id="3424" r:id="rId18"/>
    <p:sldId id="3419" r:id="rId19"/>
    <p:sldId id="3420" r:id="rId20"/>
    <p:sldId id="3407" r:id="rId21"/>
    <p:sldId id="3421" r:id="rId22"/>
    <p:sldId id="3422" r:id="rId23"/>
    <p:sldId id="3431" r:id="rId24"/>
    <p:sldId id="3427" r:id="rId25"/>
    <p:sldId id="3411" r:id="rId26"/>
    <p:sldId id="3412" r:id="rId27"/>
    <p:sldId id="3437" r:id="rId28"/>
  </p:sldIdLst>
  <p:sldSz cx="24377650" cy="13716000"/>
  <p:notesSz cx="6858000" cy="9144000"/>
  <p:defaultTextStyle>
    <a:defPPr>
      <a:defRPr lang="en-US"/>
    </a:defPPr>
    <a:lvl1pPr marL="0" algn="l" defTabSz="1828434" rtl="0" eaLnBrk="1" latinLnBrk="0" hangingPunct="1">
      <a:defRPr sz="3599" kern="1200">
        <a:solidFill>
          <a:schemeClr val="tx1"/>
        </a:solidFill>
        <a:latin typeface="+mn-lt"/>
        <a:ea typeface="+mn-ea"/>
        <a:cs typeface="+mn-cs"/>
      </a:defRPr>
    </a:lvl1pPr>
    <a:lvl2pPr marL="914217" algn="l" defTabSz="1828434" rtl="0" eaLnBrk="1" latinLnBrk="0" hangingPunct="1">
      <a:defRPr sz="3599" kern="1200">
        <a:solidFill>
          <a:schemeClr val="tx1"/>
        </a:solidFill>
        <a:latin typeface="+mn-lt"/>
        <a:ea typeface="+mn-ea"/>
        <a:cs typeface="+mn-cs"/>
      </a:defRPr>
    </a:lvl2pPr>
    <a:lvl3pPr marL="1828434" algn="l" defTabSz="1828434" rtl="0" eaLnBrk="1" latinLnBrk="0" hangingPunct="1">
      <a:defRPr sz="3599" kern="1200">
        <a:solidFill>
          <a:schemeClr val="tx1"/>
        </a:solidFill>
        <a:latin typeface="+mn-lt"/>
        <a:ea typeface="+mn-ea"/>
        <a:cs typeface="+mn-cs"/>
      </a:defRPr>
    </a:lvl3pPr>
    <a:lvl4pPr marL="2742651" algn="l" defTabSz="1828434" rtl="0" eaLnBrk="1" latinLnBrk="0" hangingPunct="1">
      <a:defRPr sz="3599" kern="1200">
        <a:solidFill>
          <a:schemeClr val="tx1"/>
        </a:solidFill>
        <a:latin typeface="+mn-lt"/>
        <a:ea typeface="+mn-ea"/>
        <a:cs typeface="+mn-cs"/>
      </a:defRPr>
    </a:lvl4pPr>
    <a:lvl5pPr marL="3656868" algn="l" defTabSz="1828434" rtl="0" eaLnBrk="1" latinLnBrk="0" hangingPunct="1">
      <a:defRPr sz="3599" kern="1200">
        <a:solidFill>
          <a:schemeClr val="tx1"/>
        </a:solidFill>
        <a:latin typeface="+mn-lt"/>
        <a:ea typeface="+mn-ea"/>
        <a:cs typeface="+mn-cs"/>
      </a:defRPr>
    </a:lvl5pPr>
    <a:lvl6pPr marL="4571086" algn="l" defTabSz="1828434" rtl="0" eaLnBrk="1" latinLnBrk="0" hangingPunct="1">
      <a:defRPr sz="3599" kern="1200">
        <a:solidFill>
          <a:schemeClr val="tx1"/>
        </a:solidFill>
        <a:latin typeface="+mn-lt"/>
        <a:ea typeface="+mn-ea"/>
        <a:cs typeface="+mn-cs"/>
      </a:defRPr>
    </a:lvl6pPr>
    <a:lvl7pPr marL="5485303" algn="l" defTabSz="1828434" rtl="0" eaLnBrk="1" latinLnBrk="0" hangingPunct="1">
      <a:defRPr sz="3599" kern="1200">
        <a:solidFill>
          <a:schemeClr val="tx1"/>
        </a:solidFill>
        <a:latin typeface="+mn-lt"/>
        <a:ea typeface="+mn-ea"/>
        <a:cs typeface="+mn-cs"/>
      </a:defRPr>
    </a:lvl7pPr>
    <a:lvl8pPr marL="6399520" algn="l" defTabSz="1828434" rtl="0" eaLnBrk="1" latinLnBrk="0" hangingPunct="1">
      <a:defRPr sz="3599" kern="1200">
        <a:solidFill>
          <a:schemeClr val="tx1"/>
        </a:solidFill>
        <a:latin typeface="+mn-lt"/>
        <a:ea typeface="+mn-ea"/>
        <a:cs typeface="+mn-cs"/>
      </a:defRPr>
    </a:lvl8pPr>
    <a:lvl9pPr marL="7313737" algn="l" defTabSz="1828434" rtl="0" eaLnBrk="1" latinLnBrk="0" hangingPunct="1">
      <a:defRPr sz="3599"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376" userDrawn="1">
          <p15:clr>
            <a:srgbClr val="A4A3A4"/>
          </p15:clr>
        </p15:guide>
        <p15:guide id="2" pos="19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8D81"/>
    <a:srgbClr val="B55A5A"/>
    <a:srgbClr val="B36753"/>
    <a:srgbClr val="CA8260"/>
    <a:srgbClr val="655573"/>
    <a:srgbClr val="9D474B"/>
    <a:srgbClr val="5F6962"/>
    <a:srgbClr val="AC8080"/>
    <a:srgbClr val="80637A"/>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712D23-1F5C-42A3-A009-C6E492356090}" v="37" dt="2024-11-08T14:45:07.9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38" autoAdjust="0"/>
    <p:restoredTop sz="76361" autoAdjust="0"/>
  </p:normalViewPr>
  <p:slideViewPr>
    <p:cSldViewPr snapToObjects="1" showGuides="1">
      <p:cViewPr varScale="1">
        <p:scale>
          <a:sx n="39" d="100"/>
          <a:sy n="39" d="100"/>
        </p:scale>
        <p:origin x="1194" y="78"/>
      </p:cViewPr>
      <p:guideLst>
        <p:guide orient="horz" pos="8376"/>
        <p:guide pos="190"/>
      </p:guideLst>
    </p:cSldViewPr>
  </p:slideViewPr>
  <p:outlineViewPr>
    <p:cViewPr>
      <p:scale>
        <a:sx n="33" d="100"/>
        <a:sy n="33" d="100"/>
      </p:scale>
      <p:origin x="0" y="0"/>
    </p:cViewPr>
  </p:outlineViewPr>
  <p:notesTextViewPr>
    <p:cViewPr>
      <p:scale>
        <a:sx n="1" d="1"/>
        <a:sy n="1" d="1"/>
      </p:scale>
      <p:origin x="0" y="0"/>
    </p:cViewPr>
  </p:notesTextViewPr>
  <p:notesViewPr>
    <p:cSldViewPr snapToObjects="1" showGuides="1">
      <p:cViewPr varScale="1">
        <p:scale>
          <a:sx n="67" d="100"/>
          <a:sy n="67" d="100"/>
        </p:scale>
        <p:origin x="3132"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mad, Rita" userId="347bce86-c516-48e3-9388-f1d9f27d99bf" providerId="ADAL" clId="{87712D23-1F5C-42A3-A009-C6E492356090}"/>
    <pc:docChg chg="undo custSel addSld delSld modSld">
      <pc:chgData name="Hamad, Rita" userId="347bce86-c516-48e3-9388-f1d9f27d99bf" providerId="ADAL" clId="{87712D23-1F5C-42A3-A009-C6E492356090}" dt="2024-11-08T14:45:23.649" v="5095" actId="20577"/>
      <pc:docMkLst>
        <pc:docMk/>
      </pc:docMkLst>
      <pc:sldChg chg="modNotesTx">
        <pc:chgData name="Hamad, Rita" userId="347bce86-c516-48e3-9388-f1d9f27d99bf" providerId="ADAL" clId="{87712D23-1F5C-42A3-A009-C6E492356090}" dt="2024-11-08T14:14:52.635" v="838" actId="20577"/>
        <pc:sldMkLst>
          <pc:docMk/>
          <pc:sldMk cId="1492433271" sldId="298"/>
        </pc:sldMkLst>
      </pc:sldChg>
      <pc:sldChg chg="addSp delSp modSp mod">
        <pc:chgData name="Hamad, Rita" userId="347bce86-c516-48e3-9388-f1d9f27d99bf" providerId="ADAL" clId="{87712D23-1F5C-42A3-A009-C6E492356090}" dt="2024-11-08T14:40:02.698" v="4970" actId="20577"/>
        <pc:sldMkLst>
          <pc:docMk/>
          <pc:sldMk cId="2267912080" sldId="3353"/>
        </pc:sldMkLst>
        <pc:spChg chg="mod">
          <ac:chgData name="Hamad, Rita" userId="347bce86-c516-48e3-9388-f1d9f27d99bf" providerId="ADAL" clId="{87712D23-1F5C-42A3-A009-C6E492356090}" dt="2024-11-08T14:08:28.100" v="107" actId="20577"/>
          <ac:spMkLst>
            <pc:docMk/>
            <pc:sldMk cId="2267912080" sldId="3353"/>
            <ac:spMk id="2" creationId="{040D0DE7-EA5B-0345-8808-CFA4BAD52C6C}"/>
          </ac:spMkLst>
        </pc:spChg>
        <pc:spChg chg="mod">
          <ac:chgData name="Hamad, Rita" userId="347bce86-c516-48e3-9388-f1d9f27d99bf" providerId="ADAL" clId="{87712D23-1F5C-42A3-A009-C6E492356090}" dt="2024-11-08T14:40:02.698" v="4970" actId="20577"/>
          <ac:spMkLst>
            <pc:docMk/>
            <pc:sldMk cId="2267912080" sldId="3353"/>
            <ac:spMk id="4" creationId="{46DC5B0E-1A3E-9449-88CD-762AFB605537}"/>
          </ac:spMkLst>
        </pc:spChg>
        <pc:picChg chg="add mod">
          <ac:chgData name="Hamad, Rita" userId="347bce86-c516-48e3-9388-f1d9f27d99bf" providerId="ADAL" clId="{87712D23-1F5C-42A3-A009-C6E492356090}" dt="2024-11-08T14:09:06.727" v="189"/>
          <ac:picMkLst>
            <pc:docMk/>
            <pc:sldMk cId="2267912080" sldId="3353"/>
            <ac:picMk id="5" creationId="{2272B373-1B47-7E73-D2AC-BE54ACFDE841}"/>
          </ac:picMkLst>
        </pc:picChg>
        <pc:picChg chg="del">
          <ac:chgData name="Hamad, Rita" userId="347bce86-c516-48e3-9388-f1d9f27d99bf" providerId="ADAL" clId="{87712D23-1F5C-42A3-A009-C6E492356090}" dt="2024-11-08T14:09:06.533" v="188" actId="478"/>
          <ac:picMkLst>
            <pc:docMk/>
            <pc:sldMk cId="2267912080" sldId="3353"/>
            <ac:picMk id="7" creationId="{69728A34-B586-6830-67E9-7CD78DD879AE}"/>
          </ac:picMkLst>
        </pc:picChg>
      </pc:sldChg>
      <pc:sldChg chg="del">
        <pc:chgData name="Hamad, Rita" userId="347bce86-c516-48e3-9388-f1d9f27d99bf" providerId="ADAL" clId="{87712D23-1F5C-42A3-A009-C6E492356090}" dt="2024-11-08T14:10:18.479" v="206" actId="47"/>
        <pc:sldMkLst>
          <pc:docMk/>
          <pc:sldMk cId="203702636" sldId="3398"/>
        </pc:sldMkLst>
      </pc:sldChg>
      <pc:sldChg chg="del">
        <pc:chgData name="Hamad, Rita" userId="347bce86-c516-48e3-9388-f1d9f27d99bf" providerId="ADAL" clId="{87712D23-1F5C-42A3-A009-C6E492356090}" dt="2024-11-08T14:10:26.334" v="207" actId="47"/>
        <pc:sldMkLst>
          <pc:docMk/>
          <pc:sldMk cId="2132017203" sldId="3399"/>
        </pc:sldMkLst>
      </pc:sldChg>
      <pc:sldChg chg="del">
        <pc:chgData name="Hamad, Rita" userId="347bce86-c516-48e3-9388-f1d9f27d99bf" providerId="ADAL" clId="{87712D23-1F5C-42A3-A009-C6E492356090}" dt="2024-11-08T14:10:26.334" v="207" actId="47"/>
        <pc:sldMkLst>
          <pc:docMk/>
          <pc:sldMk cId="1709147728" sldId="3400"/>
        </pc:sldMkLst>
      </pc:sldChg>
      <pc:sldChg chg="del">
        <pc:chgData name="Hamad, Rita" userId="347bce86-c516-48e3-9388-f1d9f27d99bf" providerId="ADAL" clId="{87712D23-1F5C-42A3-A009-C6E492356090}" dt="2024-11-08T14:10:26.334" v="207" actId="47"/>
        <pc:sldMkLst>
          <pc:docMk/>
          <pc:sldMk cId="1446508282" sldId="3401"/>
        </pc:sldMkLst>
      </pc:sldChg>
      <pc:sldChg chg="del">
        <pc:chgData name="Hamad, Rita" userId="347bce86-c516-48e3-9388-f1d9f27d99bf" providerId="ADAL" clId="{87712D23-1F5C-42A3-A009-C6E492356090}" dt="2024-11-08T14:10:26.334" v="207" actId="47"/>
        <pc:sldMkLst>
          <pc:docMk/>
          <pc:sldMk cId="1014965828" sldId="3402"/>
        </pc:sldMkLst>
      </pc:sldChg>
      <pc:sldChg chg="modSp mod modNotesTx">
        <pc:chgData name="Hamad, Rita" userId="347bce86-c516-48e3-9388-f1d9f27d99bf" providerId="ADAL" clId="{87712D23-1F5C-42A3-A009-C6E492356090}" dt="2024-11-08T14:11:54.470" v="472" actId="20577"/>
        <pc:sldMkLst>
          <pc:docMk/>
          <pc:sldMk cId="1364296840" sldId="3403"/>
        </pc:sldMkLst>
        <pc:spChg chg="mod">
          <ac:chgData name="Hamad, Rita" userId="347bce86-c516-48e3-9388-f1d9f27d99bf" providerId="ADAL" clId="{87712D23-1F5C-42A3-A009-C6E492356090}" dt="2024-11-08T14:11:54.470" v="472" actId="20577"/>
          <ac:spMkLst>
            <pc:docMk/>
            <pc:sldMk cId="1364296840" sldId="3403"/>
            <ac:spMk id="4" creationId="{996F5157-5D80-077E-11EC-D015F29A18AA}"/>
          </ac:spMkLst>
        </pc:spChg>
      </pc:sldChg>
      <pc:sldChg chg="modNotesTx">
        <pc:chgData name="Hamad, Rita" userId="347bce86-c516-48e3-9388-f1d9f27d99bf" providerId="ADAL" clId="{87712D23-1F5C-42A3-A009-C6E492356090}" dt="2024-11-08T14:12:52.703" v="581" actId="20577"/>
        <pc:sldMkLst>
          <pc:docMk/>
          <pc:sldMk cId="3380946505" sldId="3404"/>
        </pc:sldMkLst>
      </pc:sldChg>
      <pc:sldChg chg="delSp modSp mod modAnim modNotesTx">
        <pc:chgData name="Hamad, Rita" userId="347bce86-c516-48e3-9388-f1d9f27d99bf" providerId="ADAL" clId="{87712D23-1F5C-42A3-A009-C6E492356090}" dt="2024-11-08T14:36:37.243" v="4959" actId="20577"/>
        <pc:sldMkLst>
          <pc:docMk/>
          <pc:sldMk cId="1984123737" sldId="3407"/>
        </pc:sldMkLst>
        <pc:spChg chg="mod">
          <ac:chgData name="Hamad, Rita" userId="347bce86-c516-48e3-9388-f1d9f27d99bf" providerId="ADAL" clId="{87712D23-1F5C-42A3-A009-C6E492356090}" dt="2024-11-08T14:10:02.111" v="204" actId="20577"/>
          <ac:spMkLst>
            <pc:docMk/>
            <pc:sldMk cId="1984123737" sldId="3407"/>
            <ac:spMk id="3" creationId="{225046B8-9B37-743F-2EB5-B3F3484DCDBC}"/>
          </ac:spMkLst>
        </pc:spChg>
        <pc:grpChg chg="del">
          <ac:chgData name="Hamad, Rita" userId="347bce86-c516-48e3-9388-f1d9f27d99bf" providerId="ADAL" clId="{87712D23-1F5C-42A3-A009-C6E492356090}" dt="2024-11-08T14:10:03.728" v="205" actId="478"/>
          <ac:grpSpMkLst>
            <pc:docMk/>
            <pc:sldMk cId="1984123737" sldId="3407"/>
            <ac:grpSpMk id="5" creationId="{ABCCC746-C1E7-6EBA-FDB1-DD8235F6B7A2}"/>
          </ac:grpSpMkLst>
        </pc:grpChg>
      </pc:sldChg>
      <pc:sldChg chg="del">
        <pc:chgData name="Hamad, Rita" userId="347bce86-c516-48e3-9388-f1d9f27d99bf" providerId="ADAL" clId="{87712D23-1F5C-42A3-A009-C6E492356090}" dt="2024-11-08T14:15:27.187" v="843" actId="47"/>
        <pc:sldMkLst>
          <pc:docMk/>
          <pc:sldMk cId="1542036452" sldId="3410"/>
        </pc:sldMkLst>
      </pc:sldChg>
      <pc:sldChg chg="add del modNotesTx">
        <pc:chgData name="Hamad, Rita" userId="347bce86-c516-48e3-9388-f1d9f27d99bf" providerId="ADAL" clId="{87712D23-1F5C-42A3-A009-C6E492356090}" dt="2024-11-08T14:29:45.776" v="3091"/>
        <pc:sldMkLst>
          <pc:docMk/>
          <pc:sldMk cId="434897189" sldId="3411"/>
        </pc:sldMkLst>
      </pc:sldChg>
      <pc:sldChg chg="del modNotesTx">
        <pc:chgData name="Hamad, Rita" userId="347bce86-c516-48e3-9388-f1d9f27d99bf" providerId="ADAL" clId="{87712D23-1F5C-42A3-A009-C6E492356090}" dt="2024-11-08T14:29:24.850" v="3089" actId="2696"/>
        <pc:sldMkLst>
          <pc:docMk/>
          <pc:sldMk cId="1789457506" sldId="3412"/>
        </pc:sldMkLst>
      </pc:sldChg>
      <pc:sldChg chg="add">
        <pc:chgData name="Hamad, Rita" userId="347bce86-c516-48e3-9388-f1d9f27d99bf" providerId="ADAL" clId="{87712D23-1F5C-42A3-A009-C6E492356090}" dt="2024-11-08T14:29:27.703" v="3090"/>
        <pc:sldMkLst>
          <pc:docMk/>
          <pc:sldMk cId="1799524611" sldId="3412"/>
        </pc:sldMkLst>
      </pc:sldChg>
      <pc:sldChg chg="modSp mod">
        <pc:chgData name="Hamad, Rita" userId="347bce86-c516-48e3-9388-f1d9f27d99bf" providerId="ADAL" clId="{87712D23-1F5C-42A3-A009-C6E492356090}" dt="2024-11-08T14:31:49.224" v="3318" actId="20577"/>
        <pc:sldMkLst>
          <pc:docMk/>
          <pc:sldMk cId="1023485018" sldId="3413"/>
        </pc:sldMkLst>
        <pc:spChg chg="mod">
          <ac:chgData name="Hamad, Rita" userId="347bce86-c516-48e3-9388-f1d9f27d99bf" providerId="ADAL" clId="{87712D23-1F5C-42A3-A009-C6E492356090}" dt="2024-11-08T14:31:49.224" v="3318" actId="20577"/>
          <ac:spMkLst>
            <pc:docMk/>
            <pc:sldMk cId="1023485018" sldId="3413"/>
            <ac:spMk id="5" creationId="{E1CF1F55-C19C-081F-6567-58A130E75693}"/>
          </ac:spMkLst>
        </pc:spChg>
      </pc:sldChg>
      <pc:sldChg chg="modSp mod">
        <pc:chgData name="Hamad, Rita" userId="347bce86-c516-48e3-9388-f1d9f27d99bf" providerId="ADAL" clId="{87712D23-1F5C-42A3-A009-C6E492356090}" dt="2024-11-08T14:31:53.917" v="3322" actId="20577"/>
        <pc:sldMkLst>
          <pc:docMk/>
          <pc:sldMk cId="438729485" sldId="3415"/>
        </pc:sldMkLst>
        <pc:spChg chg="mod">
          <ac:chgData name="Hamad, Rita" userId="347bce86-c516-48e3-9388-f1d9f27d99bf" providerId="ADAL" clId="{87712D23-1F5C-42A3-A009-C6E492356090}" dt="2024-11-08T14:31:53.917" v="3322" actId="20577"/>
          <ac:spMkLst>
            <pc:docMk/>
            <pc:sldMk cId="438729485" sldId="3415"/>
            <ac:spMk id="37" creationId="{6EF53E63-3FAA-7384-93D2-085191A9A80A}"/>
          </ac:spMkLst>
        </pc:spChg>
      </pc:sldChg>
      <pc:sldChg chg="modSp mod modNotesTx">
        <pc:chgData name="Hamad, Rita" userId="347bce86-c516-48e3-9388-f1d9f27d99bf" providerId="ADAL" clId="{87712D23-1F5C-42A3-A009-C6E492356090}" dt="2024-11-08T14:31:40.912" v="3314" actId="20577"/>
        <pc:sldMkLst>
          <pc:docMk/>
          <pc:sldMk cId="3998776751" sldId="3416"/>
        </pc:sldMkLst>
        <pc:spChg chg="mod">
          <ac:chgData name="Hamad, Rita" userId="347bce86-c516-48e3-9388-f1d9f27d99bf" providerId="ADAL" clId="{87712D23-1F5C-42A3-A009-C6E492356090}" dt="2024-11-08T14:31:40.912" v="3314" actId="20577"/>
          <ac:spMkLst>
            <pc:docMk/>
            <pc:sldMk cId="3998776751" sldId="3416"/>
            <ac:spMk id="10" creationId="{024D963A-C785-1797-E8A5-B545CC2582A2}"/>
          </ac:spMkLst>
        </pc:spChg>
      </pc:sldChg>
      <pc:sldChg chg="modSp del mod">
        <pc:chgData name="Hamad, Rita" userId="347bce86-c516-48e3-9388-f1d9f27d99bf" providerId="ADAL" clId="{87712D23-1F5C-42A3-A009-C6E492356090}" dt="2024-11-08T14:32:15.822" v="3339" actId="47"/>
        <pc:sldMkLst>
          <pc:docMk/>
          <pc:sldMk cId="2064714821" sldId="3418"/>
        </pc:sldMkLst>
        <pc:spChg chg="mod">
          <ac:chgData name="Hamad, Rita" userId="347bce86-c516-48e3-9388-f1d9f27d99bf" providerId="ADAL" clId="{87712D23-1F5C-42A3-A009-C6E492356090}" dt="2024-11-08T14:32:05.217" v="3330" actId="20577"/>
          <ac:spMkLst>
            <pc:docMk/>
            <pc:sldMk cId="2064714821" sldId="3418"/>
            <ac:spMk id="9" creationId="{7FC85FD6-E6ED-4A8F-52B7-FB6AABB4D029}"/>
          </ac:spMkLst>
        </pc:spChg>
      </pc:sldChg>
      <pc:sldChg chg="modSp mod">
        <pc:chgData name="Hamad, Rita" userId="347bce86-c516-48e3-9388-f1d9f27d99bf" providerId="ADAL" clId="{87712D23-1F5C-42A3-A009-C6E492356090}" dt="2024-11-08T14:32:10.382" v="3338" actId="20577"/>
        <pc:sldMkLst>
          <pc:docMk/>
          <pc:sldMk cId="3171585536" sldId="3419"/>
        </pc:sldMkLst>
        <pc:spChg chg="mod">
          <ac:chgData name="Hamad, Rita" userId="347bce86-c516-48e3-9388-f1d9f27d99bf" providerId="ADAL" clId="{87712D23-1F5C-42A3-A009-C6E492356090}" dt="2024-11-08T14:32:10.382" v="3338" actId="20577"/>
          <ac:spMkLst>
            <pc:docMk/>
            <pc:sldMk cId="3171585536" sldId="3419"/>
            <ac:spMk id="9" creationId="{7FC85FD6-E6ED-4A8F-52B7-FB6AABB4D029}"/>
          </ac:spMkLst>
        </pc:spChg>
      </pc:sldChg>
      <pc:sldChg chg="addSp modSp mod modAnim modShow modNotesTx">
        <pc:chgData name="Hamad, Rita" userId="347bce86-c516-48e3-9388-f1d9f27d99bf" providerId="ADAL" clId="{87712D23-1F5C-42A3-A009-C6E492356090}" dt="2024-11-08T14:45:07.984" v="5073"/>
        <pc:sldMkLst>
          <pc:docMk/>
          <pc:sldMk cId="1739057631" sldId="3420"/>
        </pc:sldMkLst>
        <pc:spChg chg="mod">
          <ac:chgData name="Hamad, Rita" userId="347bce86-c516-48e3-9388-f1d9f27d99bf" providerId="ADAL" clId="{87712D23-1F5C-42A3-A009-C6E492356090}" dt="2024-11-08T14:45:05.619" v="5072" actId="164"/>
          <ac:spMkLst>
            <pc:docMk/>
            <pc:sldMk cId="1739057631" sldId="3420"/>
            <ac:spMk id="6" creationId="{F924C55F-767A-70E5-CC2D-3EB74F62BF90}"/>
          </ac:spMkLst>
        </pc:spChg>
        <pc:spChg chg="mod">
          <ac:chgData name="Hamad, Rita" userId="347bce86-c516-48e3-9388-f1d9f27d99bf" providerId="ADAL" clId="{87712D23-1F5C-42A3-A009-C6E492356090}" dt="2024-11-08T14:32:07.479" v="3334" actId="20577"/>
          <ac:spMkLst>
            <pc:docMk/>
            <pc:sldMk cId="1739057631" sldId="3420"/>
            <ac:spMk id="10" creationId="{024D963A-C785-1797-E8A5-B545CC2582A2}"/>
          </ac:spMkLst>
        </pc:spChg>
        <pc:grpChg chg="add mod">
          <ac:chgData name="Hamad, Rita" userId="347bce86-c516-48e3-9388-f1d9f27d99bf" providerId="ADAL" clId="{87712D23-1F5C-42A3-A009-C6E492356090}" dt="2024-11-08T14:45:05.619" v="5072" actId="164"/>
          <ac:grpSpMkLst>
            <pc:docMk/>
            <pc:sldMk cId="1739057631" sldId="3420"/>
            <ac:grpSpMk id="3" creationId="{CEA1857B-699B-9D6E-D782-F927F0537A3C}"/>
          </ac:grpSpMkLst>
        </pc:grpChg>
        <pc:picChg chg="mod">
          <ac:chgData name="Hamad, Rita" userId="347bce86-c516-48e3-9388-f1d9f27d99bf" providerId="ADAL" clId="{87712D23-1F5C-42A3-A009-C6E492356090}" dt="2024-11-08T14:45:05.619" v="5072" actId="164"/>
          <ac:picMkLst>
            <pc:docMk/>
            <pc:sldMk cId="1739057631" sldId="3420"/>
            <ac:picMk id="4" creationId="{EF877D94-877B-0C1F-8AC5-E1696938094F}"/>
          </ac:picMkLst>
        </pc:picChg>
      </pc:sldChg>
      <pc:sldChg chg="addSp delSp modSp mod">
        <pc:chgData name="Hamad, Rita" userId="347bce86-c516-48e3-9388-f1d9f27d99bf" providerId="ADAL" clId="{87712D23-1F5C-42A3-A009-C6E492356090}" dt="2024-11-08T14:09:32.601" v="199"/>
        <pc:sldMkLst>
          <pc:docMk/>
          <pc:sldMk cId="1158347802" sldId="3421"/>
        </pc:sldMkLst>
        <pc:picChg chg="add del">
          <ac:chgData name="Hamad, Rita" userId="347bce86-c516-48e3-9388-f1d9f27d99bf" providerId="ADAL" clId="{87712D23-1F5C-42A3-A009-C6E492356090}" dt="2024-11-08T14:09:32.385" v="198" actId="478"/>
          <ac:picMkLst>
            <pc:docMk/>
            <pc:sldMk cId="1158347802" sldId="3421"/>
            <ac:picMk id="4" creationId="{6F1094C5-EF1D-BBF8-7ADE-6FD7CAE142E8}"/>
          </ac:picMkLst>
        </pc:picChg>
        <pc:picChg chg="add mod">
          <ac:chgData name="Hamad, Rita" userId="347bce86-c516-48e3-9388-f1d9f27d99bf" providerId="ADAL" clId="{87712D23-1F5C-42A3-A009-C6E492356090}" dt="2024-11-08T14:09:13.448" v="191"/>
          <ac:picMkLst>
            <pc:docMk/>
            <pc:sldMk cId="1158347802" sldId="3421"/>
            <ac:picMk id="5" creationId="{DB86503D-8627-5A3A-F931-AC7F51F7AE65}"/>
          </ac:picMkLst>
        </pc:picChg>
        <pc:picChg chg="add del mod">
          <ac:chgData name="Hamad, Rita" userId="347bce86-c516-48e3-9388-f1d9f27d99bf" providerId="ADAL" clId="{87712D23-1F5C-42A3-A009-C6E492356090}" dt="2024-11-08T14:09:28.965" v="197" actId="21"/>
          <ac:picMkLst>
            <pc:docMk/>
            <pc:sldMk cId="1158347802" sldId="3421"/>
            <ac:picMk id="6" creationId="{B7AA9070-AA5E-2D0A-AEDE-35E949D535AA}"/>
          </ac:picMkLst>
        </pc:picChg>
        <pc:picChg chg="add mod">
          <ac:chgData name="Hamad, Rita" userId="347bce86-c516-48e3-9388-f1d9f27d99bf" providerId="ADAL" clId="{87712D23-1F5C-42A3-A009-C6E492356090}" dt="2024-11-08T14:09:32.601" v="199"/>
          <ac:picMkLst>
            <pc:docMk/>
            <pc:sldMk cId="1158347802" sldId="3421"/>
            <ac:picMk id="7" creationId="{B7AA9070-AA5E-2D0A-AEDE-35E949D535AA}"/>
          </ac:picMkLst>
        </pc:picChg>
      </pc:sldChg>
      <pc:sldChg chg="addSp modSp add mod modAnim modNotesTx">
        <pc:chgData name="Hamad, Rita" userId="347bce86-c516-48e3-9388-f1d9f27d99bf" providerId="ADAL" clId="{87712D23-1F5C-42A3-A009-C6E492356090}" dt="2024-11-08T14:31:19.328" v="3309" actId="20577"/>
        <pc:sldMkLst>
          <pc:docMk/>
          <pc:sldMk cId="2258007018" sldId="3423"/>
        </pc:sldMkLst>
        <pc:spChg chg="add mod">
          <ac:chgData name="Hamad, Rita" userId="347bce86-c516-48e3-9388-f1d9f27d99bf" providerId="ADAL" clId="{87712D23-1F5C-42A3-A009-C6E492356090}" dt="2024-11-08T14:30:53.607" v="3265" actId="1582"/>
          <ac:spMkLst>
            <pc:docMk/>
            <pc:sldMk cId="2258007018" sldId="3423"/>
            <ac:spMk id="3" creationId="{B27CF703-CE05-08BF-D10C-31E2ED8BF4B8}"/>
          </ac:spMkLst>
        </pc:spChg>
      </pc:sldChg>
      <pc:sldChg chg="del">
        <pc:chgData name="Hamad, Rita" userId="347bce86-c516-48e3-9388-f1d9f27d99bf" providerId="ADAL" clId="{87712D23-1F5C-42A3-A009-C6E492356090}" dt="2024-11-08T14:28:51.037" v="3051" actId="2696"/>
        <pc:sldMkLst>
          <pc:docMk/>
          <pc:sldMk cId="3211685676" sldId="3423"/>
        </pc:sldMkLst>
      </pc:sldChg>
      <pc:sldChg chg="modSp mod">
        <pc:chgData name="Hamad, Rita" userId="347bce86-c516-48e3-9388-f1d9f27d99bf" providerId="ADAL" clId="{87712D23-1F5C-42A3-A009-C6E492356090}" dt="2024-11-08T14:45:23.649" v="5095" actId="20577"/>
        <pc:sldMkLst>
          <pc:docMk/>
          <pc:sldMk cId="3383547045" sldId="3424"/>
        </pc:sldMkLst>
        <pc:spChg chg="mod">
          <ac:chgData name="Hamad, Rita" userId="347bce86-c516-48e3-9388-f1d9f27d99bf" providerId="ADAL" clId="{87712D23-1F5C-42A3-A009-C6E492356090}" dt="2024-11-08T14:45:23.649" v="5095" actId="20577"/>
          <ac:spMkLst>
            <pc:docMk/>
            <pc:sldMk cId="3383547045" sldId="3424"/>
            <ac:spMk id="2" creationId="{24537CA3-3133-2430-9802-DCFBEE307D1D}"/>
          </ac:spMkLst>
        </pc:spChg>
        <pc:spChg chg="mod">
          <ac:chgData name="Hamad, Rita" userId="347bce86-c516-48e3-9388-f1d9f27d99bf" providerId="ADAL" clId="{87712D23-1F5C-42A3-A009-C6E492356090}" dt="2024-11-08T14:32:03.001" v="3326" actId="20577"/>
          <ac:spMkLst>
            <pc:docMk/>
            <pc:sldMk cId="3383547045" sldId="3424"/>
            <ac:spMk id="10" creationId="{024D963A-C785-1797-E8A5-B545CC2582A2}"/>
          </ac:spMkLst>
        </pc:spChg>
      </pc:sldChg>
      <pc:sldChg chg="del">
        <pc:chgData name="Hamad, Rita" userId="347bce86-c516-48e3-9388-f1d9f27d99bf" providerId="ADAL" clId="{87712D23-1F5C-42A3-A009-C6E492356090}" dt="2024-11-08T14:35:55.037" v="4765" actId="47"/>
        <pc:sldMkLst>
          <pc:docMk/>
          <pc:sldMk cId="1072984231" sldId="3426"/>
        </pc:sldMkLst>
      </pc:sldChg>
      <pc:sldChg chg="add">
        <pc:chgData name="Hamad, Rita" userId="347bce86-c516-48e3-9388-f1d9f27d99bf" providerId="ADAL" clId="{87712D23-1F5C-42A3-A009-C6E492356090}" dt="2024-11-08T14:15:33.782" v="845"/>
        <pc:sldMkLst>
          <pc:docMk/>
          <pc:sldMk cId="425331143" sldId="3427"/>
        </pc:sldMkLst>
      </pc:sldChg>
      <pc:sldChg chg="del">
        <pc:chgData name="Hamad, Rita" userId="347bce86-c516-48e3-9388-f1d9f27d99bf" providerId="ADAL" clId="{87712D23-1F5C-42A3-A009-C6E492356090}" dt="2024-11-08T14:15:29.391" v="844" actId="2696"/>
        <pc:sldMkLst>
          <pc:docMk/>
          <pc:sldMk cId="3890347528" sldId="3427"/>
        </pc:sldMkLst>
      </pc:sldChg>
      <pc:sldChg chg="del">
        <pc:chgData name="Hamad, Rita" userId="347bce86-c516-48e3-9388-f1d9f27d99bf" providerId="ADAL" clId="{87712D23-1F5C-42A3-A009-C6E492356090}" dt="2024-11-08T14:15:27.187" v="843" actId="47"/>
        <pc:sldMkLst>
          <pc:docMk/>
          <pc:sldMk cId="2218038613" sldId="3428"/>
        </pc:sldMkLst>
      </pc:sldChg>
      <pc:sldChg chg="del">
        <pc:chgData name="Hamad, Rita" userId="347bce86-c516-48e3-9388-f1d9f27d99bf" providerId="ADAL" clId="{87712D23-1F5C-42A3-A009-C6E492356090}" dt="2024-11-08T14:15:27.187" v="843" actId="47"/>
        <pc:sldMkLst>
          <pc:docMk/>
          <pc:sldMk cId="1288758967" sldId="3429"/>
        </pc:sldMkLst>
      </pc:sldChg>
      <pc:sldChg chg="del">
        <pc:chgData name="Hamad, Rita" userId="347bce86-c516-48e3-9388-f1d9f27d99bf" providerId="ADAL" clId="{87712D23-1F5C-42A3-A009-C6E492356090}" dt="2024-11-08T14:15:27.187" v="843" actId="47"/>
        <pc:sldMkLst>
          <pc:docMk/>
          <pc:sldMk cId="3097096791" sldId="3430"/>
        </pc:sldMkLst>
      </pc:sldChg>
      <pc:sldChg chg="del">
        <pc:chgData name="Hamad, Rita" userId="347bce86-c516-48e3-9388-f1d9f27d99bf" providerId="ADAL" clId="{87712D23-1F5C-42A3-A009-C6E492356090}" dt="2024-11-08T14:14:59.258" v="839" actId="2696"/>
        <pc:sldMkLst>
          <pc:docMk/>
          <pc:sldMk cId="365890619" sldId="3432"/>
        </pc:sldMkLst>
      </pc:sldChg>
      <pc:sldChg chg="modSp add mod modNotesTx">
        <pc:chgData name="Hamad, Rita" userId="347bce86-c516-48e3-9388-f1d9f27d99bf" providerId="ADAL" clId="{87712D23-1F5C-42A3-A009-C6E492356090}" dt="2024-11-08T14:22:16.049" v="1962" actId="20577"/>
        <pc:sldMkLst>
          <pc:docMk/>
          <pc:sldMk cId="2849075142" sldId="3432"/>
        </pc:sldMkLst>
        <pc:graphicFrameChg chg="mod modGraphic">
          <ac:chgData name="Hamad, Rita" userId="347bce86-c516-48e3-9388-f1d9f27d99bf" providerId="ADAL" clId="{87712D23-1F5C-42A3-A009-C6E492356090}" dt="2024-11-08T14:17:56.311" v="1089"/>
          <ac:graphicFrameMkLst>
            <pc:docMk/>
            <pc:sldMk cId="2849075142" sldId="3432"/>
            <ac:graphicFrameMk id="5" creationId="{7DDAAAB4-27BD-E862-4774-DEEC937C2DB2}"/>
          </ac:graphicFrameMkLst>
        </pc:graphicFrameChg>
      </pc:sldChg>
      <pc:sldChg chg="add del">
        <pc:chgData name="Hamad, Rita" userId="347bce86-c516-48e3-9388-f1d9f27d99bf" providerId="ADAL" clId="{87712D23-1F5C-42A3-A009-C6E492356090}" dt="2024-11-08T14:15:10.305" v="841" actId="2696"/>
        <pc:sldMkLst>
          <pc:docMk/>
          <pc:sldMk cId="3862700103" sldId="3432"/>
        </pc:sldMkLst>
      </pc:sldChg>
      <pc:sldChg chg="add modNotesTx">
        <pc:chgData name="Hamad, Rita" userId="347bce86-c516-48e3-9388-f1d9f27d99bf" providerId="ADAL" clId="{87712D23-1F5C-42A3-A009-C6E492356090}" dt="2024-11-08T14:23:07.677" v="2384" actId="20577"/>
        <pc:sldMkLst>
          <pc:docMk/>
          <pc:sldMk cId="221331970" sldId="3433"/>
        </pc:sldMkLst>
      </pc:sldChg>
      <pc:sldChg chg="del">
        <pc:chgData name="Hamad, Rita" userId="347bce86-c516-48e3-9388-f1d9f27d99bf" providerId="ADAL" clId="{87712D23-1F5C-42A3-A009-C6E492356090}" dt="2024-11-08T14:14:24.878" v="740" actId="2696"/>
        <pc:sldMkLst>
          <pc:docMk/>
          <pc:sldMk cId="3148136411" sldId="3433"/>
        </pc:sldMkLst>
      </pc:sldChg>
      <pc:sldChg chg="del">
        <pc:chgData name="Hamad, Rita" userId="347bce86-c516-48e3-9388-f1d9f27d99bf" providerId="ADAL" clId="{87712D23-1F5C-42A3-A009-C6E492356090}" dt="2024-11-08T14:36:15.575" v="4886" actId="47"/>
        <pc:sldMkLst>
          <pc:docMk/>
          <pc:sldMk cId="1357589237" sldId="3434"/>
        </pc:sldMkLst>
      </pc:sldChg>
      <pc:sldChg chg="modNotesTx">
        <pc:chgData name="Hamad, Rita" userId="347bce86-c516-48e3-9388-f1d9f27d99bf" providerId="ADAL" clId="{87712D23-1F5C-42A3-A009-C6E492356090}" dt="2024-11-08T14:28:40.840" v="3050" actId="20577"/>
        <pc:sldMkLst>
          <pc:docMk/>
          <pc:sldMk cId="1040866056" sldId="3435"/>
        </pc:sldMkLst>
      </pc:sldChg>
      <pc:sldChg chg="del">
        <pc:chgData name="Hamad, Rita" userId="347bce86-c516-48e3-9388-f1d9f27d99bf" providerId="ADAL" clId="{87712D23-1F5C-42A3-A009-C6E492356090}" dt="2024-11-08T14:15:27.187" v="843" actId="47"/>
        <pc:sldMkLst>
          <pc:docMk/>
          <pc:sldMk cId="2937666845" sldId="3436"/>
        </pc:sldMkLst>
      </pc:sldChg>
      <pc:sldChg chg="addSp delSp modSp add mod modAnim modNotesTx">
        <pc:chgData name="Hamad, Rita" userId="347bce86-c516-48e3-9388-f1d9f27d99bf" providerId="ADAL" clId="{87712D23-1F5C-42A3-A009-C6E492356090}" dt="2024-11-08T14:26:51.632" v="2856" actId="20577"/>
        <pc:sldMkLst>
          <pc:docMk/>
          <pc:sldMk cId="3130540428" sldId="3436"/>
        </pc:sldMkLst>
        <pc:spChg chg="mod">
          <ac:chgData name="Hamad, Rita" userId="347bce86-c516-48e3-9388-f1d9f27d99bf" providerId="ADAL" clId="{87712D23-1F5C-42A3-A009-C6E492356090}" dt="2024-11-08T14:26:51.632" v="2856" actId="20577"/>
          <ac:spMkLst>
            <pc:docMk/>
            <pc:sldMk cId="3130540428" sldId="3436"/>
            <ac:spMk id="2" creationId="{24537CA3-3133-2430-9802-DCFBEE307D1D}"/>
          </ac:spMkLst>
        </pc:spChg>
        <pc:spChg chg="mod">
          <ac:chgData name="Hamad, Rita" userId="347bce86-c516-48e3-9388-f1d9f27d99bf" providerId="ADAL" clId="{87712D23-1F5C-42A3-A009-C6E492356090}" dt="2024-11-08T14:25:55.747" v="2567" actId="14100"/>
          <ac:spMkLst>
            <pc:docMk/>
            <pc:sldMk cId="3130540428" sldId="3436"/>
            <ac:spMk id="6" creationId="{F924C55F-767A-70E5-CC2D-3EB74F62BF90}"/>
          </ac:spMkLst>
        </pc:spChg>
        <pc:spChg chg="add mod">
          <ac:chgData name="Hamad, Rita" userId="347bce86-c516-48e3-9388-f1d9f27d99bf" providerId="ADAL" clId="{87712D23-1F5C-42A3-A009-C6E492356090}" dt="2024-11-08T14:25:17.077" v="2563" actId="164"/>
          <ac:spMkLst>
            <pc:docMk/>
            <pc:sldMk cId="3130540428" sldId="3436"/>
            <ac:spMk id="9" creationId="{CC80DE97-D538-054B-3562-D6AC7624388E}"/>
          </ac:spMkLst>
        </pc:spChg>
        <pc:spChg chg="add mod">
          <ac:chgData name="Hamad, Rita" userId="347bce86-c516-48e3-9388-f1d9f27d99bf" providerId="ADAL" clId="{87712D23-1F5C-42A3-A009-C6E492356090}" dt="2024-11-08T14:25:44.188" v="2564" actId="1076"/>
          <ac:spMkLst>
            <pc:docMk/>
            <pc:sldMk cId="3130540428" sldId="3436"/>
            <ac:spMk id="10" creationId="{66A98E87-CEED-78AC-2FB9-AE98D6530D03}"/>
          </ac:spMkLst>
        </pc:spChg>
        <pc:grpChg chg="del mod">
          <ac:chgData name="Hamad, Rita" userId="347bce86-c516-48e3-9388-f1d9f27d99bf" providerId="ADAL" clId="{87712D23-1F5C-42A3-A009-C6E492356090}" dt="2024-11-08T14:23:41.111" v="2386" actId="478"/>
          <ac:grpSpMkLst>
            <pc:docMk/>
            <pc:sldMk cId="3130540428" sldId="3436"/>
            <ac:grpSpMk id="8" creationId="{874BA3FC-015B-8EA4-9554-01D9247956B2}"/>
          </ac:grpSpMkLst>
        </pc:grpChg>
        <pc:grpChg chg="add mod">
          <ac:chgData name="Hamad, Rita" userId="347bce86-c516-48e3-9388-f1d9f27d99bf" providerId="ADAL" clId="{87712D23-1F5C-42A3-A009-C6E492356090}" dt="2024-11-08T14:25:17.077" v="2563" actId="164"/>
          <ac:grpSpMkLst>
            <pc:docMk/>
            <pc:sldMk cId="3130540428" sldId="3436"/>
            <ac:grpSpMk id="11" creationId="{509FDD54-7FD4-691C-1307-88649643585B}"/>
          </ac:grpSpMkLst>
        </pc:grpChg>
        <pc:picChg chg="del">
          <ac:chgData name="Hamad, Rita" userId="347bce86-c516-48e3-9388-f1d9f27d99bf" providerId="ADAL" clId="{87712D23-1F5C-42A3-A009-C6E492356090}" dt="2024-11-08T14:23:41.111" v="2386" actId="478"/>
          <ac:picMkLst>
            <pc:docMk/>
            <pc:sldMk cId="3130540428" sldId="3436"/>
            <ac:picMk id="3" creationId="{FB0035EB-C7AB-5ADC-8990-94B04E59F1D3}"/>
          </ac:picMkLst>
        </pc:picChg>
        <pc:picChg chg="add mod modCrop">
          <ac:chgData name="Hamad, Rita" userId="347bce86-c516-48e3-9388-f1d9f27d99bf" providerId="ADAL" clId="{87712D23-1F5C-42A3-A009-C6E492356090}" dt="2024-11-08T14:25:17.077" v="2563" actId="164"/>
          <ac:picMkLst>
            <pc:docMk/>
            <pc:sldMk cId="3130540428" sldId="3436"/>
            <ac:picMk id="5" creationId="{C03CE5E9-9597-0918-4CBF-135D977CA95E}"/>
          </ac:picMkLst>
        </pc:picChg>
      </pc:sldChg>
      <pc:sldChg chg="addSp delSp modSp add mod">
        <pc:chgData name="Hamad, Rita" userId="347bce86-c516-48e3-9388-f1d9f27d99bf" providerId="ADAL" clId="{87712D23-1F5C-42A3-A009-C6E492356090}" dt="2024-11-08T14:42:53.846" v="5063" actId="1582"/>
        <pc:sldMkLst>
          <pc:docMk/>
          <pc:sldMk cId="148440845" sldId="3437"/>
        </pc:sldMkLst>
        <pc:spChg chg="mod">
          <ac:chgData name="Hamad, Rita" userId="347bce86-c516-48e3-9388-f1d9f27d99bf" providerId="ADAL" clId="{87712D23-1F5C-42A3-A009-C6E492356090}" dt="2024-11-08T14:41:22.644" v="5013" actId="20577"/>
          <ac:spMkLst>
            <pc:docMk/>
            <pc:sldMk cId="148440845" sldId="3437"/>
            <ac:spMk id="2" creationId="{308A2728-0976-F348-5812-37986D6C0D22}"/>
          </ac:spMkLst>
        </pc:spChg>
        <pc:spChg chg="add mod">
          <ac:chgData name="Hamad, Rita" userId="347bce86-c516-48e3-9388-f1d9f27d99bf" providerId="ADAL" clId="{87712D23-1F5C-42A3-A009-C6E492356090}" dt="2024-11-08T14:41:55.317" v="5056" actId="20577"/>
          <ac:spMkLst>
            <pc:docMk/>
            <pc:sldMk cId="148440845" sldId="3437"/>
            <ac:spMk id="3" creationId="{9D86D61B-FA45-EA92-9BEB-48E2E4F1A09F}"/>
          </ac:spMkLst>
        </pc:spChg>
        <pc:spChg chg="add mod">
          <ac:chgData name="Hamad, Rita" userId="347bce86-c516-48e3-9388-f1d9f27d99bf" providerId="ADAL" clId="{87712D23-1F5C-42A3-A009-C6E492356090}" dt="2024-11-08T14:42:53.846" v="5063" actId="1582"/>
          <ac:spMkLst>
            <pc:docMk/>
            <pc:sldMk cId="148440845" sldId="3437"/>
            <ac:spMk id="4" creationId="{EB2794B4-19F1-2892-FC1D-840D25CE3965}"/>
          </ac:spMkLst>
        </pc:spChg>
        <pc:spChg chg="del">
          <ac:chgData name="Hamad, Rita" userId="347bce86-c516-48e3-9388-f1d9f27d99bf" providerId="ADAL" clId="{87712D23-1F5C-42A3-A009-C6E492356090}" dt="2024-11-08T14:41:40.768" v="5018" actId="478"/>
          <ac:spMkLst>
            <pc:docMk/>
            <pc:sldMk cId="148440845" sldId="3437"/>
            <ac:spMk id="9" creationId="{D6C90F6A-ACF1-4DA8-F8F3-2B2E289041C7}"/>
          </ac:spMkLst>
        </pc:spChg>
        <pc:picChg chg="del">
          <ac:chgData name="Hamad, Rita" userId="347bce86-c516-48e3-9388-f1d9f27d99bf" providerId="ADAL" clId="{87712D23-1F5C-42A3-A009-C6E492356090}" dt="2024-11-08T14:41:24.093" v="5014" actId="478"/>
          <ac:picMkLst>
            <pc:docMk/>
            <pc:sldMk cId="148440845" sldId="3437"/>
            <ac:picMk id="5" creationId="{8059F9C1-21F7-55FE-9792-DDB2D9F9BCA0}"/>
          </ac:picMkLst>
        </pc:picChg>
        <pc:picChg chg="add mod">
          <ac:chgData name="Hamad, Rita" userId="347bce86-c516-48e3-9388-f1d9f27d99bf" providerId="ADAL" clId="{87712D23-1F5C-42A3-A009-C6E492356090}" dt="2024-11-08T14:42:10.838" v="5059" actId="1076"/>
          <ac:picMkLst>
            <pc:docMk/>
            <pc:sldMk cId="148440845" sldId="3437"/>
            <ac:picMk id="1026" creationId="{546281C2-0F29-66C4-FA64-CB5905F047DA}"/>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1DFC0D8-B44A-784D-97D1-E03B0E1D116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54B03583-C420-D548-8B13-C712912624B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E07D354-EE47-4040-8B06-740FEF55189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5B514C7-8965-BE41-A5C6-7F1596F0F46B}" type="slidenum">
              <a:rPr lang="en-US" smtClean="0"/>
              <a:t>‹#›</a:t>
            </a:fld>
            <a:endParaRPr lang="en-US"/>
          </a:p>
        </p:txBody>
      </p:sp>
    </p:spTree>
    <p:extLst>
      <p:ext uri="{BB962C8B-B14F-4D97-AF65-F5344CB8AC3E}">
        <p14:creationId xmlns:p14="http://schemas.microsoft.com/office/powerpoint/2010/main" val="16801262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DB5675-A411-7C47-96C4-A94C9946A9B7}" type="datetimeFigureOut">
              <a:rPr lang="en-US" smtClean="0"/>
              <a:t>11/8/2024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6B9BF1-E6D4-2740-8E1D-E4C82134E02A}" type="slidenum">
              <a:rPr lang="en-US" smtClean="0"/>
              <a:t>‹#›</a:t>
            </a:fld>
            <a:endParaRPr lang="en-US"/>
          </a:p>
        </p:txBody>
      </p:sp>
    </p:spTree>
    <p:extLst>
      <p:ext uri="{BB962C8B-B14F-4D97-AF65-F5344CB8AC3E}">
        <p14:creationId xmlns:p14="http://schemas.microsoft.com/office/powerpoint/2010/main" val="3124964968"/>
      </p:ext>
    </p:extLst>
  </p:cSld>
  <p:clrMap bg1="lt1" tx1="dk1" bg2="lt2" tx2="dk2" accent1="accent1" accent2="accent2" accent3="accent3" accent4="accent4" accent5="accent5" accent6="accent6" hlink="hlink" folHlink="folHlink"/>
  <p:notesStyle>
    <a:lvl1pPr marL="0" algn="l" defTabSz="1828434" rtl="0" eaLnBrk="1" latinLnBrk="0" hangingPunct="1">
      <a:defRPr sz="2400" kern="1200">
        <a:solidFill>
          <a:schemeClr val="tx1"/>
        </a:solidFill>
        <a:latin typeface="+mn-lt"/>
        <a:ea typeface="+mn-ea"/>
        <a:cs typeface="+mn-cs"/>
      </a:defRPr>
    </a:lvl1pPr>
    <a:lvl2pPr marL="914217" algn="l" defTabSz="1828434" rtl="0" eaLnBrk="1" latinLnBrk="0" hangingPunct="1">
      <a:defRPr sz="2400" kern="1200">
        <a:solidFill>
          <a:schemeClr val="tx1"/>
        </a:solidFill>
        <a:latin typeface="+mn-lt"/>
        <a:ea typeface="+mn-ea"/>
        <a:cs typeface="+mn-cs"/>
      </a:defRPr>
    </a:lvl2pPr>
    <a:lvl3pPr marL="1828434" algn="l" defTabSz="1828434" rtl="0" eaLnBrk="1" latinLnBrk="0" hangingPunct="1">
      <a:defRPr sz="2400" kern="1200">
        <a:solidFill>
          <a:schemeClr val="tx1"/>
        </a:solidFill>
        <a:latin typeface="+mn-lt"/>
        <a:ea typeface="+mn-ea"/>
        <a:cs typeface="+mn-cs"/>
      </a:defRPr>
    </a:lvl3pPr>
    <a:lvl4pPr marL="2742651" algn="l" defTabSz="1828434" rtl="0" eaLnBrk="1" latinLnBrk="0" hangingPunct="1">
      <a:defRPr sz="2400" kern="1200">
        <a:solidFill>
          <a:schemeClr val="tx1"/>
        </a:solidFill>
        <a:latin typeface="+mn-lt"/>
        <a:ea typeface="+mn-ea"/>
        <a:cs typeface="+mn-cs"/>
      </a:defRPr>
    </a:lvl4pPr>
    <a:lvl5pPr marL="3656868" algn="l" defTabSz="1828434" rtl="0" eaLnBrk="1" latinLnBrk="0" hangingPunct="1">
      <a:defRPr sz="2400" kern="1200">
        <a:solidFill>
          <a:schemeClr val="tx1"/>
        </a:solidFill>
        <a:latin typeface="+mn-lt"/>
        <a:ea typeface="+mn-ea"/>
        <a:cs typeface="+mn-cs"/>
      </a:defRPr>
    </a:lvl5pPr>
    <a:lvl6pPr marL="4571086" algn="l" defTabSz="1828434" rtl="0" eaLnBrk="1" latinLnBrk="0" hangingPunct="1">
      <a:defRPr sz="2400" kern="1200">
        <a:solidFill>
          <a:schemeClr val="tx1"/>
        </a:solidFill>
        <a:latin typeface="+mn-lt"/>
        <a:ea typeface="+mn-ea"/>
        <a:cs typeface="+mn-cs"/>
      </a:defRPr>
    </a:lvl6pPr>
    <a:lvl7pPr marL="5485303" algn="l" defTabSz="1828434" rtl="0" eaLnBrk="1" latinLnBrk="0" hangingPunct="1">
      <a:defRPr sz="2400" kern="1200">
        <a:solidFill>
          <a:schemeClr val="tx1"/>
        </a:solidFill>
        <a:latin typeface="+mn-lt"/>
        <a:ea typeface="+mn-ea"/>
        <a:cs typeface="+mn-cs"/>
      </a:defRPr>
    </a:lvl7pPr>
    <a:lvl8pPr marL="6399520" algn="l" defTabSz="1828434" rtl="0" eaLnBrk="1" latinLnBrk="0" hangingPunct="1">
      <a:defRPr sz="2400" kern="1200">
        <a:solidFill>
          <a:schemeClr val="tx1"/>
        </a:solidFill>
        <a:latin typeface="+mn-lt"/>
        <a:ea typeface="+mn-ea"/>
        <a:cs typeface="+mn-cs"/>
      </a:defRPr>
    </a:lvl8pPr>
    <a:lvl9pPr marL="7313737" algn="l" defTabSz="1828434"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6B9BF1-E6D4-2740-8E1D-E4C82134E02A}" type="slidenum">
              <a:rPr lang="en-US" smtClean="0"/>
              <a:t>1</a:t>
            </a:fld>
            <a:endParaRPr lang="en-US"/>
          </a:p>
        </p:txBody>
      </p:sp>
    </p:spTree>
    <p:extLst>
      <p:ext uri="{BB962C8B-B14F-4D97-AF65-F5344CB8AC3E}">
        <p14:creationId xmlns:p14="http://schemas.microsoft.com/office/powerpoint/2010/main" val="13679068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were also interested in differences in the effects of the policy by race and ethnicity. For example, Black families have less wealth than White families due to current and historical policies like redlining, such that an income boost may be more impactful. Also, Hispanic families are less likely to be eligible for other safety net policies because of restrictions related to immigration status, while the CTC is available to parents of any immigration status as long as the child has a social security number. </a:t>
            </a:r>
          </a:p>
          <a:p>
            <a:r>
              <a:rPr lang="en-US" dirty="0"/>
              <a:t>[CLICK] In this analysis we compared effects among different racial and ethnic groups to the effects among White individuals serving as the reference category. Here we found a reduction in depressive symptoms among Black people, and reductions in anxiety symptoms among Black and Hispanic people and those of other racial/ethnic subgroups. </a:t>
            </a:r>
          </a:p>
          <a:p>
            <a:endParaRPr lang="en-US" dirty="0"/>
          </a:p>
          <a:p>
            <a:r>
              <a:rPr lang="en-US" dirty="0"/>
              <a:t>[[We weren’t able to further disaggregate this last group because of small cell sizes, and they obviously represent a very heterogeneous group. I always like to point this out, since I am in this Other group, and it’s frustrating that we can’t say more about them… or us.]]</a:t>
            </a:r>
          </a:p>
        </p:txBody>
      </p:sp>
      <p:sp>
        <p:nvSpPr>
          <p:cNvPr id="4" name="Slide Number Placeholder 3"/>
          <p:cNvSpPr>
            <a:spLocks noGrp="1"/>
          </p:cNvSpPr>
          <p:nvPr>
            <p:ph type="sldNum" sz="quarter" idx="5"/>
          </p:nvPr>
        </p:nvSpPr>
        <p:spPr/>
        <p:txBody>
          <a:bodyPr/>
          <a:lstStyle/>
          <a:p>
            <a:fld id="{3C6B9BF1-E6D4-2740-8E1D-E4C82134E02A}" type="slidenum">
              <a:rPr lang="en-US" smtClean="0"/>
              <a:t>10</a:t>
            </a:fld>
            <a:endParaRPr lang="en-US"/>
          </a:p>
        </p:txBody>
      </p:sp>
    </p:spTree>
    <p:extLst>
      <p:ext uri="{BB962C8B-B14F-4D97-AF65-F5344CB8AC3E}">
        <p14:creationId xmlns:p14="http://schemas.microsoft.com/office/powerpoint/2010/main" val="29625313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our next analysis, we conducted an event study, which is similar to DID except that we look at time more granularly. This allowed us to show that depressive symptoms took a couple of months to begin to improve, while anxiety symptoms dropped more quickly. </a:t>
            </a:r>
          </a:p>
        </p:txBody>
      </p:sp>
      <p:sp>
        <p:nvSpPr>
          <p:cNvPr id="4" name="Slide Number Placeholder 3"/>
          <p:cNvSpPr>
            <a:spLocks noGrp="1"/>
          </p:cNvSpPr>
          <p:nvPr>
            <p:ph type="sldNum" sz="quarter" idx="5"/>
          </p:nvPr>
        </p:nvSpPr>
        <p:spPr/>
        <p:txBody>
          <a:bodyPr/>
          <a:lstStyle/>
          <a:p>
            <a:fld id="{3C6B9BF1-E6D4-2740-8E1D-E4C82134E02A}" type="slidenum">
              <a:rPr lang="en-US" smtClean="0"/>
              <a:t>11</a:t>
            </a:fld>
            <a:endParaRPr lang="en-US"/>
          </a:p>
        </p:txBody>
      </p:sp>
    </p:spTree>
    <p:extLst>
      <p:ext uri="{BB962C8B-B14F-4D97-AF65-F5344CB8AC3E}">
        <p14:creationId xmlns:p14="http://schemas.microsoft.com/office/powerpoint/2010/main" val="38510624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now going to pivot to another safety net policy that was expanded substantially during the pandemic, the Supplemental Nutrition Assistance Program, or SNAP, which was formerly known as food stamps. Even prior to the pandemic, SNAP supported around 20 million households or 40 million people per year. There was a surge in enrollment during the pandemic, largely due to more people qualifying because of new economic hardship. There were also expansions to increase the generosity of SNAP benefits [CLICK]. The average baseline benefit size in 2021 was $127 per person per month, and temporary COVID-era “emergency allotments” (as they were known) added another *$92* per person per month. </a:t>
            </a:r>
          </a:p>
        </p:txBody>
      </p:sp>
      <p:sp>
        <p:nvSpPr>
          <p:cNvPr id="4" name="Slide Number Placeholder 3"/>
          <p:cNvSpPr>
            <a:spLocks noGrp="1"/>
          </p:cNvSpPr>
          <p:nvPr>
            <p:ph type="sldNum" sz="quarter" idx="5"/>
          </p:nvPr>
        </p:nvSpPr>
        <p:spPr/>
        <p:txBody>
          <a:bodyPr/>
          <a:lstStyle/>
          <a:p>
            <a:fld id="{3C6B9BF1-E6D4-2740-8E1D-E4C82134E02A}" type="slidenum">
              <a:rPr lang="en-US" smtClean="0"/>
              <a:t>12</a:t>
            </a:fld>
            <a:endParaRPr lang="en-US"/>
          </a:p>
        </p:txBody>
      </p:sp>
    </p:spTree>
    <p:extLst>
      <p:ext uri="{BB962C8B-B14F-4D97-AF65-F5344CB8AC3E}">
        <p14:creationId xmlns:p14="http://schemas.microsoft.com/office/powerpoint/2010/main" val="19336724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828434" rtl="0" eaLnBrk="1" fontAlgn="auto" latinLnBrk="0" hangingPunct="1">
              <a:lnSpc>
                <a:spcPct val="100000"/>
              </a:lnSpc>
              <a:spcBef>
                <a:spcPts val="0"/>
              </a:spcBef>
              <a:spcAft>
                <a:spcPts val="0"/>
              </a:spcAft>
              <a:buClrTx/>
              <a:buSzTx/>
              <a:buFontTx/>
              <a:buNone/>
              <a:tabLst/>
              <a:defRPr/>
            </a:pPr>
            <a:r>
              <a:rPr lang="en-US" dirty="0"/>
              <a:t>At the same time, states had the ability to decide to terminate these benefits according to their own timeline. You can see here the states that began to terminate these emergency allotments as early as March 2021, with others following suit over the following years. By March 2023, there were only 35 states who still had these expanded SNAP emergency allotments in place. [CLICK] At that point, the federal government announced the end of the COVID-19 public health emergency, and these benefits were discontinued in these remaining states. This expiration of benefits in March 2023 is the one that we examined in this next study, to understand how it affected food insufficiency and other related outcomes among SNAP recipients.</a:t>
            </a:r>
          </a:p>
          <a:p>
            <a:endParaRPr lang="en-US" dirty="0"/>
          </a:p>
        </p:txBody>
      </p:sp>
      <p:sp>
        <p:nvSpPr>
          <p:cNvPr id="4" name="Slide Number Placeholder 3"/>
          <p:cNvSpPr>
            <a:spLocks noGrp="1"/>
          </p:cNvSpPr>
          <p:nvPr>
            <p:ph type="sldNum" sz="quarter" idx="5"/>
          </p:nvPr>
        </p:nvSpPr>
        <p:spPr/>
        <p:txBody>
          <a:bodyPr/>
          <a:lstStyle/>
          <a:p>
            <a:fld id="{3C6B9BF1-E6D4-2740-8E1D-E4C82134E02A}" type="slidenum">
              <a:rPr lang="en-US" smtClean="0"/>
              <a:t>13</a:t>
            </a:fld>
            <a:endParaRPr lang="en-US"/>
          </a:p>
        </p:txBody>
      </p:sp>
    </p:spTree>
    <p:extLst>
      <p:ext uri="{BB962C8B-B14F-4D97-AF65-F5344CB8AC3E}">
        <p14:creationId xmlns:p14="http://schemas.microsoft.com/office/powerpoint/2010/main" val="10786221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again used the US Census Household Pulse Survey. At this point, the serial cross-sectional surveys were being conducted monthly, and we used data from November 2022 to July 2023 to get 4-5 waves in each of the pre- and post-expiration periods. We used individual demographic factors to identify individuals who would be eligible for SNAP based on federal and state income limits. Here our outcomes included food insufficiency, food pantry use, difficulty paying household and housing expenses, and mental health. We restricted the sample to those who were eligible for SNAP based on self-reported demographics, for a final sample size of about 41,000. </a:t>
            </a:r>
          </a:p>
        </p:txBody>
      </p:sp>
      <p:sp>
        <p:nvSpPr>
          <p:cNvPr id="4" name="Slide Number Placeholder 3"/>
          <p:cNvSpPr>
            <a:spLocks noGrp="1"/>
          </p:cNvSpPr>
          <p:nvPr>
            <p:ph type="sldNum" sz="quarter" idx="5"/>
          </p:nvPr>
        </p:nvSpPr>
        <p:spPr/>
        <p:txBody>
          <a:bodyPr/>
          <a:lstStyle/>
          <a:p>
            <a:fld id="{3C6B9BF1-E6D4-2740-8E1D-E4C82134E02A}" type="slidenum">
              <a:rPr lang="en-US" smtClean="0"/>
              <a:t>14</a:t>
            </a:fld>
            <a:endParaRPr lang="en-US"/>
          </a:p>
        </p:txBody>
      </p:sp>
    </p:spTree>
    <p:extLst>
      <p:ext uri="{BB962C8B-B14F-4D97-AF65-F5344CB8AC3E}">
        <p14:creationId xmlns:p14="http://schemas.microsoft.com/office/powerpoint/2010/main" val="18647997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800"/>
              </a:spcBef>
              <a:spcAft>
                <a:spcPts val="0"/>
              </a:spcAft>
              <a:buClr>
                <a:srgbClr val="178CCB"/>
              </a:buClr>
              <a:buSzTx/>
              <a:buFont typeface="Arial" pitchFamily="34" charset="0"/>
              <a:buNone/>
              <a:tabLst/>
              <a:defRPr/>
            </a:pPr>
            <a:r>
              <a:rPr lang="en-US" dirty="0"/>
              <a:t>As before, we used difference-in-differences, and here again is our stylized figure to explain the setup. In this case, here along the X axis you see the time periods before and after the SNAP expiration. The Y axis is food insufficiency, our main outcome. The treatment group is SNAP recipients, who would have suddenly experienced a decrease in benefit size. And the control group is individuals who are eligible for SNAP based on their income, but who did not self-report SNAP receipt. About a fifth of people who are eligible for SNAP do not receive the benefits that they qualify for, so this is a sizable control group. Again, in the post-intervention period, [CLICK] we have the observed change over</a:t>
            </a:r>
            <a:r>
              <a:rPr lang="en-US" baseline="0" dirty="0"/>
              <a:t> time in the treatment and control groups. And again, </a:t>
            </a:r>
            <a:r>
              <a:rPr lang="en-US" dirty="0"/>
              <a:t>[CLICK] DID</a:t>
            </a:r>
            <a:r>
              <a:rPr lang="en-US" baseline="0" dirty="0"/>
              <a:t> then extrapolates that the trend in the treatment group would have remained the same as the trend in the control group had the intervention not occurred. This deviation is the treatment effect as a result of the expiration </a:t>
            </a:r>
            <a:r>
              <a:rPr lang="en-US" dirty="0"/>
              <a:t>[CLICK].</a:t>
            </a: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C04DEB-4B61-4679-B3D2-E914E357B9FC}"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509432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828434" rtl="0" eaLnBrk="1" fontAlgn="auto" latinLnBrk="0" hangingPunct="1">
              <a:lnSpc>
                <a:spcPct val="100000"/>
              </a:lnSpc>
              <a:spcBef>
                <a:spcPts val="0"/>
              </a:spcBef>
              <a:spcAft>
                <a:spcPts val="0"/>
              </a:spcAft>
              <a:buClrTx/>
              <a:buSzTx/>
              <a:buFontTx/>
              <a:buNone/>
              <a:tabLst/>
              <a:defRPr/>
            </a:pPr>
            <a:r>
              <a:rPr lang="en-US" baseline="0" dirty="0"/>
              <a:t>As a reminder, one is that the two groups would be similar in the absence of the intervention. Again, SNAP-eligible individuals who do not take up their benefits may differ in meaningful ways from those who do receive them. In this figure, I’m showing you the results of an event study analysis, to evaluate the validity of the parallel trends assumption. Based on the fact that the confidence intervals during the pre-expansion period include the null, this suggests that the trends for the recipients and non-recipients were parallel. This was similar for the other outcomes, which I won’t show here. This figure also starts to suggest the main findings, since you can see that food insufficiency and use of food pantries began to rise in the post-expiration period. </a:t>
            </a:r>
          </a:p>
        </p:txBody>
      </p:sp>
      <p:sp>
        <p:nvSpPr>
          <p:cNvPr id="4" name="Slide Number Placeholder 3"/>
          <p:cNvSpPr>
            <a:spLocks noGrp="1"/>
          </p:cNvSpPr>
          <p:nvPr>
            <p:ph type="sldNum" sz="quarter" idx="5"/>
          </p:nvPr>
        </p:nvSpPr>
        <p:spPr/>
        <p:txBody>
          <a:bodyPr/>
          <a:lstStyle/>
          <a:p>
            <a:fld id="{3C6B9BF1-E6D4-2740-8E1D-E4C82134E02A}" type="slidenum">
              <a:rPr lang="en-US" smtClean="0"/>
              <a:t>16</a:t>
            </a:fld>
            <a:endParaRPr lang="en-US"/>
          </a:p>
        </p:txBody>
      </p:sp>
    </p:spTree>
    <p:extLst>
      <p:ext uri="{BB962C8B-B14F-4D97-AF65-F5344CB8AC3E}">
        <p14:creationId xmlns:p14="http://schemas.microsoft.com/office/powerpoint/2010/main" val="31500662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results of the difference-in-differences analysis, showing a 7 percentage-point increase in food insufficiency, which is about a 10% change from baseline. We also found 2 percentage-point increases in food pantry use and difficulty paying expenses. We didn’t see a change in mental health in the sample overall. Those null results aren’t shown here.</a:t>
            </a:r>
          </a:p>
        </p:txBody>
      </p:sp>
      <p:sp>
        <p:nvSpPr>
          <p:cNvPr id="4" name="Slide Number Placeholder 3"/>
          <p:cNvSpPr>
            <a:spLocks noGrp="1"/>
          </p:cNvSpPr>
          <p:nvPr>
            <p:ph type="sldNum" sz="quarter" idx="5"/>
          </p:nvPr>
        </p:nvSpPr>
        <p:spPr/>
        <p:txBody>
          <a:bodyPr/>
          <a:lstStyle/>
          <a:p>
            <a:fld id="{3C6B9BF1-E6D4-2740-8E1D-E4C82134E02A}" type="slidenum">
              <a:rPr lang="en-US" smtClean="0"/>
              <a:t>17</a:t>
            </a:fld>
            <a:endParaRPr lang="en-US"/>
          </a:p>
        </p:txBody>
      </p:sp>
    </p:spTree>
    <p:extLst>
      <p:ext uri="{BB962C8B-B14F-4D97-AF65-F5344CB8AC3E}">
        <p14:creationId xmlns:p14="http://schemas.microsoft.com/office/powerpoint/2010/main" val="5437011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wanted to ensure that there were no differential changes in composition of the treatment versus control groups over time that might be explaining the results. Here we plotted out the proportion of SNAP-eligible individuals who self-reported SNAP receipt, by survey wave. There are two main take-aways from this figure. First, it shows that there were no dramatic changes in self-reported SNAP receipt with the expiration of the emergency allotments. Also, not shown here, there were no differential compositional changes in demographic characteristics of the treatment versus control groups before versus after the benefits expired. Second, it confirms the measurement error in our “treatment” group, because we know that actual SNAP take-up is higher than this. This suggests that our control group is contaminated with people who actually did receive SNAP, meaning that our results are probably biased towards the null, and the true effect size may be larger.</a:t>
            </a:r>
          </a:p>
        </p:txBody>
      </p:sp>
      <p:sp>
        <p:nvSpPr>
          <p:cNvPr id="4" name="Slide Number Placeholder 3"/>
          <p:cNvSpPr>
            <a:spLocks noGrp="1"/>
          </p:cNvSpPr>
          <p:nvPr>
            <p:ph type="sldNum" sz="quarter" idx="5"/>
          </p:nvPr>
        </p:nvSpPr>
        <p:spPr/>
        <p:txBody>
          <a:bodyPr/>
          <a:lstStyle/>
          <a:p>
            <a:fld id="{3C6B9BF1-E6D4-2740-8E1D-E4C82134E02A}" type="slidenum">
              <a:rPr lang="en-US" smtClean="0"/>
              <a:t>18</a:t>
            </a:fld>
            <a:endParaRPr lang="en-US"/>
          </a:p>
        </p:txBody>
      </p:sp>
    </p:spTree>
    <p:extLst>
      <p:ext uri="{BB962C8B-B14F-4D97-AF65-F5344CB8AC3E}">
        <p14:creationId xmlns:p14="http://schemas.microsoft.com/office/powerpoint/2010/main" val="21184052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we’ve been discussing today, another thing we want to try to rule out is that there are no other co-occurring policies that may be confounding the association between the policy and outcomes of interest. In this case, we might be worried about tax refunds that people receive in spring of each year, and in particular that some people may be receiving payments for the Earned Income Tax Credit, or EITC, which is the largest poverty alleviation program. If SNAP recipients and non-recipients have different probability of being EITC recipients, this may bias our results. So for this next analysis, we restricted the sample only to those who were EITC-eligible based on self-reported demographics. [CLICK] We still observed impacts on food insufficiency, but the other coefficients were no longer statistically significant. It might be that this is because our sample was now much smaller, so we were underpowered. Or it might be that this group of people was receiving potentially thousands of dollars in EITC benefits at this time, so they were more buffered against the drop in SNAP benefits. We also did several other sensitivity analysis, and I encourage you to check out the paper for more details. </a:t>
            </a:r>
          </a:p>
        </p:txBody>
      </p:sp>
      <p:sp>
        <p:nvSpPr>
          <p:cNvPr id="4" name="Slide Number Placeholder 3"/>
          <p:cNvSpPr>
            <a:spLocks noGrp="1"/>
          </p:cNvSpPr>
          <p:nvPr>
            <p:ph type="sldNum" sz="quarter" idx="5"/>
          </p:nvPr>
        </p:nvSpPr>
        <p:spPr/>
        <p:txBody>
          <a:bodyPr/>
          <a:lstStyle/>
          <a:p>
            <a:fld id="{3C6B9BF1-E6D4-2740-8E1D-E4C82134E02A}" type="slidenum">
              <a:rPr lang="en-US" smtClean="0"/>
              <a:t>19</a:t>
            </a:fld>
            <a:endParaRPr lang="en-US"/>
          </a:p>
        </p:txBody>
      </p:sp>
    </p:spTree>
    <p:extLst>
      <p:ext uri="{BB962C8B-B14F-4D97-AF65-F5344CB8AC3E}">
        <p14:creationId xmlns:p14="http://schemas.microsoft.com/office/powerpoint/2010/main" val="3302167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COVID-19 pandemic and related mitigating policies like workplace closures brought about tremendous economic hardship in the US. To buffer families from this material hardship, state and federal governments engaged in unprecedented spending on social safety net policies. For example, here you see funding amounts for the largest US safety net policies in a typical year, including unemployment insurance, the earned income tax credit and child tax credit, the Supplemental Nutrition Assistance Program, etc. During 2020 [CLICK], Congress passed the CARES Act, which increased unemployment benefits and provided stimulus checks that dwarfed this prior spending. I’ve also added to this figure spending on the American Rescue Plan Act of 2021 [CLICK], which again dwarfed spending in a typical year. ARPA included another round of stimulus checks, as well as expansions to the child tax credit and SNAP. As a bit of background, most of my team’s research agenda focuses on examining the effects of US safety net policies on health equity. So when these major policy changes happened, we were perfectly situated with the data and technical expertise to assess whether these policy changes were having their intended effects on economically disadvantaged families. In particular, the 2021 CTC and SNAP expansions are the two policies that my team has spent quite a bit of energy evaluating, and these are the studies I’m going to share today. Both of them involve difference-in-differences analyses. </a:t>
            </a:r>
          </a:p>
        </p:txBody>
      </p:sp>
      <p:sp>
        <p:nvSpPr>
          <p:cNvPr id="4" name="Slide Number Placeholder 3"/>
          <p:cNvSpPr>
            <a:spLocks noGrp="1"/>
          </p:cNvSpPr>
          <p:nvPr>
            <p:ph type="sldNum" sz="quarter" idx="5"/>
          </p:nvPr>
        </p:nvSpPr>
        <p:spPr/>
        <p:txBody>
          <a:bodyPr/>
          <a:lstStyle/>
          <a:p>
            <a:fld id="{3C6B9BF1-E6D4-2740-8E1D-E4C82134E02A}" type="slidenum">
              <a:rPr lang="en-US" smtClean="0"/>
              <a:t>2</a:t>
            </a:fld>
            <a:endParaRPr lang="en-US"/>
          </a:p>
        </p:txBody>
      </p:sp>
    </p:spTree>
    <p:extLst>
      <p:ext uri="{BB962C8B-B14F-4D97-AF65-F5344CB8AC3E}">
        <p14:creationId xmlns:p14="http://schemas.microsoft.com/office/powerpoint/2010/main" val="13685331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 like to end by acknowledging the funders of the work I discussed today, including two NIH grants, and my collaborators on these two studies.</a:t>
            </a:r>
          </a:p>
        </p:txBody>
      </p:sp>
      <p:sp>
        <p:nvSpPr>
          <p:cNvPr id="4" name="Slide Number Placeholder 3"/>
          <p:cNvSpPr>
            <a:spLocks noGrp="1"/>
          </p:cNvSpPr>
          <p:nvPr>
            <p:ph type="sldNum" sz="quarter" idx="5"/>
          </p:nvPr>
        </p:nvSpPr>
        <p:spPr/>
        <p:txBody>
          <a:bodyPr/>
          <a:lstStyle/>
          <a:p>
            <a:fld id="{3C6B9BF1-E6D4-2740-8E1D-E4C82134E02A}" type="slidenum">
              <a:rPr lang="en-US" smtClean="0"/>
              <a:t>20</a:t>
            </a:fld>
            <a:endParaRPr lang="en-US"/>
          </a:p>
        </p:txBody>
      </p:sp>
    </p:spTree>
    <p:extLst>
      <p:ext uri="{BB962C8B-B14F-4D97-AF65-F5344CB8AC3E}">
        <p14:creationId xmlns:p14="http://schemas.microsoft.com/office/powerpoint/2010/main" val="18258234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6B9BF1-E6D4-2740-8E1D-E4C82134E02A}" type="slidenum">
              <a:rPr lang="en-US" smtClean="0"/>
              <a:t>21</a:t>
            </a:fld>
            <a:endParaRPr lang="en-US"/>
          </a:p>
        </p:txBody>
      </p:sp>
    </p:spTree>
    <p:extLst>
      <p:ext uri="{BB962C8B-B14F-4D97-AF65-F5344CB8AC3E}">
        <p14:creationId xmlns:p14="http://schemas.microsoft.com/office/powerpoint/2010/main" val="15448758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828434" rtl="0" eaLnBrk="1" fontAlgn="auto" latinLnBrk="0" hangingPunct="1">
              <a:lnSpc>
                <a:spcPct val="100000"/>
              </a:lnSpc>
              <a:spcBef>
                <a:spcPts val="0"/>
              </a:spcBef>
              <a:spcAft>
                <a:spcPts val="0"/>
              </a:spcAft>
              <a:buClrTx/>
              <a:buSzTx/>
              <a:buFontTx/>
              <a:buNone/>
              <a:tabLst/>
              <a:defRPr/>
            </a:pPr>
            <a:r>
              <a:rPr lang="en-US" sz="2400" dirty="0"/>
              <a:t>Many of you may be thinking, why does this matter, the federal CTC expansion expired, and the current Congress is no shape to revive it. But even I have been surprised lately, since it seems like a trimmer version of the 2021 CTC expansion is back on the table, with a proposal just in the last month seeming like it will gain enough bipartisan support to pass. </a:t>
            </a:r>
          </a:p>
          <a:p>
            <a:pPr marL="0" marR="0" lvl="0" indent="0" algn="l" defTabSz="1828434" rtl="0" eaLnBrk="1" fontAlgn="auto" latinLnBrk="0" hangingPunct="1">
              <a:lnSpc>
                <a:spcPct val="100000"/>
              </a:lnSpc>
              <a:spcBef>
                <a:spcPts val="0"/>
              </a:spcBef>
              <a:spcAft>
                <a:spcPts val="0"/>
              </a:spcAft>
              <a:buClrTx/>
              <a:buSzTx/>
              <a:buFontTx/>
              <a:buNone/>
              <a:tabLst/>
              <a:defRPr/>
            </a:pPr>
            <a:endParaRPr lang="en-US" sz="2400" dirty="0"/>
          </a:p>
          <a:p>
            <a:pPr marL="0" marR="0" lvl="0" indent="0" algn="l" defTabSz="1828434" rtl="0" eaLnBrk="1" fontAlgn="auto" latinLnBrk="0" hangingPunct="1">
              <a:lnSpc>
                <a:spcPct val="100000"/>
              </a:lnSpc>
              <a:spcBef>
                <a:spcPts val="0"/>
              </a:spcBef>
              <a:spcAft>
                <a:spcPts val="0"/>
              </a:spcAft>
              <a:buClrTx/>
              <a:buSzTx/>
              <a:buFontTx/>
              <a:buNone/>
              <a:tabLst/>
              <a:defRPr/>
            </a:pPr>
            <a:r>
              <a:rPr lang="en-US" sz="2400" dirty="0"/>
              <a:t>And regardless, this is still very much an active policy topic at the state level [CLICK]. </a:t>
            </a:r>
            <a:r>
              <a:rPr lang="en-US" dirty="0"/>
              <a:t>This map illustrates the 14 states that now offer their own version of a CTC, and 10 of them were actually created or expanded just in 2023. The Massachusetts child and dependent tax credit was one of the ones that was expanded this past year, and it is now the most generous in the country.</a:t>
            </a:r>
          </a:p>
          <a:p>
            <a:pPr marL="0" marR="0" lvl="0" indent="0" algn="l" defTabSz="1828434" rtl="0" eaLnBrk="1" fontAlgn="auto" latinLnBrk="0" hangingPunct="1">
              <a:lnSpc>
                <a:spcPct val="100000"/>
              </a:lnSpc>
              <a:spcBef>
                <a:spcPts val="0"/>
              </a:spcBef>
              <a:spcAft>
                <a:spcPts val="0"/>
              </a:spcAft>
              <a:buClrTx/>
              <a:buSzTx/>
              <a:buFontTx/>
              <a:buNone/>
              <a:tabLst/>
              <a:defRPr/>
            </a:pPr>
            <a:endParaRPr lang="en-US" dirty="0"/>
          </a:p>
          <a:p>
            <a:pPr marL="0" marR="0" lvl="0" indent="0" algn="l" defTabSz="1828434" rtl="0" eaLnBrk="1" fontAlgn="auto" latinLnBrk="0" hangingPunct="1">
              <a:lnSpc>
                <a:spcPct val="100000"/>
              </a:lnSpc>
              <a:spcBef>
                <a:spcPts val="0"/>
              </a:spcBef>
              <a:spcAft>
                <a:spcPts val="0"/>
              </a:spcAft>
              <a:buClrTx/>
              <a:buSzTx/>
              <a:buFontTx/>
              <a:buNone/>
              <a:tabLst/>
              <a:defRPr/>
            </a:pPr>
            <a:r>
              <a:rPr lang="en-US" dirty="0"/>
              <a:t>Moreover, there are also policies being considered to address the issue of challenges with low take-up of the child tax credit and the earned income tax credit. [CLICK] In fact, our own Senator Elizabeth Warren introduced the “Tax Filing Simplification Act” in 2022, which would create an online portal to ease tax filing, would create a mechanism for the IRS itself to prepare returns for tax filers, and it has a special focus on facilitating claims for childcare and earned income tax credits. The research that I just presented helps to inform these ongoing policy conversations.</a:t>
            </a:r>
          </a:p>
        </p:txBody>
      </p:sp>
      <p:sp>
        <p:nvSpPr>
          <p:cNvPr id="4" name="Slide Number Placeholder 3"/>
          <p:cNvSpPr>
            <a:spLocks noGrp="1"/>
          </p:cNvSpPr>
          <p:nvPr>
            <p:ph type="sldNum" sz="quarter" idx="5"/>
          </p:nvPr>
        </p:nvSpPr>
        <p:spPr/>
        <p:txBody>
          <a:bodyPr/>
          <a:lstStyle/>
          <a:p>
            <a:fld id="{3C6B9BF1-E6D4-2740-8E1D-E4C82134E02A}" type="slidenum">
              <a:rPr lang="en-US" smtClean="0"/>
              <a:t>24</a:t>
            </a:fld>
            <a:endParaRPr lang="en-US"/>
          </a:p>
        </p:txBody>
      </p:sp>
    </p:spTree>
    <p:extLst>
      <p:ext uri="{BB962C8B-B14F-4D97-AF65-F5344CB8AC3E}">
        <p14:creationId xmlns:p14="http://schemas.microsoft.com/office/powerpoint/2010/main" val="17155505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were actually numerous changes to SNAP during this period, mapped out in this timeline. These included allowing online purchases, and increases to benefits of various sizes for different types of families. There’s a lot on this slide, but I’ve highlighted in red one major change that involved a 15% increase in monthly allotments for all SNAP enrollees in January 2021. These emergency allotment expansions were implemented nationally, but they were temporary, and different states began to phase them out at different points in the ensuing two years. </a:t>
            </a:r>
          </a:p>
        </p:txBody>
      </p:sp>
      <p:sp>
        <p:nvSpPr>
          <p:cNvPr id="4" name="Slide Number Placeholder 3"/>
          <p:cNvSpPr>
            <a:spLocks noGrp="1"/>
          </p:cNvSpPr>
          <p:nvPr>
            <p:ph type="sldNum" sz="quarter" idx="5"/>
          </p:nvPr>
        </p:nvSpPr>
        <p:spPr/>
        <p:txBody>
          <a:bodyPr/>
          <a:lstStyle/>
          <a:p>
            <a:fld id="{3C6B9BF1-E6D4-2740-8E1D-E4C82134E02A}" type="slidenum">
              <a:rPr lang="en-US" smtClean="0"/>
              <a:t>25</a:t>
            </a:fld>
            <a:endParaRPr lang="en-US"/>
          </a:p>
        </p:txBody>
      </p:sp>
    </p:spTree>
    <p:extLst>
      <p:ext uri="{BB962C8B-B14F-4D97-AF65-F5344CB8AC3E}">
        <p14:creationId xmlns:p14="http://schemas.microsoft.com/office/powerpoint/2010/main" val="41145061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6B9BF1-E6D4-2740-8E1D-E4C82134E02A}" type="slidenum">
              <a:rPr lang="en-US" smtClean="0"/>
              <a:t>26</a:t>
            </a:fld>
            <a:endParaRPr lang="en-US"/>
          </a:p>
        </p:txBody>
      </p:sp>
    </p:spTree>
    <p:extLst>
      <p:ext uri="{BB962C8B-B14F-4D97-AF65-F5344CB8AC3E}">
        <p14:creationId xmlns:p14="http://schemas.microsoft.com/office/powerpoint/2010/main" val="13279810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6B9BF1-E6D4-2740-8E1D-E4C82134E02A}" type="slidenum">
              <a:rPr lang="en-US" smtClean="0"/>
              <a:t>27</a:t>
            </a:fld>
            <a:endParaRPr lang="en-US"/>
          </a:p>
        </p:txBody>
      </p:sp>
    </p:spTree>
    <p:extLst>
      <p:ext uri="{BB962C8B-B14F-4D97-AF65-F5344CB8AC3E}">
        <p14:creationId xmlns:p14="http://schemas.microsoft.com/office/powerpoint/2010/main" val="3189192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800"/>
              </a:spcBef>
              <a:spcAft>
                <a:spcPts val="0"/>
              </a:spcAft>
              <a:buClr>
                <a:srgbClr val="178CCB"/>
              </a:buClr>
              <a:buSzTx/>
              <a:buFont typeface="Arial" pitchFamily="34" charset="0"/>
              <a:buNone/>
              <a:tabLst/>
              <a:defRPr/>
            </a:pPr>
            <a:r>
              <a:rPr lang="en-US" dirty="0"/>
              <a:t>So first, the CTC. To start off with, this figure illustrates how benefits are calculated for the CTC, and it’ll make clear why the 2021 expansion was such a significant policy innovation. The faint gray line is what the CTC looked like pre-2021, and what it looks like now since the expansion expired. You can see that those with zero earned income get nothing, and in fact the benefit isn’t available at all until people start making about $3,000 a year. After that, it starts to phase in, and the largest benefit is available to middle- and even high-income families. The CTC was historically distributed annually as a tax refund when people filed their taxes.  </a:t>
            </a:r>
          </a:p>
          <a:p>
            <a:pPr marL="0" marR="0" lvl="0" indent="0" algn="l" defTabSz="914400" rtl="0" eaLnBrk="1" fontAlgn="auto" latinLnBrk="0" hangingPunct="1">
              <a:lnSpc>
                <a:spcPct val="100000"/>
              </a:lnSpc>
              <a:spcBef>
                <a:spcPts val="800"/>
              </a:spcBef>
              <a:spcAft>
                <a:spcPts val="0"/>
              </a:spcAft>
              <a:buClr>
                <a:srgbClr val="178CCB"/>
              </a:buClr>
              <a:buSzTx/>
              <a:buFont typeface="Arial" pitchFamily="34" charset="0"/>
              <a:buNone/>
              <a:tabLst/>
              <a:defRPr/>
            </a:pPr>
            <a:r>
              <a:rPr lang="en-US" dirty="0"/>
              <a:t>Then in 2021, along came the temporary CTC expansion, shown in blue. This was a major change from the existing policy landscape. Essentially, Congress expanded the CTC to include those with little and even no earned income. In fact, these individuals got the largest benefits, up to $3600 per child, with smaller benefits for those with higher incomes. Also, half of the benefit amount was disbursed monthly during July-December 2021, with the other half disbursed as a lump-sum refund at tax time. This meant that the CTC reached 27 million more children in 2021, or about 90% of American families with kids. It’s estimated to have reduced the rate of child poverty by about 40%. For this study, we were interested in the impact of this policy on parents’ mental health. </a:t>
            </a:r>
          </a:p>
        </p:txBody>
      </p:sp>
      <p:sp>
        <p:nvSpPr>
          <p:cNvPr id="4" name="Slide Number Placeholder 3"/>
          <p:cNvSpPr>
            <a:spLocks noGrp="1"/>
          </p:cNvSpPr>
          <p:nvPr>
            <p:ph type="sldNum" sz="quarter" idx="5"/>
          </p:nvPr>
        </p:nvSpPr>
        <p:spPr/>
        <p:txBody>
          <a:bodyPr/>
          <a:lstStyle/>
          <a:p>
            <a:fld id="{3C6B9BF1-E6D4-2740-8E1D-E4C82134E02A}" type="slidenum">
              <a:rPr lang="en-US" smtClean="0"/>
              <a:t>3</a:t>
            </a:fld>
            <a:endParaRPr lang="en-US"/>
          </a:p>
        </p:txBody>
      </p:sp>
    </p:spTree>
    <p:extLst>
      <p:ext uri="{BB962C8B-B14F-4D97-AF65-F5344CB8AC3E}">
        <p14:creationId xmlns:p14="http://schemas.microsoft.com/office/powerpoint/2010/main" val="1797998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The data set we used for this study was the U.S. Census Household Pulse Survey. This was set up in response to the COVID-19 pandemic and involves serial cross-sectional biweekly internet surveys that have been administered since April of 2020. For this analysis we restricted the data set to April 2021 to January 2022, which gave us 6 waves of pre-policy data and 7 waves of post-policy data. HPS includes questions about individual demographics to allow us to define our exposed and unexposed populations, as I’ll describe in a minute.</a:t>
            </a:r>
          </a:p>
          <a:p>
            <a:pPr marL="0" indent="0">
              <a:buNone/>
            </a:pPr>
            <a:r>
              <a:rPr lang="en-US" dirty="0"/>
              <a:t>HPS also includes a handful of validated mental health outcomes, which is what we examined in this study, including the 2-item Patient Health Questionnaire for depressive symptoms and the 2-item Generalized Anxiety Disorder questionnaire for anxiety symptoms. We also included two other outcomes on the use of mental health services, including receiving counseling or therapy, and using medications to help with mental health problems.</a:t>
            </a:r>
          </a:p>
          <a:p>
            <a:pPr marL="0" marR="0" lvl="0" indent="0" algn="l" defTabSz="914400" rtl="0" eaLnBrk="1" fontAlgn="auto" latinLnBrk="0" hangingPunct="1">
              <a:lnSpc>
                <a:spcPct val="100000"/>
              </a:lnSpc>
              <a:spcBef>
                <a:spcPts val="800"/>
              </a:spcBef>
              <a:spcAft>
                <a:spcPts val="0"/>
              </a:spcAft>
              <a:buClr>
                <a:srgbClr val="178CCB"/>
              </a:buClr>
              <a:buSzTx/>
              <a:buFont typeface="Arial" pitchFamily="34" charset="0"/>
              <a:buNone/>
              <a:tabLst/>
              <a:defRPr/>
            </a:pPr>
            <a:r>
              <a:rPr lang="en-US" dirty="0"/>
              <a:t>After restricting the sample to people who provided a response to at least one of the outcomes in question, the final data set included over 800,000 people.</a:t>
            </a:r>
          </a:p>
        </p:txBody>
      </p:sp>
      <p:sp>
        <p:nvSpPr>
          <p:cNvPr id="4" name="Slide Number Placeholder 3"/>
          <p:cNvSpPr>
            <a:spLocks noGrp="1"/>
          </p:cNvSpPr>
          <p:nvPr>
            <p:ph type="sldNum" sz="quarter" idx="5"/>
          </p:nvPr>
        </p:nvSpPr>
        <p:spPr/>
        <p:txBody>
          <a:bodyPr/>
          <a:lstStyle/>
          <a:p>
            <a:fld id="{3C6B9BF1-E6D4-2740-8E1D-E4C82134E02A}" type="slidenum">
              <a:rPr lang="en-US" smtClean="0"/>
              <a:t>4</a:t>
            </a:fld>
            <a:endParaRPr lang="en-US"/>
          </a:p>
        </p:txBody>
      </p:sp>
    </p:spTree>
    <p:extLst>
      <p:ext uri="{BB962C8B-B14F-4D97-AF65-F5344CB8AC3E}">
        <p14:creationId xmlns:p14="http://schemas.microsoft.com/office/powerpoint/2010/main" val="1567623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800"/>
              </a:spcBef>
              <a:spcAft>
                <a:spcPts val="0"/>
              </a:spcAft>
              <a:buClr>
                <a:srgbClr val="178CCB"/>
              </a:buClr>
              <a:buSzTx/>
              <a:buFont typeface="Arial" pitchFamily="34" charset="0"/>
              <a:buNone/>
              <a:tabLst/>
              <a:defRPr/>
            </a:pPr>
            <a:r>
              <a:rPr lang="en-US" dirty="0"/>
              <a:t>I’m next going to talk about how we used difference-in-differences analysis for this policy evaluation. Building off Dr. Nandi’s presentation, I’m going to go through this stylized description here to give you a sense of the application of DID to this research question. </a:t>
            </a:r>
            <a:r>
              <a:rPr lang="en-US" baseline="0" dirty="0"/>
              <a:t>On the X axis, we have time, and this dotted line represents the intervention, in this case the CTC expansion. On the Y axis is the outcome of interest, in this case anxiety symptoms. These two lines represent the treatment and control groups during the pre-intervention period. In this case, we defined the treatment group as adults with children in the household. The control group was adults without children. </a:t>
            </a:r>
            <a:r>
              <a:rPr lang="en-US" dirty="0"/>
              <a:t>Then in the post-intervention period, [CLICK] we have the observed change over</a:t>
            </a:r>
            <a:r>
              <a:rPr lang="en-US" baseline="0" dirty="0"/>
              <a:t> time in the treatment and control groups. </a:t>
            </a:r>
            <a:r>
              <a:rPr lang="en-US" dirty="0"/>
              <a:t>Essentially, [CLICK] DID</a:t>
            </a:r>
            <a:r>
              <a:rPr lang="en-US" baseline="0" dirty="0"/>
              <a:t> then extrapolates that the trend in the treatment group would have remained the same as the trend in the control group had the intervention not occurred. Any deviation that we see between observed and expected is the treatment effect of the intervention. </a:t>
            </a:r>
            <a:r>
              <a:rPr lang="en-US" dirty="0"/>
              <a:t>[CLICK] </a:t>
            </a:r>
            <a:r>
              <a:rPr lang="en-US" baseline="0" dirty="0"/>
              <a:t>This is analogous to an RCT, except that the treatment assignment is of course not truly random. </a:t>
            </a:r>
          </a:p>
          <a:p>
            <a:pPr marL="0" marR="0" lvl="0" indent="0" algn="l" defTabSz="914400" rtl="0" eaLnBrk="1" fontAlgn="auto" latinLnBrk="0" hangingPunct="1">
              <a:lnSpc>
                <a:spcPct val="100000"/>
              </a:lnSpc>
              <a:spcBef>
                <a:spcPts val="800"/>
              </a:spcBef>
              <a:spcAft>
                <a:spcPts val="0"/>
              </a:spcAft>
              <a:buClr>
                <a:srgbClr val="178CCB"/>
              </a:buClr>
              <a:buSzTx/>
              <a:buFont typeface="Arial" pitchFamily="34" charset="0"/>
              <a:buNone/>
              <a:tabLst/>
              <a:defRPr/>
            </a:pPr>
            <a:r>
              <a:rPr lang="en-US" baseline="0" dirty="0"/>
              <a:t>DID relies on a few assumptions. One is that the two groups would be similar in the absence of the intervention. Of course, many people may rightfully be thinking that it doesn’t make sense to have people without kids be the control group for people with kids, since they differ in lots of ways. But DID assumptions don’t require that the groups be identical on observed characteristics. Rather the assumptions require that the slopes would remain parallel in the absence of the intervention, which is known as the parallel trends assumption. This counterfactual of course can’t be empirically tested, but we can check whether the slopes were parallel in the pre-period. We can also check whether there are differential compositional changes in the two groups over time, to make sure that compositional changes aren’t driving results. I’ll briefly review how we assessed the validity of those assumptions in this case, and you can take a look at the paper for more details.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C04DEB-4B61-4679-B3D2-E914E357B9FC}"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137629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dirty="0"/>
              <a:t>I’m next going to share the empirical model to show what the analysis is actually doing. </a:t>
            </a:r>
            <a:r>
              <a:rPr lang="en-US" dirty="0"/>
              <a:t>Diff-in-diff essentially involves regressing each outcome on an interaction term between whether an individual has children, and whether the observation was recorded after the CTC expansion. We adjusted for other individual-level covariates, and fixed effects (i.e., indicator variables) for survey week. These fixed effects account for secular changes, which are underlying temporal trends that affect all people similarly because of things related to the pandemic or something else. [CLICK] Here beta-1 is the coefficient of interest, and it estimates the effect of the CTC expansion on these outcomes.</a:t>
            </a:r>
          </a:p>
          <a:p>
            <a:pPr marL="0" indent="0">
              <a:buNone/>
            </a:pPr>
            <a:r>
              <a:rPr lang="en-US" dirty="0"/>
              <a:t>This analysis actually took diff-in-diff one step further to carry out a difference-in-difference-in-differences, or triple-difference model. [CLICK] Here we wanted to leverage the fact that the lowest-income individuals actually received the largest CTC benefit, and were not eligible before the expansion, so we would expect to see a larger effect in this group, while the highest earners didn’t receive any CTC benefit. Here, we defined low-income as those making less than $35,000 a year. Triple-difference analysis therefore involves a triple-interaction term, [CLICK] with beta-1 again as the coefficient of interest, and adjusting for each of the double-interaction and main terms, plus the covariates and fixed effects for survey week.</a:t>
            </a:r>
          </a:p>
        </p:txBody>
      </p:sp>
      <p:sp>
        <p:nvSpPr>
          <p:cNvPr id="4" name="Slide Number Placeholder 3"/>
          <p:cNvSpPr>
            <a:spLocks noGrp="1"/>
          </p:cNvSpPr>
          <p:nvPr>
            <p:ph type="sldNum" sz="quarter" idx="5"/>
          </p:nvPr>
        </p:nvSpPr>
        <p:spPr/>
        <p:txBody>
          <a:bodyPr/>
          <a:lstStyle/>
          <a:p>
            <a:fld id="{3C6B9BF1-E6D4-2740-8E1D-E4C82134E02A}" type="slidenum">
              <a:rPr lang="en-US" smtClean="0"/>
              <a:t>6</a:t>
            </a:fld>
            <a:endParaRPr lang="en-US"/>
          </a:p>
        </p:txBody>
      </p:sp>
    </p:spTree>
    <p:extLst>
      <p:ext uri="{BB962C8B-B14F-4D97-AF65-F5344CB8AC3E}">
        <p14:creationId xmlns:p14="http://schemas.microsoft.com/office/powerpoint/2010/main" val="12558186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table illustrates the sample characteristics, broken down by whether the individual was observed before or after the CTC expansion, and whether or not they had children in the household. You can see that adults with children are more likely to be younger, female, married, with lower educational attainment. They have a different income distribution, and are less likely to be white. As I mentioned, though we don’t need these two groups to be identical on these observations. One assumption is that the composition of these groups didn’t change differently over time. We did find a few minor differences, for example, the treatment group was slightly less likely to be male in the post period. However, the magnitude of these changes was very small. We adjust for all these covariates in our models, but one limitation of DID is that there is always the possibility of compositional changes in important unobserved characteristics. </a:t>
            </a:r>
          </a:p>
        </p:txBody>
      </p:sp>
      <p:sp>
        <p:nvSpPr>
          <p:cNvPr id="4" name="Slide Number Placeholder 3"/>
          <p:cNvSpPr>
            <a:spLocks noGrp="1"/>
          </p:cNvSpPr>
          <p:nvPr>
            <p:ph type="sldNum" sz="quarter" idx="5"/>
          </p:nvPr>
        </p:nvSpPr>
        <p:spPr/>
        <p:txBody>
          <a:bodyPr/>
          <a:lstStyle/>
          <a:p>
            <a:fld id="{3C6B9BF1-E6D4-2740-8E1D-E4C82134E02A}" type="slidenum">
              <a:rPr lang="en-US" smtClean="0"/>
              <a:t>7</a:t>
            </a:fld>
            <a:endParaRPr lang="en-US"/>
          </a:p>
        </p:txBody>
      </p:sp>
    </p:spTree>
    <p:extLst>
      <p:ext uri="{BB962C8B-B14F-4D97-AF65-F5344CB8AC3E}">
        <p14:creationId xmlns:p14="http://schemas.microsoft.com/office/powerpoint/2010/main" val="12374866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Meanwhile, this figure illustrates the results of the analysis checking whether trends between the treatment and control groups were different in the pre-expansion period. Here we found parallel trends, and they were also parallel for the other outcomes not shown here. </a:t>
            </a:r>
          </a:p>
        </p:txBody>
      </p:sp>
      <p:sp>
        <p:nvSpPr>
          <p:cNvPr id="4" name="Slide Number Placeholder 3"/>
          <p:cNvSpPr>
            <a:spLocks noGrp="1"/>
          </p:cNvSpPr>
          <p:nvPr>
            <p:ph type="sldNum" sz="quarter" idx="5"/>
          </p:nvPr>
        </p:nvSpPr>
        <p:spPr/>
        <p:txBody>
          <a:bodyPr/>
          <a:lstStyle/>
          <a:p>
            <a:fld id="{3C6B9BF1-E6D4-2740-8E1D-E4C82134E02A}" type="slidenum">
              <a:rPr lang="en-US" smtClean="0"/>
              <a:t>8</a:t>
            </a:fld>
            <a:endParaRPr lang="en-US"/>
          </a:p>
        </p:txBody>
      </p:sp>
    </p:spTree>
    <p:extLst>
      <p:ext uri="{BB962C8B-B14F-4D97-AF65-F5344CB8AC3E}">
        <p14:creationId xmlns:p14="http://schemas.microsoft.com/office/powerpoint/2010/main" val="26657067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828434" rtl="0" eaLnBrk="1" fontAlgn="auto" latinLnBrk="0" hangingPunct="1">
              <a:lnSpc>
                <a:spcPct val="100000"/>
              </a:lnSpc>
              <a:spcBef>
                <a:spcPts val="0"/>
              </a:spcBef>
              <a:spcAft>
                <a:spcPts val="0"/>
              </a:spcAft>
              <a:buClrTx/>
              <a:buSzTx/>
              <a:buFontTx/>
              <a:buNone/>
              <a:tabLst/>
              <a:defRPr/>
            </a:pPr>
            <a:r>
              <a:rPr lang="en-US" dirty="0"/>
              <a:t>Here are the main results. We found that among low-income people with children after the CTC expansion relative to other groups, there was a reduction in depressive symptoms of about 1.7 percentage points or 9% from baseline, and a reduction in anxiety symptoms of 3.4 percentage points or 13% from baseline. We couldn’t reject the null hypothesis of no association for the mental healthcare utilization outcomes. </a:t>
            </a:r>
          </a:p>
        </p:txBody>
      </p:sp>
      <p:sp>
        <p:nvSpPr>
          <p:cNvPr id="4" name="Slide Number Placeholder 3"/>
          <p:cNvSpPr>
            <a:spLocks noGrp="1"/>
          </p:cNvSpPr>
          <p:nvPr>
            <p:ph type="sldNum" sz="quarter" idx="5"/>
          </p:nvPr>
        </p:nvSpPr>
        <p:spPr/>
        <p:txBody>
          <a:bodyPr/>
          <a:lstStyle/>
          <a:p>
            <a:fld id="{3C6B9BF1-E6D4-2740-8E1D-E4C82134E02A}" type="slidenum">
              <a:rPr lang="en-US" smtClean="0"/>
              <a:t>9</a:t>
            </a:fld>
            <a:endParaRPr lang="en-US"/>
          </a:p>
        </p:txBody>
      </p:sp>
    </p:spTree>
    <p:extLst>
      <p:ext uri="{BB962C8B-B14F-4D97-AF65-F5344CB8AC3E}">
        <p14:creationId xmlns:p14="http://schemas.microsoft.com/office/powerpoint/2010/main" val="4146974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D544411-7FDB-AB4B-B283-193A15A8F246}"/>
              </a:ext>
            </a:extLst>
          </p:cNvPr>
          <p:cNvSpPr>
            <a:spLocks noGrp="1"/>
          </p:cNvSpPr>
          <p:nvPr>
            <p:ph type="title" hasCustomPrompt="1"/>
          </p:nvPr>
        </p:nvSpPr>
        <p:spPr>
          <a:xfrm>
            <a:off x="1784975" y="2300445"/>
            <a:ext cx="18697586" cy="4567715"/>
          </a:xfrm>
          <a:prstGeom prst="rect">
            <a:avLst/>
          </a:prstGeom>
        </p:spPr>
        <p:txBody>
          <a:bodyPr anchor="t">
            <a:normAutofit/>
          </a:bodyPr>
          <a:lstStyle>
            <a:lvl1pPr>
              <a:defRPr sz="9600"/>
            </a:lvl1pPr>
          </a:lstStyle>
          <a:p>
            <a:r>
              <a:rPr lang="en-US"/>
              <a:t>Click to add title</a:t>
            </a:r>
          </a:p>
        </p:txBody>
      </p:sp>
      <p:sp>
        <p:nvSpPr>
          <p:cNvPr id="13" name="Text Placeholder 12">
            <a:extLst>
              <a:ext uri="{FF2B5EF4-FFF2-40B4-BE49-F238E27FC236}">
                <a16:creationId xmlns:a16="http://schemas.microsoft.com/office/drawing/2014/main" id="{6CCFB8FC-CF09-1C47-AB71-C1747F3761F4}"/>
              </a:ext>
            </a:extLst>
          </p:cNvPr>
          <p:cNvSpPr>
            <a:spLocks noGrp="1"/>
          </p:cNvSpPr>
          <p:nvPr>
            <p:ph type="body" sz="quarter" idx="10" hasCustomPrompt="1"/>
          </p:nvPr>
        </p:nvSpPr>
        <p:spPr>
          <a:xfrm>
            <a:off x="1784974" y="7172630"/>
            <a:ext cx="18697586" cy="4226890"/>
          </a:xfrm>
          <a:prstGeom prst="rect">
            <a:avLst/>
          </a:prstGeom>
        </p:spPr>
        <p:txBody>
          <a:bodyPr anchor="b">
            <a:normAutofit/>
          </a:bodyPr>
          <a:lstStyle>
            <a:lvl1pPr>
              <a:defRPr sz="3200" b="1"/>
            </a:lvl1pPr>
            <a:lvl5pPr>
              <a:defRPr sz="2400"/>
            </a:lvl5pPr>
          </a:lstStyle>
          <a:p>
            <a:r>
              <a:rPr lang="en-US" sz="3200" b="1"/>
              <a:t>Click to add details</a:t>
            </a:r>
          </a:p>
        </p:txBody>
      </p:sp>
      <p:sp>
        <p:nvSpPr>
          <p:cNvPr id="16" name="Text Placeholder 15">
            <a:extLst>
              <a:ext uri="{FF2B5EF4-FFF2-40B4-BE49-F238E27FC236}">
                <a16:creationId xmlns:a16="http://schemas.microsoft.com/office/drawing/2014/main" id="{4555FCFD-819F-3147-B6C3-EFBC5C936046}"/>
              </a:ext>
            </a:extLst>
          </p:cNvPr>
          <p:cNvSpPr>
            <a:spLocks noGrp="1"/>
          </p:cNvSpPr>
          <p:nvPr>
            <p:ph type="body" sz="quarter" idx="11" hasCustomPrompt="1"/>
          </p:nvPr>
        </p:nvSpPr>
        <p:spPr>
          <a:xfrm>
            <a:off x="1906270" y="1157449"/>
            <a:ext cx="18576290" cy="873125"/>
          </a:xfrm>
          <a:prstGeom prst="rect">
            <a:avLst/>
          </a:prstGeom>
        </p:spPr>
        <p:txBody>
          <a:bodyPr anchor="b">
            <a:normAutofit/>
          </a:bodyPr>
          <a:lstStyle>
            <a:lvl1pPr>
              <a:defRPr sz="1800" cap="all" spc="600" baseline="0"/>
            </a:lvl1pPr>
          </a:lstStyle>
          <a:p>
            <a:pPr lvl="0"/>
            <a:r>
              <a:rPr lang="en-US" dirty="0"/>
              <a:t>PRE-TITLE Such as “Case Study” or “Research Findings”</a:t>
            </a:r>
          </a:p>
        </p:txBody>
      </p:sp>
    </p:spTree>
    <p:extLst>
      <p:ext uri="{BB962C8B-B14F-4D97-AF65-F5344CB8AC3E}">
        <p14:creationId xmlns:p14="http://schemas.microsoft.com/office/powerpoint/2010/main" val="128734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g-quote">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2FD4F787-C235-4047-AFB5-D1F98B343B4B}"/>
              </a:ext>
            </a:extLst>
          </p:cNvPr>
          <p:cNvSpPr>
            <a:spLocks noGrp="1"/>
          </p:cNvSpPr>
          <p:nvPr>
            <p:ph type="title" hasCustomPrompt="1"/>
          </p:nvPr>
        </p:nvSpPr>
        <p:spPr>
          <a:xfrm>
            <a:off x="1784974" y="2357121"/>
            <a:ext cx="20807701" cy="7945120"/>
          </a:xfrm>
          <a:prstGeom prst="rect">
            <a:avLst/>
          </a:prstGeom>
        </p:spPr>
        <p:txBody>
          <a:bodyPr anchor="ctr">
            <a:normAutofit/>
          </a:bodyPr>
          <a:lstStyle>
            <a:lvl1pPr algn="ctr">
              <a:defRPr sz="9600"/>
            </a:lvl1pPr>
          </a:lstStyle>
          <a:p>
            <a:r>
              <a:rPr lang="en-US"/>
              <a:t>“Insert quote.”</a:t>
            </a:r>
          </a:p>
        </p:txBody>
      </p:sp>
      <p:sp>
        <p:nvSpPr>
          <p:cNvPr id="4" name="Text Placeholder 12">
            <a:extLst>
              <a:ext uri="{FF2B5EF4-FFF2-40B4-BE49-F238E27FC236}">
                <a16:creationId xmlns:a16="http://schemas.microsoft.com/office/drawing/2014/main" id="{0FAED334-0047-6346-904B-338566EA87CC}"/>
              </a:ext>
            </a:extLst>
          </p:cNvPr>
          <p:cNvSpPr>
            <a:spLocks noGrp="1"/>
          </p:cNvSpPr>
          <p:nvPr>
            <p:ph type="body" sz="quarter" idx="10" hasCustomPrompt="1"/>
          </p:nvPr>
        </p:nvSpPr>
        <p:spPr>
          <a:xfrm>
            <a:off x="1784973" y="10566400"/>
            <a:ext cx="20807701" cy="1097280"/>
          </a:xfrm>
          <a:prstGeom prst="rect">
            <a:avLst/>
          </a:prstGeom>
        </p:spPr>
        <p:txBody>
          <a:bodyPr anchor="t">
            <a:normAutofit/>
          </a:bodyPr>
          <a:lstStyle>
            <a:lvl1pPr algn="ctr">
              <a:defRPr sz="3200" b="1"/>
            </a:lvl1pPr>
            <a:lvl5pPr>
              <a:defRPr sz="2400"/>
            </a:lvl5pPr>
          </a:lstStyle>
          <a:p>
            <a:r>
              <a:rPr lang="en-US" sz="3200" b="1"/>
              <a:t>— Attribution</a:t>
            </a:r>
          </a:p>
        </p:txBody>
      </p:sp>
      <p:sp>
        <p:nvSpPr>
          <p:cNvPr id="5" name="Text Placeholder 15">
            <a:extLst>
              <a:ext uri="{FF2B5EF4-FFF2-40B4-BE49-F238E27FC236}">
                <a16:creationId xmlns:a16="http://schemas.microsoft.com/office/drawing/2014/main" id="{353F6690-7E3C-2C4B-99AD-F616509F1D18}"/>
              </a:ext>
            </a:extLst>
          </p:cNvPr>
          <p:cNvSpPr>
            <a:spLocks noGrp="1"/>
          </p:cNvSpPr>
          <p:nvPr>
            <p:ph type="body" sz="quarter" idx="11" hasCustomPrompt="1"/>
          </p:nvPr>
        </p:nvSpPr>
        <p:spPr>
          <a:xfrm>
            <a:off x="1906270" y="1157449"/>
            <a:ext cx="18576290" cy="873125"/>
          </a:xfrm>
          <a:prstGeom prst="rect">
            <a:avLst/>
          </a:prstGeom>
        </p:spPr>
        <p:txBody>
          <a:bodyPr anchor="b">
            <a:normAutofit/>
          </a:bodyPr>
          <a:lstStyle>
            <a:lvl1pPr>
              <a:defRPr sz="1800" cap="all" spc="600" baseline="0"/>
            </a:lvl1pPr>
          </a:lstStyle>
          <a:p>
            <a:pPr lvl="0"/>
            <a:r>
              <a:rPr lang="en-US" dirty="0"/>
              <a:t>PRE-TITLE such as “Verbatim” or “</a:t>
            </a:r>
            <a:r>
              <a:rPr lang="en-US" dirty="0" err="1"/>
              <a:t>QuoteD</a:t>
            </a:r>
            <a:r>
              <a:rPr lang="en-US" dirty="0"/>
              <a:t>”</a:t>
            </a:r>
          </a:p>
        </p:txBody>
      </p:sp>
    </p:spTree>
    <p:extLst>
      <p:ext uri="{BB962C8B-B14F-4D97-AF65-F5344CB8AC3E}">
        <p14:creationId xmlns:p14="http://schemas.microsoft.com/office/powerpoint/2010/main" val="870711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ight-image">
    <p:spTree>
      <p:nvGrpSpPr>
        <p:cNvPr id="1" name=""/>
        <p:cNvGrpSpPr/>
        <p:nvPr/>
      </p:nvGrpSpPr>
      <p:grpSpPr>
        <a:xfrm>
          <a:off x="0" y="0"/>
          <a:ext cx="0" cy="0"/>
          <a:chOff x="0" y="0"/>
          <a:chExt cx="0" cy="0"/>
        </a:xfrm>
      </p:grpSpPr>
      <p:sp>
        <p:nvSpPr>
          <p:cNvPr id="4" name="Picture Placeholder 4"/>
          <p:cNvSpPr>
            <a:spLocks noGrp="1"/>
          </p:cNvSpPr>
          <p:nvPr>
            <p:ph type="pic" sz="quarter" idx="10" hasCustomPrompt="1"/>
          </p:nvPr>
        </p:nvSpPr>
        <p:spPr>
          <a:xfrm>
            <a:off x="12107822" y="1362270"/>
            <a:ext cx="10975053" cy="10860832"/>
          </a:xfrm>
          <a:prstGeom prst="rect">
            <a:avLst/>
          </a:prstGeom>
          <a:solidFill>
            <a:schemeClr val="bg1">
              <a:lumMod val="95000"/>
            </a:schemeClr>
          </a:solidFill>
        </p:spPr>
        <p:txBody>
          <a:bodyPr anchor="t">
            <a:normAutofit/>
          </a:bodyPr>
          <a:lstStyle>
            <a:lvl1pPr marL="0" marR="0" indent="0" algn="r" defTabSz="1828343" rtl="0" eaLnBrk="1" fontAlgn="auto" latinLnBrk="0" hangingPunct="1">
              <a:lnSpc>
                <a:spcPct val="120000"/>
              </a:lnSpc>
              <a:spcBef>
                <a:spcPts val="2000"/>
              </a:spcBef>
              <a:spcAft>
                <a:spcPts val="800"/>
              </a:spcAft>
              <a:buClrTx/>
              <a:buSzTx/>
              <a:buFont typeface="Arial" panose="020B0604020202020204" pitchFamily="34" charset="0"/>
              <a:buNone/>
              <a:tabLst/>
              <a:defRPr sz="2000">
                <a:solidFill>
                  <a:srgbClr val="FF0000"/>
                </a:solidFill>
              </a:defRPr>
            </a:lvl1pPr>
          </a:lstStyle>
          <a:p>
            <a:pPr marL="0" marR="0" lvl="0" indent="0" algn="l" defTabSz="1828343" rtl="0" eaLnBrk="1" fontAlgn="auto" latinLnBrk="0" hangingPunct="1">
              <a:lnSpc>
                <a:spcPct val="120000"/>
              </a:lnSpc>
              <a:spcBef>
                <a:spcPts val="2000"/>
              </a:spcBef>
              <a:spcAft>
                <a:spcPts val="800"/>
              </a:spcAft>
              <a:buClrTx/>
              <a:buSzTx/>
              <a:buFont typeface="Arial" panose="020B0604020202020204" pitchFamily="34" charset="0"/>
              <a:buNone/>
              <a:tabLst/>
              <a:defRPr/>
            </a:pPr>
            <a:r>
              <a:rPr lang="en-US"/>
              <a:t>Place image: 1) drag and drop image</a:t>
            </a:r>
          </a:p>
        </p:txBody>
      </p:sp>
      <p:sp>
        <p:nvSpPr>
          <p:cNvPr id="10" name="Text Placeholder 3">
            <a:extLst>
              <a:ext uri="{FF2B5EF4-FFF2-40B4-BE49-F238E27FC236}">
                <a16:creationId xmlns:a16="http://schemas.microsoft.com/office/drawing/2014/main" id="{9BBDC945-2F14-444F-848E-CB5A69821791}"/>
              </a:ext>
            </a:extLst>
          </p:cNvPr>
          <p:cNvSpPr>
            <a:spLocks noGrp="1"/>
          </p:cNvSpPr>
          <p:nvPr>
            <p:ph type="body" sz="quarter" idx="12" hasCustomPrompt="1"/>
          </p:nvPr>
        </p:nvSpPr>
        <p:spPr>
          <a:xfrm>
            <a:off x="12107822" y="11749254"/>
            <a:ext cx="4139595" cy="473848"/>
          </a:xfrm>
          <a:prstGeom prst="rect">
            <a:avLst/>
          </a:prstGeom>
          <a:solidFill>
            <a:schemeClr val="tx1">
              <a:alpha val="60000"/>
            </a:schemeClr>
          </a:solidFill>
        </p:spPr>
        <p:txBody>
          <a:bodyPr wrap="none" lIns="182880" rIns="182880" bIns="91440" anchor="t" anchorCtr="0">
            <a:spAutoFit/>
          </a:bodyPr>
          <a:lstStyle>
            <a:lvl1pPr>
              <a:defRPr sz="2000">
                <a:solidFill>
                  <a:schemeClr val="bg1"/>
                </a:solidFill>
              </a:defRPr>
            </a:lvl1pPr>
            <a:lvl2pPr>
              <a:defRPr sz="1800"/>
            </a:lvl2pPr>
            <a:lvl3pPr>
              <a:defRPr sz="1600"/>
            </a:lvl3pPr>
            <a:lvl4pPr>
              <a:defRPr sz="1400"/>
            </a:lvl4pPr>
            <a:lvl5pPr>
              <a:defRPr sz="1400"/>
            </a:lvl5pPr>
          </a:lstStyle>
          <a:p>
            <a:pPr lvl="0"/>
            <a:r>
              <a:rPr lang="en-US" dirty="0"/>
              <a:t>Insert credit or delete this textbox</a:t>
            </a:r>
          </a:p>
        </p:txBody>
      </p:sp>
      <p:sp>
        <p:nvSpPr>
          <p:cNvPr id="16" name="Title Placeholder 2">
            <a:extLst>
              <a:ext uri="{FF2B5EF4-FFF2-40B4-BE49-F238E27FC236}">
                <a16:creationId xmlns:a16="http://schemas.microsoft.com/office/drawing/2014/main" id="{99DDC60A-5C4A-5245-8961-D2EE09418E31}"/>
              </a:ext>
            </a:extLst>
          </p:cNvPr>
          <p:cNvSpPr>
            <a:spLocks noGrp="1"/>
          </p:cNvSpPr>
          <p:nvPr>
            <p:ph type="title"/>
          </p:nvPr>
        </p:nvSpPr>
        <p:spPr>
          <a:xfrm>
            <a:off x="1784973" y="1362270"/>
            <a:ext cx="9512947" cy="2005139"/>
          </a:xfrm>
          <a:prstGeom prst="rect">
            <a:avLst/>
          </a:prstGeom>
        </p:spPr>
        <p:txBody>
          <a:bodyPr vert="horz" lIns="91440" tIns="45720" rIns="91440" bIns="45720" rtlCol="0" anchor="b">
            <a:normAutofit/>
          </a:bodyPr>
          <a:lstStyle/>
          <a:p>
            <a:r>
              <a:rPr lang="en-US"/>
              <a:t>Click to edit Master title style</a:t>
            </a:r>
          </a:p>
        </p:txBody>
      </p:sp>
      <p:sp>
        <p:nvSpPr>
          <p:cNvPr id="17" name="Text Placeholder 11">
            <a:extLst>
              <a:ext uri="{FF2B5EF4-FFF2-40B4-BE49-F238E27FC236}">
                <a16:creationId xmlns:a16="http://schemas.microsoft.com/office/drawing/2014/main" id="{07FBE0F4-A6E6-8549-99EC-DBB59C25C001}"/>
              </a:ext>
            </a:extLst>
          </p:cNvPr>
          <p:cNvSpPr>
            <a:spLocks noGrp="1"/>
          </p:cNvSpPr>
          <p:nvPr>
            <p:ph type="body" sz="quarter" idx="11"/>
          </p:nvPr>
        </p:nvSpPr>
        <p:spPr>
          <a:xfrm>
            <a:off x="1784973" y="3637281"/>
            <a:ext cx="9512947" cy="858582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343527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eft-image">
    <p:spTree>
      <p:nvGrpSpPr>
        <p:cNvPr id="1" name=""/>
        <p:cNvGrpSpPr/>
        <p:nvPr/>
      </p:nvGrpSpPr>
      <p:grpSpPr>
        <a:xfrm>
          <a:off x="0" y="0"/>
          <a:ext cx="0" cy="0"/>
          <a:chOff x="0" y="0"/>
          <a:chExt cx="0" cy="0"/>
        </a:xfrm>
      </p:grpSpPr>
      <p:sp>
        <p:nvSpPr>
          <p:cNvPr id="4" name="Picture Placeholder 4"/>
          <p:cNvSpPr>
            <a:spLocks noGrp="1"/>
          </p:cNvSpPr>
          <p:nvPr>
            <p:ph type="pic" sz="quarter" idx="10" hasCustomPrompt="1"/>
          </p:nvPr>
        </p:nvSpPr>
        <p:spPr>
          <a:xfrm>
            <a:off x="1362270" y="1362270"/>
            <a:ext cx="10975053" cy="10860832"/>
          </a:xfrm>
          <a:prstGeom prst="rect">
            <a:avLst/>
          </a:prstGeom>
          <a:solidFill>
            <a:schemeClr val="bg1">
              <a:lumMod val="95000"/>
            </a:schemeClr>
          </a:solidFill>
        </p:spPr>
        <p:txBody>
          <a:bodyPr anchor="t">
            <a:normAutofit/>
          </a:bodyPr>
          <a:lstStyle>
            <a:lvl1pPr marL="0" marR="0" indent="0" algn="r" defTabSz="1828343" rtl="0" eaLnBrk="1" fontAlgn="auto" latinLnBrk="0" hangingPunct="1">
              <a:lnSpc>
                <a:spcPct val="120000"/>
              </a:lnSpc>
              <a:spcBef>
                <a:spcPts val="2000"/>
              </a:spcBef>
              <a:spcAft>
                <a:spcPts val="800"/>
              </a:spcAft>
              <a:buClrTx/>
              <a:buSzTx/>
              <a:buFont typeface="Arial" panose="020B0604020202020204" pitchFamily="34" charset="0"/>
              <a:buNone/>
              <a:tabLst/>
              <a:defRPr sz="2000">
                <a:solidFill>
                  <a:srgbClr val="FF0000"/>
                </a:solidFill>
              </a:defRPr>
            </a:lvl1pPr>
          </a:lstStyle>
          <a:p>
            <a:pPr marL="0" marR="0" lvl="0" indent="0" algn="l" defTabSz="1828343" rtl="0" eaLnBrk="1" fontAlgn="auto" latinLnBrk="0" hangingPunct="1">
              <a:lnSpc>
                <a:spcPct val="120000"/>
              </a:lnSpc>
              <a:spcBef>
                <a:spcPts val="2000"/>
              </a:spcBef>
              <a:spcAft>
                <a:spcPts val="800"/>
              </a:spcAft>
              <a:buClrTx/>
              <a:buSzTx/>
              <a:buFont typeface="Arial" panose="020B0604020202020204" pitchFamily="34" charset="0"/>
              <a:buNone/>
              <a:tabLst/>
              <a:defRPr/>
            </a:pPr>
            <a:r>
              <a:rPr lang="en-US"/>
              <a:t>Place image: 1) drag and drop image</a:t>
            </a:r>
          </a:p>
        </p:txBody>
      </p:sp>
      <p:sp>
        <p:nvSpPr>
          <p:cNvPr id="10" name="Text Placeholder 3">
            <a:extLst>
              <a:ext uri="{FF2B5EF4-FFF2-40B4-BE49-F238E27FC236}">
                <a16:creationId xmlns:a16="http://schemas.microsoft.com/office/drawing/2014/main" id="{9BBDC945-2F14-444F-848E-CB5A69821791}"/>
              </a:ext>
            </a:extLst>
          </p:cNvPr>
          <p:cNvSpPr>
            <a:spLocks noGrp="1"/>
          </p:cNvSpPr>
          <p:nvPr>
            <p:ph type="body" sz="quarter" idx="12" hasCustomPrompt="1"/>
          </p:nvPr>
        </p:nvSpPr>
        <p:spPr>
          <a:xfrm>
            <a:off x="1362270" y="11749254"/>
            <a:ext cx="4139595" cy="473848"/>
          </a:xfrm>
          <a:prstGeom prst="rect">
            <a:avLst/>
          </a:prstGeom>
          <a:solidFill>
            <a:schemeClr val="tx1">
              <a:alpha val="60000"/>
            </a:schemeClr>
          </a:solidFill>
        </p:spPr>
        <p:txBody>
          <a:bodyPr wrap="none" lIns="182880" rIns="182880" bIns="91440" anchor="t" anchorCtr="0">
            <a:spAutoFit/>
          </a:bodyPr>
          <a:lstStyle>
            <a:lvl1pPr>
              <a:defRPr sz="2000">
                <a:solidFill>
                  <a:schemeClr val="bg1"/>
                </a:solidFill>
              </a:defRPr>
            </a:lvl1pPr>
            <a:lvl2pPr>
              <a:defRPr sz="1800"/>
            </a:lvl2pPr>
            <a:lvl3pPr>
              <a:defRPr sz="1600"/>
            </a:lvl3pPr>
            <a:lvl4pPr>
              <a:defRPr sz="1400"/>
            </a:lvl4pPr>
            <a:lvl5pPr>
              <a:defRPr sz="1400"/>
            </a:lvl5pPr>
          </a:lstStyle>
          <a:p>
            <a:pPr lvl="0"/>
            <a:r>
              <a:rPr lang="en-US" dirty="0"/>
              <a:t>Insert credit or delete this textbox</a:t>
            </a:r>
          </a:p>
        </p:txBody>
      </p:sp>
      <p:sp>
        <p:nvSpPr>
          <p:cNvPr id="16" name="Title Placeholder 2">
            <a:extLst>
              <a:ext uri="{FF2B5EF4-FFF2-40B4-BE49-F238E27FC236}">
                <a16:creationId xmlns:a16="http://schemas.microsoft.com/office/drawing/2014/main" id="{99DDC60A-5C4A-5245-8961-D2EE09418E31}"/>
              </a:ext>
            </a:extLst>
          </p:cNvPr>
          <p:cNvSpPr>
            <a:spLocks noGrp="1"/>
          </p:cNvSpPr>
          <p:nvPr>
            <p:ph type="title"/>
          </p:nvPr>
        </p:nvSpPr>
        <p:spPr>
          <a:xfrm>
            <a:off x="13147225" y="1362270"/>
            <a:ext cx="9512947" cy="2005139"/>
          </a:xfrm>
          <a:prstGeom prst="rect">
            <a:avLst/>
          </a:prstGeom>
        </p:spPr>
        <p:txBody>
          <a:bodyPr vert="horz" lIns="91440" tIns="45720" rIns="91440" bIns="45720" rtlCol="0" anchor="b">
            <a:normAutofit/>
          </a:bodyPr>
          <a:lstStyle/>
          <a:p>
            <a:r>
              <a:rPr lang="en-US"/>
              <a:t>Click to edit Master title style</a:t>
            </a:r>
          </a:p>
        </p:txBody>
      </p:sp>
      <p:sp>
        <p:nvSpPr>
          <p:cNvPr id="17" name="Text Placeholder 11">
            <a:extLst>
              <a:ext uri="{FF2B5EF4-FFF2-40B4-BE49-F238E27FC236}">
                <a16:creationId xmlns:a16="http://schemas.microsoft.com/office/drawing/2014/main" id="{07FBE0F4-A6E6-8549-99EC-DBB59C25C001}"/>
              </a:ext>
            </a:extLst>
          </p:cNvPr>
          <p:cNvSpPr>
            <a:spLocks noGrp="1"/>
          </p:cNvSpPr>
          <p:nvPr>
            <p:ph type="body" sz="quarter" idx="11"/>
          </p:nvPr>
        </p:nvSpPr>
        <p:spPr>
          <a:xfrm>
            <a:off x="13147225" y="3637281"/>
            <a:ext cx="9512947" cy="858582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200290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ight-image-full">
    <p:spTree>
      <p:nvGrpSpPr>
        <p:cNvPr id="1" name=""/>
        <p:cNvGrpSpPr/>
        <p:nvPr/>
      </p:nvGrpSpPr>
      <p:grpSpPr>
        <a:xfrm>
          <a:off x="0" y="0"/>
          <a:ext cx="0" cy="0"/>
          <a:chOff x="0" y="0"/>
          <a:chExt cx="0" cy="0"/>
        </a:xfrm>
      </p:grpSpPr>
      <p:sp>
        <p:nvSpPr>
          <p:cNvPr id="16" name="Title Placeholder 2">
            <a:extLst>
              <a:ext uri="{FF2B5EF4-FFF2-40B4-BE49-F238E27FC236}">
                <a16:creationId xmlns:a16="http://schemas.microsoft.com/office/drawing/2014/main" id="{99DDC60A-5C4A-5245-8961-D2EE09418E31}"/>
              </a:ext>
            </a:extLst>
          </p:cNvPr>
          <p:cNvSpPr>
            <a:spLocks noGrp="1"/>
          </p:cNvSpPr>
          <p:nvPr>
            <p:ph type="title"/>
          </p:nvPr>
        </p:nvSpPr>
        <p:spPr>
          <a:xfrm>
            <a:off x="1784973" y="1362270"/>
            <a:ext cx="9512947" cy="2005139"/>
          </a:xfrm>
          <a:prstGeom prst="rect">
            <a:avLst/>
          </a:prstGeom>
        </p:spPr>
        <p:txBody>
          <a:bodyPr vert="horz" lIns="91440" tIns="45720" rIns="91440" bIns="45720" rtlCol="0" anchor="b">
            <a:normAutofit/>
          </a:bodyPr>
          <a:lstStyle/>
          <a:p>
            <a:r>
              <a:rPr lang="en-US"/>
              <a:t>Click to edit Master title style</a:t>
            </a:r>
          </a:p>
        </p:txBody>
      </p:sp>
      <p:sp>
        <p:nvSpPr>
          <p:cNvPr id="17" name="Text Placeholder 11">
            <a:extLst>
              <a:ext uri="{FF2B5EF4-FFF2-40B4-BE49-F238E27FC236}">
                <a16:creationId xmlns:a16="http://schemas.microsoft.com/office/drawing/2014/main" id="{07FBE0F4-A6E6-8549-99EC-DBB59C25C001}"/>
              </a:ext>
            </a:extLst>
          </p:cNvPr>
          <p:cNvSpPr>
            <a:spLocks noGrp="1"/>
          </p:cNvSpPr>
          <p:nvPr>
            <p:ph type="body" sz="quarter" idx="11"/>
          </p:nvPr>
        </p:nvSpPr>
        <p:spPr>
          <a:xfrm>
            <a:off x="1784973" y="3637281"/>
            <a:ext cx="9512947" cy="80670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2">
            <a:extLst>
              <a:ext uri="{FF2B5EF4-FFF2-40B4-BE49-F238E27FC236}">
                <a16:creationId xmlns:a16="http://schemas.microsoft.com/office/drawing/2014/main" id="{73B2FC47-35A1-D346-9C48-1CDF6FFD26CD}"/>
              </a:ext>
            </a:extLst>
          </p:cNvPr>
          <p:cNvSpPr>
            <a:spLocks noGrp="1"/>
          </p:cNvSpPr>
          <p:nvPr>
            <p:ph type="pic" sz="quarter" idx="13" hasCustomPrompt="1"/>
          </p:nvPr>
        </p:nvSpPr>
        <p:spPr>
          <a:xfrm>
            <a:off x="12192000" y="0"/>
            <a:ext cx="12185650" cy="13716000"/>
          </a:xfrm>
          <a:prstGeom prst="rect">
            <a:avLst/>
          </a:prstGeom>
          <a:solidFill>
            <a:schemeClr val="bg1">
              <a:lumMod val="95000"/>
            </a:schemeClr>
          </a:solidFill>
        </p:spPr>
        <p:txBody>
          <a:bodyPr>
            <a:normAutofit/>
          </a:bodyPr>
          <a:lstStyle>
            <a:lvl1pPr>
              <a:defRPr sz="2799">
                <a:solidFill>
                  <a:srgbClr val="FF0000"/>
                </a:solidFill>
              </a:defRPr>
            </a:lvl1pPr>
          </a:lstStyle>
          <a:p>
            <a:r>
              <a:rPr lang="en-US"/>
              <a:t>Place image: 1) drag and drop image</a:t>
            </a:r>
          </a:p>
        </p:txBody>
      </p:sp>
      <p:sp>
        <p:nvSpPr>
          <p:cNvPr id="7" name="Text Placeholder 3">
            <a:extLst>
              <a:ext uri="{FF2B5EF4-FFF2-40B4-BE49-F238E27FC236}">
                <a16:creationId xmlns:a16="http://schemas.microsoft.com/office/drawing/2014/main" id="{216D7B5A-44DD-C749-8276-0A194A0BCF83}"/>
              </a:ext>
            </a:extLst>
          </p:cNvPr>
          <p:cNvSpPr>
            <a:spLocks noGrp="1"/>
          </p:cNvSpPr>
          <p:nvPr>
            <p:ph type="body" sz="quarter" idx="14" hasCustomPrompt="1"/>
          </p:nvPr>
        </p:nvSpPr>
        <p:spPr>
          <a:xfrm>
            <a:off x="12595502" y="12892701"/>
            <a:ext cx="4139595" cy="473848"/>
          </a:xfrm>
          <a:prstGeom prst="rect">
            <a:avLst/>
          </a:prstGeom>
          <a:solidFill>
            <a:schemeClr val="tx1">
              <a:alpha val="60000"/>
            </a:schemeClr>
          </a:solidFill>
        </p:spPr>
        <p:txBody>
          <a:bodyPr wrap="none" lIns="182880" rIns="182880" bIns="91440" anchor="t" anchorCtr="0">
            <a:spAutoFit/>
          </a:bodyPr>
          <a:lstStyle>
            <a:lvl1pPr>
              <a:defRPr sz="2000">
                <a:solidFill>
                  <a:schemeClr val="bg1"/>
                </a:solidFill>
              </a:defRPr>
            </a:lvl1pPr>
            <a:lvl2pPr>
              <a:defRPr sz="1800"/>
            </a:lvl2pPr>
            <a:lvl3pPr>
              <a:defRPr sz="1600"/>
            </a:lvl3pPr>
            <a:lvl4pPr>
              <a:defRPr sz="1400"/>
            </a:lvl4pPr>
            <a:lvl5pPr>
              <a:defRPr sz="1400"/>
            </a:lvl5pPr>
          </a:lstStyle>
          <a:p>
            <a:pPr lvl="0"/>
            <a:r>
              <a:rPr lang="en-US" dirty="0"/>
              <a:t>Insert credit or delete this textbox</a:t>
            </a:r>
          </a:p>
        </p:txBody>
      </p:sp>
    </p:spTree>
    <p:extLst>
      <p:ext uri="{BB962C8B-B14F-4D97-AF65-F5344CB8AC3E}">
        <p14:creationId xmlns:p14="http://schemas.microsoft.com/office/powerpoint/2010/main" val="19650944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eft-image-full">
    <p:spTree>
      <p:nvGrpSpPr>
        <p:cNvPr id="1" name=""/>
        <p:cNvGrpSpPr/>
        <p:nvPr/>
      </p:nvGrpSpPr>
      <p:grpSpPr>
        <a:xfrm>
          <a:off x="0" y="0"/>
          <a:ext cx="0" cy="0"/>
          <a:chOff x="0" y="0"/>
          <a:chExt cx="0" cy="0"/>
        </a:xfrm>
      </p:grpSpPr>
      <p:sp>
        <p:nvSpPr>
          <p:cNvPr id="16" name="Title Placeholder 2">
            <a:extLst>
              <a:ext uri="{FF2B5EF4-FFF2-40B4-BE49-F238E27FC236}">
                <a16:creationId xmlns:a16="http://schemas.microsoft.com/office/drawing/2014/main" id="{99DDC60A-5C4A-5245-8961-D2EE09418E31}"/>
              </a:ext>
            </a:extLst>
          </p:cNvPr>
          <p:cNvSpPr>
            <a:spLocks noGrp="1"/>
          </p:cNvSpPr>
          <p:nvPr>
            <p:ph type="title"/>
          </p:nvPr>
        </p:nvSpPr>
        <p:spPr>
          <a:xfrm>
            <a:off x="13147225" y="1362270"/>
            <a:ext cx="9512947" cy="2005139"/>
          </a:xfrm>
          <a:prstGeom prst="rect">
            <a:avLst/>
          </a:prstGeom>
        </p:spPr>
        <p:txBody>
          <a:bodyPr vert="horz" lIns="91440" tIns="45720" rIns="91440" bIns="45720" rtlCol="0" anchor="b">
            <a:normAutofit/>
          </a:bodyPr>
          <a:lstStyle/>
          <a:p>
            <a:r>
              <a:rPr lang="en-US"/>
              <a:t>Click to edit Master title style</a:t>
            </a:r>
          </a:p>
        </p:txBody>
      </p:sp>
      <p:sp>
        <p:nvSpPr>
          <p:cNvPr id="17" name="Text Placeholder 11">
            <a:extLst>
              <a:ext uri="{FF2B5EF4-FFF2-40B4-BE49-F238E27FC236}">
                <a16:creationId xmlns:a16="http://schemas.microsoft.com/office/drawing/2014/main" id="{07FBE0F4-A6E6-8549-99EC-DBB59C25C001}"/>
              </a:ext>
            </a:extLst>
          </p:cNvPr>
          <p:cNvSpPr>
            <a:spLocks noGrp="1"/>
          </p:cNvSpPr>
          <p:nvPr>
            <p:ph type="body" sz="quarter" idx="11"/>
          </p:nvPr>
        </p:nvSpPr>
        <p:spPr>
          <a:xfrm>
            <a:off x="13147225" y="3637281"/>
            <a:ext cx="9512947" cy="80670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2">
            <a:extLst>
              <a:ext uri="{FF2B5EF4-FFF2-40B4-BE49-F238E27FC236}">
                <a16:creationId xmlns:a16="http://schemas.microsoft.com/office/drawing/2014/main" id="{208531B4-3BEB-9F47-9203-6473677A5FC5}"/>
              </a:ext>
            </a:extLst>
          </p:cNvPr>
          <p:cNvSpPr>
            <a:spLocks noGrp="1"/>
          </p:cNvSpPr>
          <p:nvPr>
            <p:ph type="pic" sz="quarter" idx="10" hasCustomPrompt="1"/>
          </p:nvPr>
        </p:nvSpPr>
        <p:spPr>
          <a:xfrm>
            <a:off x="0" y="0"/>
            <a:ext cx="12192000" cy="13716000"/>
          </a:xfrm>
          <a:prstGeom prst="rect">
            <a:avLst/>
          </a:prstGeom>
          <a:solidFill>
            <a:schemeClr val="bg1">
              <a:lumMod val="95000"/>
            </a:schemeClr>
          </a:solidFill>
        </p:spPr>
        <p:txBody>
          <a:bodyPr>
            <a:normAutofit/>
          </a:bodyPr>
          <a:lstStyle>
            <a:lvl1pPr>
              <a:defRPr sz="2799">
                <a:solidFill>
                  <a:srgbClr val="FF0000"/>
                </a:solidFill>
              </a:defRPr>
            </a:lvl1pPr>
          </a:lstStyle>
          <a:p>
            <a:r>
              <a:rPr lang="en-US"/>
              <a:t>Place image: 1) drag and drop image</a:t>
            </a:r>
          </a:p>
        </p:txBody>
      </p:sp>
      <p:sp>
        <p:nvSpPr>
          <p:cNvPr id="7" name="Text Placeholder 3">
            <a:extLst>
              <a:ext uri="{FF2B5EF4-FFF2-40B4-BE49-F238E27FC236}">
                <a16:creationId xmlns:a16="http://schemas.microsoft.com/office/drawing/2014/main" id="{F4AEE14B-439D-B640-BA51-5D15DC7C2D1D}"/>
              </a:ext>
            </a:extLst>
          </p:cNvPr>
          <p:cNvSpPr>
            <a:spLocks noGrp="1"/>
          </p:cNvSpPr>
          <p:nvPr>
            <p:ph type="body" sz="quarter" idx="12" hasCustomPrompt="1"/>
          </p:nvPr>
        </p:nvSpPr>
        <p:spPr>
          <a:xfrm>
            <a:off x="403502" y="12892701"/>
            <a:ext cx="4139595" cy="473848"/>
          </a:xfrm>
          <a:prstGeom prst="rect">
            <a:avLst/>
          </a:prstGeom>
          <a:solidFill>
            <a:schemeClr val="tx1">
              <a:alpha val="60000"/>
            </a:schemeClr>
          </a:solidFill>
        </p:spPr>
        <p:txBody>
          <a:bodyPr wrap="none" lIns="182880" rIns="182880" bIns="91440" anchor="t" anchorCtr="0">
            <a:spAutoFit/>
          </a:bodyPr>
          <a:lstStyle>
            <a:lvl1pPr>
              <a:defRPr sz="2000">
                <a:solidFill>
                  <a:schemeClr val="bg1"/>
                </a:solidFill>
              </a:defRPr>
            </a:lvl1pPr>
            <a:lvl2pPr>
              <a:defRPr sz="1800"/>
            </a:lvl2pPr>
            <a:lvl3pPr>
              <a:defRPr sz="1600"/>
            </a:lvl3pPr>
            <a:lvl4pPr>
              <a:defRPr sz="1400"/>
            </a:lvl4pPr>
            <a:lvl5pPr>
              <a:defRPr sz="1400"/>
            </a:lvl5pPr>
          </a:lstStyle>
          <a:p>
            <a:pPr lvl="0"/>
            <a:r>
              <a:rPr lang="en-US" dirty="0"/>
              <a:t>Insert credit or delete this textbox</a:t>
            </a:r>
          </a:p>
        </p:txBody>
      </p:sp>
    </p:spTree>
    <p:extLst>
      <p:ext uri="{BB962C8B-B14F-4D97-AF65-F5344CB8AC3E}">
        <p14:creationId xmlns:p14="http://schemas.microsoft.com/office/powerpoint/2010/main" val="10981299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 Header image">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73B2FC47-35A1-D346-9C48-1CDF6FFD26CD}"/>
              </a:ext>
            </a:extLst>
          </p:cNvPr>
          <p:cNvSpPr>
            <a:spLocks noGrp="1"/>
          </p:cNvSpPr>
          <p:nvPr>
            <p:ph type="pic" sz="quarter" idx="13" hasCustomPrompt="1"/>
          </p:nvPr>
        </p:nvSpPr>
        <p:spPr>
          <a:xfrm>
            <a:off x="0" y="-1"/>
            <a:ext cx="24377650" cy="3367409"/>
          </a:xfrm>
          <a:prstGeom prst="rect">
            <a:avLst/>
          </a:prstGeom>
          <a:solidFill>
            <a:schemeClr val="bg1">
              <a:lumMod val="95000"/>
            </a:schemeClr>
          </a:solidFill>
        </p:spPr>
        <p:txBody>
          <a:bodyPr>
            <a:normAutofit/>
          </a:bodyPr>
          <a:lstStyle>
            <a:lvl1pPr>
              <a:defRPr sz="2799">
                <a:solidFill>
                  <a:srgbClr val="FF0000"/>
                </a:solidFill>
              </a:defRPr>
            </a:lvl1pPr>
          </a:lstStyle>
          <a:p>
            <a:r>
              <a:rPr lang="en-US"/>
              <a:t>Place image: 1) drag and drop image</a:t>
            </a:r>
          </a:p>
        </p:txBody>
      </p:sp>
      <p:sp>
        <p:nvSpPr>
          <p:cNvPr id="16" name="Title Placeholder 2">
            <a:extLst>
              <a:ext uri="{FF2B5EF4-FFF2-40B4-BE49-F238E27FC236}">
                <a16:creationId xmlns:a16="http://schemas.microsoft.com/office/drawing/2014/main" id="{99DDC60A-5C4A-5245-8961-D2EE09418E31}"/>
              </a:ext>
            </a:extLst>
          </p:cNvPr>
          <p:cNvSpPr>
            <a:spLocks noGrp="1"/>
          </p:cNvSpPr>
          <p:nvPr>
            <p:ph type="title"/>
          </p:nvPr>
        </p:nvSpPr>
        <p:spPr>
          <a:xfrm>
            <a:off x="1784973" y="3982118"/>
            <a:ext cx="20873859" cy="2005139"/>
          </a:xfrm>
          <a:prstGeom prst="rect">
            <a:avLst/>
          </a:prstGeom>
        </p:spPr>
        <p:txBody>
          <a:bodyPr vert="horz" lIns="91440" tIns="45720" rIns="91440" bIns="45720" rtlCol="0" anchor="b">
            <a:normAutofit/>
          </a:bodyPr>
          <a:lstStyle/>
          <a:p>
            <a:r>
              <a:rPr lang="en-US"/>
              <a:t>Click to edit Master title style</a:t>
            </a:r>
          </a:p>
        </p:txBody>
      </p:sp>
      <p:sp>
        <p:nvSpPr>
          <p:cNvPr id="17" name="Text Placeholder 11">
            <a:extLst>
              <a:ext uri="{FF2B5EF4-FFF2-40B4-BE49-F238E27FC236}">
                <a16:creationId xmlns:a16="http://schemas.microsoft.com/office/drawing/2014/main" id="{07FBE0F4-A6E6-8549-99EC-DBB59C25C001}"/>
              </a:ext>
            </a:extLst>
          </p:cNvPr>
          <p:cNvSpPr>
            <a:spLocks noGrp="1"/>
          </p:cNvSpPr>
          <p:nvPr>
            <p:ph type="body" sz="quarter" idx="11"/>
          </p:nvPr>
        </p:nvSpPr>
        <p:spPr>
          <a:xfrm>
            <a:off x="1784973" y="6236208"/>
            <a:ext cx="20873859" cy="54681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3">
            <a:extLst>
              <a:ext uri="{FF2B5EF4-FFF2-40B4-BE49-F238E27FC236}">
                <a16:creationId xmlns:a16="http://schemas.microsoft.com/office/drawing/2014/main" id="{216D7B5A-44DD-C749-8276-0A194A0BCF83}"/>
              </a:ext>
            </a:extLst>
          </p:cNvPr>
          <p:cNvSpPr>
            <a:spLocks noGrp="1"/>
          </p:cNvSpPr>
          <p:nvPr>
            <p:ph type="body" sz="quarter" idx="14" hasCustomPrompt="1"/>
          </p:nvPr>
        </p:nvSpPr>
        <p:spPr>
          <a:xfrm>
            <a:off x="19624190" y="2544110"/>
            <a:ext cx="4139595" cy="473848"/>
          </a:xfrm>
          <a:prstGeom prst="rect">
            <a:avLst/>
          </a:prstGeom>
          <a:solidFill>
            <a:schemeClr val="tx1">
              <a:alpha val="60000"/>
            </a:schemeClr>
          </a:solidFill>
        </p:spPr>
        <p:txBody>
          <a:bodyPr wrap="none" lIns="182880" rIns="182880" bIns="91440" anchor="t" anchorCtr="0">
            <a:spAutoFit/>
          </a:bodyPr>
          <a:lstStyle>
            <a:lvl1pPr>
              <a:defRPr sz="2000">
                <a:solidFill>
                  <a:schemeClr val="bg1"/>
                </a:solidFill>
              </a:defRPr>
            </a:lvl1pPr>
            <a:lvl2pPr>
              <a:defRPr sz="1800"/>
            </a:lvl2pPr>
            <a:lvl3pPr>
              <a:defRPr sz="1600"/>
            </a:lvl3pPr>
            <a:lvl4pPr>
              <a:defRPr sz="1400"/>
            </a:lvl4pPr>
            <a:lvl5pPr>
              <a:defRPr sz="1400"/>
            </a:lvl5pPr>
          </a:lstStyle>
          <a:p>
            <a:pPr lvl="0"/>
            <a:r>
              <a:rPr lang="en-US" dirty="0"/>
              <a:t>Insert credit or delete this textbox</a:t>
            </a:r>
          </a:p>
        </p:txBody>
      </p:sp>
    </p:spTree>
    <p:extLst>
      <p:ext uri="{BB962C8B-B14F-4D97-AF65-F5344CB8AC3E}">
        <p14:creationId xmlns:p14="http://schemas.microsoft.com/office/powerpoint/2010/main" val="15479424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io">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8A5ABD06-3534-A049-B61B-B90D8B0F6A4F}"/>
              </a:ext>
            </a:extLst>
          </p:cNvPr>
          <p:cNvSpPr>
            <a:spLocks noGrp="1"/>
          </p:cNvSpPr>
          <p:nvPr>
            <p:ph type="pic" sz="quarter" idx="11" hasCustomPrompt="1"/>
          </p:nvPr>
        </p:nvSpPr>
        <p:spPr>
          <a:xfrm>
            <a:off x="15637885" y="3221214"/>
            <a:ext cx="7028093" cy="7028092"/>
          </a:xfrm>
          <a:prstGeom prst="ellipse">
            <a:avLst/>
          </a:prstGeom>
          <a:solidFill>
            <a:schemeClr val="bg1">
              <a:lumMod val="95000"/>
            </a:schemeClr>
          </a:solidFill>
        </p:spPr>
        <p:txBody>
          <a:bodyPr anchor="ctr">
            <a:normAutofit/>
          </a:bodyPr>
          <a:lstStyle>
            <a:lvl1pPr algn="ctr">
              <a:defRPr sz="2000">
                <a:solidFill>
                  <a:srgbClr val="FF0000"/>
                </a:solidFill>
              </a:defRPr>
            </a:lvl1pPr>
          </a:lstStyle>
          <a:p>
            <a:r>
              <a:rPr lang="en-US"/>
              <a:t>Place image: 1) drag and drop image</a:t>
            </a:r>
          </a:p>
        </p:txBody>
      </p:sp>
      <p:sp>
        <p:nvSpPr>
          <p:cNvPr id="4" name="Title 4">
            <a:extLst>
              <a:ext uri="{FF2B5EF4-FFF2-40B4-BE49-F238E27FC236}">
                <a16:creationId xmlns:a16="http://schemas.microsoft.com/office/drawing/2014/main" id="{BE60CFA6-10C2-754F-98A8-14257DDCED7A}"/>
              </a:ext>
            </a:extLst>
          </p:cNvPr>
          <p:cNvSpPr>
            <a:spLocks noGrp="1"/>
          </p:cNvSpPr>
          <p:nvPr>
            <p:ph type="title" hasCustomPrompt="1"/>
          </p:nvPr>
        </p:nvSpPr>
        <p:spPr>
          <a:xfrm>
            <a:off x="1784975" y="2300445"/>
            <a:ext cx="12642225" cy="4567715"/>
          </a:xfrm>
          <a:prstGeom prst="rect">
            <a:avLst/>
          </a:prstGeom>
        </p:spPr>
        <p:txBody>
          <a:bodyPr anchor="b">
            <a:normAutofit/>
          </a:bodyPr>
          <a:lstStyle>
            <a:lvl1pPr>
              <a:defRPr sz="9600"/>
            </a:lvl1pPr>
          </a:lstStyle>
          <a:p>
            <a:r>
              <a:rPr lang="en-US"/>
              <a:t>First Last</a:t>
            </a:r>
          </a:p>
        </p:txBody>
      </p:sp>
      <p:sp>
        <p:nvSpPr>
          <p:cNvPr id="5" name="Text Placeholder 15">
            <a:extLst>
              <a:ext uri="{FF2B5EF4-FFF2-40B4-BE49-F238E27FC236}">
                <a16:creationId xmlns:a16="http://schemas.microsoft.com/office/drawing/2014/main" id="{87F6CB27-04BD-2145-A20E-C5CE3EDCF408}"/>
              </a:ext>
            </a:extLst>
          </p:cNvPr>
          <p:cNvSpPr>
            <a:spLocks noGrp="1"/>
          </p:cNvSpPr>
          <p:nvPr>
            <p:ph type="body" sz="quarter" idx="12" hasCustomPrompt="1"/>
          </p:nvPr>
        </p:nvSpPr>
        <p:spPr>
          <a:xfrm>
            <a:off x="1906270" y="1157449"/>
            <a:ext cx="18576290" cy="873125"/>
          </a:xfrm>
          <a:prstGeom prst="rect">
            <a:avLst/>
          </a:prstGeom>
        </p:spPr>
        <p:txBody>
          <a:bodyPr anchor="b">
            <a:normAutofit/>
          </a:bodyPr>
          <a:lstStyle>
            <a:lvl1pPr>
              <a:defRPr sz="1800" cap="all" spc="600" baseline="0"/>
            </a:lvl1pPr>
          </a:lstStyle>
          <a:p>
            <a:pPr lvl="0"/>
            <a:r>
              <a:rPr lang="en-US" dirty="0"/>
              <a:t>PRE-TITLE i.e. “Presenter” or “Moderator” OR “Panelist”</a:t>
            </a:r>
          </a:p>
        </p:txBody>
      </p:sp>
      <p:sp>
        <p:nvSpPr>
          <p:cNvPr id="6" name="Text Placeholder 11">
            <a:extLst>
              <a:ext uri="{FF2B5EF4-FFF2-40B4-BE49-F238E27FC236}">
                <a16:creationId xmlns:a16="http://schemas.microsoft.com/office/drawing/2014/main" id="{945E82B9-CED4-2049-9F27-1D24F683D1EC}"/>
              </a:ext>
            </a:extLst>
          </p:cNvPr>
          <p:cNvSpPr>
            <a:spLocks noGrp="1"/>
          </p:cNvSpPr>
          <p:nvPr>
            <p:ph type="body" sz="quarter" idx="13" hasCustomPrompt="1"/>
          </p:nvPr>
        </p:nvSpPr>
        <p:spPr>
          <a:xfrm>
            <a:off x="1784974" y="7172631"/>
            <a:ext cx="12642225" cy="886169"/>
          </a:xfrm>
          <a:prstGeom prst="rect">
            <a:avLst/>
          </a:prstGeom>
        </p:spPr>
        <p:txBody>
          <a:bodyPr>
            <a:normAutofit/>
          </a:bodyPr>
          <a:lstStyle>
            <a:lvl1pPr>
              <a:defRPr sz="3200" b="1"/>
            </a:lvl1pPr>
            <a:lvl2pPr>
              <a:defRPr sz="2800" b="1"/>
            </a:lvl2pPr>
            <a:lvl3pPr>
              <a:defRPr sz="2400" b="1"/>
            </a:lvl3pPr>
            <a:lvl4pPr>
              <a:defRPr sz="2000" b="1"/>
            </a:lvl4pPr>
            <a:lvl5pPr>
              <a:defRPr sz="2000" b="1"/>
            </a:lvl5pPr>
          </a:lstStyle>
          <a:p>
            <a:pPr lvl="0"/>
            <a:r>
              <a:rPr lang="en-US"/>
              <a:t>Title(s)</a:t>
            </a:r>
          </a:p>
        </p:txBody>
      </p:sp>
      <p:sp>
        <p:nvSpPr>
          <p:cNvPr id="7" name="Text Placeholder 11">
            <a:extLst>
              <a:ext uri="{FF2B5EF4-FFF2-40B4-BE49-F238E27FC236}">
                <a16:creationId xmlns:a16="http://schemas.microsoft.com/office/drawing/2014/main" id="{47DFD862-B4FA-F545-92B6-95891F518B48}"/>
              </a:ext>
            </a:extLst>
          </p:cNvPr>
          <p:cNvSpPr>
            <a:spLocks noGrp="1"/>
          </p:cNvSpPr>
          <p:nvPr>
            <p:ph type="body" sz="quarter" idx="14" hasCustomPrompt="1"/>
          </p:nvPr>
        </p:nvSpPr>
        <p:spPr>
          <a:xfrm>
            <a:off x="1784973" y="8363271"/>
            <a:ext cx="12642225" cy="3036249"/>
          </a:xfrm>
          <a:prstGeom prst="rect">
            <a:avLst/>
          </a:prstGeom>
        </p:spPr>
        <p:txBody>
          <a:bodyPr>
            <a:normAutofit/>
          </a:bodyPr>
          <a:lstStyle>
            <a:lvl1pPr>
              <a:defRPr sz="3200" b="0"/>
            </a:lvl1pPr>
            <a:lvl2pPr>
              <a:defRPr sz="2800" b="1"/>
            </a:lvl2pPr>
            <a:lvl3pPr>
              <a:defRPr sz="2400" b="1"/>
            </a:lvl3pPr>
            <a:lvl4pPr>
              <a:defRPr sz="2000" b="1"/>
            </a:lvl4pPr>
            <a:lvl5pPr>
              <a:defRPr sz="2000" b="1"/>
            </a:lvl5pPr>
          </a:lstStyle>
          <a:p>
            <a:pPr lvl="0"/>
            <a:r>
              <a:rPr lang="en-US"/>
              <a:t>Bio</a:t>
            </a:r>
          </a:p>
        </p:txBody>
      </p:sp>
    </p:spTree>
    <p:extLst>
      <p:ext uri="{BB962C8B-B14F-4D97-AF65-F5344CB8AC3E}">
        <p14:creationId xmlns:p14="http://schemas.microsoft.com/office/powerpoint/2010/main" val="3529027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objects">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8A5ABD06-3534-A049-B61B-B90D8B0F6A4F}"/>
              </a:ext>
            </a:extLst>
          </p:cNvPr>
          <p:cNvSpPr>
            <a:spLocks noGrp="1"/>
          </p:cNvSpPr>
          <p:nvPr>
            <p:ph type="pic" sz="quarter" idx="11" hasCustomPrompt="1"/>
          </p:nvPr>
        </p:nvSpPr>
        <p:spPr>
          <a:xfrm>
            <a:off x="2438401" y="3759666"/>
            <a:ext cx="4528170" cy="4375040"/>
          </a:xfrm>
          <a:prstGeom prst="ellipse">
            <a:avLst/>
          </a:prstGeom>
          <a:solidFill>
            <a:schemeClr val="bg1">
              <a:lumMod val="95000"/>
            </a:schemeClr>
          </a:solidFill>
        </p:spPr>
        <p:txBody>
          <a:bodyPr anchor="ctr">
            <a:normAutofit/>
          </a:bodyPr>
          <a:lstStyle>
            <a:lvl1pPr algn="ctr">
              <a:defRPr sz="2000">
                <a:solidFill>
                  <a:srgbClr val="FF0000"/>
                </a:solidFill>
              </a:defRPr>
            </a:lvl1pPr>
          </a:lstStyle>
          <a:p>
            <a:r>
              <a:rPr lang="en-US"/>
              <a:t>Place image: 1) drag and drop image</a:t>
            </a:r>
          </a:p>
        </p:txBody>
      </p:sp>
      <p:sp>
        <p:nvSpPr>
          <p:cNvPr id="6" name="Text Placeholder 11">
            <a:extLst>
              <a:ext uri="{FF2B5EF4-FFF2-40B4-BE49-F238E27FC236}">
                <a16:creationId xmlns:a16="http://schemas.microsoft.com/office/drawing/2014/main" id="{945E82B9-CED4-2049-9F27-1D24F683D1EC}"/>
              </a:ext>
            </a:extLst>
          </p:cNvPr>
          <p:cNvSpPr>
            <a:spLocks noGrp="1"/>
          </p:cNvSpPr>
          <p:nvPr>
            <p:ph type="body" sz="quarter" idx="13" hasCustomPrompt="1"/>
          </p:nvPr>
        </p:nvSpPr>
        <p:spPr>
          <a:xfrm>
            <a:off x="1866254" y="8526963"/>
            <a:ext cx="5835025" cy="705489"/>
          </a:xfrm>
          <a:prstGeom prst="rect">
            <a:avLst/>
          </a:prstGeom>
        </p:spPr>
        <p:txBody>
          <a:bodyPr>
            <a:normAutofit/>
          </a:bodyPr>
          <a:lstStyle>
            <a:lvl1pPr>
              <a:defRPr sz="3200" b="1"/>
            </a:lvl1pPr>
            <a:lvl2pPr>
              <a:defRPr sz="2800" b="1"/>
            </a:lvl2pPr>
            <a:lvl3pPr>
              <a:defRPr sz="2400" b="1"/>
            </a:lvl3pPr>
            <a:lvl4pPr>
              <a:defRPr sz="2000" b="1"/>
            </a:lvl4pPr>
            <a:lvl5pPr>
              <a:defRPr sz="2000" b="1"/>
            </a:lvl5pPr>
          </a:lstStyle>
          <a:p>
            <a:pPr lvl="0"/>
            <a:r>
              <a:rPr lang="en-US"/>
              <a:t>Object one title</a:t>
            </a:r>
          </a:p>
        </p:txBody>
      </p:sp>
      <p:sp>
        <p:nvSpPr>
          <p:cNvPr id="7" name="Text Placeholder 11">
            <a:extLst>
              <a:ext uri="{FF2B5EF4-FFF2-40B4-BE49-F238E27FC236}">
                <a16:creationId xmlns:a16="http://schemas.microsoft.com/office/drawing/2014/main" id="{47DFD862-B4FA-F545-92B6-95891F518B48}"/>
              </a:ext>
            </a:extLst>
          </p:cNvPr>
          <p:cNvSpPr>
            <a:spLocks noGrp="1"/>
          </p:cNvSpPr>
          <p:nvPr>
            <p:ph type="body" sz="quarter" idx="14" hasCustomPrompt="1"/>
          </p:nvPr>
        </p:nvSpPr>
        <p:spPr>
          <a:xfrm>
            <a:off x="1866253" y="9516998"/>
            <a:ext cx="5835025" cy="2146681"/>
          </a:xfrm>
          <a:prstGeom prst="rect">
            <a:avLst/>
          </a:prstGeom>
        </p:spPr>
        <p:txBody>
          <a:bodyPr>
            <a:normAutofit/>
          </a:bodyPr>
          <a:lstStyle>
            <a:lvl1pPr>
              <a:defRPr sz="2800" b="0"/>
            </a:lvl1pPr>
            <a:lvl2pPr>
              <a:defRPr sz="2800" b="1"/>
            </a:lvl2pPr>
            <a:lvl3pPr>
              <a:defRPr sz="2400" b="1"/>
            </a:lvl3pPr>
            <a:lvl4pPr>
              <a:defRPr sz="2000" b="1"/>
            </a:lvl4pPr>
            <a:lvl5pPr>
              <a:defRPr sz="2000" b="1"/>
            </a:lvl5pPr>
          </a:lstStyle>
          <a:p>
            <a:pPr lvl="0"/>
            <a:r>
              <a:rPr lang="en-US"/>
              <a:t>Description</a:t>
            </a:r>
          </a:p>
        </p:txBody>
      </p:sp>
      <p:sp>
        <p:nvSpPr>
          <p:cNvPr id="8" name="Title Placeholder 2">
            <a:extLst>
              <a:ext uri="{FF2B5EF4-FFF2-40B4-BE49-F238E27FC236}">
                <a16:creationId xmlns:a16="http://schemas.microsoft.com/office/drawing/2014/main" id="{05D390B9-64A0-E341-8D26-4F069CFC25D3}"/>
              </a:ext>
            </a:extLst>
          </p:cNvPr>
          <p:cNvSpPr>
            <a:spLocks noGrp="1"/>
          </p:cNvSpPr>
          <p:nvPr>
            <p:ph type="title"/>
          </p:nvPr>
        </p:nvSpPr>
        <p:spPr>
          <a:xfrm>
            <a:off x="1784973" y="1362270"/>
            <a:ext cx="18697587" cy="2005139"/>
          </a:xfrm>
          <a:prstGeom prst="rect">
            <a:avLst/>
          </a:prstGeom>
        </p:spPr>
        <p:txBody>
          <a:bodyPr vert="horz" lIns="91440" tIns="45720" rIns="91440" bIns="45720" rtlCol="0" anchor="t">
            <a:normAutofit/>
          </a:bodyPr>
          <a:lstStyle/>
          <a:p>
            <a:r>
              <a:rPr lang="en-US"/>
              <a:t>Click to edit Master title style</a:t>
            </a:r>
          </a:p>
        </p:txBody>
      </p:sp>
      <p:sp>
        <p:nvSpPr>
          <p:cNvPr id="10" name="Picture Placeholder 4">
            <a:extLst>
              <a:ext uri="{FF2B5EF4-FFF2-40B4-BE49-F238E27FC236}">
                <a16:creationId xmlns:a16="http://schemas.microsoft.com/office/drawing/2014/main" id="{AF37A259-10CD-CD44-A50F-60C9CBB9DAF2}"/>
              </a:ext>
            </a:extLst>
          </p:cNvPr>
          <p:cNvSpPr>
            <a:spLocks noGrp="1"/>
          </p:cNvSpPr>
          <p:nvPr>
            <p:ph type="pic" sz="quarter" idx="15" hasCustomPrompt="1"/>
          </p:nvPr>
        </p:nvSpPr>
        <p:spPr>
          <a:xfrm>
            <a:off x="9036425" y="3759666"/>
            <a:ext cx="4456910" cy="4375040"/>
          </a:xfrm>
          <a:prstGeom prst="ellipse">
            <a:avLst/>
          </a:prstGeom>
          <a:solidFill>
            <a:schemeClr val="bg1">
              <a:lumMod val="95000"/>
            </a:schemeClr>
          </a:solidFill>
        </p:spPr>
        <p:txBody>
          <a:bodyPr anchor="ctr">
            <a:normAutofit/>
          </a:bodyPr>
          <a:lstStyle>
            <a:lvl1pPr algn="ctr">
              <a:defRPr sz="2000">
                <a:solidFill>
                  <a:srgbClr val="FF0000"/>
                </a:solidFill>
              </a:defRPr>
            </a:lvl1pPr>
          </a:lstStyle>
          <a:p>
            <a:r>
              <a:rPr lang="en-US"/>
              <a:t>Place image: 1) drag and drop image</a:t>
            </a:r>
          </a:p>
        </p:txBody>
      </p:sp>
      <p:sp>
        <p:nvSpPr>
          <p:cNvPr id="11" name="Text Placeholder 11">
            <a:extLst>
              <a:ext uri="{FF2B5EF4-FFF2-40B4-BE49-F238E27FC236}">
                <a16:creationId xmlns:a16="http://schemas.microsoft.com/office/drawing/2014/main" id="{E85C0DEE-B616-8B49-8175-D573519BEDF2}"/>
              </a:ext>
            </a:extLst>
          </p:cNvPr>
          <p:cNvSpPr>
            <a:spLocks noGrp="1"/>
          </p:cNvSpPr>
          <p:nvPr>
            <p:ph type="body" sz="quarter" idx="16" hasCustomPrompt="1"/>
          </p:nvPr>
        </p:nvSpPr>
        <p:spPr>
          <a:xfrm>
            <a:off x="8428648" y="8526963"/>
            <a:ext cx="5835025" cy="705489"/>
          </a:xfrm>
          <a:prstGeom prst="rect">
            <a:avLst/>
          </a:prstGeom>
        </p:spPr>
        <p:txBody>
          <a:bodyPr>
            <a:normAutofit/>
          </a:bodyPr>
          <a:lstStyle>
            <a:lvl1pPr marL="0" marR="0" indent="0" algn="l" defTabSz="1828343" rtl="0" eaLnBrk="1" fontAlgn="auto" latinLnBrk="0" hangingPunct="1">
              <a:lnSpc>
                <a:spcPct val="120000"/>
              </a:lnSpc>
              <a:spcBef>
                <a:spcPts val="2000"/>
              </a:spcBef>
              <a:spcAft>
                <a:spcPts val="800"/>
              </a:spcAft>
              <a:buClrTx/>
              <a:buSzTx/>
              <a:buFont typeface="Arial" panose="020B0604020202020204" pitchFamily="34" charset="0"/>
              <a:buNone/>
              <a:tabLst/>
              <a:defRPr sz="3200" b="1"/>
            </a:lvl1pPr>
            <a:lvl2pPr>
              <a:defRPr sz="2800" b="1"/>
            </a:lvl2pPr>
            <a:lvl3pPr>
              <a:defRPr sz="2400" b="1"/>
            </a:lvl3pPr>
            <a:lvl4pPr>
              <a:defRPr sz="2000" b="1"/>
            </a:lvl4pPr>
            <a:lvl5pPr>
              <a:defRPr sz="2000" b="1"/>
            </a:lvl5pPr>
          </a:lstStyle>
          <a:p>
            <a:pPr lvl="0"/>
            <a:r>
              <a:rPr lang="en-US"/>
              <a:t>Object two title</a:t>
            </a:r>
          </a:p>
        </p:txBody>
      </p:sp>
      <p:sp>
        <p:nvSpPr>
          <p:cNvPr id="12" name="Text Placeholder 11">
            <a:extLst>
              <a:ext uri="{FF2B5EF4-FFF2-40B4-BE49-F238E27FC236}">
                <a16:creationId xmlns:a16="http://schemas.microsoft.com/office/drawing/2014/main" id="{8BFBDF3A-37DA-C24D-9E02-E5C1C131FDCF}"/>
              </a:ext>
            </a:extLst>
          </p:cNvPr>
          <p:cNvSpPr>
            <a:spLocks noGrp="1"/>
          </p:cNvSpPr>
          <p:nvPr>
            <p:ph type="body" sz="quarter" idx="17" hasCustomPrompt="1"/>
          </p:nvPr>
        </p:nvSpPr>
        <p:spPr>
          <a:xfrm>
            <a:off x="8428647" y="9516998"/>
            <a:ext cx="5835025" cy="2146681"/>
          </a:xfrm>
          <a:prstGeom prst="rect">
            <a:avLst/>
          </a:prstGeom>
        </p:spPr>
        <p:txBody>
          <a:bodyPr>
            <a:normAutofit/>
          </a:bodyPr>
          <a:lstStyle>
            <a:lvl1pPr>
              <a:defRPr sz="2800" b="0"/>
            </a:lvl1pPr>
            <a:lvl2pPr>
              <a:defRPr sz="2800" b="1"/>
            </a:lvl2pPr>
            <a:lvl3pPr>
              <a:defRPr sz="2400" b="1"/>
            </a:lvl3pPr>
            <a:lvl4pPr>
              <a:defRPr sz="2000" b="1"/>
            </a:lvl4pPr>
            <a:lvl5pPr>
              <a:defRPr sz="2000" b="1"/>
            </a:lvl5pPr>
          </a:lstStyle>
          <a:p>
            <a:pPr lvl="0"/>
            <a:r>
              <a:rPr lang="en-US"/>
              <a:t>Description</a:t>
            </a:r>
          </a:p>
        </p:txBody>
      </p:sp>
      <p:sp>
        <p:nvSpPr>
          <p:cNvPr id="14" name="Picture Placeholder 4">
            <a:extLst>
              <a:ext uri="{FF2B5EF4-FFF2-40B4-BE49-F238E27FC236}">
                <a16:creationId xmlns:a16="http://schemas.microsoft.com/office/drawing/2014/main" id="{2992DD4D-9196-1949-BF61-53FCF933474E}"/>
              </a:ext>
            </a:extLst>
          </p:cNvPr>
          <p:cNvSpPr>
            <a:spLocks noGrp="1"/>
          </p:cNvSpPr>
          <p:nvPr>
            <p:ph type="pic" sz="quarter" idx="18" hasCustomPrompt="1"/>
          </p:nvPr>
        </p:nvSpPr>
        <p:spPr>
          <a:xfrm>
            <a:off x="15563190" y="3759666"/>
            <a:ext cx="4528168" cy="4375040"/>
          </a:xfrm>
          <a:prstGeom prst="ellipse">
            <a:avLst/>
          </a:prstGeom>
          <a:solidFill>
            <a:schemeClr val="bg1">
              <a:lumMod val="95000"/>
            </a:schemeClr>
          </a:solidFill>
        </p:spPr>
        <p:txBody>
          <a:bodyPr anchor="ctr">
            <a:normAutofit/>
          </a:bodyPr>
          <a:lstStyle>
            <a:lvl1pPr algn="ctr">
              <a:defRPr sz="2000">
                <a:solidFill>
                  <a:srgbClr val="FF0000"/>
                </a:solidFill>
              </a:defRPr>
            </a:lvl1pPr>
          </a:lstStyle>
          <a:p>
            <a:r>
              <a:rPr lang="en-US"/>
              <a:t>Place image: 1) drag and drop image</a:t>
            </a:r>
          </a:p>
        </p:txBody>
      </p:sp>
      <p:sp>
        <p:nvSpPr>
          <p:cNvPr id="15" name="Text Placeholder 11">
            <a:extLst>
              <a:ext uri="{FF2B5EF4-FFF2-40B4-BE49-F238E27FC236}">
                <a16:creationId xmlns:a16="http://schemas.microsoft.com/office/drawing/2014/main" id="{33F772EE-7151-1B4C-A5B4-A0B66CA0318B}"/>
              </a:ext>
            </a:extLst>
          </p:cNvPr>
          <p:cNvSpPr>
            <a:spLocks noGrp="1"/>
          </p:cNvSpPr>
          <p:nvPr>
            <p:ph type="body" sz="quarter" idx="19" hasCustomPrompt="1"/>
          </p:nvPr>
        </p:nvSpPr>
        <p:spPr>
          <a:xfrm>
            <a:off x="14991042" y="8526963"/>
            <a:ext cx="5835025" cy="705489"/>
          </a:xfrm>
          <a:prstGeom prst="rect">
            <a:avLst/>
          </a:prstGeom>
        </p:spPr>
        <p:txBody>
          <a:bodyPr>
            <a:normAutofit/>
          </a:bodyPr>
          <a:lstStyle>
            <a:lvl1pPr>
              <a:defRPr sz="3200" b="1"/>
            </a:lvl1pPr>
            <a:lvl2pPr>
              <a:defRPr sz="2800" b="1"/>
            </a:lvl2pPr>
            <a:lvl3pPr>
              <a:defRPr sz="2400" b="1"/>
            </a:lvl3pPr>
            <a:lvl4pPr>
              <a:defRPr sz="2000" b="1"/>
            </a:lvl4pPr>
            <a:lvl5pPr>
              <a:defRPr sz="2000" b="1"/>
            </a:lvl5pPr>
          </a:lstStyle>
          <a:p>
            <a:pPr lvl="0"/>
            <a:r>
              <a:rPr lang="en-US"/>
              <a:t>Object three title</a:t>
            </a:r>
          </a:p>
        </p:txBody>
      </p:sp>
      <p:sp>
        <p:nvSpPr>
          <p:cNvPr id="16" name="Text Placeholder 11">
            <a:extLst>
              <a:ext uri="{FF2B5EF4-FFF2-40B4-BE49-F238E27FC236}">
                <a16:creationId xmlns:a16="http://schemas.microsoft.com/office/drawing/2014/main" id="{F02EE9A1-F7DD-0943-9471-1AA50FECD53D}"/>
              </a:ext>
            </a:extLst>
          </p:cNvPr>
          <p:cNvSpPr>
            <a:spLocks noGrp="1"/>
          </p:cNvSpPr>
          <p:nvPr>
            <p:ph type="body" sz="quarter" idx="20" hasCustomPrompt="1"/>
          </p:nvPr>
        </p:nvSpPr>
        <p:spPr>
          <a:xfrm>
            <a:off x="14991041" y="9516998"/>
            <a:ext cx="5835025" cy="2146681"/>
          </a:xfrm>
          <a:prstGeom prst="rect">
            <a:avLst/>
          </a:prstGeom>
        </p:spPr>
        <p:txBody>
          <a:bodyPr>
            <a:normAutofit/>
          </a:bodyPr>
          <a:lstStyle>
            <a:lvl1pPr>
              <a:defRPr sz="2800" b="0"/>
            </a:lvl1pPr>
            <a:lvl2pPr>
              <a:defRPr sz="2800" b="1"/>
            </a:lvl2pPr>
            <a:lvl3pPr>
              <a:defRPr sz="2400" b="1"/>
            </a:lvl3pPr>
            <a:lvl4pPr>
              <a:defRPr sz="2000" b="1"/>
            </a:lvl4pPr>
            <a:lvl5pPr>
              <a:defRPr sz="2000" b="1"/>
            </a:lvl5pPr>
          </a:lstStyle>
          <a:p>
            <a:pPr lvl="0"/>
            <a:r>
              <a:rPr lang="en-US"/>
              <a:t>Description</a:t>
            </a:r>
          </a:p>
        </p:txBody>
      </p:sp>
    </p:spTree>
    <p:extLst>
      <p:ext uri="{BB962C8B-B14F-4D97-AF65-F5344CB8AC3E}">
        <p14:creationId xmlns:p14="http://schemas.microsoft.com/office/powerpoint/2010/main" val="150112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ull-size-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BCE43BB-B21C-A34D-85A1-D72A9E465D0B}"/>
              </a:ext>
            </a:extLst>
          </p:cNvPr>
          <p:cNvSpPr>
            <a:spLocks noGrp="1"/>
          </p:cNvSpPr>
          <p:nvPr>
            <p:ph type="pic" sz="quarter" idx="10" hasCustomPrompt="1"/>
          </p:nvPr>
        </p:nvSpPr>
        <p:spPr>
          <a:xfrm>
            <a:off x="0" y="0"/>
            <a:ext cx="24377650" cy="13716000"/>
          </a:xfrm>
          <a:prstGeom prst="rect">
            <a:avLst/>
          </a:prstGeom>
          <a:solidFill>
            <a:schemeClr val="bg1">
              <a:lumMod val="95000"/>
            </a:schemeClr>
          </a:solidFill>
        </p:spPr>
        <p:txBody>
          <a:bodyPr>
            <a:normAutofit/>
          </a:bodyPr>
          <a:lstStyle>
            <a:lvl1pPr>
              <a:defRPr sz="2799">
                <a:solidFill>
                  <a:srgbClr val="FF0000"/>
                </a:solidFill>
              </a:defRPr>
            </a:lvl1pPr>
          </a:lstStyle>
          <a:p>
            <a:r>
              <a:rPr lang="en-US"/>
              <a:t>Place image: 1) drag and drop image</a:t>
            </a:r>
          </a:p>
        </p:txBody>
      </p:sp>
      <p:sp>
        <p:nvSpPr>
          <p:cNvPr id="4" name="Text Placeholder 3">
            <a:extLst>
              <a:ext uri="{FF2B5EF4-FFF2-40B4-BE49-F238E27FC236}">
                <a16:creationId xmlns:a16="http://schemas.microsoft.com/office/drawing/2014/main" id="{B61A9327-9EAD-5040-8171-00789D48DDB4}"/>
              </a:ext>
            </a:extLst>
          </p:cNvPr>
          <p:cNvSpPr>
            <a:spLocks noGrp="1"/>
          </p:cNvSpPr>
          <p:nvPr>
            <p:ph type="body" sz="quarter" idx="12" hasCustomPrompt="1"/>
          </p:nvPr>
        </p:nvSpPr>
        <p:spPr>
          <a:xfrm>
            <a:off x="403502" y="12892701"/>
            <a:ext cx="4139595" cy="473848"/>
          </a:xfrm>
          <a:prstGeom prst="rect">
            <a:avLst/>
          </a:prstGeom>
          <a:solidFill>
            <a:schemeClr val="tx1">
              <a:alpha val="60000"/>
            </a:schemeClr>
          </a:solidFill>
        </p:spPr>
        <p:txBody>
          <a:bodyPr wrap="none" lIns="182880" rIns="182880" bIns="91440" anchor="t" anchorCtr="0">
            <a:spAutoFit/>
          </a:bodyPr>
          <a:lstStyle>
            <a:lvl1pPr>
              <a:defRPr sz="2000">
                <a:solidFill>
                  <a:schemeClr val="bg1"/>
                </a:solidFill>
              </a:defRPr>
            </a:lvl1pPr>
            <a:lvl2pPr>
              <a:defRPr sz="1800"/>
            </a:lvl2pPr>
            <a:lvl3pPr>
              <a:defRPr sz="1600"/>
            </a:lvl3pPr>
            <a:lvl4pPr>
              <a:defRPr sz="1400"/>
            </a:lvl4pPr>
            <a:lvl5pPr>
              <a:defRPr sz="1400"/>
            </a:lvl5pPr>
          </a:lstStyle>
          <a:p>
            <a:pPr lvl="0"/>
            <a:r>
              <a:rPr lang="en-US" dirty="0"/>
              <a:t>Insert credit or delete this textbox</a:t>
            </a:r>
          </a:p>
        </p:txBody>
      </p:sp>
    </p:spTree>
    <p:extLst>
      <p:ext uri="{BB962C8B-B14F-4D97-AF65-F5344CB8AC3E}">
        <p14:creationId xmlns:p14="http://schemas.microsoft.com/office/powerpoint/2010/main" val="18617607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ll-size-2">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BCE43BB-B21C-A34D-85A1-D72A9E465D0B}"/>
              </a:ext>
            </a:extLst>
          </p:cNvPr>
          <p:cNvSpPr>
            <a:spLocks noGrp="1"/>
          </p:cNvSpPr>
          <p:nvPr>
            <p:ph type="pic" sz="quarter" idx="10" hasCustomPrompt="1"/>
          </p:nvPr>
        </p:nvSpPr>
        <p:spPr>
          <a:xfrm>
            <a:off x="0" y="0"/>
            <a:ext cx="12192000" cy="13716000"/>
          </a:xfrm>
          <a:prstGeom prst="rect">
            <a:avLst/>
          </a:prstGeom>
          <a:solidFill>
            <a:schemeClr val="bg1">
              <a:lumMod val="95000"/>
            </a:schemeClr>
          </a:solidFill>
        </p:spPr>
        <p:txBody>
          <a:bodyPr>
            <a:normAutofit/>
          </a:bodyPr>
          <a:lstStyle>
            <a:lvl1pPr>
              <a:defRPr sz="2799">
                <a:solidFill>
                  <a:srgbClr val="FF0000"/>
                </a:solidFill>
              </a:defRPr>
            </a:lvl1pPr>
          </a:lstStyle>
          <a:p>
            <a:r>
              <a:rPr lang="en-US"/>
              <a:t>Place image: 1) drag and drop image</a:t>
            </a:r>
          </a:p>
        </p:txBody>
      </p:sp>
      <p:sp>
        <p:nvSpPr>
          <p:cNvPr id="4" name="Text Placeholder 3">
            <a:extLst>
              <a:ext uri="{FF2B5EF4-FFF2-40B4-BE49-F238E27FC236}">
                <a16:creationId xmlns:a16="http://schemas.microsoft.com/office/drawing/2014/main" id="{B61A9327-9EAD-5040-8171-00789D48DDB4}"/>
              </a:ext>
            </a:extLst>
          </p:cNvPr>
          <p:cNvSpPr>
            <a:spLocks noGrp="1"/>
          </p:cNvSpPr>
          <p:nvPr>
            <p:ph type="body" sz="quarter" idx="12" hasCustomPrompt="1"/>
          </p:nvPr>
        </p:nvSpPr>
        <p:spPr>
          <a:xfrm>
            <a:off x="403502" y="12892701"/>
            <a:ext cx="4139595" cy="473848"/>
          </a:xfrm>
          <a:prstGeom prst="rect">
            <a:avLst/>
          </a:prstGeom>
          <a:solidFill>
            <a:schemeClr val="tx1">
              <a:alpha val="60000"/>
            </a:schemeClr>
          </a:solidFill>
        </p:spPr>
        <p:txBody>
          <a:bodyPr wrap="none" lIns="182880" rIns="182880" bIns="91440" anchor="t" anchorCtr="0">
            <a:spAutoFit/>
          </a:bodyPr>
          <a:lstStyle>
            <a:lvl1pPr>
              <a:defRPr sz="2000">
                <a:solidFill>
                  <a:schemeClr val="bg1"/>
                </a:solidFill>
              </a:defRPr>
            </a:lvl1pPr>
            <a:lvl2pPr>
              <a:defRPr sz="1800"/>
            </a:lvl2pPr>
            <a:lvl3pPr>
              <a:defRPr sz="1600"/>
            </a:lvl3pPr>
            <a:lvl4pPr>
              <a:defRPr sz="1400"/>
            </a:lvl4pPr>
            <a:lvl5pPr>
              <a:defRPr sz="1400"/>
            </a:lvl5pPr>
          </a:lstStyle>
          <a:p>
            <a:pPr lvl="0"/>
            <a:r>
              <a:rPr lang="en-US" dirty="0"/>
              <a:t>Insert credit or delete this textbox</a:t>
            </a:r>
          </a:p>
        </p:txBody>
      </p:sp>
      <p:sp>
        <p:nvSpPr>
          <p:cNvPr id="5" name="Picture Placeholder 2">
            <a:extLst>
              <a:ext uri="{FF2B5EF4-FFF2-40B4-BE49-F238E27FC236}">
                <a16:creationId xmlns:a16="http://schemas.microsoft.com/office/drawing/2014/main" id="{81791B52-D5CB-ED43-AEAF-1B48028AFC00}"/>
              </a:ext>
            </a:extLst>
          </p:cNvPr>
          <p:cNvSpPr>
            <a:spLocks noGrp="1"/>
          </p:cNvSpPr>
          <p:nvPr>
            <p:ph type="pic" sz="quarter" idx="13" hasCustomPrompt="1"/>
          </p:nvPr>
        </p:nvSpPr>
        <p:spPr>
          <a:xfrm>
            <a:off x="12192000" y="0"/>
            <a:ext cx="12185650" cy="13716000"/>
          </a:xfrm>
          <a:prstGeom prst="rect">
            <a:avLst/>
          </a:prstGeom>
          <a:solidFill>
            <a:schemeClr val="bg1">
              <a:lumMod val="95000"/>
            </a:schemeClr>
          </a:solidFill>
        </p:spPr>
        <p:txBody>
          <a:bodyPr>
            <a:normAutofit/>
          </a:bodyPr>
          <a:lstStyle>
            <a:lvl1pPr>
              <a:defRPr sz="2799">
                <a:solidFill>
                  <a:srgbClr val="FF0000"/>
                </a:solidFill>
              </a:defRPr>
            </a:lvl1pPr>
          </a:lstStyle>
          <a:p>
            <a:r>
              <a:rPr lang="en-US"/>
              <a:t>Place image: 1) drag and drop image</a:t>
            </a:r>
          </a:p>
        </p:txBody>
      </p:sp>
      <p:sp>
        <p:nvSpPr>
          <p:cNvPr id="6" name="Text Placeholder 3">
            <a:extLst>
              <a:ext uri="{FF2B5EF4-FFF2-40B4-BE49-F238E27FC236}">
                <a16:creationId xmlns:a16="http://schemas.microsoft.com/office/drawing/2014/main" id="{DFF1E221-6DD3-9D49-ACF5-F9B8DC1E5EA8}"/>
              </a:ext>
            </a:extLst>
          </p:cNvPr>
          <p:cNvSpPr>
            <a:spLocks noGrp="1"/>
          </p:cNvSpPr>
          <p:nvPr>
            <p:ph type="body" sz="quarter" idx="14" hasCustomPrompt="1"/>
          </p:nvPr>
        </p:nvSpPr>
        <p:spPr>
          <a:xfrm>
            <a:off x="12595502" y="12892701"/>
            <a:ext cx="4139595" cy="473848"/>
          </a:xfrm>
          <a:prstGeom prst="rect">
            <a:avLst/>
          </a:prstGeom>
          <a:solidFill>
            <a:schemeClr val="tx1">
              <a:alpha val="60000"/>
            </a:schemeClr>
          </a:solidFill>
        </p:spPr>
        <p:txBody>
          <a:bodyPr wrap="none" lIns="182880" rIns="182880" bIns="91440" anchor="t" anchorCtr="0">
            <a:spAutoFit/>
          </a:bodyPr>
          <a:lstStyle>
            <a:lvl1pPr>
              <a:defRPr sz="2000">
                <a:solidFill>
                  <a:schemeClr val="bg1"/>
                </a:solidFill>
              </a:defRPr>
            </a:lvl1pPr>
            <a:lvl2pPr>
              <a:defRPr sz="1800"/>
            </a:lvl2pPr>
            <a:lvl3pPr>
              <a:defRPr sz="1600"/>
            </a:lvl3pPr>
            <a:lvl4pPr>
              <a:defRPr sz="1400"/>
            </a:lvl4pPr>
            <a:lvl5pPr>
              <a:defRPr sz="1400"/>
            </a:lvl5pPr>
          </a:lstStyle>
          <a:p>
            <a:pPr lvl="0"/>
            <a:r>
              <a:rPr lang="en-US" dirty="0"/>
              <a:t>Insert credit or delete this textbox</a:t>
            </a:r>
          </a:p>
        </p:txBody>
      </p:sp>
    </p:spTree>
    <p:extLst>
      <p:ext uri="{BB962C8B-B14F-4D97-AF65-F5344CB8AC3E}">
        <p14:creationId xmlns:p14="http://schemas.microsoft.com/office/powerpoint/2010/main" val="2482695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right-im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D544411-7FDB-AB4B-B283-193A15A8F246}"/>
              </a:ext>
            </a:extLst>
          </p:cNvPr>
          <p:cNvSpPr>
            <a:spLocks noGrp="1"/>
          </p:cNvSpPr>
          <p:nvPr>
            <p:ph type="title" hasCustomPrompt="1"/>
          </p:nvPr>
        </p:nvSpPr>
        <p:spPr>
          <a:xfrm>
            <a:off x="1784975" y="2300445"/>
            <a:ext cx="9546413" cy="4567715"/>
          </a:xfrm>
          <a:prstGeom prst="rect">
            <a:avLst/>
          </a:prstGeom>
        </p:spPr>
        <p:txBody>
          <a:bodyPr anchor="t">
            <a:normAutofit/>
          </a:bodyPr>
          <a:lstStyle>
            <a:lvl1pPr>
              <a:defRPr sz="9600"/>
            </a:lvl1pPr>
          </a:lstStyle>
          <a:p>
            <a:r>
              <a:rPr lang="en-US"/>
              <a:t>Click to add title</a:t>
            </a:r>
          </a:p>
        </p:txBody>
      </p:sp>
      <p:sp>
        <p:nvSpPr>
          <p:cNvPr id="13" name="Text Placeholder 12">
            <a:extLst>
              <a:ext uri="{FF2B5EF4-FFF2-40B4-BE49-F238E27FC236}">
                <a16:creationId xmlns:a16="http://schemas.microsoft.com/office/drawing/2014/main" id="{6CCFB8FC-CF09-1C47-AB71-C1747F3761F4}"/>
              </a:ext>
            </a:extLst>
          </p:cNvPr>
          <p:cNvSpPr>
            <a:spLocks noGrp="1"/>
          </p:cNvSpPr>
          <p:nvPr>
            <p:ph type="body" sz="quarter" idx="10" hasCustomPrompt="1"/>
          </p:nvPr>
        </p:nvSpPr>
        <p:spPr>
          <a:xfrm>
            <a:off x="1784974" y="7172630"/>
            <a:ext cx="9546413" cy="4226890"/>
          </a:xfrm>
          <a:prstGeom prst="rect">
            <a:avLst/>
          </a:prstGeom>
        </p:spPr>
        <p:txBody>
          <a:bodyPr anchor="b">
            <a:normAutofit/>
          </a:bodyPr>
          <a:lstStyle>
            <a:lvl1pPr>
              <a:defRPr sz="3200" b="1"/>
            </a:lvl1pPr>
            <a:lvl5pPr>
              <a:defRPr sz="2400"/>
            </a:lvl5pPr>
          </a:lstStyle>
          <a:p>
            <a:r>
              <a:rPr lang="en-US" sz="3200" b="1"/>
              <a:t>Click to add details</a:t>
            </a:r>
          </a:p>
        </p:txBody>
      </p:sp>
      <p:sp>
        <p:nvSpPr>
          <p:cNvPr id="16" name="Text Placeholder 15">
            <a:extLst>
              <a:ext uri="{FF2B5EF4-FFF2-40B4-BE49-F238E27FC236}">
                <a16:creationId xmlns:a16="http://schemas.microsoft.com/office/drawing/2014/main" id="{4555FCFD-819F-3147-B6C3-EFBC5C936046}"/>
              </a:ext>
            </a:extLst>
          </p:cNvPr>
          <p:cNvSpPr>
            <a:spLocks noGrp="1"/>
          </p:cNvSpPr>
          <p:nvPr>
            <p:ph type="body" sz="quarter" idx="11" hasCustomPrompt="1"/>
          </p:nvPr>
        </p:nvSpPr>
        <p:spPr>
          <a:xfrm>
            <a:off x="1906270" y="1157449"/>
            <a:ext cx="9484483" cy="873125"/>
          </a:xfrm>
          <a:prstGeom prst="rect">
            <a:avLst/>
          </a:prstGeom>
        </p:spPr>
        <p:txBody>
          <a:bodyPr anchor="b">
            <a:normAutofit/>
          </a:bodyPr>
          <a:lstStyle>
            <a:lvl1pPr>
              <a:defRPr sz="1800" cap="all" spc="600" baseline="0"/>
            </a:lvl1pPr>
          </a:lstStyle>
          <a:p>
            <a:pPr lvl="0"/>
            <a:r>
              <a:rPr lang="en-US" dirty="0"/>
              <a:t>PRE-TITLE Such as “Case Study” or “Research Findings”</a:t>
            </a:r>
          </a:p>
        </p:txBody>
      </p:sp>
      <p:sp>
        <p:nvSpPr>
          <p:cNvPr id="6" name="Picture Placeholder 4">
            <a:extLst>
              <a:ext uri="{FF2B5EF4-FFF2-40B4-BE49-F238E27FC236}">
                <a16:creationId xmlns:a16="http://schemas.microsoft.com/office/drawing/2014/main" id="{EF18EA5F-FE2F-5542-8C00-E0E41DF9008E}"/>
              </a:ext>
            </a:extLst>
          </p:cNvPr>
          <p:cNvSpPr>
            <a:spLocks noGrp="1"/>
          </p:cNvSpPr>
          <p:nvPr>
            <p:ph type="pic" sz="quarter" idx="12" hasCustomPrompt="1"/>
          </p:nvPr>
        </p:nvSpPr>
        <p:spPr>
          <a:xfrm>
            <a:off x="12107822" y="1362270"/>
            <a:ext cx="10975053" cy="10860832"/>
          </a:xfrm>
          <a:prstGeom prst="rect">
            <a:avLst/>
          </a:prstGeom>
          <a:solidFill>
            <a:schemeClr val="bg1">
              <a:lumMod val="95000"/>
            </a:schemeClr>
          </a:solidFill>
        </p:spPr>
        <p:txBody>
          <a:bodyPr anchor="t">
            <a:normAutofit/>
          </a:bodyPr>
          <a:lstStyle>
            <a:lvl1pPr marL="0" marR="0" indent="0" algn="r" defTabSz="1828343" rtl="0" eaLnBrk="1" fontAlgn="auto" latinLnBrk="0" hangingPunct="1">
              <a:lnSpc>
                <a:spcPct val="120000"/>
              </a:lnSpc>
              <a:spcBef>
                <a:spcPts val="2000"/>
              </a:spcBef>
              <a:spcAft>
                <a:spcPts val="800"/>
              </a:spcAft>
              <a:buClrTx/>
              <a:buSzTx/>
              <a:buFont typeface="Arial" panose="020B0604020202020204" pitchFamily="34" charset="0"/>
              <a:buNone/>
              <a:tabLst/>
              <a:defRPr sz="2000">
                <a:solidFill>
                  <a:srgbClr val="FF0000"/>
                </a:solidFill>
              </a:defRPr>
            </a:lvl1pPr>
          </a:lstStyle>
          <a:p>
            <a:pPr marL="0" marR="0" lvl="0" indent="0" algn="l" defTabSz="1828343" rtl="0" eaLnBrk="1" fontAlgn="auto" latinLnBrk="0" hangingPunct="1">
              <a:lnSpc>
                <a:spcPct val="120000"/>
              </a:lnSpc>
              <a:spcBef>
                <a:spcPts val="2000"/>
              </a:spcBef>
              <a:spcAft>
                <a:spcPts val="800"/>
              </a:spcAft>
              <a:buClrTx/>
              <a:buSzTx/>
              <a:buFont typeface="Arial" panose="020B0604020202020204" pitchFamily="34" charset="0"/>
              <a:buNone/>
              <a:tabLst/>
              <a:defRPr/>
            </a:pPr>
            <a:r>
              <a:rPr lang="en-US"/>
              <a:t>Place image: 1) drag and drop image</a:t>
            </a:r>
          </a:p>
        </p:txBody>
      </p:sp>
      <p:sp>
        <p:nvSpPr>
          <p:cNvPr id="7" name="Text Placeholder 3">
            <a:extLst>
              <a:ext uri="{FF2B5EF4-FFF2-40B4-BE49-F238E27FC236}">
                <a16:creationId xmlns:a16="http://schemas.microsoft.com/office/drawing/2014/main" id="{0C97529C-E5E8-2144-844D-A9DCCBDD79B5}"/>
              </a:ext>
            </a:extLst>
          </p:cNvPr>
          <p:cNvSpPr>
            <a:spLocks noGrp="1"/>
          </p:cNvSpPr>
          <p:nvPr>
            <p:ph type="body" sz="quarter" idx="13" hasCustomPrompt="1"/>
          </p:nvPr>
        </p:nvSpPr>
        <p:spPr>
          <a:xfrm>
            <a:off x="12107822" y="11749254"/>
            <a:ext cx="4139595" cy="473848"/>
          </a:xfrm>
          <a:prstGeom prst="rect">
            <a:avLst/>
          </a:prstGeom>
          <a:solidFill>
            <a:schemeClr val="tx1">
              <a:alpha val="60000"/>
            </a:schemeClr>
          </a:solidFill>
        </p:spPr>
        <p:txBody>
          <a:bodyPr wrap="none" lIns="182880" rIns="182880" bIns="91440" anchor="t" anchorCtr="0">
            <a:spAutoFit/>
          </a:bodyPr>
          <a:lstStyle>
            <a:lvl1pPr>
              <a:defRPr sz="2000">
                <a:solidFill>
                  <a:schemeClr val="bg1"/>
                </a:solidFill>
              </a:defRPr>
            </a:lvl1pPr>
            <a:lvl2pPr>
              <a:defRPr sz="1800"/>
            </a:lvl2pPr>
            <a:lvl3pPr>
              <a:defRPr sz="1600"/>
            </a:lvl3pPr>
            <a:lvl4pPr>
              <a:defRPr sz="1400"/>
            </a:lvl4pPr>
            <a:lvl5pPr>
              <a:defRPr sz="1400"/>
            </a:lvl5pPr>
          </a:lstStyle>
          <a:p>
            <a:pPr lvl="0"/>
            <a:r>
              <a:rPr lang="en-US" dirty="0"/>
              <a:t>Insert credit or delete this textbox</a:t>
            </a:r>
          </a:p>
        </p:txBody>
      </p:sp>
    </p:spTree>
    <p:extLst>
      <p:ext uri="{BB962C8B-B14F-4D97-AF65-F5344CB8AC3E}">
        <p14:creationId xmlns:p14="http://schemas.microsoft.com/office/powerpoint/2010/main" val="28598054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ull-size-3">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600ECA8F-DE02-6343-96E2-E40D43FD43D7}"/>
              </a:ext>
            </a:extLst>
          </p:cNvPr>
          <p:cNvSpPr>
            <a:spLocks noGrp="1"/>
          </p:cNvSpPr>
          <p:nvPr>
            <p:ph type="pic" sz="quarter" idx="10" hasCustomPrompt="1"/>
          </p:nvPr>
        </p:nvSpPr>
        <p:spPr>
          <a:xfrm>
            <a:off x="0" y="0"/>
            <a:ext cx="8129016" cy="13716000"/>
          </a:xfrm>
          <a:prstGeom prst="rect">
            <a:avLst/>
          </a:prstGeom>
          <a:solidFill>
            <a:schemeClr val="bg1">
              <a:lumMod val="95000"/>
            </a:schemeClr>
          </a:solidFill>
        </p:spPr>
        <p:txBody>
          <a:bodyPr>
            <a:normAutofit/>
          </a:bodyPr>
          <a:lstStyle>
            <a:lvl1pPr>
              <a:defRPr sz="2799">
                <a:solidFill>
                  <a:srgbClr val="FF0000"/>
                </a:solidFill>
              </a:defRPr>
            </a:lvl1pPr>
          </a:lstStyle>
          <a:p>
            <a:r>
              <a:rPr lang="en-US"/>
              <a:t>Place image: 1) drag and drop image</a:t>
            </a:r>
          </a:p>
        </p:txBody>
      </p:sp>
      <p:sp>
        <p:nvSpPr>
          <p:cNvPr id="8" name="Text Placeholder 3">
            <a:extLst>
              <a:ext uri="{FF2B5EF4-FFF2-40B4-BE49-F238E27FC236}">
                <a16:creationId xmlns:a16="http://schemas.microsoft.com/office/drawing/2014/main" id="{1F45E21F-215C-6A4B-B603-E6E29FB29562}"/>
              </a:ext>
            </a:extLst>
          </p:cNvPr>
          <p:cNvSpPr>
            <a:spLocks noGrp="1"/>
          </p:cNvSpPr>
          <p:nvPr>
            <p:ph type="body" sz="quarter" idx="12" hasCustomPrompt="1"/>
          </p:nvPr>
        </p:nvSpPr>
        <p:spPr>
          <a:xfrm>
            <a:off x="403502" y="12892701"/>
            <a:ext cx="4139595" cy="473848"/>
          </a:xfrm>
          <a:prstGeom prst="rect">
            <a:avLst/>
          </a:prstGeom>
          <a:solidFill>
            <a:schemeClr val="tx1">
              <a:alpha val="60000"/>
            </a:schemeClr>
          </a:solidFill>
        </p:spPr>
        <p:txBody>
          <a:bodyPr wrap="none" lIns="182880" rIns="182880" bIns="91440" anchor="t" anchorCtr="0">
            <a:spAutoFit/>
          </a:bodyPr>
          <a:lstStyle>
            <a:lvl1pPr>
              <a:defRPr sz="2000">
                <a:solidFill>
                  <a:schemeClr val="bg1"/>
                </a:solidFill>
              </a:defRPr>
            </a:lvl1pPr>
            <a:lvl2pPr>
              <a:defRPr sz="1800"/>
            </a:lvl2pPr>
            <a:lvl3pPr>
              <a:defRPr sz="1600"/>
            </a:lvl3pPr>
            <a:lvl4pPr>
              <a:defRPr sz="1400"/>
            </a:lvl4pPr>
            <a:lvl5pPr>
              <a:defRPr sz="1400"/>
            </a:lvl5pPr>
          </a:lstStyle>
          <a:p>
            <a:pPr lvl="0"/>
            <a:r>
              <a:rPr lang="en-US" dirty="0"/>
              <a:t>Insert credit or delete this textbox</a:t>
            </a:r>
          </a:p>
        </p:txBody>
      </p:sp>
      <p:sp>
        <p:nvSpPr>
          <p:cNvPr id="9" name="Picture Placeholder 2">
            <a:extLst>
              <a:ext uri="{FF2B5EF4-FFF2-40B4-BE49-F238E27FC236}">
                <a16:creationId xmlns:a16="http://schemas.microsoft.com/office/drawing/2014/main" id="{E8029C57-F128-5543-9BD3-AE831586FC7A}"/>
              </a:ext>
            </a:extLst>
          </p:cNvPr>
          <p:cNvSpPr>
            <a:spLocks noGrp="1"/>
          </p:cNvSpPr>
          <p:nvPr>
            <p:ph type="pic" sz="quarter" idx="13" hasCustomPrompt="1"/>
          </p:nvPr>
        </p:nvSpPr>
        <p:spPr>
          <a:xfrm>
            <a:off x="8129016" y="0"/>
            <a:ext cx="8129016" cy="13716000"/>
          </a:xfrm>
          <a:prstGeom prst="rect">
            <a:avLst/>
          </a:prstGeom>
          <a:solidFill>
            <a:schemeClr val="bg1">
              <a:lumMod val="95000"/>
            </a:schemeClr>
          </a:solidFill>
        </p:spPr>
        <p:txBody>
          <a:bodyPr>
            <a:normAutofit/>
          </a:bodyPr>
          <a:lstStyle>
            <a:lvl1pPr>
              <a:defRPr sz="2799">
                <a:solidFill>
                  <a:srgbClr val="FF0000"/>
                </a:solidFill>
              </a:defRPr>
            </a:lvl1pPr>
          </a:lstStyle>
          <a:p>
            <a:r>
              <a:rPr lang="en-US"/>
              <a:t>Place image: 1) drag and drop image</a:t>
            </a:r>
          </a:p>
        </p:txBody>
      </p:sp>
      <p:sp>
        <p:nvSpPr>
          <p:cNvPr id="10" name="Text Placeholder 3">
            <a:extLst>
              <a:ext uri="{FF2B5EF4-FFF2-40B4-BE49-F238E27FC236}">
                <a16:creationId xmlns:a16="http://schemas.microsoft.com/office/drawing/2014/main" id="{335D84D6-973F-7744-9BBF-A00686A90B15}"/>
              </a:ext>
            </a:extLst>
          </p:cNvPr>
          <p:cNvSpPr>
            <a:spLocks noGrp="1"/>
          </p:cNvSpPr>
          <p:nvPr>
            <p:ph type="body" sz="quarter" idx="14" hasCustomPrompt="1"/>
          </p:nvPr>
        </p:nvSpPr>
        <p:spPr>
          <a:xfrm>
            <a:off x="8532518" y="12892701"/>
            <a:ext cx="4139595" cy="473848"/>
          </a:xfrm>
          <a:prstGeom prst="rect">
            <a:avLst/>
          </a:prstGeom>
          <a:solidFill>
            <a:schemeClr val="tx1">
              <a:alpha val="60000"/>
            </a:schemeClr>
          </a:solidFill>
        </p:spPr>
        <p:txBody>
          <a:bodyPr wrap="none" lIns="182880" rIns="182880" bIns="91440" anchor="t" anchorCtr="0">
            <a:spAutoFit/>
          </a:bodyPr>
          <a:lstStyle>
            <a:lvl1pPr>
              <a:defRPr sz="2000">
                <a:solidFill>
                  <a:schemeClr val="bg1"/>
                </a:solidFill>
              </a:defRPr>
            </a:lvl1pPr>
            <a:lvl2pPr>
              <a:defRPr sz="1800"/>
            </a:lvl2pPr>
            <a:lvl3pPr>
              <a:defRPr sz="1600"/>
            </a:lvl3pPr>
            <a:lvl4pPr>
              <a:defRPr sz="1400"/>
            </a:lvl4pPr>
            <a:lvl5pPr>
              <a:defRPr sz="1400"/>
            </a:lvl5pPr>
          </a:lstStyle>
          <a:p>
            <a:pPr lvl="0"/>
            <a:r>
              <a:rPr lang="en-US" dirty="0"/>
              <a:t>Insert credit or delete this textbox</a:t>
            </a:r>
          </a:p>
        </p:txBody>
      </p:sp>
      <p:sp>
        <p:nvSpPr>
          <p:cNvPr id="11" name="Picture Placeholder 2">
            <a:extLst>
              <a:ext uri="{FF2B5EF4-FFF2-40B4-BE49-F238E27FC236}">
                <a16:creationId xmlns:a16="http://schemas.microsoft.com/office/drawing/2014/main" id="{B3657136-AD5B-274A-A4FA-3B6AB9D7F819}"/>
              </a:ext>
            </a:extLst>
          </p:cNvPr>
          <p:cNvSpPr>
            <a:spLocks noGrp="1"/>
          </p:cNvSpPr>
          <p:nvPr>
            <p:ph type="pic" sz="quarter" idx="15" hasCustomPrompt="1"/>
          </p:nvPr>
        </p:nvSpPr>
        <p:spPr>
          <a:xfrm>
            <a:off x="16258032" y="0"/>
            <a:ext cx="8129016" cy="13716000"/>
          </a:xfrm>
          <a:prstGeom prst="rect">
            <a:avLst/>
          </a:prstGeom>
          <a:solidFill>
            <a:schemeClr val="bg1">
              <a:lumMod val="95000"/>
            </a:schemeClr>
          </a:solidFill>
        </p:spPr>
        <p:txBody>
          <a:bodyPr>
            <a:normAutofit/>
          </a:bodyPr>
          <a:lstStyle>
            <a:lvl1pPr>
              <a:defRPr sz="2799">
                <a:solidFill>
                  <a:srgbClr val="FF0000"/>
                </a:solidFill>
              </a:defRPr>
            </a:lvl1pPr>
          </a:lstStyle>
          <a:p>
            <a:r>
              <a:rPr lang="en-US"/>
              <a:t>Place image: 1) drag and drop image</a:t>
            </a:r>
          </a:p>
        </p:txBody>
      </p:sp>
      <p:sp>
        <p:nvSpPr>
          <p:cNvPr id="12" name="Text Placeholder 3">
            <a:extLst>
              <a:ext uri="{FF2B5EF4-FFF2-40B4-BE49-F238E27FC236}">
                <a16:creationId xmlns:a16="http://schemas.microsoft.com/office/drawing/2014/main" id="{7A8F89CB-F4C3-7E46-8877-61E49ADD38A3}"/>
              </a:ext>
            </a:extLst>
          </p:cNvPr>
          <p:cNvSpPr>
            <a:spLocks noGrp="1"/>
          </p:cNvSpPr>
          <p:nvPr>
            <p:ph type="body" sz="quarter" idx="16" hasCustomPrompt="1"/>
          </p:nvPr>
        </p:nvSpPr>
        <p:spPr>
          <a:xfrm>
            <a:off x="16661534" y="12892701"/>
            <a:ext cx="4139595" cy="473848"/>
          </a:xfrm>
          <a:prstGeom prst="rect">
            <a:avLst/>
          </a:prstGeom>
          <a:solidFill>
            <a:schemeClr val="tx1">
              <a:alpha val="60000"/>
            </a:schemeClr>
          </a:solidFill>
        </p:spPr>
        <p:txBody>
          <a:bodyPr wrap="none" lIns="182880" rIns="182880" bIns="91440" anchor="t" anchorCtr="0">
            <a:spAutoFit/>
          </a:bodyPr>
          <a:lstStyle>
            <a:lvl1pPr>
              <a:defRPr sz="2000">
                <a:solidFill>
                  <a:schemeClr val="bg1"/>
                </a:solidFill>
              </a:defRPr>
            </a:lvl1pPr>
            <a:lvl2pPr>
              <a:defRPr sz="1800"/>
            </a:lvl2pPr>
            <a:lvl3pPr>
              <a:defRPr sz="1600"/>
            </a:lvl3pPr>
            <a:lvl4pPr>
              <a:defRPr sz="1400"/>
            </a:lvl4pPr>
            <a:lvl5pPr>
              <a:defRPr sz="1400"/>
            </a:lvl5pPr>
          </a:lstStyle>
          <a:p>
            <a:pPr lvl="0"/>
            <a:r>
              <a:rPr lang="en-US" dirty="0"/>
              <a:t>Insert credit or delete this textbox</a:t>
            </a:r>
          </a:p>
        </p:txBody>
      </p:sp>
    </p:spTree>
    <p:extLst>
      <p:ext uri="{BB962C8B-B14F-4D97-AF65-F5344CB8AC3E}">
        <p14:creationId xmlns:p14="http://schemas.microsoft.com/office/powerpoint/2010/main" val="12148434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ull-size-4">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BCE43BB-B21C-A34D-85A1-D72A9E465D0B}"/>
              </a:ext>
            </a:extLst>
          </p:cNvPr>
          <p:cNvSpPr>
            <a:spLocks noGrp="1"/>
          </p:cNvSpPr>
          <p:nvPr>
            <p:ph type="pic" sz="quarter" idx="10" hasCustomPrompt="1"/>
          </p:nvPr>
        </p:nvSpPr>
        <p:spPr>
          <a:xfrm>
            <a:off x="0" y="6847840"/>
            <a:ext cx="12192000" cy="6868160"/>
          </a:xfrm>
          <a:prstGeom prst="rect">
            <a:avLst/>
          </a:prstGeom>
          <a:solidFill>
            <a:schemeClr val="bg1">
              <a:lumMod val="95000"/>
            </a:schemeClr>
          </a:solidFill>
        </p:spPr>
        <p:txBody>
          <a:bodyPr>
            <a:normAutofit/>
          </a:bodyPr>
          <a:lstStyle>
            <a:lvl1pPr>
              <a:defRPr sz="2799">
                <a:solidFill>
                  <a:srgbClr val="FF0000"/>
                </a:solidFill>
              </a:defRPr>
            </a:lvl1pPr>
          </a:lstStyle>
          <a:p>
            <a:r>
              <a:rPr lang="en-US"/>
              <a:t>Place image: 1) drag and drop image</a:t>
            </a:r>
          </a:p>
        </p:txBody>
      </p:sp>
      <p:sp>
        <p:nvSpPr>
          <p:cNvPr id="4" name="Text Placeholder 3">
            <a:extLst>
              <a:ext uri="{FF2B5EF4-FFF2-40B4-BE49-F238E27FC236}">
                <a16:creationId xmlns:a16="http://schemas.microsoft.com/office/drawing/2014/main" id="{B61A9327-9EAD-5040-8171-00789D48DDB4}"/>
              </a:ext>
            </a:extLst>
          </p:cNvPr>
          <p:cNvSpPr>
            <a:spLocks noGrp="1"/>
          </p:cNvSpPr>
          <p:nvPr>
            <p:ph type="body" sz="quarter" idx="12" hasCustomPrompt="1"/>
          </p:nvPr>
        </p:nvSpPr>
        <p:spPr>
          <a:xfrm>
            <a:off x="403502" y="12892701"/>
            <a:ext cx="4139595" cy="473848"/>
          </a:xfrm>
          <a:prstGeom prst="rect">
            <a:avLst/>
          </a:prstGeom>
          <a:solidFill>
            <a:schemeClr val="tx1">
              <a:alpha val="60000"/>
            </a:schemeClr>
          </a:solidFill>
        </p:spPr>
        <p:txBody>
          <a:bodyPr wrap="none" lIns="182880" rIns="182880" bIns="91440" anchor="t" anchorCtr="0">
            <a:spAutoFit/>
          </a:bodyPr>
          <a:lstStyle>
            <a:lvl1pPr>
              <a:defRPr sz="2000">
                <a:solidFill>
                  <a:schemeClr val="bg1"/>
                </a:solidFill>
              </a:defRPr>
            </a:lvl1pPr>
            <a:lvl2pPr>
              <a:defRPr sz="1800"/>
            </a:lvl2pPr>
            <a:lvl3pPr>
              <a:defRPr sz="1600"/>
            </a:lvl3pPr>
            <a:lvl4pPr>
              <a:defRPr sz="1400"/>
            </a:lvl4pPr>
            <a:lvl5pPr>
              <a:defRPr sz="1400"/>
            </a:lvl5pPr>
          </a:lstStyle>
          <a:p>
            <a:pPr lvl="0"/>
            <a:r>
              <a:rPr lang="en-US" dirty="0"/>
              <a:t>Insert credit or delete this textbox</a:t>
            </a:r>
          </a:p>
        </p:txBody>
      </p:sp>
      <p:sp>
        <p:nvSpPr>
          <p:cNvPr id="5" name="Picture Placeholder 2">
            <a:extLst>
              <a:ext uri="{FF2B5EF4-FFF2-40B4-BE49-F238E27FC236}">
                <a16:creationId xmlns:a16="http://schemas.microsoft.com/office/drawing/2014/main" id="{81791B52-D5CB-ED43-AEAF-1B48028AFC00}"/>
              </a:ext>
            </a:extLst>
          </p:cNvPr>
          <p:cNvSpPr>
            <a:spLocks noGrp="1"/>
          </p:cNvSpPr>
          <p:nvPr>
            <p:ph type="pic" sz="quarter" idx="13" hasCustomPrompt="1"/>
          </p:nvPr>
        </p:nvSpPr>
        <p:spPr>
          <a:xfrm>
            <a:off x="12192000" y="6847840"/>
            <a:ext cx="12185650" cy="6868160"/>
          </a:xfrm>
          <a:prstGeom prst="rect">
            <a:avLst/>
          </a:prstGeom>
          <a:solidFill>
            <a:schemeClr val="bg1">
              <a:lumMod val="95000"/>
            </a:schemeClr>
          </a:solidFill>
        </p:spPr>
        <p:txBody>
          <a:bodyPr>
            <a:normAutofit/>
          </a:bodyPr>
          <a:lstStyle>
            <a:lvl1pPr>
              <a:defRPr sz="2799">
                <a:solidFill>
                  <a:srgbClr val="FF0000"/>
                </a:solidFill>
              </a:defRPr>
            </a:lvl1pPr>
          </a:lstStyle>
          <a:p>
            <a:r>
              <a:rPr lang="en-US"/>
              <a:t>Place image: 1) drag and drop image</a:t>
            </a:r>
          </a:p>
        </p:txBody>
      </p:sp>
      <p:sp>
        <p:nvSpPr>
          <p:cNvPr id="6" name="Text Placeholder 3">
            <a:extLst>
              <a:ext uri="{FF2B5EF4-FFF2-40B4-BE49-F238E27FC236}">
                <a16:creationId xmlns:a16="http://schemas.microsoft.com/office/drawing/2014/main" id="{DFF1E221-6DD3-9D49-ACF5-F9B8DC1E5EA8}"/>
              </a:ext>
            </a:extLst>
          </p:cNvPr>
          <p:cNvSpPr>
            <a:spLocks noGrp="1"/>
          </p:cNvSpPr>
          <p:nvPr>
            <p:ph type="body" sz="quarter" idx="14" hasCustomPrompt="1"/>
          </p:nvPr>
        </p:nvSpPr>
        <p:spPr>
          <a:xfrm>
            <a:off x="12595502" y="12892701"/>
            <a:ext cx="4139595" cy="473848"/>
          </a:xfrm>
          <a:prstGeom prst="rect">
            <a:avLst/>
          </a:prstGeom>
          <a:solidFill>
            <a:schemeClr val="tx1">
              <a:alpha val="60000"/>
            </a:schemeClr>
          </a:solidFill>
        </p:spPr>
        <p:txBody>
          <a:bodyPr wrap="none" lIns="182880" rIns="182880" bIns="91440" anchor="t" anchorCtr="0">
            <a:spAutoFit/>
          </a:bodyPr>
          <a:lstStyle>
            <a:lvl1pPr>
              <a:defRPr sz="2000">
                <a:solidFill>
                  <a:schemeClr val="bg1"/>
                </a:solidFill>
              </a:defRPr>
            </a:lvl1pPr>
            <a:lvl2pPr>
              <a:defRPr sz="1800"/>
            </a:lvl2pPr>
            <a:lvl3pPr>
              <a:defRPr sz="1600"/>
            </a:lvl3pPr>
            <a:lvl4pPr>
              <a:defRPr sz="1400"/>
            </a:lvl4pPr>
            <a:lvl5pPr>
              <a:defRPr sz="1400"/>
            </a:lvl5pPr>
          </a:lstStyle>
          <a:p>
            <a:pPr lvl="0"/>
            <a:r>
              <a:rPr lang="en-US" dirty="0"/>
              <a:t>Insert credit or delete this textbox</a:t>
            </a:r>
          </a:p>
        </p:txBody>
      </p:sp>
      <p:sp>
        <p:nvSpPr>
          <p:cNvPr id="7" name="Picture Placeholder 2">
            <a:extLst>
              <a:ext uri="{FF2B5EF4-FFF2-40B4-BE49-F238E27FC236}">
                <a16:creationId xmlns:a16="http://schemas.microsoft.com/office/drawing/2014/main" id="{4FABC5BE-13D0-4E4D-8583-ABBED61784B0}"/>
              </a:ext>
            </a:extLst>
          </p:cNvPr>
          <p:cNvSpPr>
            <a:spLocks noGrp="1"/>
          </p:cNvSpPr>
          <p:nvPr>
            <p:ph type="pic" sz="quarter" idx="15" hasCustomPrompt="1"/>
          </p:nvPr>
        </p:nvSpPr>
        <p:spPr>
          <a:xfrm>
            <a:off x="0" y="0"/>
            <a:ext cx="12192000" cy="6868160"/>
          </a:xfrm>
          <a:prstGeom prst="rect">
            <a:avLst/>
          </a:prstGeom>
          <a:solidFill>
            <a:schemeClr val="bg1">
              <a:lumMod val="95000"/>
            </a:schemeClr>
          </a:solidFill>
        </p:spPr>
        <p:txBody>
          <a:bodyPr>
            <a:normAutofit/>
          </a:bodyPr>
          <a:lstStyle>
            <a:lvl1pPr>
              <a:defRPr sz="2799">
                <a:solidFill>
                  <a:srgbClr val="FF0000"/>
                </a:solidFill>
              </a:defRPr>
            </a:lvl1pPr>
          </a:lstStyle>
          <a:p>
            <a:r>
              <a:rPr lang="en-US"/>
              <a:t>Place image: 1) drag and drop image</a:t>
            </a:r>
          </a:p>
        </p:txBody>
      </p:sp>
      <p:sp>
        <p:nvSpPr>
          <p:cNvPr id="8" name="Text Placeholder 3">
            <a:extLst>
              <a:ext uri="{FF2B5EF4-FFF2-40B4-BE49-F238E27FC236}">
                <a16:creationId xmlns:a16="http://schemas.microsoft.com/office/drawing/2014/main" id="{9B9ED6A7-0AE3-9B42-8864-195810257D9C}"/>
              </a:ext>
            </a:extLst>
          </p:cNvPr>
          <p:cNvSpPr>
            <a:spLocks noGrp="1"/>
          </p:cNvSpPr>
          <p:nvPr>
            <p:ph type="body" sz="quarter" idx="16" hasCustomPrompt="1"/>
          </p:nvPr>
        </p:nvSpPr>
        <p:spPr>
          <a:xfrm>
            <a:off x="403502" y="6044861"/>
            <a:ext cx="4139595" cy="473848"/>
          </a:xfrm>
          <a:prstGeom prst="rect">
            <a:avLst/>
          </a:prstGeom>
          <a:solidFill>
            <a:schemeClr val="tx1">
              <a:alpha val="60000"/>
            </a:schemeClr>
          </a:solidFill>
        </p:spPr>
        <p:txBody>
          <a:bodyPr wrap="none" lIns="182880" rIns="182880" bIns="91440" anchor="t" anchorCtr="0">
            <a:spAutoFit/>
          </a:bodyPr>
          <a:lstStyle>
            <a:lvl1pPr>
              <a:defRPr sz="2000">
                <a:solidFill>
                  <a:schemeClr val="bg1"/>
                </a:solidFill>
              </a:defRPr>
            </a:lvl1pPr>
            <a:lvl2pPr>
              <a:defRPr sz="1800"/>
            </a:lvl2pPr>
            <a:lvl3pPr>
              <a:defRPr sz="1600"/>
            </a:lvl3pPr>
            <a:lvl4pPr>
              <a:defRPr sz="1400"/>
            </a:lvl4pPr>
            <a:lvl5pPr>
              <a:defRPr sz="1400"/>
            </a:lvl5pPr>
          </a:lstStyle>
          <a:p>
            <a:pPr lvl="0"/>
            <a:r>
              <a:rPr lang="en-US" dirty="0"/>
              <a:t>Insert credit or delete this textbox</a:t>
            </a:r>
          </a:p>
        </p:txBody>
      </p:sp>
      <p:sp>
        <p:nvSpPr>
          <p:cNvPr id="9" name="Picture Placeholder 2">
            <a:extLst>
              <a:ext uri="{FF2B5EF4-FFF2-40B4-BE49-F238E27FC236}">
                <a16:creationId xmlns:a16="http://schemas.microsoft.com/office/drawing/2014/main" id="{84A76FA1-2BDB-5F4E-B8C2-8C6F7F3990C7}"/>
              </a:ext>
            </a:extLst>
          </p:cNvPr>
          <p:cNvSpPr>
            <a:spLocks noGrp="1"/>
          </p:cNvSpPr>
          <p:nvPr>
            <p:ph type="pic" sz="quarter" idx="17" hasCustomPrompt="1"/>
          </p:nvPr>
        </p:nvSpPr>
        <p:spPr>
          <a:xfrm>
            <a:off x="12192000" y="0"/>
            <a:ext cx="12185650" cy="6868160"/>
          </a:xfrm>
          <a:prstGeom prst="rect">
            <a:avLst/>
          </a:prstGeom>
          <a:solidFill>
            <a:schemeClr val="bg1">
              <a:lumMod val="95000"/>
            </a:schemeClr>
          </a:solidFill>
        </p:spPr>
        <p:txBody>
          <a:bodyPr>
            <a:normAutofit/>
          </a:bodyPr>
          <a:lstStyle>
            <a:lvl1pPr>
              <a:defRPr sz="2799">
                <a:solidFill>
                  <a:srgbClr val="FF0000"/>
                </a:solidFill>
              </a:defRPr>
            </a:lvl1pPr>
          </a:lstStyle>
          <a:p>
            <a:r>
              <a:rPr lang="en-US"/>
              <a:t>Place image: 1) drag and drop image</a:t>
            </a:r>
          </a:p>
        </p:txBody>
      </p:sp>
      <p:sp>
        <p:nvSpPr>
          <p:cNvPr id="10" name="Text Placeholder 3">
            <a:extLst>
              <a:ext uri="{FF2B5EF4-FFF2-40B4-BE49-F238E27FC236}">
                <a16:creationId xmlns:a16="http://schemas.microsoft.com/office/drawing/2014/main" id="{1CCD6054-458A-574A-8194-BF973E8BF446}"/>
              </a:ext>
            </a:extLst>
          </p:cNvPr>
          <p:cNvSpPr>
            <a:spLocks noGrp="1"/>
          </p:cNvSpPr>
          <p:nvPr>
            <p:ph type="body" sz="quarter" idx="18" hasCustomPrompt="1"/>
          </p:nvPr>
        </p:nvSpPr>
        <p:spPr>
          <a:xfrm>
            <a:off x="12595502" y="6044861"/>
            <a:ext cx="4139595" cy="473848"/>
          </a:xfrm>
          <a:prstGeom prst="rect">
            <a:avLst/>
          </a:prstGeom>
          <a:solidFill>
            <a:schemeClr val="tx1">
              <a:alpha val="60000"/>
            </a:schemeClr>
          </a:solidFill>
        </p:spPr>
        <p:txBody>
          <a:bodyPr wrap="none" lIns="182880" rIns="182880" bIns="91440" anchor="t" anchorCtr="0">
            <a:spAutoFit/>
          </a:bodyPr>
          <a:lstStyle>
            <a:lvl1pPr>
              <a:defRPr sz="2000">
                <a:solidFill>
                  <a:schemeClr val="bg1"/>
                </a:solidFill>
              </a:defRPr>
            </a:lvl1pPr>
            <a:lvl2pPr>
              <a:defRPr sz="1800"/>
            </a:lvl2pPr>
            <a:lvl3pPr>
              <a:defRPr sz="1600"/>
            </a:lvl3pPr>
            <a:lvl4pPr>
              <a:defRPr sz="1400"/>
            </a:lvl4pPr>
            <a:lvl5pPr>
              <a:defRPr sz="1400"/>
            </a:lvl5pPr>
          </a:lstStyle>
          <a:p>
            <a:pPr lvl="0"/>
            <a:r>
              <a:rPr lang="en-US" dirty="0"/>
              <a:t>Insert credit or delete this textbox</a:t>
            </a:r>
          </a:p>
        </p:txBody>
      </p:sp>
    </p:spTree>
    <p:extLst>
      <p:ext uri="{BB962C8B-B14F-4D97-AF65-F5344CB8AC3E}">
        <p14:creationId xmlns:p14="http://schemas.microsoft.com/office/powerpoint/2010/main" val="1546573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set-full-ima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210C994-46FC-484D-BDBB-4434D9AA08F8}"/>
              </a:ext>
            </a:extLst>
          </p:cNvPr>
          <p:cNvSpPr/>
          <p:nvPr userDrawn="1"/>
        </p:nvSpPr>
        <p:spPr>
          <a:xfrm>
            <a:off x="22920960" y="101600"/>
            <a:ext cx="1375410" cy="1331578"/>
          </a:xfrm>
          <a:prstGeom prst="rect">
            <a:avLst/>
          </a:prstGeom>
          <a:solidFill>
            <a:srgbClr val="9D47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Picture Placeholder 4">
            <a:extLst>
              <a:ext uri="{FF2B5EF4-FFF2-40B4-BE49-F238E27FC236}">
                <a16:creationId xmlns:a16="http://schemas.microsoft.com/office/drawing/2014/main" id="{3BD7DB57-5C71-194B-A7E6-0A28DC02578E}"/>
              </a:ext>
            </a:extLst>
          </p:cNvPr>
          <p:cNvSpPr>
            <a:spLocks noGrp="1"/>
          </p:cNvSpPr>
          <p:nvPr>
            <p:ph type="pic" sz="quarter" idx="10" hasCustomPrompt="1"/>
          </p:nvPr>
        </p:nvSpPr>
        <p:spPr>
          <a:xfrm>
            <a:off x="727368" y="727369"/>
            <a:ext cx="22922914" cy="11495734"/>
          </a:xfrm>
          <a:prstGeom prst="rect">
            <a:avLst/>
          </a:prstGeom>
          <a:solidFill>
            <a:schemeClr val="bg1">
              <a:lumMod val="95000"/>
            </a:schemeClr>
          </a:solidFill>
        </p:spPr>
        <p:txBody>
          <a:bodyPr>
            <a:normAutofit/>
          </a:bodyPr>
          <a:lstStyle>
            <a:lvl1pPr>
              <a:defRPr sz="2000">
                <a:solidFill>
                  <a:srgbClr val="FF0000"/>
                </a:solidFill>
              </a:defRPr>
            </a:lvl1pPr>
          </a:lstStyle>
          <a:p>
            <a:r>
              <a:rPr lang="en-US"/>
              <a:t>Place image: 1) drag and drop image</a:t>
            </a:r>
          </a:p>
        </p:txBody>
      </p:sp>
      <p:sp>
        <p:nvSpPr>
          <p:cNvPr id="5" name="Text Placeholder 3">
            <a:extLst>
              <a:ext uri="{FF2B5EF4-FFF2-40B4-BE49-F238E27FC236}">
                <a16:creationId xmlns:a16="http://schemas.microsoft.com/office/drawing/2014/main" id="{8DC3113E-B41D-2241-97AC-DAAF06B768D6}"/>
              </a:ext>
            </a:extLst>
          </p:cNvPr>
          <p:cNvSpPr>
            <a:spLocks noGrp="1"/>
          </p:cNvSpPr>
          <p:nvPr>
            <p:ph type="body" sz="quarter" idx="12" hasCustomPrompt="1"/>
          </p:nvPr>
        </p:nvSpPr>
        <p:spPr>
          <a:xfrm>
            <a:off x="727368" y="11749255"/>
            <a:ext cx="4139595" cy="473848"/>
          </a:xfrm>
          <a:prstGeom prst="rect">
            <a:avLst/>
          </a:prstGeom>
          <a:solidFill>
            <a:schemeClr val="tx1">
              <a:alpha val="60000"/>
            </a:schemeClr>
          </a:solidFill>
        </p:spPr>
        <p:txBody>
          <a:bodyPr wrap="none" lIns="182880" rIns="182880" bIns="91440" anchor="t" anchorCtr="0">
            <a:spAutoFit/>
          </a:bodyPr>
          <a:lstStyle>
            <a:lvl1pPr>
              <a:defRPr sz="2000">
                <a:solidFill>
                  <a:schemeClr val="bg1"/>
                </a:solidFill>
              </a:defRPr>
            </a:lvl1pPr>
            <a:lvl2pPr>
              <a:defRPr sz="1800"/>
            </a:lvl2pPr>
            <a:lvl3pPr>
              <a:defRPr sz="1600"/>
            </a:lvl3pPr>
            <a:lvl4pPr>
              <a:defRPr sz="1400"/>
            </a:lvl4pPr>
            <a:lvl5pPr>
              <a:defRPr sz="1400"/>
            </a:lvl5pPr>
          </a:lstStyle>
          <a:p>
            <a:pPr lvl="0"/>
            <a:r>
              <a:rPr lang="en-US" dirty="0"/>
              <a:t>Insert credit or delete this textbox</a:t>
            </a:r>
          </a:p>
        </p:txBody>
      </p:sp>
    </p:spTree>
    <p:extLst>
      <p:ext uri="{BB962C8B-B14F-4D97-AF65-F5344CB8AC3E}">
        <p14:creationId xmlns:p14="http://schemas.microsoft.com/office/powerpoint/2010/main" val="20917929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set-2-ima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210C994-46FC-484D-BDBB-4434D9AA08F8}"/>
              </a:ext>
            </a:extLst>
          </p:cNvPr>
          <p:cNvSpPr/>
          <p:nvPr userDrawn="1"/>
        </p:nvSpPr>
        <p:spPr>
          <a:xfrm>
            <a:off x="22856825" y="101600"/>
            <a:ext cx="1375410" cy="1331578"/>
          </a:xfrm>
          <a:prstGeom prst="rect">
            <a:avLst/>
          </a:prstGeom>
          <a:solidFill>
            <a:srgbClr val="9D47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Picture Placeholder 4">
            <a:extLst>
              <a:ext uri="{FF2B5EF4-FFF2-40B4-BE49-F238E27FC236}">
                <a16:creationId xmlns:a16="http://schemas.microsoft.com/office/drawing/2014/main" id="{3BD7DB57-5C71-194B-A7E6-0A28DC02578E}"/>
              </a:ext>
            </a:extLst>
          </p:cNvPr>
          <p:cNvSpPr>
            <a:spLocks noGrp="1"/>
          </p:cNvSpPr>
          <p:nvPr>
            <p:ph type="pic" sz="quarter" idx="10" hasCustomPrompt="1"/>
          </p:nvPr>
        </p:nvSpPr>
        <p:spPr>
          <a:xfrm>
            <a:off x="727368" y="727369"/>
            <a:ext cx="11097773" cy="11495734"/>
          </a:xfrm>
          <a:prstGeom prst="rect">
            <a:avLst/>
          </a:prstGeom>
          <a:solidFill>
            <a:schemeClr val="bg1">
              <a:lumMod val="95000"/>
            </a:schemeClr>
          </a:solidFill>
        </p:spPr>
        <p:txBody>
          <a:bodyPr>
            <a:normAutofit/>
          </a:bodyPr>
          <a:lstStyle>
            <a:lvl1pPr>
              <a:defRPr sz="2000">
                <a:solidFill>
                  <a:srgbClr val="FF0000"/>
                </a:solidFill>
              </a:defRPr>
            </a:lvl1pPr>
          </a:lstStyle>
          <a:p>
            <a:r>
              <a:rPr lang="en-US"/>
              <a:t>Place image: 1) drag and drop image</a:t>
            </a:r>
          </a:p>
        </p:txBody>
      </p:sp>
      <p:sp>
        <p:nvSpPr>
          <p:cNvPr id="5" name="Text Placeholder 3">
            <a:extLst>
              <a:ext uri="{FF2B5EF4-FFF2-40B4-BE49-F238E27FC236}">
                <a16:creationId xmlns:a16="http://schemas.microsoft.com/office/drawing/2014/main" id="{8DC3113E-B41D-2241-97AC-DAAF06B768D6}"/>
              </a:ext>
            </a:extLst>
          </p:cNvPr>
          <p:cNvSpPr>
            <a:spLocks noGrp="1"/>
          </p:cNvSpPr>
          <p:nvPr>
            <p:ph type="body" sz="quarter" idx="12" hasCustomPrompt="1"/>
          </p:nvPr>
        </p:nvSpPr>
        <p:spPr>
          <a:xfrm>
            <a:off x="727368" y="11749255"/>
            <a:ext cx="4139595" cy="473848"/>
          </a:xfrm>
          <a:prstGeom prst="rect">
            <a:avLst/>
          </a:prstGeom>
          <a:solidFill>
            <a:schemeClr val="tx1">
              <a:alpha val="60000"/>
            </a:schemeClr>
          </a:solidFill>
        </p:spPr>
        <p:txBody>
          <a:bodyPr wrap="none" lIns="182880" rIns="182880" bIns="91440" anchor="t" anchorCtr="0">
            <a:spAutoFit/>
          </a:bodyPr>
          <a:lstStyle>
            <a:lvl1pPr>
              <a:defRPr sz="2000">
                <a:solidFill>
                  <a:schemeClr val="bg1"/>
                </a:solidFill>
              </a:defRPr>
            </a:lvl1pPr>
            <a:lvl2pPr>
              <a:defRPr sz="1800"/>
            </a:lvl2pPr>
            <a:lvl3pPr>
              <a:defRPr sz="1600"/>
            </a:lvl3pPr>
            <a:lvl4pPr>
              <a:defRPr sz="1400"/>
            </a:lvl4pPr>
            <a:lvl5pPr>
              <a:defRPr sz="1400"/>
            </a:lvl5pPr>
          </a:lstStyle>
          <a:p>
            <a:pPr lvl="0"/>
            <a:r>
              <a:rPr lang="en-US" dirty="0"/>
              <a:t>Insert credit or delete this textbox</a:t>
            </a:r>
          </a:p>
        </p:txBody>
      </p:sp>
      <p:sp>
        <p:nvSpPr>
          <p:cNvPr id="7" name="Picture Placeholder 4">
            <a:extLst>
              <a:ext uri="{FF2B5EF4-FFF2-40B4-BE49-F238E27FC236}">
                <a16:creationId xmlns:a16="http://schemas.microsoft.com/office/drawing/2014/main" id="{7929B8B1-70FF-4C4E-8A10-6AEAEAF26D38}"/>
              </a:ext>
            </a:extLst>
          </p:cNvPr>
          <p:cNvSpPr>
            <a:spLocks noGrp="1"/>
          </p:cNvSpPr>
          <p:nvPr>
            <p:ph type="pic" sz="quarter" idx="13" hasCustomPrompt="1"/>
          </p:nvPr>
        </p:nvSpPr>
        <p:spPr>
          <a:xfrm>
            <a:off x="12552509" y="727369"/>
            <a:ext cx="11097773" cy="11495734"/>
          </a:xfrm>
          <a:prstGeom prst="rect">
            <a:avLst/>
          </a:prstGeom>
          <a:solidFill>
            <a:schemeClr val="bg1">
              <a:lumMod val="95000"/>
            </a:schemeClr>
          </a:solidFill>
        </p:spPr>
        <p:txBody>
          <a:bodyPr>
            <a:normAutofit/>
          </a:bodyPr>
          <a:lstStyle>
            <a:lvl1pPr>
              <a:defRPr sz="2000">
                <a:solidFill>
                  <a:srgbClr val="FF0000"/>
                </a:solidFill>
              </a:defRPr>
            </a:lvl1pPr>
          </a:lstStyle>
          <a:p>
            <a:r>
              <a:rPr lang="en-US"/>
              <a:t>Place image: 1) drag and drop image</a:t>
            </a:r>
          </a:p>
        </p:txBody>
      </p:sp>
      <p:sp>
        <p:nvSpPr>
          <p:cNvPr id="8" name="Text Placeholder 3">
            <a:extLst>
              <a:ext uri="{FF2B5EF4-FFF2-40B4-BE49-F238E27FC236}">
                <a16:creationId xmlns:a16="http://schemas.microsoft.com/office/drawing/2014/main" id="{0FF92761-B3F6-5247-AEB2-815C9700DC3A}"/>
              </a:ext>
            </a:extLst>
          </p:cNvPr>
          <p:cNvSpPr>
            <a:spLocks noGrp="1"/>
          </p:cNvSpPr>
          <p:nvPr>
            <p:ph type="body" sz="quarter" idx="14" hasCustomPrompt="1"/>
          </p:nvPr>
        </p:nvSpPr>
        <p:spPr>
          <a:xfrm>
            <a:off x="12552509" y="11749255"/>
            <a:ext cx="4139595" cy="473848"/>
          </a:xfrm>
          <a:prstGeom prst="rect">
            <a:avLst/>
          </a:prstGeom>
          <a:solidFill>
            <a:schemeClr val="tx1">
              <a:alpha val="60000"/>
            </a:schemeClr>
          </a:solidFill>
        </p:spPr>
        <p:txBody>
          <a:bodyPr wrap="none" lIns="182880" rIns="182880" bIns="91440" anchor="t" anchorCtr="0">
            <a:spAutoFit/>
          </a:bodyPr>
          <a:lstStyle>
            <a:lvl1pPr>
              <a:defRPr sz="2000">
                <a:solidFill>
                  <a:schemeClr val="bg1"/>
                </a:solidFill>
              </a:defRPr>
            </a:lvl1pPr>
            <a:lvl2pPr>
              <a:defRPr sz="1800"/>
            </a:lvl2pPr>
            <a:lvl3pPr>
              <a:defRPr sz="1600"/>
            </a:lvl3pPr>
            <a:lvl4pPr>
              <a:defRPr sz="1400"/>
            </a:lvl4pPr>
            <a:lvl5pPr>
              <a:defRPr sz="1400"/>
            </a:lvl5pPr>
          </a:lstStyle>
          <a:p>
            <a:pPr lvl="0"/>
            <a:r>
              <a:rPr lang="en-US" dirty="0"/>
              <a:t>Insert credit or delete this textbox</a:t>
            </a:r>
          </a:p>
        </p:txBody>
      </p:sp>
    </p:spTree>
    <p:extLst>
      <p:ext uri="{BB962C8B-B14F-4D97-AF65-F5344CB8AC3E}">
        <p14:creationId xmlns:p14="http://schemas.microsoft.com/office/powerpoint/2010/main" val="17839092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set-3-ima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210C994-46FC-484D-BDBB-4434D9AA08F8}"/>
              </a:ext>
            </a:extLst>
          </p:cNvPr>
          <p:cNvSpPr/>
          <p:nvPr userDrawn="1"/>
        </p:nvSpPr>
        <p:spPr>
          <a:xfrm>
            <a:off x="22853015" y="141556"/>
            <a:ext cx="1375410" cy="1331578"/>
          </a:xfrm>
          <a:prstGeom prst="rect">
            <a:avLst/>
          </a:prstGeom>
          <a:solidFill>
            <a:srgbClr val="9D47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Picture Placeholder 4">
            <a:extLst>
              <a:ext uri="{FF2B5EF4-FFF2-40B4-BE49-F238E27FC236}">
                <a16:creationId xmlns:a16="http://schemas.microsoft.com/office/drawing/2014/main" id="{3BD7DB57-5C71-194B-A7E6-0A28DC02578E}"/>
              </a:ext>
            </a:extLst>
          </p:cNvPr>
          <p:cNvSpPr>
            <a:spLocks noGrp="1"/>
          </p:cNvSpPr>
          <p:nvPr>
            <p:ph type="pic" sz="quarter" idx="10" hasCustomPrompt="1"/>
          </p:nvPr>
        </p:nvSpPr>
        <p:spPr>
          <a:xfrm>
            <a:off x="727368" y="727369"/>
            <a:ext cx="7156059" cy="11495734"/>
          </a:xfrm>
          <a:prstGeom prst="rect">
            <a:avLst/>
          </a:prstGeom>
          <a:solidFill>
            <a:schemeClr val="bg1">
              <a:lumMod val="95000"/>
            </a:schemeClr>
          </a:solidFill>
        </p:spPr>
        <p:txBody>
          <a:bodyPr>
            <a:normAutofit/>
          </a:bodyPr>
          <a:lstStyle>
            <a:lvl1pPr>
              <a:defRPr sz="2000">
                <a:solidFill>
                  <a:srgbClr val="FF0000"/>
                </a:solidFill>
              </a:defRPr>
            </a:lvl1pPr>
          </a:lstStyle>
          <a:p>
            <a:r>
              <a:rPr lang="en-US"/>
              <a:t>Place image: 1) drag and drop image</a:t>
            </a:r>
          </a:p>
        </p:txBody>
      </p:sp>
      <p:sp>
        <p:nvSpPr>
          <p:cNvPr id="5" name="Text Placeholder 3">
            <a:extLst>
              <a:ext uri="{FF2B5EF4-FFF2-40B4-BE49-F238E27FC236}">
                <a16:creationId xmlns:a16="http://schemas.microsoft.com/office/drawing/2014/main" id="{8DC3113E-B41D-2241-97AC-DAAF06B768D6}"/>
              </a:ext>
            </a:extLst>
          </p:cNvPr>
          <p:cNvSpPr>
            <a:spLocks noGrp="1"/>
          </p:cNvSpPr>
          <p:nvPr>
            <p:ph type="body" sz="quarter" idx="12" hasCustomPrompt="1"/>
          </p:nvPr>
        </p:nvSpPr>
        <p:spPr>
          <a:xfrm>
            <a:off x="727368" y="11749255"/>
            <a:ext cx="4139595" cy="473848"/>
          </a:xfrm>
          <a:prstGeom prst="rect">
            <a:avLst/>
          </a:prstGeom>
          <a:solidFill>
            <a:schemeClr val="tx1">
              <a:alpha val="60000"/>
            </a:schemeClr>
          </a:solidFill>
        </p:spPr>
        <p:txBody>
          <a:bodyPr wrap="none" lIns="182880" rIns="182880" bIns="91440" anchor="t" anchorCtr="0">
            <a:spAutoFit/>
          </a:bodyPr>
          <a:lstStyle>
            <a:lvl1pPr>
              <a:defRPr sz="2000">
                <a:solidFill>
                  <a:schemeClr val="bg1"/>
                </a:solidFill>
              </a:defRPr>
            </a:lvl1pPr>
            <a:lvl2pPr>
              <a:defRPr sz="1800"/>
            </a:lvl2pPr>
            <a:lvl3pPr>
              <a:defRPr sz="1600"/>
            </a:lvl3pPr>
            <a:lvl4pPr>
              <a:defRPr sz="1400"/>
            </a:lvl4pPr>
            <a:lvl5pPr>
              <a:defRPr sz="1400"/>
            </a:lvl5pPr>
          </a:lstStyle>
          <a:p>
            <a:pPr lvl="0"/>
            <a:r>
              <a:rPr lang="en-US" dirty="0"/>
              <a:t>Insert credit or delete this textbox</a:t>
            </a:r>
          </a:p>
        </p:txBody>
      </p:sp>
      <p:sp>
        <p:nvSpPr>
          <p:cNvPr id="13" name="Picture Placeholder 4">
            <a:extLst>
              <a:ext uri="{FF2B5EF4-FFF2-40B4-BE49-F238E27FC236}">
                <a16:creationId xmlns:a16="http://schemas.microsoft.com/office/drawing/2014/main" id="{960EF462-11E2-524D-8D64-284818261A37}"/>
              </a:ext>
            </a:extLst>
          </p:cNvPr>
          <p:cNvSpPr>
            <a:spLocks noGrp="1"/>
          </p:cNvSpPr>
          <p:nvPr>
            <p:ph type="pic" sz="quarter" idx="13" hasCustomPrompt="1"/>
          </p:nvPr>
        </p:nvSpPr>
        <p:spPr>
          <a:xfrm>
            <a:off x="8608842" y="727369"/>
            <a:ext cx="7156059" cy="11495734"/>
          </a:xfrm>
          <a:prstGeom prst="rect">
            <a:avLst/>
          </a:prstGeom>
          <a:solidFill>
            <a:schemeClr val="bg1">
              <a:lumMod val="95000"/>
            </a:schemeClr>
          </a:solidFill>
        </p:spPr>
        <p:txBody>
          <a:bodyPr>
            <a:normAutofit/>
          </a:bodyPr>
          <a:lstStyle>
            <a:lvl1pPr>
              <a:defRPr sz="2000">
                <a:solidFill>
                  <a:srgbClr val="FF0000"/>
                </a:solidFill>
              </a:defRPr>
            </a:lvl1pPr>
          </a:lstStyle>
          <a:p>
            <a:r>
              <a:rPr lang="en-US"/>
              <a:t>Place image: 1) drag and drop image</a:t>
            </a:r>
          </a:p>
        </p:txBody>
      </p:sp>
      <p:sp>
        <p:nvSpPr>
          <p:cNvPr id="14" name="Text Placeholder 3">
            <a:extLst>
              <a:ext uri="{FF2B5EF4-FFF2-40B4-BE49-F238E27FC236}">
                <a16:creationId xmlns:a16="http://schemas.microsoft.com/office/drawing/2014/main" id="{4285A49C-89A3-DA4B-BADC-25D516A53E0C}"/>
              </a:ext>
            </a:extLst>
          </p:cNvPr>
          <p:cNvSpPr>
            <a:spLocks noGrp="1"/>
          </p:cNvSpPr>
          <p:nvPr>
            <p:ph type="body" sz="quarter" idx="14" hasCustomPrompt="1"/>
          </p:nvPr>
        </p:nvSpPr>
        <p:spPr>
          <a:xfrm>
            <a:off x="8608842" y="11749255"/>
            <a:ext cx="4139595" cy="473848"/>
          </a:xfrm>
          <a:prstGeom prst="rect">
            <a:avLst/>
          </a:prstGeom>
          <a:solidFill>
            <a:schemeClr val="tx1">
              <a:alpha val="60000"/>
            </a:schemeClr>
          </a:solidFill>
        </p:spPr>
        <p:txBody>
          <a:bodyPr wrap="none" lIns="182880" rIns="182880" bIns="91440" anchor="t" anchorCtr="0">
            <a:spAutoFit/>
          </a:bodyPr>
          <a:lstStyle>
            <a:lvl1pPr>
              <a:defRPr sz="2000">
                <a:solidFill>
                  <a:schemeClr val="bg1"/>
                </a:solidFill>
              </a:defRPr>
            </a:lvl1pPr>
            <a:lvl2pPr>
              <a:defRPr sz="1800"/>
            </a:lvl2pPr>
            <a:lvl3pPr>
              <a:defRPr sz="1600"/>
            </a:lvl3pPr>
            <a:lvl4pPr>
              <a:defRPr sz="1400"/>
            </a:lvl4pPr>
            <a:lvl5pPr>
              <a:defRPr sz="1400"/>
            </a:lvl5pPr>
          </a:lstStyle>
          <a:p>
            <a:pPr lvl="0"/>
            <a:r>
              <a:rPr lang="en-US" dirty="0"/>
              <a:t>Insert credit or delete this textbox</a:t>
            </a:r>
          </a:p>
        </p:txBody>
      </p:sp>
      <p:sp>
        <p:nvSpPr>
          <p:cNvPr id="15" name="Picture Placeholder 4">
            <a:extLst>
              <a:ext uri="{FF2B5EF4-FFF2-40B4-BE49-F238E27FC236}">
                <a16:creationId xmlns:a16="http://schemas.microsoft.com/office/drawing/2014/main" id="{4C9CB18C-27FB-4D48-B06C-C292BB9D16F5}"/>
              </a:ext>
            </a:extLst>
          </p:cNvPr>
          <p:cNvSpPr>
            <a:spLocks noGrp="1"/>
          </p:cNvSpPr>
          <p:nvPr>
            <p:ph type="pic" sz="quarter" idx="15" hasCustomPrompt="1"/>
          </p:nvPr>
        </p:nvSpPr>
        <p:spPr>
          <a:xfrm>
            <a:off x="16490316" y="727369"/>
            <a:ext cx="7156059" cy="11495734"/>
          </a:xfrm>
          <a:prstGeom prst="rect">
            <a:avLst/>
          </a:prstGeom>
          <a:solidFill>
            <a:schemeClr val="bg1">
              <a:lumMod val="95000"/>
            </a:schemeClr>
          </a:solidFill>
        </p:spPr>
        <p:txBody>
          <a:bodyPr>
            <a:normAutofit/>
          </a:bodyPr>
          <a:lstStyle>
            <a:lvl1pPr>
              <a:defRPr sz="2000">
                <a:solidFill>
                  <a:srgbClr val="FF0000"/>
                </a:solidFill>
              </a:defRPr>
            </a:lvl1pPr>
          </a:lstStyle>
          <a:p>
            <a:r>
              <a:rPr lang="en-US"/>
              <a:t>Place image: 1) drag and drop image</a:t>
            </a:r>
          </a:p>
        </p:txBody>
      </p:sp>
      <p:sp>
        <p:nvSpPr>
          <p:cNvPr id="16" name="Text Placeholder 3">
            <a:extLst>
              <a:ext uri="{FF2B5EF4-FFF2-40B4-BE49-F238E27FC236}">
                <a16:creationId xmlns:a16="http://schemas.microsoft.com/office/drawing/2014/main" id="{6F5080DD-139D-F44B-A121-2B6DB2DD27C0}"/>
              </a:ext>
            </a:extLst>
          </p:cNvPr>
          <p:cNvSpPr>
            <a:spLocks noGrp="1"/>
          </p:cNvSpPr>
          <p:nvPr>
            <p:ph type="body" sz="quarter" idx="16" hasCustomPrompt="1"/>
          </p:nvPr>
        </p:nvSpPr>
        <p:spPr>
          <a:xfrm>
            <a:off x="16490316" y="11749255"/>
            <a:ext cx="4139595" cy="473848"/>
          </a:xfrm>
          <a:prstGeom prst="rect">
            <a:avLst/>
          </a:prstGeom>
          <a:solidFill>
            <a:schemeClr val="tx1">
              <a:alpha val="60000"/>
            </a:schemeClr>
          </a:solidFill>
        </p:spPr>
        <p:txBody>
          <a:bodyPr wrap="none" lIns="182880" rIns="182880" bIns="91440" anchor="t" anchorCtr="0">
            <a:spAutoFit/>
          </a:bodyPr>
          <a:lstStyle>
            <a:lvl1pPr>
              <a:defRPr sz="2000">
                <a:solidFill>
                  <a:schemeClr val="bg1"/>
                </a:solidFill>
              </a:defRPr>
            </a:lvl1pPr>
            <a:lvl2pPr>
              <a:defRPr sz="1800"/>
            </a:lvl2pPr>
            <a:lvl3pPr>
              <a:defRPr sz="1600"/>
            </a:lvl3pPr>
            <a:lvl4pPr>
              <a:defRPr sz="1400"/>
            </a:lvl4pPr>
            <a:lvl5pPr>
              <a:defRPr sz="1400"/>
            </a:lvl5pPr>
          </a:lstStyle>
          <a:p>
            <a:pPr lvl="0"/>
            <a:r>
              <a:rPr lang="en-US" dirty="0"/>
              <a:t>Insert credit or delete this textbox</a:t>
            </a:r>
          </a:p>
        </p:txBody>
      </p:sp>
    </p:spTree>
    <p:extLst>
      <p:ext uri="{BB962C8B-B14F-4D97-AF65-F5344CB8AC3E}">
        <p14:creationId xmlns:p14="http://schemas.microsoft.com/office/powerpoint/2010/main" val="32528340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Inset-2-ima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210C994-46FC-484D-BDBB-4434D9AA08F8}"/>
              </a:ext>
            </a:extLst>
          </p:cNvPr>
          <p:cNvSpPr/>
          <p:nvPr userDrawn="1"/>
        </p:nvSpPr>
        <p:spPr>
          <a:xfrm>
            <a:off x="22856825" y="101600"/>
            <a:ext cx="1375410" cy="1331578"/>
          </a:xfrm>
          <a:prstGeom prst="rect">
            <a:avLst/>
          </a:prstGeom>
          <a:solidFill>
            <a:srgbClr val="9D47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Picture Placeholder 4">
            <a:extLst>
              <a:ext uri="{FF2B5EF4-FFF2-40B4-BE49-F238E27FC236}">
                <a16:creationId xmlns:a16="http://schemas.microsoft.com/office/drawing/2014/main" id="{3BD7DB57-5C71-194B-A7E6-0A28DC02578E}"/>
              </a:ext>
            </a:extLst>
          </p:cNvPr>
          <p:cNvSpPr>
            <a:spLocks noGrp="1"/>
          </p:cNvSpPr>
          <p:nvPr>
            <p:ph type="pic" sz="quarter" idx="10" hasCustomPrompt="1"/>
          </p:nvPr>
        </p:nvSpPr>
        <p:spPr>
          <a:xfrm>
            <a:off x="727368" y="6838919"/>
            <a:ext cx="11097773" cy="5384183"/>
          </a:xfrm>
          <a:prstGeom prst="rect">
            <a:avLst/>
          </a:prstGeom>
          <a:solidFill>
            <a:schemeClr val="bg1">
              <a:lumMod val="95000"/>
            </a:schemeClr>
          </a:solidFill>
        </p:spPr>
        <p:txBody>
          <a:bodyPr>
            <a:normAutofit/>
          </a:bodyPr>
          <a:lstStyle>
            <a:lvl1pPr>
              <a:defRPr sz="2000">
                <a:solidFill>
                  <a:srgbClr val="FF0000"/>
                </a:solidFill>
              </a:defRPr>
            </a:lvl1pPr>
          </a:lstStyle>
          <a:p>
            <a:r>
              <a:rPr lang="en-US"/>
              <a:t>Place image: 1) drag and drop image</a:t>
            </a:r>
          </a:p>
        </p:txBody>
      </p:sp>
      <p:sp>
        <p:nvSpPr>
          <p:cNvPr id="5" name="Text Placeholder 3">
            <a:extLst>
              <a:ext uri="{FF2B5EF4-FFF2-40B4-BE49-F238E27FC236}">
                <a16:creationId xmlns:a16="http://schemas.microsoft.com/office/drawing/2014/main" id="{8DC3113E-B41D-2241-97AC-DAAF06B768D6}"/>
              </a:ext>
            </a:extLst>
          </p:cNvPr>
          <p:cNvSpPr>
            <a:spLocks noGrp="1"/>
          </p:cNvSpPr>
          <p:nvPr>
            <p:ph type="body" sz="quarter" idx="12" hasCustomPrompt="1"/>
          </p:nvPr>
        </p:nvSpPr>
        <p:spPr>
          <a:xfrm>
            <a:off x="727368" y="11749255"/>
            <a:ext cx="4139595" cy="473848"/>
          </a:xfrm>
          <a:prstGeom prst="rect">
            <a:avLst/>
          </a:prstGeom>
          <a:solidFill>
            <a:schemeClr val="tx1">
              <a:alpha val="60000"/>
            </a:schemeClr>
          </a:solidFill>
        </p:spPr>
        <p:txBody>
          <a:bodyPr wrap="none" lIns="182880" rIns="182880" bIns="91440" anchor="t" anchorCtr="0">
            <a:spAutoFit/>
          </a:bodyPr>
          <a:lstStyle>
            <a:lvl1pPr>
              <a:defRPr sz="2000">
                <a:solidFill>
                  <a:schemeClr val="bg1"/>
                </a:solidFill>
              </a:defRPr>
            </a:lvl1pPr>
            <a:lvl2pPr>
              <a:defRPr sz="1800"/>
            </a:lvl2pPr>
            <a:lvl3pPr>
              <a:defRPr sz="1600"/>
            </a:lvl3pPr>
            <a:lvl4pPr>
              <a:defRPr sz="1400"/>
            </a:lvl4pPr>
            <a:lvl5pPr>
              <a:defRPr sz="1400"/>
            </a:lvl5pPr>
          </a:lstStyle>
          <a:p>
            <a:pPr lvl="0"/>
            <a:r>
              <a:rPr lang="en-US" dirty="0"/>
              <a:t>Insert credit or delete this textbox</a:t>
            </a:r>
          </a:p>
        </p:txBody>
      </p:sp>
      <p:sp>
        <p:nvSpPr>
          <p:cNvPr id="10" name="Picture Placeholder 4">
            <a:extLst>
              <a:ext uri="{FF2B5EF4-FFF2-40B4-BE49-F238E27FC236}">
                <a16:creationId xmlns:a16="http://schemas.microsoft.com/office/drawing/2014/main" id="{71601D00-964F-2645-A6B7-604456D3AFBE}"/>
              </a:ext>
            </a:extLst>
          </p:cNvPr>
          <p:cNvSpPr>
            <a:spLocks noGrp="1"/>
          </p:cNvSpPr>
          <p:nvPr>
            <p:ph type="pic" sz="quarter" idx="15" hasCustomPrompt="1"/>
          </p:nvPr>
        </p:nvSpPr>
        <p:spPr>
          <a:xfrm>
            <a:off x="727368" y="727366"/>
            <a:ext cx="11097773" cy="5384183"/>
          </a:xfrm>
          <a:prstGeom prst="rect">
            <a:avLst/>
          </a:prstGeom>
          <a:solidFill>
            <a:schemeClr val="bg1">
              <a:lumMod val="95000"/>
            </a:schemeClr>
          </a:solidFill>
        </p:spPr>
        <p:txBody>
          <a:bodyPr>
            <a:normAutofit/>
          </a:bodyPr>
          <a:lstStyle>
            <a:lvl1pPr>
              <a:defRPr sz="2000">
                <a:solidFill>
                  <a:srgbClr val="FF0000"/>
                </a:solidFill>
              </a:defRPr>
            </a:lvl1pPr>
          </a:lstStyle>
          <a:p>
            <a:r>
              <a:rPr lang="en-US"/>
              <a:t>Place image: 1) drag and drop image</a:t>
            </a:r>
          </a:p>
        </p:txBody>
      </p:sp>
      <p:sp>
        <p:nvSpPr>
          <p:cNvPr id="11" name="Text Placeholder 3">
            <a:extLst>
              <a:ext uri="{FF2B5EF4-FFF2-40B4-BE49-F238E27FC236}">
                <a16:creationId xmlns:a16="http://schemas.microsoft.com/office/drawing/2014/main" id="{0CFF464A-347B-3842-9EDA-70B6D0100296}"/>
              </a:ext>
            </a:extLst>
          </p:cNvPr>
          <p:cNvSpPr>
            <a:spLocks noGrp="1"/>
          </p:cNvSpPr>
          <p:nvPr>
            <p:ph type="body" sz="quarter" idx="16" hasCustomPrompt="1"/>
          </p:nvPr>
        </p:nvSpPr>
        <p:spPr>
          <a:xfrm>
            <a:off x="727368" y="5637702"/>
            <a:ext cx="4139595" cy="473848"/>
          </a:xfrm>
          <a:prstGeom prst="rect">
            <a:avLst/>
          </a:prstGeom>
          <a:solidFill>
            <a:schemeClr val="tx1">
              <a:alpha val="60000"/>
            </a:schemeClr>
          </a:solidFill>
        </p:spPr>
        <p:txBody>
          <a:bodyPr wrap="none" lIns="182880" rIns="182880" bIns="91440" anchor="t" anchorCtr="0">
            <a:spAutoFit/>
          </a:bodyPr>
          <a:lstStyle>
            <a:lvl1pPr>
              <a:defRPr sz="2000">
                <a:solidFill>
                  <a:schemeClr val="bg1"/>
                </a:solidFill>
              </a:defRPr>
            </a:lvl1pPr>
            <a:lvl2pPr>
              <a:defRPr sz="1800"/>
            </a:lvl2pPr>
            <a:lvl3pPr>
              <a:defRPr sz="1600"/>
            </a:lvl3pPr>
            <a:lvl4pPr>
              <a:defRPr sz="1400"/>
            </a:lvl4pPr>
            <a:lvl5pPr>
              <a:defRPr sz="1400"/>
            </a:lvl5pPr>
          </a:lstStyle>
          <a:p>
            <a:pPr lvl="0"/>
            <a:r>
              <a:rPr lang="en-US" dirty="0"/>
              <a:t>Insert credit or delete this textbox</a:t>
            </a:r>
          </a:p>
        </p:txBody>
      </p:sp>
      <p:sp>
        <p:nvSpPr>
          <p:cNvPr id="16" name="Picture Placeholder 4">
            <a:extLst>
              <a:ext uri="{FF2B5EF4-FFF2-40B4-BE49-F238E27FC236}">
                <a16:creationId xmlns:a16="http://schemas.microsoft.com/office/drawing/2014/main" id="{8A46F4F6-C2A6-584E-B1D9-799DB49F9892}"/>
              </a:ext>
            </a:extLst>
          </p:cNvPr>
          <p:cNvSpPr>
            <a:spLocks noGrp="1"/>
          </p:cNvSpPr>
          <p:nvPr>
            <p:ph type="pic" sz="quarter" idx="17" hasCustomPrompt="1"/>
          </p:nvPr>
        </p:nvSpPr>
        <p:spPr>
          <a:xfrm>
            <a:off x="12552509" y="6838919"/>
            <a:ext cx="11097773" cy="5384183"/>
          </a:xfrm>
          <a:prstGeom prst="rect">
            <a:avLst/>
          </a:prstGeom>
          <a:solidFill>
            <a:schemeClr val="bg1">
              <a:lumMod val="95000"/>
            </a:schemeClr>
          </a:solidFill>
        </p:spPr>
        <p:txBody>
          <a:bodyPr>
            <a:normAutofit/>
          </a:bodyPr>
          <a:lstStyle>
            <a:lvl1pPr>
              <a:defRPr sz="2000">
                <a:solidFill>
                  <a:srgbClr val="FF0000"/>
                </a:solidFill>
              </a:defRPr>
            </a:lvl1pPr>
          </a:lstStyle>
          <a:p>
            <a:r>
              <a:rPr lang="en-US"/>
              <a:t>Place image: 1) drag and drop image</a:t>
            </a:r>
          </a:p>
        </p:txBody>
      </p:sp>
      <p:sp>
        <p:nvSpPr>
          <p:cNvPr id="17" name="Text Placeholder 3">
            <a:extLst>
              <a:ext uri="{FF2B5EF4-FFF2-40B4-BE49-F238E27FC236}">
                <a16:creationId xmlns:a16="http://schemas.microsoft.com/office/drawing/2014/main" id="{AE8D8A9F-E54C-1346-8788-2B3670B87945}"/>
              </a:ext>
            </a:extLst>
          </p:cNvPr>
          <p:cNvSpPr>
            <a:spLocks noGrp="1"/>
          </p:cNvSpPr>
          <p:nvPr>
            <p:ph type="body" sz="quarter" idx="18" hasCustomPrompt="1"/>
          </p:nvPr>
        </p:nvSpPr>
        <p:spPr>
          <a:xfrm>
            <a:off x="12552509" y="11749255"/>
            <a:ext cx="4139595" cy="473848"/>
          </a:xfrm>
          <a:prstGeom prst="rect">
            <a:avLst/>
          </a:prstGeom>
          <a:solidFill>
            <a:schemeClr val="tx1">
              <a:alpha val="60000"/>
            </a:schemeClr>
          </a:solidFill>
        </p:spPr>
        <p:txBody>
          <a:bodyPr wrap="none" lIns="182880" rIns="182880" bIns="91440" anchor="t" anchorCtr="0">
            <a:spAutoFit/>
          </a:bodyPr>
          <a:lstStyle>
            <a:lvl1pPr>
              <a:defRPr sz="2000">
                <a:solidFill>
                  <a:schemeClr val="bg1"/>
                </a:solidFill>
              </a:defRPr>
            </a:lvl1pPr>
            <a:lvl2pPr>
              <a:defRPr sz="1800"/>
            </a:lvl2pPr>
            <a:lvl3pPr>
              <a:defRPr sz="1600"/>
            </a:lvl3pPr>
            <a:lvl4pPr>
              <a:defRPr sz="1400"/>
            </a:lvl4pPr>
            <a:lvl5pPr>
              <a:defRPr sz="1400"/>
            </a:lvl5pPr>
          </a:lstStyle>
          <a:p>
            <a:pPr lvl="0"/>
            <a:r>
              <a:rPr lang="en-US" dirty="0"/>
              <a:t>Insert credit or delete this textbox</a:t>
            </a:r>
          </a:p>
        </p:txBody>
      </p:sp>
      <p:sp>
        <p:nvSpPr>
          <p:cNvPr id="18" name="Picture Placeholder 4">
            <a:extLst>
              <a:ext uri="{FF2B5EF4-FFF2-40B4-BE49-F238E27FC236}">
                <a16:creationId xmlns:a16="http://schemas.microsoft.com/office/drawing/2014/main" id="{59D061A1-0488-D246-8BE7-C04384E17A03}"/>
              </a:ext>
            </a:extLst>
          </p:cNvPr>
          <p:cNvSpPr>
            <a:spLocks noGrp="1"/>
          </p:cNvSpPr>
          <p:nvPr>
            <p:ph type="pic" sz="quarter" idx="19" hasCustomPrompt="1"/>
          </p:nvPr>
        </p:nvSpPr>
        <p:spPr>
          <a:xfrm>
            <a:off x="12552509" y="727366"/>
            <a:ext cx="11097773" cy="5384183"/>
          </a:xfrm>
          <a:prstGeom prst="rect">
            <a:avLst/>
          </a:prstGeom>
          <a:solidFill>
            <a:schemeClr val="bg1">
              <a:lumMod val="95000"/>
            </a:schemeClr>
          </a:solidFill>
        </p:spPr>
        <p:txBody>
          <a:bodyPr>
            <a:normAutofit/>
          </a:bodyPr>
          <a:lstStyle>
            <a:lvl1pPr>
              <a:defRPr sz="2000">
                <a:solidFill>
                  <a:srgbClr val="FF0000"/>
                </a:solidFill>
              </a:defRPr>
            </a:lvl1pPr>
          </a:lstStyle>
          <a:p>
            <a:r>
              <a:rPr lang="en-US"/>
              <a:t>Place image: 1) drag and drop image</a:t>
            </a:r>
          </a:p>
        </p:txBody>
      </p:sp>
      <p:sp>
        <p:nvSpPr>
          <p:cNvPr id="19" name="Text Placeholder 3">
            <a:extLst>
              <a:ext uri="{FF2B5EF4-FFF2-40B4-BE49-F238E27FC236}">
                <a16:creationId xmlns:a16="http://schemas.microsoft.com/office/drawing/2014/main" id="{45BC6D79-8CB5-BA49-9C9D-83EC4FADA62C}"/>
              </a:ext>
            </a:extLst>
          </p:cNvPr>
          <p:cNvSpPr>
            <a:spLocks noGrp="1"/>
          </p:cNvSpPr>
          <p:nvPr>
            <p:ph type="body" sz="quarter" idx="20" hasCustomPrompt="1"/>
          </p:nvPr>
        </p:nvSpPr>
        <p:spPr>
          <a:xfrm>
            <a:off x="12552509" y="5637702"/>
            <a:ext cx="4139595" cy="473848"/>
          </a:xfrm>
          <a:prstGeom prst="rect">
            <a:avLst/>
          </a:prstGeom>
          <a:solidFill>
            <a:schemeClr val="tx1">
              <a:alpha val="60000"/>
            </a:schemeClr>
          </a:solidFill>
        </p:spPr>
        <p:txBody>
          <a:bodyPr wrap="none" lIns="182880" rIns="182880" bIns="91440" anchor="t" anchorCtr="0">
            <a:spAutoFit/>
          </a:bodyPr>
          <a:lstStyle>
            <a:lvl1pPr>
              <a:defRPr sz="2000">
                <a:solidFill>
                  <a:schemeClr val="bg1"/>
                </a:solidFill>
              </a:defRPr>
            </a:lvl1pPr>
            <a:lvl2pPr>
              <a:defRPr sz="1800"/>
            </a:lvl2pPr>
            <a:lvl3pPr>
              <a:defRPr sz="1600"/>
            </a:lvl3pPr>
            <a:lvl4pPr>
              <a:defRPr sz="1400"/>
            </a:lvl4pPr>
            <a:lvl5pPr>
              <a:defRPr sz="1400"/>
            </a:lvl5pPr>
          </a:lstStyle>
          <a:p>
            <a:pPr lvl="0"/>
            <a:r>
              <a:rPr lang="en-US" dirty="0"/>
              <a:t>Insert credit or delete this textbox</a:t>
            </a:r>
          </a:p>
        </p:txBody>
      </p:sp>
    </p:spTree>
    <p:extLst>
      <p:ext uri="{BB962C8B-B14F-4D97-AF65-F5344CB8AC3E}">
        <p14:creationId xmlns:p14="http://schemas.microsoft.com/office/powerpoint/2010/main" val="40434787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ideo_external link">
    <p:spTree>
      <p:nvGrpSpPr>
        <p:cNvPr id="1" name=""/>
        <p:cNvGrpSpPr/>
        <p:nvPr/>
      </p:nvGrpSpPr>
      <p:grpSpPr>
        <a:xfrm>
          <a:off x="0" y="0"/>
          <a:ext cx="0" cy="0"/>
          <a:chOff x="0" y="0"/>
          <a:chExt cx="0" cy="0"/>
        </a:xfrm>
      </p:grpSpPr>
      <p:sp>
        <p:nvSpPr>
          <p:cNvPr id="4" name="Picture Placeholder 4"/>
          <p:cNvSpPr>
            <a:spLocks noGrp="1"/>
          </p:cNvSpPr>
          <p:nvPr>
            <p:ph type="pic" sz="quarter" idx="10" hasCustomPrompt="1"/>
          </p:nvPr>
        </p:nvSpPr>
        <p:spPr>
          <a:xfrm>
            <a:off x="8582302" y="2433419"/>
            <a:ext cx="14500573" cy="8156448"/>
          </a:xfrm>
          <a:prstGeom prst="rect">
            <a:avLst/>
          </a:prstGeom>
          <a:solidFill>
            <a:schemeClr val="bg1">
              <a:lumMod val="95000"/>
            </a:schemeClr>
          </a:solidFill>
          <a:effectLst>
            <a:outerShdw blurRad="482600" dist="177800" dir="3120000" sx="98000" sy="98000" algn="ctr" rotWithShape="0">
              <a:prstClr val="black">
                <a:alpha val="21000"/>
              </a:prstClr>
            </a:outerShdw>
          </a:effectLst>
        </p:spPr>
        <p:txBody>
          <a:bodyPr anchor="t">
            <a:normAutofit/>
          </a:bodyPr>
          <a:lstStyle>
            <a:lvl1pPr marL="0" marR="0" indent="0" algn="r" defTabSz="1828343" rtl="0" eaLnBrk="1" fontAlgn="auto" latinLnBrk="0" hangingPunct="1">
              <a:lnSpc>
                <a:spcPct val="120000"/>
              </a:lnSpc>
              <a:spcBef>
                <a:spcPts val="2000"/>
              </a:spcBef>
              <a:spcAft>
                <a:spcPts val="800"/>
              </a:spcAft>
              <a:buClrTx/>
              <a:buSzTx/>
              <a:buFont typeface="Arial" panose="020B0604020202020204" pitchFamily="34" charset="0"/>
              <a:buNone/>
              <a:tabLst/>
              <a:defRPr sz="2000">
                <a:solidFill>
                  <a:srgbClr val="FF0000"/>
                </a:solidFill>
              </a:defRPr>
            </a:lvl1pPr>
          </a:lstStyle>
          <a:p>
            <a:pPr marL="0" marR="0" lvl="0" indent="0" algn="l" defTabSz="1828343" rtl="0" eaLnBrk="1" fontAlgn="auto" latinLnBrk="0" hangingPunct="1">
              <a:lnSpc>
                <a:spcPct val="120000"/>
              </a:lnSpc>
              <a:spcBef>
                <a:spcPts val="2000"/>
              </a:spcBef>
              <a:spcAft>
                <a:spcPts val="800"/>
              </a:spcAft>
              <a:buClrTx/>
              <a:buSzTx/>
              <a:buFont typeface="Arial" panose="020B0604020202020204" pitchFamily="34" charset="0"/>
              <a:buNone/>
              <a:tabLst/>
              <a:defRPr/>
            </a:pPr>
            <a:r>
              <a:rPr lang="en-US"/>
              <a:t>Place video still screenshot here</a:t>
            </a:r>
          </a:p>
        </p:txBody>
      </p:sp>
      <p:sp>
        <p:nvSpPr>
          <p:cNvPr id="16" name="Title Placeholder 2">
            <a:extLst>
              <a:ext uri="{FF2B5EF4-FFF2-40B4-BE49-F238E27FC236}">
                <a16:creationId xmlns:a16="http://schemas.microsoft.com/office/drawing/2014/main" id="{99DDC60A-5C4A-5245-8961-D2EE09418E31}"/>
              </a:ext>
            </a:extLst>
          </p:cNvPr>
          <p:cNvSpPr>
            <a:spLocks noGrp="1"/>
          </p:cNvSpPr>
          <p:nvPr>
            <p:ph type="title" hasCustomPrompt="1"/>
          </p:nvPr>
        </p:nvSpPr>
        <p:spPr>
          <a:xfrm>
            <a:off x="1784973" y="1151467"/>
            <a:ext cx="5987427" cy="4157132"/>
          </a:xfrm>
          <a:prstGeom prst="rect">
            <a:avLst/>
          </a:prstGeom>
        </p:spPr>
        <p:txBody>
          <a:bodyPr vert="horz" lIns="91440" tIns="45720" rIns="91440" bIns="45720" rtlCol="0" anchor="b">
            <a:noAutofit/>
          </a:bodyPr>
          <a:lstStyle>
            <a:lvl1pPr>
              <a:defRPr sz="4400"/>
            </a:lvl1pPr>
          </a:lstStyle>
          <a:p>
            <a:r>
              <a:rPr lang="en-US"/>
              <a:t>Watch: Click to add video title or an introduction</a:t>
            </a:r>
          </a:p>
        </p:txBody>
      </p:sp>
      <p:sp>
        <p:nvSpPr>
          <p:cNvPr id="17" name="Text Placeholder 11">
            <a:extLst>
              <a:ext uri="{FF2B5EF4-FFF2-40B4-BE49-F238E27FC236}">
                <a16:creationId xmlns:a16="http://schemas.microsoft.com/office/drawing/2014/main" id="{07FBE0F4-A6E6-8549-99EC-DBB59C25C001}"/>
              </a:ext>
            </a:extLst>
          </p:cNvPr>
          <p:cNvSpPr>
            <a:spLocks noGrp="1"/>
          </p:cNvSpPr>
          <p:nvPr>
            <p:ph type="body" sz="quarter" idx="11" hasCustomPrompt="1"/>
          </p:nvPr>
        </p:nvSpPr>
        <p:spPr>
          <a:xfrm>
            <a:off x="1784973" y="5715000"/>
            <a:ext cx="5987427" cy="5989320"/>
          </a:xfrm>
          <a:prstGeom prst="rect">
            <a:avLst/>
          </a:prstGeom>
        </p:spPr>
        <p:txBody>
          <a:bodyPr>
            <a:normAutofit/>
          </a:bodyPr>
          <a:lstStyle>
            <a:lvl1pPr>
              <a:defRPr sz="3200"/>
            </a:lvl1pPr>
          </a:lstStyle>
          <a:p>
            <a:pPr lvl="0"/>
            <a:r>
              <a:rPr lang="en-US"/>
              <a:t>Video Description</a:t>
            </a:r>
          </a:p>
        </p:txBody>
      </p:sp>
    </p:spTree>
    <p:extLst>
      <p:ext uri="{BB962C8B-B14F-4D97-AF65-F5344CB8AC3E}">
        <p14:creationId xmlns:p14="http://schemas.microsoft.com/office/powerpoint/2010/main" val="18149836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733EA2CC-6AFB-994C-BDFD-AC2F57C5B0D0}"/>
              </a:ext>
            </a:extLst>
          </p:cNvPr>
          <p:cNvSpPr>
            <a:spLocks noGrp="1"/>
          </p:cNvSpPr>
          <p:nvPr>
            <p:ph type="media" sz="quarter" idx="13" hasCustomPrompt="1"/>
          </p:nvPr>
        </p:nvSpPr>
        <p:spPr>
          <a:xfrm>
            <a:off x="0" y="17929"/>
            <a:ext cx="24377650" cy="13716000"/>
          </a:xfrm>
          <a:solidFill>
            <a:schemeClr val="bg1">
              <a:lumMod val="95000"/>
            </a:schemeClr>
          </a:solidFill>
        </p:spPr>
        <p:txBody>
          <a:bodyPr/>
          <a:lstStyle/>
          <a:p>
            <a:r>
              <a:rPr lang="en-US"/>
              <a:t>Click icon to insert video from file</a:t>
            </a:r>
          </a:p>
        </p:txBody>
      </p:sp>
    </p:spTree>
    <p:extLst>
      <p:ext uri="{BB962C8B-B14F-4D97-AF65-F5344CB8AC3E}">
        <p14:creationId xmlns:p14="http://schemas.microsoft.com/office/powerpoint/2010/main" val="13005145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84843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3553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left-im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D544411-7FDB-AB4B-B283-193A15A8F246}"/>
              </a:ext>
            </a:extLst>
          </p:cNvPr>
          <p:cNvSpPr>
            <a:spLocks noGrp="1"/>
          </p:cNvSpPr>
          <p:nvPr>
            <p:ph type="title" hasCustomPrompt="1"/>
          </p:nvPr>
        </p:nvSpPr>
        <p:spPr>
          <a:xfrm>
            <a:off x="13147225" y="2300445"/>
            <a:ext cx="9546413" cy="4567715"/>
          </a:xfrm>
          <a:prstGeom prst="rect">
            <a:avLst/>
          </a:prstGeom>
        </p:spPr>
        <p:txBody>
          <a:bodyPr anchor="t">
            <a:normAutofit/>
          </a:bodyPr>
          <a:lstStyle>
            <a:lvl1pPr>
              <a:defRPr sz="9600"/>
            </a:lvl1pPr>
          </a:lstStyle>
          <a:p>
            <a:r>
              <a:rPr lang="en-US"/>
              <a:t>Click to add title</a:t>
            </a:r>
          </a:p>
        </p:txBody>
      </p:sp>
      <p:sp>
        <p:nvSpPr>
          <p:cNvPr id="13" name="Text Placeholder 12">
            <a:extLst>
              <a:ext uri="{FF2B5EF4-FFF2-40B4-BE49-F238E27FC236}">
                <a16:creationId xmlns:a16="http://schemas.microsoft.com/office/drawing/2014/main" id="{6CCFB8FC-CF09-1C47-AB71-C1747F3761F4}"/>
              </a:ext>
            </a:extLst>
          </p:cNvPr>
          <p:cNvSpPr>
            <a:spLocks noGrp="1"/>
          </p:cNvSpPr>
          <p:nvPr>
            <p:ph type="body" sz="quarter" idx="10" hasCustomPrompt="1"/>
          </p:nvPr>
        </p:nvSpPr>
        <p:spPr>
          <a:xfrm>
            <a:off x="13147225" y="7172630"/>
            <a:ext cx="9546413" cy="4226890"/>
          </a:xfrm>
          <a:prstGeom prst="rect">
            <a:avLst/>
          </a:prstGeom>
        </p:spPr>
        <p:txBody>
          <a:bodyPr anchor="b">
            <a:normAutofit/>
          </a:bodyPr>
          <a:lstStyle>
            <a:lvl1pPr>
              <a:defRPr sz="3200" b="1"/>
            </a:lvl1pPr>
            <a:lvl5pPr>
              <a:defRPr sz="2400"/>
            </a:lvl5pPr>
          </a:lstStyle>
          <a:p>
            <a:r>
              <a:rPr lang="en-US" sz="3200" b="1"/>
              <a:t>Click to add details</a:t>
            </a:r>
          </a:p>
        </p:txBody>
      </p:sp>
      <p:sp>
        <p:nvSpPr>
          <p:cNvPr id="16" name="Text Placeholder 15">
            <a:extLst>
              <a:ext uri="{FF2B5EF4-FFF2-40B4-BE49-F238E27FC236}">
                <a16:creationId xmlns:a16="http://schemas.microsoft.com/office/drawing/2014/main" id="{4555FCFD-819F-3147-B6C3-EFBC5C936046}"/>
              </a:ext>
            </a:extLst>
          </p:cNvPr>
          <p:cNvSpPr>
            <a:spLocks noGrp="1"/>
          </p:cNvSpPr>
          <p:nvPr>
            <p:ph type="body" sz="quarter" idx="11" hasCustomPrompt="1"/>
          </p:nvPr>
        </p:nvSpPr>
        <p:spPr>
          <a:xfrm>
            <a:off x="13268520" y="1157449"/>
            <a:ext cx="9484483" cy="873125"/>
          </a:xfrm>
          <a:prstGeom prst="rect">
            <a:avLst/>
          </a:prstGeom>
        </p:spPr>
        <p:txBody>
          <a:bodyPr anchor="b">
            <a:normAutofit/>
          </a:bodyPr>
          <a:lstStyle>
            <a:lvl1pPr>
              <a:defRPr sz="1800" cap="all" spc="600" baseline="0"/>
            </a:lvl1pPr>
          </a:lstStyle>
          <a:p>
            <a:pPr lvl="0"/>
            <a:r>
              <a:rPr lang="en-US" dirty="0"/>
              <a:t>PRE-TITLE Such as “Case Study” or “Research Findings”</a:t>
            </a:r>
          </a:p>
        </p:txBody>
      </p:sp>
      <p:sp>
        <p:nvSpPr>
          <p:cNvPr id="8" name="Picture Placeholder 4">
            <a:extLst>
              <a:ext uri="{FF2B5EF4-FFF2-40B4-BE49-F238E27FC236}">
                <a16:creationId xmlns:a16="http://schemas.microsoft.com/office/drawing/2014/main" id="{4BAE8F92-7C10-E143-B554-69C6F53B93F7}"/>
              </a:ext>
            </a:extLst>
          </p:cNvPr>
          <p:cNvSpPr>
            <a:spLocks noGrp="1"/>
          </p:cNvSpPr>
          <p:nvPr>
            <p:ph type="pic" sz="quarter" idx="12" hasCustomPrompt="1"/>
          </p:nvPr>
        </p:nvSpPr>
        <p:spPr>
          <a:xfrm>
            <a:off x="1362270" y="1362270"/>
            <a:ext cx="10975053" cy="10860832"/>
          </a:xfrm>
          <a:prstGeom prst="rect">
            <a:avLst/>
          </a:prstGeom>
          <a:solidFill>
            <a:schemeClr val="bg1">
              <a:lumMod val="95000"/>
            </a:schemeClr>
          </a:solidFill>
        </p:spPr>
        <p:txBody>
          <a:bodyPr anchor="t">
            <a:normAutofit/>
          </a:bodyPr>
          <a:lstStyle>
            <a:lvl1pPr marL="0" marR="0" indent="0" algn="r" defTabSz="1828343" rtl="0" eaLnBrk="1" fontAlgn="auto" latinLnBrk="0" hangingPunct="1">
              <a:lnSpc>
                <a:spcPct val="120000"/>
              </a:lnSpc>
              <a:spcBef>
                <a:spcPts val="2000"/>
              </a:spcBef>
              <a:spcAft>
                <a:spcPts val="800"/>
              </a:spcAft>
              <a:buClrTx/>
              <a:buSzTx/>
              <a:buFont typeface="Arial" panose="020B0604020202020204" pitchFamily="34" charset="0"/>
              <a:buNone/>
              <a:tabLst/>
              <a:defRPr sz="2000">
                <a:solidFill>
                  <a:srgbClr val="FF0000"/>
                </a:solidFill>
              </a:defRPr>
            </a:lvl1pPr>
          </a:lstStyle>
          <a:p>
            <a:pPr marL="0" marR="0" lvl="0" indent="0" algn="l" defTabSz="1828343" rtl="0" eaLnBrk="1" fontAlgn="auto" latinLnBrk="0" hangingPunct="1">
              <a:lnSpc>
                <a:spcPct val="120000"/>
              </a:lnSpc>
              <a:spcBef>
                <a:spcPts val="2000"/>
              </a:spcBef>
              <a:spcAft>
                <a:spcPts val="800"/>
              </a:spcAft>
              <a:buClrTx/>
              <a:buSzTx/>
              <a:buFont typeface="Arial" panose="020B0604020202020204" pitchFamily="34" charset="0"/>
              <a:buNone/>
              <a:tabLst/>
              <a:defRPr/>
            </a:pPr>
            <a:r>
              <a:rPr lang="en-US"/>
              <a:t>Place image: 1) drag and drop image</a:t>
            </a:r>
          </a:p>
        </p:txBody>
      </p:sp>
      <p:sp>
        <p:nvSpPr>
          <p:cNvPr id="9" name="Text Placeholder 3">
            <a:extLst>
              <a:ext uri="{FF2B5EF4-FFF2-40B4-BE49-F238E27FC236}">
                <a16:creationId xmlns:a16="http://schemas.microsoft.com/office/drawing/2014/main" id="{CAE9D9BD-A9B6-074A-8D61-8663EAB9EF59}"/>
              </a:ext>
            </a:extLst>
          </p:cNvPr>
          <p:cNvSpPr>
            <a:spLocks noGrp="1"/>
          </p:cNvSpPr>
          <p:nvPr>
            <p:ph type="body" sz="quarter" idx="13" hasCustomPrompt="1"/>
          </p:nvPr>
        </p:nvSpPr>
        <p:spPr>
          <a:xfrm>
            <a:off x="1362270" y="11749254"/>
            <a:ext cx="4139595" cy="473848"/>
          </a:xfrm>
          <a:prstGeom prst="rect">
            <a:avLst/>
          </a:prstGeom>
          <a:solidFill>
            <a:schemeClr val="tx1">
              <a:alpha val="60000"/>
            </a:schemeClr>
          </a:solidFill>
        </p:spPr>
        <p:txBody>
          <a:bodyPr wrap="none" lIns="182880" rIns="182880" bIns="91440" anchor="t" anchorCtr="0">
            <a:spAutoFit/>
          </a:bodyPr>
          <a:lstStyle>
            <a:lvl1pPr>
              <a:defRPr sz="2000">
                <a:solidFill>
                  <a:schemeClr val="bg1"/>
                </a:solidFill>
              </a:defRPr>
            </a:lvl1pPr>
            <a:lvl2pPr>
              <a:defRPr sz="1800"/>
            </a:lvl2pPr>
            <a:lvl3pPr>
              <a:defRPr sz="1600"/>
            </a:lvl3pPr>
            <a:lvl4pPr>
              <a:defRPr sz="1400"/>
            </a:lvl4pPr>
            <a:lvl5pPr>
              <a:defRPr sz="1400"/>
            </a:lvl5pPr>
          </a:lstStyle>
          <a:p>
            <a:pPr lvl="0"/>
            <a:r>
              <a:rPr lang="en-US" dirty="0"/>
              <a:t>Insert credit or delete this textbox</a:t>
            </a:r>
          </a:p>
        </p:txBody>
      </p:sp>
    </p:spTree>
    <p:extLst>
      <p:ext uri="{BB962C8B-B14F-4D97-AF65-F5344CB8AC3E}">
        <p14:creationId xmlns:p14="http://schemas.microsoft.com/office/powerpoint/2010/main" val="25671548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_bg_surroun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BCE43BB-B21C-A34D-85A1-D72A9E465D0B}"/>
              </a:ext>
            </a:extLst>
          </p:cNvPr>
          <p:cNvSpPr>
            <a:spLocks noGrp="1"/>
          </p:cNvSpPr>
          <p:nvPr>
            <p:ph type="pic" sz="quarter" idx="10" hasCustomPrompt="1"/>
          </p:nvPr>
        </p:nvSpPr>
        <p:spPr>
          <a:xfrm>
            <a:off x="0" y="0"/>
            <a:ext cx="24377650" cy="13716000"/>
          </a:xfrm>
          <a:prstGeom prst="rect">
            <a:avLst/>
          </a:prstGeom>
          <a:solidFill>
            <a:schemeClr val="bg1">
              <a:lumMod val="95000"/>
            </a:schemeClr>
          </a:solidFill>
        </p:spPr>
        <p:txBody>
          <a:bodyPr>
            <a:normAutofit/>
          </a:bodyPr>
          <a:lstStyle>
            <a:lvl1pPr>
              <a:defRPr sz="2799">
                <a:solidFill>
                  <a:srgbClr val="FF0000"/>
                </a:solidFill>
              </a:defRPr>
            </a:lvl1pPr>
          </a:lstStyle>
          <a:p>
            <a:r>
              <a:rPr lang="en-US"/>
              <a:t>Place image: 1) drag and drop image</a:t>
            </a:r>
          </a:p>
        </p:txBody>
      </p:sp>
      <p:sp>
        <p:nvSpPr>
          <p:cNvPr id="4" name="Text Placeholder 3">
            <a:extLst>
              <a:ext uri="{FF2B5EF4-FFF2-40B4-BE49-F238E27FC236}">
                <a16:creationId xmlns:a16="http://schemas.microsoft.com/office/drawing/2014/main" id="{B61A9327-9EAD-5040-8171-00789D48DDB4}"/>
              </a:ext>
            </a:extLst>
          </p:cNvPr>
          <p:cNvSpPr>
            <a:spLocks noGrp="1"/>
          </p:cNvSpPr>
          <p:nvPr>
            <p:ph type="body" sz="quarter" idx="12" hasCustomPrompt="1"/>
          </p:nvPr>
        </p:nvSpPr>
        <p:spPr>
          <a:xfrm>
            <a:off x="403502" y="12892701"/>
            <a:ext cx="4339971" cy="473848"/>
          </a:xfrm>
          <a:prstGeom prst="rect">
            <a:avLst/>
          </a:prstGeom>
          <a:solidFill>
            <a:schemeClr val="tx1">
              <a:alpha val="60000"/>
            </a:schemeClr>
          </a:solidFill>
        </p:spPr>
        <p:txBody>
          <a:bodyPr wrap="none" lIns="182880" rIns="182880" bIns="91440" anchor="t" anchorCtr="0">
            <a:spAutoFit/>
          </a:bodyPr>
          <a:lstStyle>
            <a:lvl1pPr>
              <a:defRPr sz="2000">
                <a:solidFill>
                  <a:schemeClr val="bg1"/>
                </a:solidFill>
              </a:defRPr>
            </a:lvl1pPr>
            <a:lvl2pPr>
              <a:defRPr sz="1800"/>
            </a:lvl2pPr>
            <a:lvl3pPr>
              <a:defRPr sz="1600"/>
            </a:lvl3pPr>
            <a:lvl4pPr>
              <a:defRPr sz="1400"/>
            </a:lvl4pPr>
            <a:lvl5pPr>
              <a:defRPr sz="1400"/>
            </a:lvl5pPr>
          </a:lstStyle>
          <a:p>
            <a:pPr lvl="0"/>
            <a:r>
              <a:rPr lang="en-US"/>
              <a:t>Insert caption or delete this textbox</a:t>
            </a:r>
          </a:p>
        </p:txBody>
      </p:sp>
      <p:sp>
        <p:nvSpPr>
          <p:cNvPr id="5" name="Title Placeholder 2">
            <a:extLst>
              <a:ext uri="{FF2B5EF4-FFF2-40B4-BE49-F238E27FC236}">
                <a16:creationId xmlns:a16="http://schemas.microsoft.com/office/drawing/2014/main" id="{FD5CA76F-F58D-3F48-A0DD-51494E7BAFCD}"/>
              </a:ext>
            </a:extLst>
          </p:cNvPr>
          <p:cNvSpPr>
            <a:spLocks noGrp="1"/>
          </p:cNvSpPr>
          <p:nvPr>
            <p:ph type="title"/>
          </p:nvPr>
        </p:nvSpPr>
        <p:spPr>
          <a:xfrm>
            <a:off x="1784973" y="1784973"/>
            <a:ext cx="20807704" cy="1031937"/>
          </a:xfrm>
          <a:prstGeom prst="rect">
            <a:avLst/>
          </a:prstGeom>
        </p:spPr>
        <p:txBody>
          <a:bodyPr vert="horz" lIns="91440" tIns="45720" rIns="91440" bIns="45720" rtlCol="0" anchor="b">
            <a:normAutofit/>
          </a:bodyPr>
          <a:lstStyle/>
          <a:p>
            <a:r>
              <a:rPr lang="en-US"/>
              <a:t>Click to edit Master title style</a:t>
            </a:r>
          </a:p>
        </p:txBody>
      </p:sp>
      <p:sp>
        <p:nvSpPr>
          <p:cNvPr id="6" name="Text Placeholder 11">
            <a:extLst>
              <a:ext uri="{FF2B5EF4-FFF2-40B4-BE49-F238E27FC236}">
                <a16:creationId xmlns:a16="http://schemas.microsoft.com/office/drawing/2014/main" id="{F79C85A2-DA5A-1744-9932-836532F6B82A}"/>
              </a:ext>
            </a:extLst>
          </p:cNvPr>
          <p:cNvSpPr>
            <a:spLocks noGrp="1"/>
          </p:cNvSpPr>
          <p:nvPr>
            <p:ph type="body" sz="quarter" idx="11"/>
          </p:nvPr>
        </p:nvSpPr>
        <p:spPr>
          <a:xfrm>
            <a:off x="1784973" y="3086782"/>
            <a:ext cx="20807704" cy="884424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853927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9D42768-55B8-4998-9215-7A796128E1B6}" type="datetimeFigureOut">
              <a:rPr lang="en-US" smtClean="0"/>
              <a:t>11/8/2024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BC8735-91AA-481D-8B48-326E054B4EBE}" type="slidenum">
              <a:rPr lang="en-US" smtClean="0"/>
              <a:t>‹#›</a:t>
            </a:fld>
            <a:endParaRPr lang="en-US"/>
          </a:p>
        </p:txBody>
      </p:sp>
    </p:spTree>
    <p:extLst>
      <p:ext uri="{BB962C8B-B14F-4D97-AF65-F5344CB8AC3E}">
        <p14:creationId xmlns:p14="http://schemas.microsoft.com/office/powerpoint/2010/main" val="644616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layout-left-im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D544411-7FDB-AB4B-B283-193A15A8F246}"/>
              </a:ext>
            </a:extLst>
          </p:cNvPr>
          <p:cNvSpPr>
            <a:spLocks noGrp="1"/>
          </p:cNvSpPr>
          <p:nvPr>
            <p:ph type="title" hasCustomPrompt="1"/>
          </p:nvPr>
        </p:nvSpPr>
        <p:spPr>
          <a:xfrm>
            <a:off x="13147225" y="2300445"/>
            <a:ext cx="9546413" cy="4567715"/>
          </a:xfrm>
          <a:prstGeom prst="rect">
            <a:avLst/>
          </a:prstGeom>
        </p:spPr>
        <p:txBody>
          <a:bodyPr anchor="t">
            <a:normAutofit/>
          </a:bodyPr>
          <a:lstStyle>
            <a:lvl1pPr>
              <a:defRPr sz="9600"/>
            </a:lvl1pPr>
          </a:lstStyle>
          <a:p>
            <a:r>
              <a:rPr lang="en-US" dirty="0"/>
              <a:t>Click to add section title</a:t>
            </a:r>
          </a:p>
        </p:txBody>
      </p:sp>
      <p:sp>
        <p:nvSpPr>
          <p:cNvPr id="8" name="Picture Placeholder 4">
            <a:extLst>
              <a:ext uri="{FF2B5EF4-FFF2-40B4-BE49-F238E27FC236}">
                <a16:creationId xmlns:a16="http://schemas.microsoft.com/office/drawing/2014/main" id="{4BAE8F92-7C10-E143-B554-69C6F53B93F7}"/>
              </a:ext>
            </a:extLst>
          </p:cNvPr>
          <p:cNvSpPr>
            <a:spLocks noGrp="1"/>
          </p:cNvSpPr>
          <p:nvPr>
            <p:ph type="pic" sz="quarter" idx="12" hasCustomPrompt="1"/>
          </p:nvPr>
        </p:nvSpPr>
        <p:spPr>
          <a:xfrm>
            <a:off x="1362270" y="1362270"/>
            <a:ext cx="10975053" cy="10860832"/>
          </a:xfrm>
          <a:prstGeom prst="rect">
            <a:avLst/>
          </a:prstGeom>
          <a:solidFill>
            <a:schemeClr val="bg1">
              <a:lumMod val="95000"/>
            </a:schemeClr>
          </a:solidFill>
        </p:spPr>
        <p:txBody>
          <a:bodyPr anchor="t">
            <a:normAutofit/>
          </a:bodyPr>
          <a:lstStyle>
            <a:lvl1pPr marL="0" marR="0" indent="0" algn="r" defTabSz="1828343" rtl="0" eaLnBrk="1" fontAlgn="auto" latinLnBrk="0" hangingPunct="1">
              <a:lnSpc>
                <a:spcPct val="120000"/>
              </a:lnSpc>
              <a:spcBef>
                <a:spcPts val="2000"/>
              </a:spcBef>
              <a:spcAft>
                <a:spcPts val="800"/>
              </a:spcAft>
              <a:buClrTx/>
              <a:buSzTx/>
              <a:buFont typeface="Arial" panose="020B0604020202020204" pitchFamily="34" charset="0"/>
              <a:buNone/>
              <a:tabLst/>
              <a:defRPr sz="2000">
                <a:solidFill>
                  <a:srgbClr val="FF0000"/>
                </a:solidFill>
              </a:defRPr>
            </a:lvl1pPr>
          </a:lstStyle>
          <a:p>
            <a:pPr marL="0" marR="0" lvl="0" indent="0" algn="l" defTabSz="1828343" rtl="0" eaLnBrk="1" fontAlgn="auto" latinLnBrk="0" hangingPunct="1">
              <a:lnSpc>
                <a:spcPct val="120000"/>
              </a:lnSpc>
              <a:spcBef>
                <a:spcPts val="2000"/>
              </a:spcBef>
              <a:spcAft>
                <a:spcPts val="800"/>
              </a:spcAft>
              <a:buClrTx/>
              <a:buSzTx/>
              <a:buFont typeface="Arial" panose="020B0604020202020204" pitchFamily="34" charset="0"/>
              <a:buNone/>
              <a:tabLst/>
              <a:defRPr/>
            </a:pPr>
            <a:r>
              <a:rPr lang="en-US"/>
              <a:t>Place image: 1) drag and drop image</a:t>
            </a:r>
          </a:p>
        </p:txBody>
      </p:sp>
      <p:sp>
        <p:nvSpPr>
          <p:cNvPr id="9" name="Text Placeholder 3">
            <a:extLst>
              <a:ext uri="{FF2B5EF4-FFF2-40B4-BE49-F238E27FC236}">
                <a16:creationId xmlns:a16="http://schemas.microsoft.com/office/drawing/2014/main" id="{CAE9D9BD-A9B6-074A-8D61-8663EAB9EF59}"/>
              </a:ext>
            </a:extLst>
          </p:cNvPr>
          <p:cNvSpPr>
            <a:spLocks noGrp="1"/>
          </p:cNvSpPr>
          <p:nvPr>
            <p:ph type="body" sz="quarter" idx="13" hasCustomPrompt="1"/>
          </p:nvPr>
        </p:nvSpPr>
        <p:spPr>
          <a:xfrm>
            <a:off x="1362270" y="11749254"/>
            <a:ext cx="4139595" cy="473848"/>
          </a:xfrm>
          <a:prstGeom prst="rect">
            <a:avLst/>
          </a:prstGeom>
          <a:solidFill>
            <a:schemeClr val="tx1">
              <a:alpha val="60000"/>
            </a:schemeClr>
          </a:solidFill>
        </p:spPr>
        <p:txBody>
          <a:bodyPr wrap="none" lIns="182880" rIns="182880" bIns="91440" anchor="t" anchorCtr="0">
            <a:spAutoFit/>
          </a:bodyPr>
          <a:lstStyle>
            <a:lvl1pPr>
              <a:defRPr sz="2000">
                <a:solidFill>
                  <a:schemeClr val="bg1"/>
                </a:solidFill>
              </a:defRPr>
            </a:lvl1pPr>
            <a:lvl2pPr>
              <a:defRPr sz="1800"/>
            </a:lvl2pPr>
            <a:lvl3pPr>
              <a:defRPr sz="1600"/>
            </a:lvl3pPr>
            <a:lvl4pPr>
              <a:defRPr sz="1400"/>
            </a:lvl4pPr>
            <a:lvl5pPr>
              <a:defRPr sz="1400"/>
            </a:lvl5pPr>
          </a:lstStyle>
          <a:p>
            <a:pPr lvl="0"/>
            <a:r>
              <a:rPr lang="en-US" dirty="0"/>
              <a:t>Insert credit or delete this textbox</a:t>
            </a:r>
          </a:p>
        </p:txBody>
      </p:sp>
      <p:sp>
        <p:nvSpPr>
          <p:cNvPr id="22" name="Text Placeholder 12">
            <a:extLst>
              <a:ext uri="{FF2B5EF4-FFF2-40B4-BE49-F238E27FC236}">
                <a16:creationId xmlns:a16="http://schemas.microsoft.com/office/drawing/2014/main" id="{3266D8A4-D31E-4945-B24B-174EFE4453FF}"/>
              </a:ext>
            </a:extLst>
          </p:cNvPr>
          <p:cNvSpPr>
            <a:spLocks noGrp="1"/>
          </p:cNvSpPr>
          <p:nvPr>
            <p:ph type="body" sz="quarter" idx="10" hasCustomPrompt="1"/>
          </p:nvPr>
        </p:nvSpPr>
        <p:spPr>
          <a:xfrm>
            <a:off x="13147224" y="7172630"/>
            <a:ext cx="9546414" cy="904570"/>
          </a:xfrm>
          <a:prstGeom prst="rect">
            <a:avLst/>
          </a:prstGeom>
        </p:spPr>
        <p:txBody>
          <a:bodyPr anchor="t">
            <a:normAutofit/>
          </a:bodyPr>
          <a:lstStyle>
            <a:lvl1pPr>
              <a:defRPr sz="3200" b="1"/>
            </a:lvl1pPr>
            <a:lvl5pPr>
              <a:defRPr sz="2400"/>
            </a:lvl5pPr>
          </a:lstStyle>
          <a:p>
            <a:r>
              <a:rPr lang="en-US" sz="3200" b="1"/>
              <a:t>Click to add details</a:t>
            </a:r>
          </a:p>
        </p:txBody>
      </p:sp>
      <p:sp>
        <p:nvSpPr>
          <p:cNvPr id="23" name="Text Placeholder 15">
            <a:extLst>
              <a:ext uri="{FF2B5EF4-FFF2-40B4-BE49-F238E27FC236}">
                <a16:creationId xmlns:a16="http://schemas.microsoft.com/office/drawing/2014/main" id="{5777FFF6-EEDE-D047-BAD8-48B40A6C917B}"/>
              </a:ext>
            </a:extLst>
          </p:cNvPr>
          <p:cNvSpPr>
            <a:spLocks noGrp="1"/>
          </p:cNvSpPr>
          <p:nvPr>
            <p:ph type="body" sz="quarter" idx="16" hasCustomPrompt="1"/>
          </p:nvPr>
        </p:nvSpPr>
        <p:spPr>
          <a:xfrm>
            <a:off x="13286370" y="1157449"/>
            <a:ext cx="9532069" cy="873125"/>
          </a:xfrm>
          <a:prstGeom prst="rect">
            <a:avLst/>
          </a:prstGeom>
        </p:spPr>
        <p:txBody>
          <a:bodyPr anchor="b">
            <a:normAutofit/>
          </a:bodyPr>
          <a:lstStyle>
            <a:lvl1pPr>
              <a:defRPr sz="1800" cap="all" spc="600" baseline="0"/>
            </a:lvl1pPr>
          </a:lstStyle>
          <a:p>
            <a:pPr lvl="0"/>
            <a:r>
              <a:rPr lang="en-US" dirty="0"/>
              <a:t>PRE-TITLE Such as “Case Study” or “Research Findings”</a:t>
            </a:r>
          </a:p>
        </p:txBody>
      </p:sp>
      <p:sp>
        <p:nvSpPr>
          <p:cNvPr id="24" name="Text Placeholder 12">
            <a:extLst>
              <a:ext uri="{FF2B5EF4-FFF2-40B4-BE49-F238E27FC236}">
                <a16:creationId xmlns:a16="http://schemas.microsoft.com/office/drawing/2014/main" id="{073289FC-454E-2246-AEC2-AF7BD5ADBB02}"/>
              </a:ext>
            </a:extLst>
          </p:cNvPr>
          <p:cNvSpPr>
            <a:spLocks noGrp="1"/>
          </p:cNvSpPr>
          <p:nvPr>
            <p:ph type="body" sz="quarter" idx="17"/>
          </p:nvPr>
        </p:nvSpPr>
        <p:spPr>
          <a:xfrm>
            <a:off x="13147224" y="8392465"/>
            <a:ext cx="9546414" cy="3023090"/>
          </a:xfrm>
          <a:prstGeom prst="rect">
            <a:avLst/>
          </a:prstGeom>
        </p:spPr>
        <p:txBody>
          <a:bodyPr anchor="t">
            <a:normAutofit/>
          </a:bodyPr>
          <a:lstStyle>
            <a:lvl1pPr>
              <a:defRPr sz="3200" b="0" i="0">
                <a:latin typeface="Arial" panose="020B0604020202020204" pitchFamily="34" charset="0"/>
                <a:cs typeface="Arial" panose="020B0604020202020204" pitchFamily="34" charset="0"/>
              </a:defRPr>
            </a:lvl1pPr>
            <a:lvl5pPr>
              <a:defRPr sz="2400"/>
            </a:lvl5pPr>
          </a:lstStyle>
          <a:p>
            <a:pPr lvl="0"/>
            <a:r>
              <a:rPr lang="en-US"/>
              <a:t>Click to edit Master text styles</a:t>
            </a:r>
          </a:p>
        </p:txBody>
      </p:sp>
    </p:spTree>
    <p:extLst>
      <p:ext uri="{BB962C8B-B14F-4D97-AF65-F5344CB8AC3E}">
        <p14:creationId xmlns:p14="http://schemas.microsoft.com/office/powerpoint/2010/main" val="4042477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D544411-7FDB-AB4B-B283-193A15A8F246}"/>
              </a:ext>
            </a:extLst>
          </p:cNvPr>
          <p:cNvSpPr>
            <a:spLocks noGrp="1"/>
          </p:cNvSpPr>
          <p:nvPr>
            <p:ph type="title" hasCustomPrompt="1"/>
          </p:nvPr>
        </p:nvSpPr>
        <p:spPr>
          <a:xfrm>
            <a:off x="1784975" y="2300445"/>
            <a:ext cx="18697586" cy="4567715"/>
          </a:xfrm>
          <a:prstGeom prst="rect">
            <a:avLst/>
          </a:prstGeom>
        </p:spPr>
        <p:txBody>
          <a:bodyPr anchor="b">
            <a:normAutofit/>
          </a:bodyPr>
          <a:lstStyle>
            <a:lvl1pPr>
              <a:defRPr sz="9600"/>
            </a:lvl1pPr>
          </a:lstStyle>
          <a:p>
            <a:r>
              <a:rPr lang="en-US" dirty="0"/>
              <a:t>Click to add section title</a:t>
            </a:r>
          </a:p>
        </p:txBody>
      </p:sp>
      <p:sp>
        <p:nvSpPr>
          <p:cNvPr id="13" name="Text Placeholder 12">
            <a:extLst>
              <a:ext uri="{FF2B5EF4-FFF2-40B4-BE49-F238E27FC236}">
                <a16:creationId xmlns:a16="http://schemas.microsoft.com/office/drawing/2014/main" id="{6CCFB8FC-CF09-1C47-AB71-C1747F3761F4}"/>
              </a:ext>
            </a:extLst>
          </p:cNvPr>
          <p:cNvSpPr>
            <a:spLocks noGrp="1"/>
          </p:cNvSpPr>
          <p:nvPr>
            <p:ph type="body" sz="quarter" idx="10" hasCustomPrompt="1"/>
          </p:nvPr>
        </p:nvSpPr>
        <p:spPr>
          <a:xfrm>
            <a:off x="1784974" y="7172630"/>
            <a:ext cx="18697586" cy="904570"/>
          </a:xfrm>
          <a:prstGeom prst="rect">
            <a:avLst/>
          </a:prstGeom>
        </p:spPr>
        <p:txBody>
          <a:bodyPr anchor="t">
            <a:normAutofit/>
          </a:bodyPr>
          <a:lstStyle>
            <a:lvl1pPr>
              <a:defRPr sz="3200" b="1"/>
            </a:lvl1pPr>
            <a:lvl5pPr>
              <a:defRPr sz="2400"/>
            </a:lvl5pPr>
          </a:lstStyle>
          <a:p>
            <a:r>
              <a:rPr lang="en-US" sz="3200" b="1"/>
              <a:t>Click to add details</a:t>
            </a:r>
          </a:p>
        </p:txBody>
      </p:sp>
      <p:sp>
        <p:nvSpPr>
          <p:cNvPr id="16" name="Text Placeholder 15">
            <a:extLst>
              <a:ext uri="{FF2B5EF4-FFF2-40B4-BE49-F238E27FC236}">
                <a16:creationId xmlns:a16="http://schemas.microsoft.com/office/drawing/2014/main" id="{4555FCFD-819F-3147-B6C3-EFBC5C936046}"/>
              </a:ext>
            </a:extLst>
          </p:cNvPr>
          <p:cNvSpPr>
            <a:spLocks noGrp="1"/>
          </p:cNvSpPr>
          <p:nvPr>
            <p:ph type="body" sz="quarter" idx="11" hasCustomPrompt="1"/>
          </p:nvPr>
        </p:nvSpPr>
        <p:spPr>
          <a:xfrm>
            <a:off x="1906270" y="1157449"/>
            <a:ext cx="18576290" cy="873125"/>
          </a:xfrm>
          <a:prstGeom prst="rect">
            <a:avLst/>
          </a:prstGeom>
        </p:spPr>
        <p:txBody>
          <a:bodyPr anchor="b">
            <a:normAutofit/>
          </a:bodyPr>
          <a:lstStyle>
            <a:lvl1pPr>
              <a:defRPr sz="1800" cap="all" spc="600" baseline="0"/>
            </a:lvl1pPr>
          </a:lstStyle>
          <a:p>
            <a:pPr lvl="0"/>
            <a:r>
              <a:rPr lang="en-US" dirty="0"/>
              <a:t>PRE-TITLE Such as “Case Study” or “Research Findings”</a:t>
            </a:r>
          </a:p>
        </p:txBody>
      </p:sp>
      <p:sp>
        <p:nvSpPr>
          <p:cNvPr id="6" name="Text Placeholder 12">
            <a:extLst>
              <a:ext uri="{FF2B5EF4-FFF2-40B4-BE49-F238E27FC236}">
                <a16:creationId xmlns:a16="http://schemas.microsoft.com/office/drawing/2014/main" id="{5010D250-E633-9A41-A5E9-F13831F3B038}"/>
              </a:ext>
            </a:extLst>
          </p:cNvPr>
          <p:cNvSpPr>
            <a:spLocks noGrp="1"/>
          </p:cNvSpPr>
          <p:nvPr>
            <p:ph type="body" sz="quarter" idx="12"/>
          </p:nvPr>
        </p:nvSpPr>
        <p:spPr>
          <a:xfrm>
            <a:off x="1784974" y="8392465"/>
            <a:ext cx="18697586" cy="3023090"/>
          </a:xfrm>
          <a:prstGeom prst="rect">
            <a:avLst/>
          </a:prstGeom>
        </p:spPr>
        <p:txBody>
          <a:bodyPr anchor="t">
            <a:normAutofit/>
          </a:bodyPr>
          <a:lstStyle>
            <a:lvl1pPr>
              <a:defRPr sz="3200" b="0" i="0">
                <a:latin typeface="Arial" panose="020B0604020202020204" pitchFamily="34" charset="0"/>
                <a:cs typeface="Arial" panose="020B0604020202020204" pitchFamily="34" charset="0"/>
              </a:defRPr>
            </a:lvl1pPr>
            <a:lvl5pPr>
              <a:defRPr sz="2400"/>
            </a:lvl5pPr>
          </a:lstStyle>
          <a:p>
            <a:pPr lvl="0"/>
            <a:r>
              <a:rPr lang="en-US"/>
              <a:t>Click to edit Master text styles</a:t>
            </a:r>
          </a:p>
        </p:txBody>
      </p:sp>
    </p:spTree>
    <p:extLst>
      <p:ext uri="{BB962C8B-B14F-4D97-AF65-F5344CB8AC3E}">
        <p14:creationId xmlns:p14="http://schemas.microsoft.com/office/powerpoint/2010/main" val="1531904577"/>
      </p:ext>
    </p:extLst>
  </p:cSld>
  <p:clrMapOvr>
    <a:masterClrMapping/>
  </p:clrMapOvr>
  <p:extLst>
    <p:ext uri="{DCECCB84-F9BA-43D5-87BE-67443E8EF086}">
      <p15:sldGuideLst xmlns:p15="http://schemas.microsoft.com/office/powerpoint/2012/main">
        <p15:guide id="1" orient="horz" pos="4320" userDrawn="1">
          <p15:clr>
            <a:srgbClr val="FBAE40"/>
          </p15:clr>
        </p15:guide>
        <p15:guide id="2" pos="767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with-pre-title">
    <p:spTree>
      <p:nvGrpSpPr>
        <p:cNvPr id="1" name=""/>
        <p:cNvGrpSpPr/>
        <p:nvPr/>
      </p:nvGrpSpPr>
      <p:grpSpPr>
        <a:xfrm>
          <a:off x="0" y="0"/>
          <a:ext cx="0" cy="0"/>
          <a:chOff x="0" y="0"/>
          <a:chExt cx="0" cy="0"/>
        </a:xfrm>
      </p:grpSpPr>
      <p:sp>
        <p:nvSpPr>
          <p:cNvPr id="16" name="Title Placeholder 2">
            <a:extLst>
              <a:ext uri="{FF2B5EF4-FFF2-40B4-BE49-F238E27FC236}">
                <a16:creationId xmlns:a16="http://schemas.microsoft.com/office/drawing/2014/main" id="{99DDC60A-5C4A-5245-8961-D2EE09418E31}"/>
              </a:ext>
            </a:extLst>
          </p:cNvPr>
          <p:cNvSpPr>
            <a:spLocks noGrp="1"/>
          </p:cNvSpPr>
          <p:nvPr>
            <p:ph type="title"/>
          </p:nvPr>
        </p:nvSpPr>
        <p:spPr>
          <a:xfrm>
            <a:off x="1784973" y="2296160"/>
            <a:ext cx="18697587" cy="1930400"/>
          </a:xfrm>
          <a:prstGeom prst="rect">
            <a:avLst/>
          </a:prstGeom>
        </p:spPr>
        <p:txBody>
          <a:bodyPr vert="horz" lIns="91440" tIns="45720" rIns="91440" bIns="45720" rtlCol="0" anchor="b">
            <a:normAutofit/>
          </a:bodyPr>
          <a:lstStyle>
            <a:lvl1pPr>
              <a:defRPr sz="8000"/>
            </a:lvl1pPr>
          </a:lstStyle>
          <a:p>
            <a:r>
              <a:rPr lang="en-US"/>
              <a:t>Click to edit Master title style</a:t>
            </a:r>
          </a:p>
        </p:txBody>
      </p:sp>
      <p:sp>
        <p:nvSpPr>
          <p:cNvPr id="17" name="Text Placeholder 11">
            <a:extLst>
              <a:ext uri="{FF2B5EF4-FFF2-40B4-BE49-F238E27FC236}">
                <a16:creationId xmlns:a16="http://schemas.microsoft.com/office/drawing/2014/main" id="{07FBE0F4-A6E6-8549-99EC-DBB59C25C001}"/>
              </a:ext>
            </a:extLst>
          </p:cNvPr>
          <p:cNvSpPr>
            <a:spLocks noGrp="1"/>
          </p:cNvSpPr>
          <p:nvPr>
            <p:ph type="body" sz="quarter" idx="11"/>
          </p:nvPr>
        </p:nvSpPr>
        <p:spPr>
          <a:xfrm>
            <a:off x="1784973" y="4490720"/>
            <a:ext cx="18697587" cy="72136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15">
            <a:extLst>
              <a:ext uri="{FF2B5EF4-FFF2-40B4-BE49-F238E27FC236}">
                <a16:creationId xmlns:a16="http://schemas.microsoft.com/office/drawing/2014/main" id="{6DCBF5E6-69B1-E146-B6D1-E081E0CF284A}"/>
              </a:ext>
            </a:extLst>
          </p:cNvPr>
          <p:cNvSpPr>
            <a:spLocks noGrp="1"/>
          </p:cNvSpPr>
          <p:nvPr>
            <p:ph type="body" sz="quarter" idx="12" hasCustomPrompt="1"/>
          </p:nvPr>
        </p:nvSpPr>
        <p:spPr>
          <a:xfrm>
            <a:off x="1906270" y="1157449"/>
            <a:ext cx="18576290" cy="873125"/>
          </a:xfrm>
          <a:prstGeom prst="rect">
            <a:avLst/>
          </a:prstGeom>
        </p:spPr>
        <p:txBody>
          <a:bodyPr anchor="b">
            <a:normAutofit/>
          </a:bodyPr>
          <a:lstStyle>
            <a:lvl1pPr>
              <a:defRPr sz="1800" cap="all" spc="1000" baseline="0"/>
            </a:lvl1pPr>
          </a:lstStyle>
          <a:p>
            <a:pPr lvl="0"/>
            <a:r>
              <a:rPr lang="en-US"/>
              <a:t>PRE-TITLE i.e. “example” or “case study”</a:t>
            </a:r>
          </a:p>
        </p:txBody>
      </p:sp>
    </p:spTree>
    <p:extLst>
      <p:ext uri="{BB962C8B-B14F-4D97-AF65-F5344CB8AC3E}">
        <p14:creationId xmlns:p14="http://schemas.microsoft.com/office/powerpoint/2010/main" val="355489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16" name="Title Placeholder 2">
            <a:extLst>
              <a:ext uri="{FF2B5EF4-FFF2-40B4-BE49-F238E27FC236}">
                <a16:creationId xmlns:a16="http://schemas.microsoft.com/office/drawing/2014/main" id="{99DDC60A-5C4A-5245-8961-D2EE09418E31}"/>
              </a:ext>
            </a:extLst>
          </p:cNvPr>
          <p:cNvSpPr>
            <a:spLocks noGrp="1"/>
          </p:cNvSpPr>
          <p:nvPr>
            <p:ph type="title"/>
          </p:nvPr>
        </p:nvSpPr>
        <p:spPr>
          <a:xfrm>
            <a:off x="1784973" y="1362270"/>
            <a:ext cx="18697587" cy="2005139"/>
          </a:xfrm>
          <a:prstGeom prst="rect">
            <a:avLst/>
          </a:prstGeom>
        </p:spPr>
        <p:txBody>
          <a:bodyPr vert="horz" lIns="91440" tIns="45720" rIns="91440" bIns="45720" rtlCol="0" anchor="b">
            <a:normAutofit/>
          </a:bodyPr>
          <a:lstStyle/>
          <a:p>
            <a:r>
              <a:rPr lang="en-US"/>
              <a:t>Click to edit Master title style</a:t>
            </a:r>
          </a:p>
        </p:txBody>
      </p:sp>
      <p:sp>
        <p:nvSpPr>
          <p:cNvPr id="17" name="Text Placeholder 11">
            <a:extLst>
              <a:ext uri="{FF2B5EF4-FFF2-40B4-BE49-F238E27FC236}">
                <a16:creationId xmlns:a16="http://schemas.microsoft.com/office/drawing/2014/main" id="{07FBE0F4-A6E6-8549-99EC-DBB59C25C001}"/>
              </a:ext>
            </a:extLst>
          </p:cNvPr>
          <p:cNvSpPr>
            <a:spLocks noGrp="1"/>
          </p:cNvSpPr>
          <p:nvPr>
            <p:ph type="body" sz="quarter" idx="11"/>
          </p:nvPr>
        </p:nvSpPr>
        <p:spPr>
          <a:xfrm>
            <a:off x="1784973" y="3676595"/>
            <a:ext cx="18697587" cy="80277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79114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2-column">
    <p:spTree>
      <p:nvGrpSpPr>
        <p:cNvPr id="1" name=""/>
        <p:cNvGrpSpPr/>
        <p:nvPr/>
      </p:nvGrpSpPr>
      <p:grpSpPr>
        <a:xfrm>
          <a:off x="0" y="0"/>
          <a:ext cx="0" cy="0"/>
          <a:chOff x="0" y="0"/>
          <a:chExt cx="0" cy="0"/>
        </a:xfrm>
      </p:grpSpPr>
      <p:sp>
        <p:nvSpPr>
          <p:cNvPr id="16" name="Title Placeholder 2">
            <a:extLst>
              <a:ext uri="{FF2B5EF4-FFF2-40B4-BE49-F238E27FC236}">
                <a16:creationId xmlns:a16="http://schemas.microsoft.com/office/drawing/2014/main" id="{99DDC60A-5C4A-5245-8961-D2EE09418E31}"/>
              </a:ext>
            </a:extLst>
          </p:cNvPr>
          <p:cNvSpPr>
            <a:spLocks noGrp="1"/>
          </p:cNvSpPr>
          <p:nvPr>
            <p:ph type="title"/>
          </p:nvPr>
        </p:nvSpPr>
        <p:spPr>
          <a:xfrm>
            <a:off x="1784973" y="1362270"/>
            <a:ext cx="18697587" cy="2005139"/>
          </a:xfrm>
          <a:prstGeom prst="rect">
            <a:avLst/>
          </a:prstGeom>
        </p:spPr>
        <p:txBody>
          <a:bodyPr vert="horz" lIns="91440" tIns="45720" rIns="91440" bIns="45720" rtlCol="0" anchor="b">
            <a:normAutofit/>
          </a:bodyPr>
          <a:lstStyle/>
          <a:p>
            <a:r>
              <a:rPr lang="en-US"/>
              <a:t>Click to edit Master title style</a:t>
            </a:r>
          </a:p>
        </p:txBody>
      </p:sp>
      <p:sp>
        <p:nvSpPr>
          <p:cNvPr id="17" name="Text Placeholder 11">
            <a:extLst>
              <a:ext uri="{FF2B5EF4-FFF2-40B4-BE49-F238E27FC236}">
                <a16:creationId xmlns:a16="http://schemas.microsoft.com/office/drawing/2014/main" id="{07FBE0F4-A6E6-8549-99EC-DBB59C25C001}"/>
              </a:ext>
            </a:extLst>
          </p:cNvPr>
          <p:cNvSpPr>
            <a:spLocks noGrp="1"/>
          </p:cNvSpPr>
          <p:nvPr>
            <p:ph type="body" sz="quarter" idx="11" hasCustomPrompt="1"/>
          </p:nvPr>
        </p:nvSpPr>
        <p:spPr>
          <a:xfrm>
            <a:off x="1784974" y="3676595"/>
            <a:ext cx="8943842" cy="8027725"/>
          </a:xfrm>
          <a:prstGeom prst="rect">
            <a:avLst/>
          </a:prstGeom>
        </p:spPr>
        <p:txBody>
          <a:bodyPr/>
          <a:lstStyle>
            <a:lvl1pPr>
              <a:defRPr sz="3200"/>
            </a:lvl1pPr>
            <a:lvl2pPr>
              <a:defRPr sz="3200"/>
            </a:lvl2pPr>
            <a:lvl3pPr>
              <a:defRPr sz="3200"/>
            </a:lvl3pPr>
            <a:lvl4pPr>
              <a:defRPr sz="3200"/>
            </a:lvl4pPr>
            <a:lvl5pPr>
              <a:defRPr sz="3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11">
            <a:extLst>
              <a:ext uri="{FF2B5EF4-FFF2-40B4-BE49-F238E27FC236}">
                <a16:creationId xmlns:a16="http://schemas.microsoft.com/office/drawing/2014/main" id="{0797EACB-68FD-9F4C-8887-A75C5A1A8638}"/>
              </a:ext>
            </a:extLst>
          </p:cNvPr>
          <p:cNvSpPr>
            <a:spLocks noGrp="1"/>
          </p:cNvSpPr>
          <p:nvPr>
            <p:ph type="body" sz="quarter" idx="13" hasCustomPrompt="1"/>
          </p:nvPr>
        </p:nvSpPr>
        <p:spPr>
          <a:xfrm>
            <a:off x="11538717" y="3676595"/>
            <a:ext cx="8943843" cy="8027725"/>
          </a:xfrm>
          <a:prstGeom prst="rect">
            <a:avLst/>
          </a:prstGeom>
        </p:spPr>
        <p:txBody>
          <a:bodyPr/>
          <a:lstStyle>
            <a:lvl1pPr>
              <a:defRPr sz="3200"/>
            </a:lvl1pPr>
            <a:lvl2pPr>
              <a:defRPr sz="3200"/>
            </a:lvl2pPr>
            <a:lvl3pPr>
              <a:defRPr sz="3200"/>
            </a:lvl3pPr>
            <a:lvl4pPr>
              <a:defRPr sz="3200"/>
            </a:lvl4pPr>
            <a:lvl5pPr>
              <a:defRPr sz="3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1637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ontent-2-column">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F0DD7A14-F75E-6C49-A015-B5CC0F8B9980}"/>
              </a:ext>
            </a:extLst>
          </p:cNvPr>
          <p:cNvSpPr>
            <a:spLocks noGrp="1"/>
          </p:cNvSpPr>
          <p:nvPr>
            <p:ph type="body" sz="quarter" idx="17" hasCustomPrompt="1"/>
          </p:nvPr>
        </p:nvSpPr>
        <p:spPr>
          <a:xfrm>
            <a:off x="15229171" y="3673210"/>
            <a:ext cx="5912198" cy="8038862"/>
          </a:xfrm>
          <a:prstGeom prst="rect">
            <a:avLst/>
          </a:prstGeom>
        </p:spPr>
        <p:txBody>
          <a:bodyPr>
            <a:normAutofit/>
          </a:bodyPr>
          <a:lstStyle>
            <a:lvl1pPr>
              <a:defRPr sz="3200"/>
            </a:lvl1pPr>
            <a:lvl2pPr>
              <a:defRPr sz="3200"/>
            </a:lvl2pPr>
            <a:lvl3pPr>
              <a:defRPr sz="3200"/>
            </a:lvl3pPr>
            <a:lvl4pPr>
              <a:defRPr sz="3200"/>
            </a:lvl4pPr>
            <a:lvl5pPr>
              <a:defRPr sz="3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Placeholder 2">
            <a:extLst>
              <a:ext uri="{FF2B5EF4-FFF2-40B4-BE49-F238E27FC236}">
                <a16:creationId xmlns:a16="http://schemas.microsoft.com/office/drawing/2014/main" id="{99DDC60A-5C4A-5245-8961-D2EE09418E31}"/>
              </a:ext>
            </a:extLst>
          </p:cNvPr>
          <p:cNvSpPr>
            <a:spLocks noGrp="1"/>
          </p:cNvSpPr>
          <p:nvPr>
            <p:ph type="title"/>
          </p:nvPr>
        </p:nvSpPr>
        <p:spPr>
          <a:xfrm>
            <a:off x="1784973" y="1362270"/>
            <a:ext cx="19356396" cy="2005139"/>
          </a:xfrm>
          <a:prstGeom prst="rect">
            <a:avLst/>
          </a:prstGeom>
        </p:spPr>
        <p:txBody>
          <a:bodyPr vert="horz" lIns="91440" tIns="45720" rIns="91440" bIns="45720" rtlCol="0" anchor="b">
            <a:normAutofit/>
          </a:bodyPr>
          <a:lstStyle/>
          <a:p>
            <a:r>
              <a:rPr lang="en-US"/>
              <a:t>Click to edit Master title style</a:t>
            </a:r>
          </a:p>
        </p:txBody>
      </p:sp>
      <p:sp>
        <p:nvSpPr>
          <p:cNvPr id="17" name="Text Placeholder 11">
            <a:extLst>
              <a:ext uri="{FF2B5EF4-FFF2-40B4-BE49-F238E27FC236}">
                <a16:creationId xmlns:a16="http://schemas.microsoft.com/office/drawing/2014/main" id="{07FBE0F4-A6E6-8549-99EC-DBB59C25C001}"/>
              </a:ext>
            </a:extLst>
          </p:cNvPr>
          <p:cNvSpPr>
            <a:spLocks noGrp="1"/>
          </p:cNvSpPr>
          <p:nvPr>
            <p:ph type="body" sz="quarter" idx="11" hasCustomPrompt="1"/>
          </p:nvPr>
        </p:nvSpPr>
        <p:spPr>
          <a:xfrm>
            <a:off x="1784974" y="3676595"/>
            <a:ext cx="5912197" cy="8027725"/>
          </a:xfrm>
          <a:prstGeom prst="rect">
            <a:avLst/>
          </a:prstGeom>
        </p:spPr>
        <p:txBody>
          <a:bodyPr>
            <a:normAutofit/>
          </a:bodyPr>
          <a:lstStyle>
            <a:lvl1pPr>
              <a:defRPr sz="3200"/>
            </a:lvl1pPr>
            <a:lvl2pPr>
              <a:defRPr sz="3200"/>
            </a:lvl2pPr>
            <a:lvl3pPr>
              <a:defRPr sz="3200"/>
            </a:lvl3pPr>
            <a:lvl4pPr>
              <a:defRPr sz="3200"/>
            </a:lvl4pPr>
            <a:lvl5pPr>
              <a:defRPr sz="3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11">
            <a:extLst>
              <a:ext uri="{FF2B5EF4-FFF2-40B4-BE49-F238E27FC236}">
                <a16:creationId xmlns:a16="http://schemas.microsoft.com/office/drawing/2014/main" id="{0797EACB-68FD-9F4C-8887-A75C5A1A8638}"/>
              </a:ext>
            </a:extLst>
          </p:cNvPr>
          <p:cNvSpPr>
            <a:spLocks noGrp="1"/>
          </p:cNvSpPr>
          <p:nvPr>
            <p:ph type="body" sz="quarter" idx="13" hasCustomPrompt="1"/>
          </p:nvPr>
        </p:nvSpPr>
        <p:spPr>
          <a:xfrm>
            <a:off x="8507072" y="3673208"/>
            <a:ext cx="5912198" cy="8038863"/>
          </a:xfrm>
          <a:prstGeom prst="rect">
            <a:avLst/>
          </a:prstGeom>
        </p:spPr>
        <p:txBody>
          <a:bodyPr>
            <a:normAutofit/>
          </a:bodyPr>
          <a:lstStyle>
            <a:lvl1pPr>
              <a:defRPr sz="3200"/>
            </a:lvl1pPr>
            <a:lvl2pPr>
              <a:defRPr sz="3200"/>
            </a:lvl2pPr>
            <a:lvl3pPr>
              <a:defRPr sz="3200"/>
            </a:lvl3pPr>
            <a:lvl4pPr>
              <a:defRPr sz="3200"/>
            </a:lvl4pPr>
            <a:lvl5pPr>
              <a:defRPr sz="3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193516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D474B"/>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E8D30106-46E8-6A40-8519-F5F4CBB48539}"/>
              </a:ext>
            </a:extLst>
          </p:cNvPr>
          <p:cNvSpPr/>
          <p:nvPr userDrawn="1"/>
        </p:nvSpPr>
        <p:spPr>
          <a:xfrm>
            <a:off x="0" y="12223102"/>
            <a:ext cx="24377650" cy="1492898"/>
          </a:xfrm>
          <a:prstGeom prst="rect">
            <a:avLst/>
          </a:prstGeom>
          <a:solidFill>
            <a:srgbClr val="B55A5A">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4841B71F-5AC9-1046-A986-6AFA5733BC6E}"/>
              </a:ext>
            </a:extLst>
          </p:cNvPr>
          <p:cNvSpPr/>
          <p:nvPr userDrawn="1"/>
        </p:nvSpPr>
        <p:spPr>
          <a:xfrm rot="16200000">
            <a:off x="23403923" y="513872"/>
            <a:ext cx="521208" cy="523914"/>
          </a:xfrm>
          <a:prstGeom prst="ellipse">
            <a:avLst/>
          </a:prstGeom>
          <a:solidFill>
            <a:srgbClr val="B55A5A">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TextBox 7">
            <a:extLst>
              <a:ext uri="{FF2B5EF4-FFF2-40B4-BE49-F238E27FC236}">
                <a16:creationId xmlns:a16="http://schemas.microsoft.com/office/drawing/2014/main" id="{C017C969-70D1-914F-AFB0-683A85789213}"/>
              </a:ext>
            </a:extLst>
          </p:cNvPr>
          <p:cNvSpPr txBox="1"/>
          <p:nvPr userDrawn="1"/>
        </p:nvSpPr>
        <p:spPr>
          <a:xfrm>
            <a:off x="23282087" y="534547"/>
            <a:ext cx="1002443" cy="461626"/>
          </a:xfrm>
          <a:prstGeom prst="rect">
            <a:avLst/>
          </a:prstGeom>
          <a:noFill/>
        </p:spPr>
        <p:txBody>
          <a:bodyPr wrap="none" lIns="182843" tIns="91421" rIns="182843" bIns="91421" rtlCol="0">
            <a:spAutoFit/>
          </a:bodyPr>
          <a:lstStyle/>
          <a:p>
            <a:pPr algn="ctr"/>
            <a:fld id="{260E2A6B-A809-4840-BF14-8648BC0BDF87}" type="slidenum">
              <a:rPr lang="id-ID" sz="1800" b="0" i="0" smtClean="0">
                <a:solidFill>
                  <a:schemeClr val="bg1"/>
                </a:solidFill>
                <a:latin typeface="Consolas" panose="020B0609020204030204" pitchFamily="49" charset="0"/>
                <a:ea typeface="Montserrat Light" charset="0"/>
                <a:cs typeface="Consolas" panose="020B0609020204030204" pitchFamily="49" charset="0"/>
              </a:rPr>
              <a:pPr algn="ctr"/>
              <a:t>‹#›</a:t>
            </a:fld>
            <a:r>
              <a:rPr lang="id-ID" sz="1800" b="0" i="0" dirty="0">
                <a:solidFill>
                  <a:schemeClr val="bg1"/>
                </a:solidFill>
                <a:latin typeface="Consolas" panose="020B0609020204030204" pitchFamily="49" charset="0"/>
                <a:ea typeface="Montserrat Light" charset="0"/>
                <a:cs typeface="Consolas" panose="020B0609020204030204" pitchFamily="49" charset="0"/>
              </a:rPr>
              <a:t>  </a:t>
            </a:r>
          </a:p>
        </p:txBody>
      </p:sp>
      <p:sp>
        <p:nvSpPr>
          <p:cNvPr id="11" name="Title Placeholder 2">
            <a:extLst>
              <a:ext uri="{FF2B5EF4-FFF2-40B4-BE49-F238E27FC236}">
                <a16:creationId xmlns:a16="http://schemas.microsoft.com/office/drawing/2014/main" id="{3D3E3DAF-69DE-594C-9C00-292FED284B7E}"/>
              </a:ext>
            </a:extLst>
          </p:cNvPr>
          <p:cNvSpPr>
            <a:spLocks noGrp="1"/>
          </p:cNvSpPr>
          <p:nvPr>
            <p:ph type="title"/>
          </p:nvPr>
        </p:nvSpPr>
        <p:spPr>
          <a:xfrm>
            <a:off x="1784974" y="1362271"/>
            <a:ext cx="18697588" cy="2005138"/>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13" name="Text Placeholder 12">
            <a:extLst>
              <a:ext uri="{FF2B5EF4-FFF2-40B4-BE49-F238E27FC236}">
                <a16:creationId xmlns:a16="http://schemas.microsoft.com/office/drawing/2014/main" id="{CBB353D3-A5CC-C640-8875-804897EFEA23}"/>
              </a:ext>
            </a:extLst>
          </p:cNvPr>
          <p:cNvSpPr>
            <a:spLocks noGrp="1"/>
          </p:cNvSpPr>
          <p:nvPr>
            <p:ph type="body" idx="1"/>
          </p:nvPr>
        </p:nvSpPr>
        <p:spPr>
          <a:xfrm>
            <a:off x="1784974" y="3718560"/>
            <a:ext cx="18697586" cy="79857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a:extLst>
              <a:ext uri="{FF2B5EF4-FFF2-40B4-BE49-F238E27FC236}">
                <a16:creationId xmlns:a16="http://schemas.microsoft.com/office/drawing/2014/main" id="{4EAB0489-EC04-F744-B767-64AC75EFC1D6}"/>
              </a:ext>
            </a:extLst>
          </p:cNvPr>
          <p:cNvPicPr>
            <a:picLocks noChangeAspect="1"/>
          </p:cNvPicPr>
          <p:nvPr userDrawn="1"/>
        </p:nvPicPr>
        <p:blipFill>
          <a:blip r:embed="rId33"/>
          <a:srcRect/>
          <a:stretch/>
        </p:blipFill>
        <p:spPr>
          <a:xfrm>
            <a:off x="19171506" y="12583271"/>
            <a:ext cx="4597792" cy="819220"/>
          </a:xfrm>
          <a:prstGeom prst="rect">
            <a:avLst/>
          </a:prstGeom>
        </p:spPr>
      </p:pic>
    </p:spTree>
    <p:extLst>
      <p:ext uri="{BB962C8B-B14F-4D97-AF65-F5344CB8AC3E}">
        <p14:creationId xmlns:p14="http://schemas.microsoft.com/office/powerpoint/2010/main" val="1632606618"/>
      </p:ext>
    </p:extLst>
  </p:cSld>
  <p:clrMap bg1="lt1" tx1="dk1" bg2="lt2" tx2="dk2" accent1="accent1" accent2="accent2" accent3="accent3" accent4="accent4" accent5="accent5" accent6="accent6" hlink="hlink" folHlink="folHlink"/>
  <p:sldLayoutIdLst>
    <p:sldLayoutId id="2147483691" r:id="rId1"/>
    <p:sldLayoutId id="2147483704" r:id="rId2"/>
    <p:sldLayoutId id="2147483705" r:id="rId3"/>
    <p:sldLayoutId id="2147483742" r:id="rId4"/>
    <p:sldLayoutId id="2147483684" r:id="rId5"/>
    <p:sldLayoutId id="2147483695" r:id="rId6"/>
    <p:sldLayoutId id="2147483683" r:id="rId7"/>
    <p:sldLayoutId id="2147483694" r:id="rId8"/>
    <p:sldLayoutId id="2147483748" r:id="rId9"/>
    <p:sldLayoutId id="2147483690" r:id="rId10"/>
    <p:sldLayoutId id="2147483686" r:id="rId11"/>
    <p:sldLayoutId id="2147483702" r:id="rId12"/>
    <p:sldLayoutId id="2147483701" r:id="rId13"/>
    <p:sldLayoutId id="2147483703" r:id="rId14"/>
    <p:sldLayoutId id="2147483711" r:id="rId15"/>
    <p:sldLayoutId id="2147483689" r:id="rId16"/>
    <p:sldLayoutId id="2147483692" r:id="rId17"/>
    <p:sldLayoutId id="2147483687" r:id="rId18"/>
    <p:sldLayoutId id="2147483698" r:id="rId19"/>
    <p:sldLayoutId id="2147483699" r:id="rId20"/>
    <p:sldLayoutId id="2147483700" r:id="rId21"/>
    <p:sldLayoutId id="2147483693" r:id="rId22"/>
    <p:sldLayoutId id="2147483688" r:id="rId23"/>
    <p:sldLayoutId id="2147483696" r:id="rId24"/>
    <p:sldLayoutId id="2147483697" r:id="rId25"/>
    <p:sldLayoutId id="2147483710" r:id="rId26"/>
    <p:sldLayoutId id="2147483706" r:id="rId27"/>
    <p:sldLayoutId id="2147483682" r:id="rId28"/>
    <p:sldLayoutId id="2147483708" r:id="rId29"/>
    <p:sldLayoutId id="2147483707" r:id="rId30"/>
    <p:sldLayoutId id="2147483761" r:id="rId31"/>
  </p:sldLayoutIdLst>
  <p:hf sldNum="0" hdr="0" dt="0"/>
  <p:txStyles>
    <p:titleStyle>
      <a:lvl1pPr algn="l" defTabSz="1828343" rtl="0" eaLnBrk="1" latinLnBrk="0" hangingPunct="1">
        <a:lnSpc>
          <a:spcPct val="90000"/>
        </a:lnSpc>
        <a:spcBef>
          <a:spcPct val="0"/>
        </a:spcBef>
        <a:buNone/>
        <a:defRPr sz="6600" b="1" kern="1200">
          <a:solidFill>
            <a:schemeClr val="bg1"/>
          </a:solidFill>
          <a:latin typeface="+mj-lt"/>
          <a:ea typeface="+mj-ea"/>
          <a:cs typeface="+mj-cs"/>
        </a:defRPr>
      </a:lvl1pPr>
    </p:titleStyle>
    <p:bodyStyle>
      <a:lvl1pPr marL="0" indent="0" algn="l" defTabSz="1828343" rtl="0" eaLnBrk="1" latinLnBrk="0" hangingPunct="1">
        <a:lnSpc>
          <a:spcPct val="120000"/>
        </a:lnSpc>
        <a:spcBef>
          <a:spcPts val="2000"/>
        </a:spcBef>
        <a:spcAft>
          <a:spcPts val="800"/>
        </a:spcAft>
        <a:buFont typeface="Arial" panose="020B0604020202020204" pitchFamily="34" charset="0"/>
        <a:buNone/>
        <a:defRPr sz="3200" b="0" kern="1200">
          <a:solidFill>
            <a:schemeClr val="bg1"/>
          </a:solidFill>
          <a:latin typeface="+mn-lt"/>
          <a:ea typeface="+mn-ea"/>
          <a:cs typeface="+mn-cs"/>
        </a:defRPr>
      </a:lvl1pPr>
      <a:lvl2pPr marL="914171" indent="0" algn="l" defTabSz="1828343" rtl="0" eaLnBrk="1" latinLnBrk="0" hangingPunct="1">
        <a:lnSpc>
          <a:spcPct val="120000"/>
        </a:lnSpc>
        <a:spcBef>
          <a:spcPts val="1000"/>
        </a:spcBef>
        <a:spcAft>
          <a:spcPts val="800"/>
        </a:spcAft>
        <a:buFont typeface="Arial" panose="020B0604020202020204" pitchFamily="34" charset="0"/>
        <a:buNone/>
        <a:defRPr sz="3200" b="0" kern="1200">
          <a:solidFill>
            <a:schemeClr val="bg1"/>
          </a:solidFill>
          <a:latin typeface="+mn-lt"/>
          <a:ea typeface="+mn-ea"/>
          <a:cs typeface="+mn-cs"/>
        </a:defRPr>
      </a:lvl2pPr>
      <a:lvl3pPr marL="1828343" indent="0" algn="l" defTabSz="1828343" rtl="0" eaLnBrk="1" latinLnBrk="0" hangingPunct="1">
        <a:lnSpc>
          <a:spcPct val="120000"/>
        </a:lnSpc>
        <a:spcBef>
          <a:spcPts val="1000"/>
        </a:spcBef>
        <a:spcAft>
          <a:spcPts val="800"/>
        </a:spcAft>
        <a:buFont typeface="Arial" panose="020B0604020202020204" pitchFamily="34" charset="0"/>
        <a:buNone/>
        <a:defRPr sz="3200" kern="1200">
          <a:solidFill>
            <a:schemeClr val="bg1"/>
          </a:solidFill>
          <a:latin typeface="+mn-lt"/>
          <a:ea typeface="+mn-ea"/>
          <a:cs typeface="+mn-cs"/>
        </a:defRPr>
      </a:lvl3pPr>
      <a:lvl4pPr marL="2742514" indent="0" algn="l" defTabSz="1828343" rtl="0" eaLnBrk="1" latinLnBrk="0" hangingPunct="1">
        <a:lnSpc>
          <a:spcPct val="120000"/>
        </a:lnSpc>
        <a:spcBef>
          <a:spcPts val="1000"/>
        </a:spcBef>
        <a:spcAft>
          <a:spcPts val="800"/>
        </a:spcAft>
        <a:buFont typeface="Arial" panose="020B0604020202020204" pitchFamily="34" charset="0"/>
        <a:buNone/>
        <a:defRPr sz="3200" kern="1200">
          <a:solidFill>
            <a:schemeClr val="bg1"/>
          </a:solidFill>
          <a:latin typeface="+mn-lt"/>
          <a:ea typeface="+mn-ea"/>
          <a:cs typeface="+mn-cs"/>
        </a:defRPr>
      </a:lvl4pPr>
      <a:lvl5pPr marL="3656685" indent="0" algn="l" defTabSz="1828343" rtl="0" eaLnBrk="1" latinLnBrk="0" hangingPunct="1">
        <a:lnSpc>
          <a:spcPct val="120000"/>
        </a:lnSpc>
        <a:spcBef>
          <a:spcPts val="1000"/>
        </a:spcBef>
        <a:spcAft>
          <a:spcPts val="800"/>
        </a:spcAft>
        <a:buFont typeface="Arial" panose="020B0604020202020204" pitchFamily="34" charset="0"/>
        <a:buNone/>
        <a:defRPr sz="3200" kern="1200">
          <a:solidFill>
            <a:schemeClr val="bg1"/>
          </a:solidFill>
          <a:latin typeface="+mn-lt"/>
          <a:ea typeface="+mn-ea"/>
          <a:cs typeface="+mn-cs"/>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p:bodyStyle>
    <p:otherStyle>
      <a:defPPr>
        <a:defRPr lang="en-US"/>
      </a:defPPr>
      <a:lvl1pPr marL="0" algn="l" defTabSz="1828343" rtl="0" eaLnBrk="1" latinLnBrk="0" hangingPunct="1">
        <a:defRPr sz="3599" kern="1200">
          <a:solidFill>
            <a:schemeClr val="tx1"/>
          </a:solidFill>
          <a:latin typeface="+mn-lt"/>
          <a:ea typeface="+mn-ea"/>
          <a:cs typeface="+mn-cs"/>
        </a:defRPr>
      </a:lvl1pPr>
      <a:lvl2pPr marL="914171" algn="l" defTabSz="1828343" rtl="0" eaLnBrk="1" latinLnBrk="0" hangingPunct="1">
        <a:defRPr sz="3599" kern="1200">
          <a:solidFill>
            <a:schemeClr val="tx1"/>
          </a:solidFill>
          <a:latin typeface="+mn-lt"/>
          <a:ea typeface="+mn-ea"/>
          <a:cs typeface="+mn-cs"/>
        </a:defRPr>
      </a:lvl2pPr>
      <a:lvl3pPr marL="1828343" algn="l" defTabSz="1828343" rtl="0" eaLnBrk="1" latinLnBrk="0" hangingPunct="1">
        <a:defRPr sz="3599" kern="1200">
          <a:solidFill>
            <a:schemeClr val="tx1"/>
          </a:solidFill>
          <a:latin typeface="+mn-lt"/>
          <a:ea typeface="+mn-ea"/>
          <a:cs typeface="+mn-cs"/>
        </a:defRPr>
      </a:lvl3pPr>
      <a:lvl4pPr marL="2742514" algn="l" defTabSz="1828343" rtl="0" eaLnBrk="1" latinLnBrk="0" hangingPunct="1">
        <a:defRPr sz="3599" kern="1200">
          <a:solidFill>
            <a:schemeClr val="tx1"/>
          </a:solidFill>
          <a:latin typeface="+mn-lt"/>
          <a:ea typeface="+mn-ea"/>
          <a:cs typeface="+mn-cs"/>
        </a:defRPr>
      </a:lvl4pPr>
      <a:lvl5pPr marL="3656686" algn="l" defTabSz="1828343" rtl="0" eaLnBrk="1" latinLnBrk="0" hangingPunct="1">
        <a:defRPr sz="3599" kern="1200">
          <a:solidFill>
            <a:schemeClr val="tx1"/>
          </a:solidFill>
          <a:latin typeface="+mn-lt"/>
          <a:ea typeface="+mn-ea"/>
          <a:cs typeface="+mn-cs"/>
        </a:defRPr>
      </a:lvl5pPr>
      <a:lvl6pPr marL="4570857" algn="l" defTabSz="1828343" rtl="0" eaLnBrk="1" latinLnBrk="0" hangingPunct="1">
        <a:defRPr sz="3599" kern="1200">
          <a:solidFill>
            <a:schemeClr val="tx1"/>
          </a:solidFill>
          <a:latin typeface="+mn-lt"/>
          <a:ea typeface="+mn-ea"/>
          <a:cs typeface="+mn-cs"/>
        </a:defRPr>
      </a:lvl6pPr>
      <a:lvl7pPr marL="5485028" algn="l" defTabSz="1828343" rtl="0" eaLnBrk="1" latinLnBrk="0" hangingPunct="1">
        <a:defRPr sz="3599" kern="1200">
          <a:solidFill>
            <a:schemeClr val="tx1"/>
          </a:solidFill>
          <a:latin typeface="+mn-lt"/>
          <a:ea typeface="+mn-ea"/>
          <a:cs typeface="+mn-cs"/>
        </a:defRPr>
      </a:lvl7pPr>
      <a:lvl8pPr marL="6399200" algn="l" defTabSz="1828343" rtl="0" eaLnBrk="1" latinLnBrk="0" hangingPunct="1">
        <a:defRPr sz="3599" kern="1200">
          <a:solidFill>
            <a:schemeClr val="tx1"/>
          </a:solidFill>
          <a:latin typeface="+mn-lt"/>
          <a:ea typeface="+mn-ea"/>
          <a:cs typeface="+mn-cs"/>
        </a:defRPr>
      </a:lvl8pPr>
      <a:lvl9pPr marL="7313371" algn="l" defTabSz="1828343" rtl="0" eaLnBrk="1" latinLnBrk="0" hangingPunct="1">
        <a:defRPr sz="35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D0DE7-EA5B-0345-8808-CFA4BAD52C6C}"/>
              </a:ext>
            </a:extLst>
          </p:cNvPr>
          <p:cNvSpPr>
            <a:spLocks noGrp="1"/>
          </p:cNvSpPr>
          <p:nvPr>
            <p:ph type="title"/>
          </p:nvPr>
        </p:nvSpPr>
        <p:spPr>
          <a:xfrm>
            <a:off x="1784975" y="1828800"/>
            <a:ext cx="18697586" cy="4567715"/>
          </a:xfrm>
        </p:spPr>
        <p:txBody>
          <a:bodyPr>
            <a:normAutofit fontScale="90000"/>
          </a:bodyPr>
          <a:lstStyle/>
          <a:p>
            <a:r>
              <a:rPr lang="en-US" dirty="0"/>
              <a:t>Difference-in-Differences Analysis to Evaluate the Health Effects of Pandemic-Era Safety Net Policies</a:t>
            </a:r>
          </a:p>
        </p:txBody>
      </p:sp>
      <p:sp>
        <p:nvSpPr>
          <p:cNvPr id="3" name="Text Placeholder 2">
            <a:extLst>
              <a:ext uri="{FF2B5EF4-FFF2-40B4-BE49-F238E27FC236}">
                <a16:creationId xmlns:a16="http://schemas.microsoft.com/office/drawing/2014/main" id="{1AACD85C-20B2-EF42-ADA1-AA228E021D16}"/>
              </a:ext>
            </a:extLst>
          </p:cNvPr>
          <p:cNvSpPr>
            <a:spLocks noGrp="1"/>
          </p:cNvSpPr>
          <p:nvPr>
            <p:ph type="body" sz="quarter" idx="10"/>
          </p:nvPr>
        </p:nvSpPr>
        <p:spPr/>
        <p:txBody>
          <a:bodyPr>
            <a:normAutofit/>
          </a:bodyPr>
          <a:lstStyle/>
          <a:p>
            <a:r>
              <a:rPr lang="en-US" sz="3600" dirty="0"/>
              <a:t>Rita Hamad, MD, PhD</a:t>
            </a:r>
            <a:br>
              <a:rPr lang="en-US" sz="3600" dirty="0"/>
            </a:br>
            <a:r>
              <a:rPr lang="en-US" sz="3600" b="0" dirty="0"/>
              <a:t>Associate Professor, Department of Social and Behavioral Sciences</a:t>
            </a:r>
            <a:br>
              <a:rPr lang="en-US" sz="3600" b="0" dirty="0"/>
            </a:br>
            <a:r>
              <a:rPr lang="en-US" sz="3600" b="0" dirty="0"/>
              <a:t>Director, Social Policies for Health Equity Research (SPHERE) Center</a:t>
            </a:r>
            <a:endParaRPr lang="en-US" sz="3600" dirty="0"/>
          </a:p>
        </p:txBody>
      </p:sp>
      <p:sp>
        <p:nvSpPr>
          <p:cNvPr id="4" name="Text Placeholder 3">
            <a:extLst>
              <a:ext uri="{FF2B5EF4-FFF2-40B4-BE49-F238E27FC236}">
                <a16:creationId xmlns:a16="http://schemas.microsoft.com/office/drawing/2014/main" id="{46DC5B0E-1A3E-9449-88CD-762AFB605537}"/>
              </a:ext>
            </a:extLst>
          </p:cNvPr>
          <p:cNvSpPr>
            <a:spLocks noGrp="1"/>
          </p:cNvSpPr>
          <p:nvPr>
            <p:ph type="body" sz="quarter" idx="11"/>
          </p:nvPr>
        </p:nvSpPr>
        <p:spPr>
          <a:xfrm>
            <a:off x="1845622" y="5943601"/>
            <a:ext cx="18576290" cy="1400174"/>
          </a:xfrm>
        </p:spPr>
        <p:txBody>
          <a:bodyPr>
            <a:noAutofit/>
          </a:bodyPr>
          <a:lstStyle/>
          <a:p>
            <a:r>
              <a:rPr lang="en-US" sz="2200" dirty="0"/>
              <a:t>Webinar, Society for Epidemiologic Research</a:t>
            </a:r>
          </a:p>
          <a:p>
            <a:r>
              <a:rPr lang="en-US" sz="2200" dirty="0"/>
              <a:t>November 13, 2024</a:t>
            </a:r>
          </a:p>
        </p:txBody>
      </p:sp>
      <p:pic>
        <p:nvPicPr>
          <p:cNvPr id="5" name="Picture 2" descr="Social Policies for Health Equity Research Logo">
            <a:extLst>
              <a:ext uri="{FF2B5EF4-FFF2-40B4-BE49-F238E27FC236}">
                <a16:creationId xmlns:a16="http://schemas.microsoft.com/office/drawing/2014/main" id="{2272B373-1B47-7E73-D2AC-BE54ACFDE84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442" r="12906"/>
          <a:stretch/>
        </p:blipFill>
        <p:spPr bwMode="auto">
          <a:xfrm>
            <a:off x="19357718" y="7943880"/>
            <a:ext cx="4054658" cy="3563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7912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37CA3-3133-2430-9802-DCFBEE307D1D}"/>
              </a:ext>
            </a:extLst>
          </p:cNvPr>
          <p:cNvSpPr>
            <a:spLocks noGrp="1"/>
          </p:cNvSpPr>
          <p:nvPr>
            <p:ph type="title"/>
          </p:nvPr>
        </p:nvSpPr>
        <p:spPr>
          <a:xfrm>
            <a:off x="1784973" y="762000"/>
            <a:ext cx="18697587" cy="2005139"/>
          </a:xfrm>
        </p:spPr>
        <p:txBody>
          <a:bodyPr/>
          <a:lstStyle/>
          <a:p>
            <a:r>
              <a:rPr lang="en-US" dirty="0"/>
              <a:t>Results: Effects of 2021 CTC Expansion on Mental Health, by Race/Ethnicity</a:t>
            </a:r>
          </a:p>
        </p:txBody>
      </p:sp>
      <p:sp>
        <p:nvSpPr>
          <p:cNvPr id="7" name="TextBox 6">
            <a:extLst>
              <a:ext uri="{FF2B5EF4-FFF2-40B4-BE49-F238E27FC236}">
                <a16:creationId xmlns:a16="http://schemas.microsoft.com/office/drawing/2014/main" id="{B35A4FDF-0B16-2B43-5AAD-5077BBD82470}"/>
              </a:ext>
            </a:extLst>
          </p:cNvPr>
          <p:cNvSpPr txBox="1"/>
          <p:nvPr/>
        </p:nvSpPr>
        <p:spPr>
          <a:xfrm>
            <a:off x="606425" y="12737812"/>
            <a:ext cx="5166286" cy="523220"/>
          </a:xfrm>
          <a:prstGeom prst="rect">
            <a:avLst/>
          </a:prstGeom>
          <a:noFill/>
        </p:spPr>
        <p:txBody>
          <a:bodyPr wrap="none" rtlCol="0">
            <a:spAutoFit/>
          </a:bodyPr>
          <a:lstStyle/>
          <a:p>
            <a:pPr algn="l"/>
            <a:r>
              <a:rPr lang="en-US" sz="2800" dirty="0">
                <a:solidFill>
                  <a:schemeClr val="bg1"/>
                </a:solidFill>
              </a:rPr>
              <a:t>Batra et al., </a:t>
            </a:r>
            <a:r>
              <a:rPr lang="en-US" sz="2800" i="1" dirty="0">
                <a:solidFill>
                  <a:schemeClr val="bg1"/>
                </a:solidFill>
              </a:rPr>
              <a:t>Health Affairs </a:t>
            </a:r>
            <a:r>
              <a:rPr lang="en-US" sz="2800" dirty="0">
                <a:solidFill>
                  <a:schemeClr val="bg1"/>
                </a:solidFill>
              </a:rPr>
              <a:t>2023</a:t>
            </a:r>
          </a:p>
        </p:txBody>
      </p:sp>
      <p:grpSp>
        <p:nvGrpSpPr>
          <p:cNvPr id="8" name="Group 7">
            <a:extLst>
              <a:ext uri="{FF2B5EF4-FFF2-40B4-BE49-F238E27FC236}">
                <a16:creationId xmlns:a16="http://schemas.microsoft.com/office/drawing/2014/main" id="{874BA3FC-015B-8EA4-9554-01D9247956B2}"/>
              </a:ext>
            </a:extLst>
          </p:cNvPr>
          <p:cNvGrpSpPr/>
          <p:nvPr/>
        </p:nvGrpSpPr>
        <p:grpSpPr>
          <a:xfrm>
            <a:off x="4641219" y="2971800"/>
            <a:ext cx="15035532" cy="9083487"/>
            <a:chOff x="4641219" y="2971800"/>
            <a:chExt cx="15035532" cy="9083487"/>
          </a:xfrm>
        </p:grpSpPr>
        <p:sp>
          <p:nvSpPr>
            <p:cNvPr id="6" name="TextBox 5">
              <a:extLst>
                <a:ext uri="{FF2B5EF4-FFF2-40B4-BE49-F238E27FC236}">
                  <a16:creationId xmlns:a16="http://schemas.microsoft.com/office/drawing/2014/main" id="{F924C55F-767A-70E5-CC2D-3EB74F62BF90}"/>
                </a:ext>
              </a:extLst>
            </p:cNvPr>
            <p:cNvSpPr txBox="1"/>
            <p:nvPr/>
          </p:nvSpPr>
          <p:spPr bwMode="auto">
            <a:xfrm>
              <a:off x="4641219" y="10116295"/>
              <a:ext cx="15035532" cy="1938992"/>
            </a:xfrm>
            <a:prstGeom prst="rect">
              <a:avLst/>
            </a:prstGeom>
            <a:noFill/>
            <a:ln w="19050" algn="ctr">
              <a:no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000" b="0" i="0" u="none" strike="noStrike" kern="0" cap="none" spc="0" normalizeH="0" baseline="0" noProof="0" dirty="0">
                  <a:ln>
                    <a:noFill/>
                  </a:ln>
                  <a:solidFill>
                    <a:srgbClr val="FFFFFF"/>
                  </a:solidFill>
                  <a:effectLst/>
                  <a:uLnTx/>
                  <a:uFillTx/>
                  <a:ea typeface="Times New Roman" panose="02020603050405020304" pitchFamily="18" charset="0"/>
                </a:rPr>
                <a:t>*** p &lt; 0.01</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3000" b="0" i="0" u="none" strike="noStrike" kern="0" cap="none" spc="0" normalizeH="0" baseline="0" noProof="0" dirty="0">
                  <a:ln>
                    <a:noFill/>
                  </a:ln>
                  <a:solidFill>
                    <a:srgbClr val="FFFFFF"/>
                  </a:solidFill>
                  <a:effectLst/>
                  <a:uLnTx/>
                  <a:uFillTx/>
                  <a:ea typeface="Times New Roman" panose="02020603050405020304" pitchFamily="18" charset="0"/>
                </a:rPr>
                <a:t>Note: Sample was drawn from the April 2021 to January 2022 waves of the U.S. Census Household Pulse Survey. Sample includes 812,314 participants who provided responses to the outcomes of interest. </a:t>
              </a:r>
              <a:endParaRPr kumimoji="0" lang="en-US" sz="3000" b="0" i="0" u="none" strike="noStrike" kern="0" cap="none" spc="0" normalizeH="0" baseline="0" noProof="0" dirty="0">
                <a:ln>
                  <a:noFill/>
                </a:ln>
                <a:solidFill>
                  <a:srgbClr val="FFFFFF"/>
                </a:solidFill>
                <a:effectLst/>
                <a:uLnTx/>
                <a:uFillTx/>
              </a:endParaRPr>
            </a:p>
          </p:txBody>
        </p:sp>
        <p:pic>
          <p:nvPicPr>
            <p:cNvPr id="3" name="Picture 2" descr="Exhibit 3">
              <a:extLst>
                <a:ext uri="{FF2B5EF4-FFF2-40B4-BE49-F238E27FC236}">
                  <a16:creationId xmlns:a16="http://schemas.microsoft.com/office/drawing/2014/main" id="{FB0035EB-C7AB-5ADC-8990-94B04E59F1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0899" y="2971800"/>
              <a:ext cx="14975852" cy="710313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53217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37CA3-3133-2430-9802-DCFBEE307D1D}"/>
              </a:ext>
            </a:extLst>
          </p:cNvPr>
          <p:cNvSpPr>
            <a:spLocks noGrp="1"/>
          </p:cNvSpPr>
          <p:nvPr>
            <p:ph type="title"/>
          </p:nvPr>
        </p:nvSpPr>
        <p:spPr>
          <a:xfrm>
            <a:off x="1784973" y="762000"/>
            <a:ext cx="18697587" cy="2005139"/>
          </a:xfrm>
        </p:spPr>
        <p:txBody>
          <a:bodyPr/>
          <a:lstStyle/>
          <a:p>
            <a:r>
              <a:rPr lang="en-US" dirty="0"/>
              <a:t>Results: Effects of 2021 CTC Expansion on Mental Health, Event Study Models</a:t>
            </a:r>
          </a:p>
        </p:txBody>
      </p:sp>
      <p:sp>
        <p:nvSpPr>
          <p:cNvPr id="7" name="TextBox 6">
            <a:extLst>
              <a:ext uri="{FF2B5EF4-FFF2-40B4-BE49-F238E27FC236}">
                <a16:creationId xmlns:a16="http://schemas.microsoft.com/office/drawing/2014/main" id="{B35A4FDF-0B16-2B43-5AAD-5077BBD82470}"/>
              </a:ext>
            </a:extLst>
          </p:cNvPr>
          <p:cNvSpPr txBox="1"/>
          <p:nvPr/>
        </p:nvSpPr>
        <p:spPr>
          <a:xfrm>
            <a:off x="606425" y="12737812"/>
            <a:ext cx="5166286" cy="523220"/>
          </a:xfrm>
          <a:prstGeom prst="rect">
            <a:avLst/>
          </a:prstGeom>
          <a:noFill/>
        </p:spPr>
        <p:txBody>
          <a:bodyPr wrap="none" rtlCol="0">
            <a:spAutoFit/>
          </a:bodyPr>
          <a:lstStyle/>
          <a:p>
            <a:pPr algn="l"/>
            <a:r>
              <a:rPr lang="en-US" sz="2800" dirty="0">
                <a:solidFill>
                  <a:schemeClr val="bg1"/>
                </a:solidFill>
              </a:rPr>
              <a:t>Batra et al., </a:t>
            </a:r>
            <a:r>
              <a:rPr lang="en-US" sz="2800" i="1" dirty="0">
                <a:solidFill>
                  <a:schemeClr val="bg1"/>
                </a:solidFill>
              </a:rPr>
              <a:t>Health Affairs </a:t>
            </a:r>
            <a:r>
              <a:rPr lang="en-US" sz="2800" dirty="0">
                <a:solidFill>
                  <a:schemeClr val="bg1"/>
                </a:solidFill>
              </a:rPr>
              <a:t>2023</a:t>
            </a:r>
          </a:p>
        </p:txBody>
      </p:sp>
      <p:sp>
        <p:nvSpPr>
          <p:cNvPr id="6" name="TextBox 5">
            <a:extLst>
              <a:ext uri="{FF2B5EF4-FFF2-40B4-BE49-F238E27FC236}">
                <a16:creationId xmlns:a16="http://schemas.microsoft.com/office/drawing/2014/main" id="{F924C55F-767A-70E5-CC2D-3EB74F62BF90}"/>
              </a:ext>
            </a:extLst>
          </p:cNvPr>
          <p:cNvSpPr txBox="1"/>
          <p:nvPr/>
        </p:nvSpPr>
        <p:spPr bwMode="auto">
          <a:xfrm>
            <a:off x="2139939" y="10116295"/>
            <a:ext cx="20038092" cy="1015663"/>
          </a:xfrm>
          <a:prstGeom prst="rect">
            <a:avLst/>
          </a:prstGeom>
          <a:noFill/>
          <a:ln w="19050" algn="ctr">
            <a:no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000" b="0" i="0" u="none" strike="noStrike" kern="0" cap="none" spc="0" normalizeH="0" baseline="0" noProof="0" dirty="0">
                <a:ln>
                  <a:noFill/>
                </a:ln>
                <a:solidFill>
                  <a:srgbClr val="FFFFFF"/>
                </a:solidFill>
                <a:effectLst/>
                <a:uLnTx/>
                <a:uFillTx/>
                <a:ea typeface="Times New Roman" panose="02020603050405020304" pitchFamily="18" charset="0"/>
              </a:rPr>
              <a:t>Note: Sample was drawn from the April 2021 to January 2022 waves of the U.S. Census Household Pulse Survey. Sample includes 812,314 participants who provided responses to the outcomes of interest. </a:t>
            </a:r>
            <a:endParaRPr kumimoji="0" lang="en-US" sz="3000" b="0" i="0" u="none" strike="noStrike" kern="0" cap="none" spc="0" normalizeH="0" baseline="0" noProof="0" dirty="0">
              <a:ln>
                <a:noFill/>
              </a:ln>
              <a:solidFill>
                <a:srgbClr val="FFFFFF"/>
              </a:solidFill>
              <a:effectLst/>
              <a:uLnTx/>
              <a:uFillTx/>
            </a:endParaRPr>
          </a:p>
        </p:txBody>
      </p:sp>
      <p:grpSp>
        <p:nvGrpSpPr>
          <p:cNvPr id="11" name="Group 10">
            <a:extLst>
              <a:ext uri="{FF2B5EF4-FFF2-40B4-BE49-F238E27FC236}">
                <a16:creationId xmlns:a16="http://schemas.microsoft.com/office/drawing/2014/main" id="{509FDD54-7FD4-691C-1307-88649643585B}"/>
              </a:ext>
            </a:extLst>
          </p:cNvPr>
          <p:cNvGrpSpPr/>
          <p:nvPr/>
        </p:nvGrpSpPr>
        <p:grpSpPr>
          <a:xfrm>
            <a:off x="2139939" y="3299212"/>
            <a:ext cx="20038092" cy="6817083"/>
            <a:chOff x="2139939" y="3299212"/>
            <a:chExt cx="20038092" cy="6817083"/>
          </a:xfrm>
        </p:grpSpPr>
        <p:pic>
          <p:nvPicPr>
            <p:cNvPr id="5" name="Picture 4">
              <a:extLst>
                <a:ext uri="{FF2B5EF4-FFF2-40B4-BE49-F238E27FC236}">
                  <a16:creationId xmlns:a16="http://schemas.microsoft.com/office/drawing/2014/main" id="{C03CE5E9-9597-0918-4CBF-135D977CA95E}"/>
                </a:ext>
              </a:extLst>
            </p:cNvPr>
            <p:cNvPicPr>
              <a:picLocks noChangeAspect="1"/>
            </p:cNvPicPr>
            <p:nvPr/>
          </p:nvPicPr>
          <p:blipFill rotWithShape="1">
            <a:blip r:embed="rId3"/>
            <a:srcRect l="37083" t="36667" r="22500" b="38889"/>
            <a:stretch/>
          </p:blipFill>
          <p:spPr>
            <a:xfrm>
              <a:off x="2139939" y="3299212"/>
              <a:ext cx="20038092" cy="6817083"/>
            </a:xfrm>
            <a:prstGeom prst="rect">
              <a:avLst/>
            </a:prstGeom>
          </p:spPr>
        </p:pic>
        <p:sp>
          <p:nvSpPr>
            <p:cNvPr id="9" name="TextBox 8">
              <a:extLst>
                <a:ext uri="{FF2B5EF4-FFF2-40B4-BE49-F238E27FC236}">
                  <a16:creationId xmlns:a16="http://schemas.microsoft.com/office/drawing/2014/main" id="{CC80DE97-D538-054B-3562-D6AC7624388E}"/>
                </a:ext>
              </a:extLst>
            </p:cNvPr>
            <p:cNvSpPr txBox="1"/>
            <p:nvPr/>
          </p:nvSpPr>
          <p:spPr>
            <a:xfrm>
              <a:off x="14372602" y="9584222"/>
              <a:ext cx="5115503" cy="461665"/>
            </a:xfrm>
            <a:prstGeom prst="rect">
              <a:avLst/>
            </a:prstGeom>
            <a:noFill/>
          </p:spPr>
          <p:txBody>
            <a:bodyPr wrap="none" rtlCol="0">
              <a:spAutoFit/>
            </a:bodyPr>
            <a:lstStyle/>
            <a:p>
              <a:pPr algn="l"/>
              <a:r>
                <a:rPr lang="en-US" sz="2400" dirty="0"/>
                <a:t>Survey waves since CTC expansion</a:t>
              </a:r>
            </a:p>
          </p:txBody>
        </p:sp>
        <p:sp>
          <p:nvSpPr>
            <p:cNvPr id="10" name="TextBox 9">
              <a:extLst>
                <a:ext uri="{FF2B5EF4-FFF2-40B4-BE49-F238E27FC236}">
                  <a16:creationId xmlns:a16="http://schemas.microsoft.com/office/drawing/2014/main" id="{66A98E87-CEED-78AC-2FB9-AE98D6530D03}"/>
                </a:ext>
              </a:extLst>
            </p:cNvPr>
            <p:cNvSpPr txBox="1"/>
            <p:nvPr/>
          </p:nvSpPr>
          <p:spPr>
            <a:xfrm>
              <a:off x="4416425" y="9588957"/>
              <a:ext cx="5115503" cy="461665"/>
            </a:xfrm>
            <a:prstGeom prst="rect">
              <a:avLst/>
            </a:prstGeom>
            <a:noFill/>
          </p:spPr>
          <p:txBody>
            <a:bodyPr wrap="none" rtlCol="0">
              <a:spAutoFit/>
            </a:bodyPr>
            <a:lstStyle/>
            <a:p>
              <a:pPr algn="l"/>
              <a:r>
                <a:rPr lang="en-US" sz="2400" dirty="0"/>
                <a:t>Survey waves since CTC expansion</a:t>
              </a:r>
            </a:p>
          </p:txBody>
        </p:sp>
      </p:grpSp>
    </p:spTree>
    <p:extLst>
      <p:ext uri="{BB962C8B-B14F-4D97-AF65-F5344CB8AC3E}">
        <p14:creationId xmlns:p14="http://schemas.microsoft.com/office/powerpoint/2010/main" val="3130540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A4DFD-1CD1-3286-54B2-D5C93615F3EC}"/>
              </a:ext>
            </a:extLst>
          </p:cNvPr>
          <p:cNvSpPr>
            <a:spLocks noGrp="1"/>
          </p:cNvSpPr>
          <p:nvPr>
            <p:ph type="title"/>
          </p:nvPr>
        </p:nvSpPr>
        <p:spPr>
          <a:xfrm>
            <a:off x="1784973" y="762000"/>
            <a:ext cx="19852652" cy="2005139"/>
          </a:xfrm>
        </p:spPr>
        <p:txBody>
          <a:bodyPr/>
          <a:lstStyle/>
          <a:p>
            <a:r>
              <a:rPr lang="en-US" dirty="0"/>
              <a:t>The Supplemental Nutrition Assistance Program</a:t>
            </a:r>
          </a:p>
        </p:txBody>
      </p:sp>
      <p:pic>
        <p:nvPicPr>
          <p:cNvPr id="1026" name="Picture 2">
            <a:extLst>
              <a:ext uri="{FF2B5EF4-FFF2-40B4-BE49-F238E27FC236}">
                <a16:creationId xmlns:a16="http://schemas.microsoft.com/office/drawing/2014/main" id="{77A1A052-865F-2454-4703-2BEC84F25C0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5984" b="16422"/>
          <a:stretch/>
        </p:blipFill>
        <p:spPr bwMode="auto">
          <a:xfrm>
            <a:off x="1253191" y="3537489"/>
            <a:ext cx="10972800" cy="735911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FD7CBA9-6303-CFB1-DE5D-60CBA21B23C8}"/>
              </a:ext>
            </a:extLst>
          </p:cNvPr>
          <p:cNvSpPr txBox="1"/>
          <p:nvPr/>
        </p:nvSpPr>
        <p:spPr>
          <a:xfrm>
            <a:off x="606425" y="12737812"/>
            <a:ext cx="11959749" cy="523220"/>
          </a:xfrm>
          <a:prstGeom prst="rect">
            <a:avLst/>
          </a:prstGeom>
          <a:noFill/>
        </p:spPr>
        <p:txBody>
          <a:bodyPr wrap="none" rtlCol="0">
            <a:spAutoFit/>
          </a:bodyPr>
          <a:lstStyle/>
          <a:p>
            <a:pPr algn="l"/>
            <a:r>
              <a:rPr lang="en-US" sz="2800" dirty="0">
                <a:solidFill>
                  <a:schemeClr val="bg1"/>
                </a:solidFill>
              </a:rPr>
              <a:t>Pew Research Center, 2023; Center on Budget and Policy Priorities, 2023</a:t>
            </a:r>
          </a:p>
        </p:txBody>
      </p:sp>
      <p:sp>
        <p:nvSpPr>
          <p:cNvPr id="5" name="TextBox 4">
            <a:extLst>
              <a:ext uri="{FF2B5EF4-FFF2-40B4-BE49-F238E27FC236}">
                <a16:creationId xmlns:a16="http://schemas.microsoft.com/office/drawing/2014/main" id="{0F462C1B-553B-D20F-28F8-3EF61F62B098}"/>
              </a:ext>
            </a:extLst>
          </p:cNvPr>
          <p:cNvSpPr txBox="1"/>
          <p:nvPr/>
        </p:nvSpPr>
        <p:spPr>
          <a:xfrm>
            <a:off x="13636625" y="4572000"/>
            <a:ext cx="8972328" cy="5016758"/>
          </a:xfrm>
          <a:prstGeom prst="rect">
            <a:avLst/>
          </a:prstGeom>
          <a:noFill/>
        </p:spPr>
        <p:txBody>
          <a:bodyPr wrap="none" rtlCol="0">
            <a:spAutoFit/>
          </a:bodyPr>
          <a:lstStyle/>
          <a:p>
            <a:pPr algn="l"/>
            <a:r>
              <a:rPr lang="en-US" sz="4000" dirty="0">
                <a:solidFill>
                  <a:schemeClr val="bg1"/>
                </a:solidFill>
              </a:rPr>
              <a:t>Average benefit in 2021: </a:t>
            </a:r>
          </a:p>
          <a:p>
            <a:pPr algn="l"/>
            <a:r>
              <a:rPr lang="en-US" sz="4000" b="1" u="sng" dirty="0">
                <a:solidFill>
                  <a:schemeClr val="bg1"/>
                </a:solidFill>
              </a:rPr>
              <a:t>$127</a:t>
            </a:r>
            <a:r>
              <a:rPr lang="en-US" sz="4000" dirty="0">
                <a:solidFill>
                  <a:schemeClr val="bg1"/>
                </a:solidFill>
              </a:rPr>
              <a:t> per person per month</a:t>
            </a:r>
          </a:p>
          <a:p>
            <a:pPr algn="l"/>
            <a:endParaRPr lang="en-US" sz="4000" dirty="0">
              <a:solidFill>
                <a:schemeClr val="bg1"/>
              </a:solidFill>
            </a:endParaRPr>
          </a:p>
          <a:p>
            <a:pPr algn="l"/>
            <a:endParaRPr lang="en-US" sz="4000" dirty="0">
              <a:solidFill>
                <a:schemeClr val="bg1"/>
              </a:solidFill>
            </a:endParaRPr>
          </a:p>
          <a:p>
            <a:pPr algn="l"/>
            <a:endParaRPr lang="en-US" sz="4000" dirty="0">
              <a:solidFill>
                <a:schemeClr val="bg1"/>
              </a:solidFill>
            </a:endParaRPr>
          </a:p>
          <a:p>
            <a:pPr algn="l"/>
            <a:r>
              <a:rPr lang="en-US" sz="4000" u="sng" dirty="0">
                <a:solidFill>
                  <a:schemeClr val="bg1"/>
                </a:solidFill>
              </a:rPr>
              <a:t>Additional</a:t>
            </a:r>
            <a:r>
              <a:rPr lang="en-US" sz="4000" dirty="0">
                <a:solidFill>
                  <a:schemeClr val="bg1"/>
                </a:solidFill>
              </a:rPr>
              <a:t> benefit in 2021 from </a:t>
            </a:r>
          </a:p>
          <a:p>
            <a:pPr algn="l"/>
            <a:r>
              <a:rPr lang="en-US" sz="4000" dirty="0">
                <a:solidFill>
                  <a:schemeClr val="bg1"/>
                </a:solidFill>
              </a:rPr>
              <a:t>pandemic-era “emergency allotments”:</a:t>
            </a:r>
          </a:p>
          <a:p>
            <a:pPr algn="l"/>
            <a:r>
              <a:rPr lang="en-US" sz="4000" b="1" u="sng" dirty="0">
                <a:solidFill>
                  <a:schemeClr val="bg1"/>
                </a:solidFill>
              </a:rPr>
              <a:t>$92</a:t>
            </a:r>
            <a:r>
              <a:rPr lang="en-US" sz="4000" dirty="0">
                <a:solidFill>
                  <a:schemeClr val="bg1"/>
                </a:solidFill>
              </a:rPr>
              <a:t> per person per month</a:t>
            </a:r>
          </a:p>
        </p:txBody>
      </p:sp>
    </p:spTree>
    <p:extLst>
      <p:ext uri="{BB962C8B-B14F-4D97-AF65-F5344CB8AC3E}">
        <p14:creationId xmlns:p14="http://schemas.microsoft.com/office/powerpoint/2010/main" val="1040866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B20D1-FF4A-2EE0-AAC2-FCC6AB80D748}"/>
              </a:ext>
            </a:extLst>
          </p:cNvPr>
          <p:cNvSpPr>
            <a:spLocks noGrp="1"/>
          </p:cNvSpPr>
          <p:nvPr>
            <p:ph type="title"/>
          </p:nvPr>
        </p:nvSpPr>
        <p:spPr/>
        <p:txBody>
          <a:bodyPr/>
          <a:lstStyle/>
          <a:p>
            <a:r>
              <a:rPr lang="en-US" dirty="0"/>
              <a:t>Staggered Expiration of SNAP EAs by State</a:t>
            </a:r>
          </a:p>
        </p:txBody>
      </p:sp>
      <p:pic>
        <p:nvPicPr>
          <p:cNvPr id="1026" name="Picture 2" descr="Timeline shows changes to SNAP benefits occurring between March 2021 and October 2023">
            <a:extLst>
              <a:ext uri="{FF2B5EF4-FFF2-40B4-BE49-F238E27FC236}">
                <a16:creationId xmlns:a16="http://schemas.microsoft.com/office/drawing/2014/main" id="{3DE7C060-8E3A-00F7-8E36-BB2F0C4BA5C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2201" b="8271"/>
          <a:stretch/>
        </p:blipFill>
        <p:spPr bwMode="auto">
          <a:xfrm>
            <a:off x="1784973" y="3557733"/>
            <a:ext cx="21300452" cy="8146587"/>
          </a:xfrm>
          <a:prstGeom prst="rect">
            <a:avLst/>
          </a:prstGeom>
          <a:solidFill>
            <a:schemeClr val="bg1">
              <a:lumMod val="95000"/>
            </a:schemeClr>
          </a:solidFill>
        </p:spPr>
      </p:pic>
      <p:sp>
        <p:nvSpPr>
          <p:cNvPr id="4" name="TextBox 3">
            <a:extLst>
              <a:ext uri="{FF2B5EF4-FFF2-40B4-BE49-F238E27FC236}">
                <a16:creationId xmlns:a16="http://schemas.microsoft.com/office/drawing/2014/main" id="{DF03BB6C-1350-BE9E-1AAA-446D43C30343}"/>
              </a:ext>
            </a:extLst>
          </p:cNvPr>
          <p:cNvSpPr txBox="1"/>
          <p:nvPr/>
        </p:nvSpPr>
        <p:spPr>
          <a:xfrm>
            <a:off x="606425" y="12737812"/>
            <a:ext cx="5861926" cy="523220"/>
          </a:xfrm>
          <a:prstGeom prst="rect">
            <a:avLst/>
          </a:prstGeom>
          <a:noFill/>
        </p:spPr>
        <p:txBody>
          <a:bodyPr wrap="none" rtlCol="0">
            <a:spAutoFit/>
          </a:bodyPr>
          <a:lstStyle/>
          <a:p>
            <a:pPr algn="l"/>
            <a:r>
              <a:rPr lang="en-US" sz="2800" dirty="0">
                <a:solidFill>
                  <a:schemeClr val="bg1"/>
                </a:solidFill>
              </a:rPr>
              <a:t>US Department of Agriculture, 2023</a:t>
            </a:r>
          </a:p>
        </p:txBody>
      </p:sp>
      <p:sp>
        <p:nvSpPr>
          <p:cNvPr id="3" name="Oval 2">
            <a:extLst>
              <a:ext uri="{FF2B5EF4-FFF2-40B4-BE49-F238E27FC236}">
                <a16:creationId xmlns:a16="http://schemas.microsoft.com/office/drawing/2014/main" id="{B27CF703-CE05-08BF-D10C-31E2ED8BF4B8}"/>
              </a:ext>
            </a:extLst>
          </p:cNvPr>
          <p:cNvSpPr/>
          <p:nvPr/>
        </p:nvSpPr>
        <p:spPr>
          <a:xfrm>
            <a:off x="17446625" y="3557733"/>
            <a:ext cx="4114800" cy="474806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8007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B47EE-377F-7E1B-89E1-7A4E8AE64CAD}"/>
              </a:ext>
            </a:extLst>
          </p:cNvPr>
          <p:cNvSpPr>
            <a:spLocks noGrp="1"/>
          </p:cNvSpPr>
          <p:nvPr>
            <p:ph type="title"/>
          </p:nvPr>
        </p:nvSpPr>
        <p:spPr/>
        <p:txBody>
          <a:bodyPr/>
          <a:lstStyle/>
          <a:p>
            <a:r>
              <a:rPr lang="en-US" dirty="0"/>
              <a:t>Methods: Data Set</a:t>
            </a:r>
          </a:p>
        </p:txBody>
      </p:sp>
      <p:sp>
        <p:nvSpPr>
          <p:cNvPr id="3" name="Text Placeholder 2">
            <a:extLst>
              <a:ext uri="{FF2B5EF4-FFF2-40B4-BE49-F238E27FC236}">
                <a16:creationId xmlns:a16="http://schemas.microsoft.com/office/drawing/2014/main" id="{76675A04-8FB8-85EC-0AEB-9D0E1AA24063}"/>
              </a:ext>
            </a:extLst>
          </p:cNvPr>
          <p:cNvSpPr>
            <a:spLocks noGrp="1"/>
          </p:cNvSpPr>
          <p:nvPr>
            <p:ph type="body" sz="quarter" idx="11"/>
          </p:nvPr>
        </p:nvSpPr>
        <p:spPr/>
        <p:txBody>
          <a:bodyPr>
            <a:normAutofit lnSpcReduction="10000"/>
          </a:bodyPr>
          <a:lstStyle/>
          <a:p>
            <a:pPr marL="0" indent="0">
              <a:buNone/>
            </a:pPr>
            <a:r>
              <a:rPr lang="en-US" sz="4000" dirty="0"/>
              <a:t>U.S. Census Household Pulse Survey</a:t>
            </a:r>
          </a:p>
          <a:p>
            <a:pPr marL="0" indent="0">
              <a:buNone/>
            </a:pPr>
            <a:r>
              <a:rPr lang="en-US" sz="4000" dirty="0"/>
              <a:t>	Serial ~monthly cross-sections Nov 2022-Jul 2023</a:t>
            </a:r>
          </a:p>
          <a:p>
            <a:pPr marL="0" indent="0">
              <a:buNone/>
            </a:pPr>
            <a:r>
              <a:rPr lang="en-US" sz="4000" dirty="0"/>
              <a:t>	Individual demographic factors</a:t>
            </a:r>
          </a:p>
          <a:p>
            <a:pPr marL="0" indent="0">
              <a:buNone/>
            </a:pPr>
            <a:r>
              <a:rPr lang="en-US" sz="4000" dirty="0"/>
              <a:t>	Outcomes</a:t>
            </a:r>
          </a:p>
          <a:p>
            <a:pPr marL="0" indent="0">
              <a:buNone/>
            </a:pPr>
            <a:r>
              <a:rPr lang="en-US" sz="4000" dirty="0"/>
              <a:t>		Food and material hardship</a:t>
            </a:r>
          </a:p>
          <a:p>
            <a:pPr marL="0" indent="0">
              <a:buNone/>
            </a:pPr>
            <a:r>
              <a:rPr lang="en-US" sz="4000" dirty="0"/>
              <a:t>		Depressive symptoms (PHQ), anxiety (GAD)</a:t>
            </a:r>
          </a:p>
          <a:p>
            <a:pPr marL="0" indent="0">
              <a:buNone/>
            </a:pPr>
            <a:r>
              <a:rPr lang="en-US" sz="4000" dirty="0"/>
              <a:t>Restricted to individuals eligible for SNAP based on self-reported demographics</a:t>
            </a:r>
          </a:p>
          <a:p>
            <a:pPr marL="0" indent="0">
              <a:buNone/>
            </a:pPr>
            <a:r>
              <a:rPr lang="en-US" sz="4000" dirty="0"/>
              <a:t>Final N = 41,517</a:t>
            </a:r>
          </a:p>
        </p:txBody>
      </p:sp>
      <p:sp>
        <p:nvSpPr>
          <p:cNvPr id="5" name="TextBox 4">
            <a:extLst>
              <a:ext uri="{FF2B5EF4-FFF2-40B4-BE49-F238E27FC236}">
                <a16:creationId xmlns:a16="http://schemas.microsoft.com/office/drawing/2014/main" id="{E1CF1F55-C19C-081F-6567-58A130E75693}"/>
              </a:ext>
            </a:extLst>
          </p:cNvPr>
          <p:cNvSpPr txBox="1"/>
          <p:nvPr/>
        </p:nvSpPr>
        <p:spPr>
          <a:xfrm>
            <a:off x="606425" y="12737812"/>
            <a:ext cx="5179046" cy="523220"/>
          </a:xfrm>
          <a:prstGeom prst="rect">
            <a:avLst/>
          </a:prstGeom>
          <a:noFill/>
        </p:spPr>
        <p:txBody>
          <a:bodyPr wrap="none" rtlCol="0">
            <a:spAutoFit/>
          </a:bodyPr>
          <a:lstStyle/>
          <a:p>
            <a:pPr algn="l"/>
            <a:r>
              <a:rPr lang="en-US" sz="2800" dirty="0">
                <a:solidFill>
                  <a:schemeClr val="bg1"/>
                </a:solidFill>
              </a:rPr>
              <a:t>Wells et al., </a:t>
            </a:r>
            <a:r>
              <a:rPr lang="en-US" sz="2800" i="1" dirty="0">
                <a:solidFill>
                  <a:schemeClr val="bg1"/>
                </a:solidFill>
              </a:rPr>
              <a:t>Health Affairs </a:t>
            </a:r>
            <a:r>
              <a:rPr lang="en-US" sz="2800" dirty="0">
                <a:solidFill>
                  <a:schemeClr val="bg1"/>
                </a:solidFill>
              </a:rPr>
              <a:t>2024</a:t>
            </a:r>
          </a:p>
        </p:txBody>
      </p:sp>
    </p:spTree>
    <p:extLst>
      <p:ext uri="{BB962C8B-B14F-4D97-AF65-F5344CB8AC3E}">
        <p14:creationId xmlns:p14="http://schemas.microsoft.com/office/powerpoint/2010/main" val="10234850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a:cxnSpLocks/>
          </p:cNvCxnSpPr>
          <p:nvPr/>
        </p:nvCxnSpPr>
        <p:spPr>
          <a:xfrm>
            <a:off x="5164723" y="2517338"/>
            <a:ext cx="0" cy="876026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164723" y="11277600"/>
            <a:ext cx="13868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cxnSpLocks/>
          </p:cNvCxnSpPr>
          <p:nvPr/>
        </p:nvCxnSpPr>
        <p:spPr>
          <a:xfrm>
            <a:off x="11870323" y="2517338"/>
            <a:ext cx="67103" cy="8809747"/>
          </a:xfrm>
          <a:prstGeom prst="line">
            <a:avLst/>
          </a:prstGeom>
          <a:ln>
            <a:solidFill>
              <a:schemeClr val="bg1"/>
            </a:solidFill>
            <a:prstDash val="lg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657399" y="11509713"/>
            <a:ext cx="6492949" cy="646331"/>
          </a:xfrm>
          <a:prstGeom prst="rect">
            <a:avLst/>
          </a:prstGeom>
          <a:noFill/>
        </p:spPr>
        <p:txBody>
          <a:bodyPr wrap="square" rtlCol="0">
            <a:spAutoFit/>
          </a:bodyPr>
          <a:lstStyle/>
          <a:p>
            <a:pPr algn="ctr" defTabSz="1828800"/>
            <a:r>
              <a:rPr lang="en-US" sz="3600" dirty="0">
                <a:solidFill>
                  <a:schemeClr val="bg1"/>
                </a:solidFill>
                <a:latin typeface="+mj-lt"/>
                <a:cs typeface="Times New Roman" panose="02020603050405020304" pitchFamily="18" charset="0"/>
              </a:rPr>
              <a:t>SNAP Expiration (Mar 2023)</a:t>
            </a:r>
          </a:p>
        </p:txBody>
      </p:sp>
      <p:sp>
        <p:nvSpPr>
          <p:cNvPr id="11" name="TextBox 10"/>
          <p:cNvSpPr txBox="1"/>
          <p:nvPr/>
        </p:nvSpPr>
        <p:spPr>
          <a:xfrm>
            <a:off x="7046005" y="11604085"/>
            <a:ext cx="1544012" cy="646331"/>
          </a:xfrm>
          <a:prstGeom prst="rect">
            <a:avLst/>
          </a:prstGeom>
          <a:noFill/>
        </p:spPr>
        <p:txBody>
          <a:bodyPr wrap="none" rtlCol="0">
            <a:spAutoFit/>
          </a:bodyPr>
          <a:lstStyle/>
          <a:p>
            <a:pPr defTabSz="1828800"/>
            <a:r>
              <a:rPr lang="en-US" sz="3600" dirty="0">
                <a:solidFill>
                  <a:schemeClr val="bg1"/>
                </a:solidFill>
                <a:latin typeface="+mj-lt"/>
                <a:cs typeface="Times New Roman" panose="02020603050405020304" pitchFamily="18" charset="0"/>
              </a:rPr>
              <a:t>Before</a:t>
            </a:r>
          </a:p>
        </p:txBody>
      </p:sp>
      <p:sp>
        <p:nvSpPr>
          <p:cNvPr id="12" name="TextBox 11"/>
          <p:cNvSpPr txBox="1"/>
          <p:nvPr/>
        </p:nvSpPr>
        <p:spPr>
          <a:xfrm>
            <a:off x="15348623" y="11604085"/>
            <a:ext cx="1159292" cy="646331"/>
          </a:xfrm>
          <a:prstGeom prst="rect">
            <a:avLst/>
          </a:prstGeom>
          <a:noFill/>
        </p:spPr>
        <p:txBody>
          <a:bodyPr wrap="none" rtlCol="0">
            <a:spAutoFit/>
          </a:bodyPr>
          <a:lstStyle/>
          <a:p>
            <a:pPr defTabSz="1828800"/>
            <a:r>
              <a:rPr lang="en-US" sz="3600" dirty="0">
                <a:solidFill>
                  <a:schemeClr val="bg1"/>
                </a:solidFill>
                <a:latin typeface="+mj-lt"/>
                <a:cs typeface="Times New Roman" panose="02020603050405020304" pitchFamily="18" charset="0"/>
              </a:rPr>
              <a:t>After</a:t>
            </a:r>
          </a:p>
        </p:txBody>
      </p:sp>
      <p:sp>
        <p:nvSpPr>
          <p:cNvPr id="13" name="TextBox 12"/>
          <p:cNvSpPr txBox="1"/>
          <p:nvPr/>
        </p:nvSpPr>
        <p:spPr>
          <a:xfrm>
            <a:off x="2468344" y="6553201"/>
            <a:ext cx="3869649" cy="646331"/>
          </a:xfrm>
          <a:prstGeom prst="rect">
            <a:avLst/>
          </a:prstGeom>
          <a:noFill/>
          <a:scene3d>
            <a:camera prst="orthographicFront">
              <a:rot lat="0" lon="0" rev="5400000"/>
            </a:camera>
            <a:lightRig rig="threePt" dir="t"/>
          </a:scene3d>
        </p:spPr>
        <p:txBody>
          <a:bodyPr wrap="none" rtlCol="0">
            <a:spAutoFit/>
          </a:bodyPr>
          <a:lstStyle/>
          <a:p>
            <a:pPr defTabSz="1828800"/>
            <a:r>
              <a:rPr lang="en-US" sz="3600" dirty="0">
                <a:solidFill>
                  <a:schemeClr val="bg1"/>
                </a:solidFill>
                <a:latin typeface="+mj-lt"/>
                <a:cs typeface="Times New Roman" panose="02020603050405020304" pitchFamily="18" charset="0"/>
              </a:rPr>
              <a:t>Food insufficiency</a:t>
            </a:r>
          </a:p>
        </p:txBody>
      </p:sp>
      <p:cxnSp>
        <p:nvCxnSpPr>
          <p:cNvPr id="14" name="Straight Connector 13"/>
          <p:cNvCxnSpPr/>
          <p:nvPr/>
        </p:nvCxnSpPr>
        <p:spPr>
          <a:xfrm flipV="1">
            <a:off x="5926724" y="5698698"/>
            <a:ext cx="5934502" cy="167892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5908526" y="7377626"/>
            <a:ext cx="5934502" cy="167892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11946524" y="5698698"/>
            <a:ext cx="5934502" cy="167892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11937426" y="4019770"/>
            <a:ext cx="5934502" cy="167892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cxnSpLocks/>
          </p:cNvCxnSpPr>
          <p:nvPr/>
        </p:nvCxnSpPr>
        <p:spPr>
          <a:xfrm flipV="1">
            <a:off x="11964373" y="3352800"/>
            <a:ext cx="5907555" cy="23458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768975" y="5181600"/>
            <a:ext cx="3903633" cy="1200329"/>
          </a:xfrm>
          <a:prstGeom prst="rect">
            <a:avLst/>
          </a:prstGeom>
          <a:noFill/>
        </p:spPr>
        <p:txBody>
          <a:bodyPr wrap="none" rtlCol="0">
            <a:spAutoFit/>
          </a:bodyPr>
          <a:lstStyle/>
          <a:p>
            <a:pPr defTabSz="1828800"/>
            <a:r>
              <a:rPr lang="en-US" sz="3600" dirty="0">
                <a:solidFill>
                  <a:schemeClr val="bg1"/>
                </a:solidFill>
                <a:latin typeface="+mj-lt"/>
                <a:cs typeface="Times New Roman" panose="02020603050405020304" pitchFamily="18" charset="0"/>
              </a:rPr>
              <a:t>Treated group</a:t>
            </a:r>
          </a:p>
          <a:p>
            <a:pPr defTabSz="1828800"/>
            <a:r>
              <a:rPr lang="en-US" sz="3600" dirty="0">
                <a:solidFill>
                  <a:schemeClr val="bg1"/>
                </a:solidFill>
                <a:latin typeface="+mj-lt"/>
                <a:cs typeface="Times New Roman" panose="02020603050405020304" pitchFamily="18" charset="0"/>
              </a:rPr>
              <a:t>(SNAP recipients)</a:t>
            </a:r>
          </a:p>
        </p:txBody>
      </p:sp>
      <p:sp>
        <p:nvSpPr>
          <p:cNvPr id="20" name="TextBox 19"/>
          <p:cNvSpPr txBox="1"/>
          <p:nvPr/>
        </p:nvSpPr>
        <p:spPr>
          <a:xfrm>
            <a:off x="5711825" y="9086671"/>
            <a:ext cx="6365845" cy="1200329"/>
          </a:xfrm>
          <a:prstGeom prst="rect">
            <a:avLst/>
          </a:prstGeom>
          <a:noFill/>
        </p:spPr>
        <p:txBody>
          <a:bodyPr wrap="none" rtlCol="0">
            <a:spAutoFit/>
          </a:bodyPr>
          <a:lstStyle/>
          <a:p>
            <a:pPr defTabSz="1828800"/>
            <a:r>
              <a:rPr lang="en-US" sz="3600" dirty="0">
                <a:solidFill>
                  <a:schemeClr val="bg1"/>
                </a:solidFill>
                <a:latin typeface="+mj-lt"/>
                <a:cs typeface="Times New Roman" panose="02020603050405020304" pitchFamily="18" charset="0"/>
              </a:rPr>
              <a:t>Control group</a:t>
            </a:r>
          </a:p>
          <a:p>
            <a:pPr defTabSz="1828800"/>
            <a:r>
              <a:rPr lang="en-US" sz="3600" dirty="0">
                <a:solidFill>
                  <a:schemeClr val="bg1"/>
                </a:solidFill>
                <a:latin typeface="+mj-lt"/>
                <a:cs typeface="Times New Roman" panose="02020603050405020304" pitchFamily="18" charset="0"/>
              </a:rPr>
              <a:t>(SNAP-eligible non-recipients)</a:t>
            </a:r>
          </a:p>
        </p:txBody>
      </p:sp>
      <p:sp>
        <p:nvSpPr>
          <p:cNvPr id="21" name="Right Brace 20"/>
          <p:cNvSpPr/>
          <p:nvPr/>
        </p:nvSpPr>
        <p:spPr>
          <a:xfrm>
            <a:off x="18238640" y="3212024"/>
            <a:ext cx="457200" cy="839464"/>
          </a:xfrm>
          <a:prstGeom prst="rightBrace">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828800"/>
            <a:endParaRPr lang="en-US" sz="3600">
              <a:solidFill>
                <a:schemeClr val="bg1"/>
              </a:solidFill>
              <a:latin typeface="+mj-lt"/>
            </a:endParaRPr>
          </a:p>
        </p:txBody>
      </p:sp>
      <p:sp>
        <p:nvSpPr>
          <p:cNvPr id="22" name="TextBox 21"/>
          <p:cNvSpPr txBox="1"/>
          <p:nvPr/>
        </p:nvSpPr>
        <p:spPr>
          <a:xfrm>
            <a:off x="18880723" y="3445515"/>
            <a:ext cx="2185214" cy="1200329"/>
          </a:xfrm>
          <a:prstGeom prst="rect">
            <a:avLst/>
          </a:prstGeom>
          <a:noFill/>
        </p:spPr>
        <p:txBody>
          <a:bodyPr wrap="none" rtlCol="0">
            <a:spAutoFit/>
          </a:bodyPr>
          <a:lstStyle/>
          <a:p>
            <a:pPr defTabSz="1828800"/>
            <a:r>
              <a:rPr lang="en-US" sz="3600" dirty="0">
                <a:solidFill>
                  <a:schemeClr val="bg1"/>
                </a:solidFill>
                <a:latin typeface="+mj-lt"/>
                <a:cs typeface="Times New Roman" panose="02020603050405020304" pitchFamily="18" charset="0"/>
              </a:rPr>
              <a:t>Effect of </a:t>
            </a:r>
          </a:p>
          <a:p>
            <a:pPr defTabSz="1828800"/>
            <a:r>
              <a:rPr lang="en-US" sz="3600" dirty="0">
                <a:solidFill>
                  <a:schemeClr val="bg1"/>
                </a:solidFill>
                <a:latin typeface="+mj-lt"/>
                <a:cs typeface="Times New Roman" panose="02020603050405020304" pitchFamily="18" charset="0"/>
              </a:rPr>
              <a:t>expiration</a:t>
            </a:r>
          </a:p>
        </p:txBody>
      </p:sp>
      <p:sp>
        <p:nvSpPr>
          <p:cNvPr id="23" name="TextBox 22"/>
          <p:cNvSpPr txBox="1"/>
          <p:nvPr/>
        </p:nvSpPr>
        <p:spPr>
          <a:xfrm>
            <a:off x="12557990" y="8613339"/>
            <a:ext cx="6058069" cy="1200329"/>
          </a:xfrm>
          <a:prstGeom prst="rect">
            <a:avLst/>
          </a:prstGeom>
          <a:noFill/>
        </p:spPr>
        <p:txBody>
          <a:bodyPr wrap="none" rtlCol="0">
            <a:spAutoFit/>
          </a:bodyPr>
          <a:lstStyle/>
          <a:p>
            <a:pPr defTabSz="1828800"/>
            <a:r>
              <a:rPr lang="en-US" sz="3600" dirty="0">
                <a:solidFill>
                  <a:schemeClr val="bg1"/>
                </a:solidFill>
                <a:latin typeface="+mj-lt"/>
                <a:cs typeface="Times New Roman" panose="02020603050405020304" pitchFamily="18" charset="0"/>
              </a:rPr>
              <a:t>Observed change over time </a:t>
            </a:r>
          </a:p>
          <a:p>
            <a:pPr defTabSz="1828800"/>
            <a:r>
              <a:rPr lang="en-US" sz="3600" dirty="0">
                <a:solidFill>
                  <a:schemeClr val="bg1"/>
                </a:solidFill>
                <a:latin typeface="+mj-lt"/>
                <a:cs typeface="Times New Roman" panose="02020603050405020304" pitchFamily="18" charset="0"/>
              </a:rPr>
              <a:t>in treated and control groups</a:t>
            </a:r>
          </a:p>
        </p:txBody>
      </p:sp>
      <p:cxnSp>
        <p:nvCxnSpPr>
          <p:cNvPr id="24" name="Curved Connector 23"/>
          <p:cNvCxnSpPr>
            <a:cxnSpLocks/>
          </p:cNvCxnSpPr>
          <p:nvPr/>
        </p:nvCxnSpPr>
        <p:spPr>
          <a:xfrm rot="5400000" flipH="1" flipV="1">
            <a:off x="12002385" y="5732982"/>
            <a:ext cx="3940578" cy="1766302"/>
          </a:xfrm>
          <a:prstGeom prst="curvedConnector3">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5" name="Curved Connector 24"/>
          <p:cNvCxnSpPr/>
          <p:nvPr/>
        </p:nvCxnSpPr>
        <p:spPr>
          <a:xfrm rot="5400000" flipH="1" flipV="1">
            <a:off x="12931607" y="7056907"/>
            <a:ext cx="1687436" cy="1371598"/>
          </a:xfrm>
          <a:prstGeom prst="curvedConnector3">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2240573" y="1905000"/>
            <a:ext cx="9320851" cy="1200329"/>
          </a:xfrm>
          <a:prstGeom prst="rect">
            <a:avLst/>
          </a:prstGeom>
          <a:noFill/>
        </p:spPr>
        <p:txBody>
          <a:bodyPr wrap="square" rtlCol="0">
            <a:spAutoFit/>
          </a:bodyPr>
          <a:lstStyle/>
          <a:p>
            <a:pPr defTabSz="1828800"/>
            <a:r>
              <a:rPr lang="en-US" sz="3600" dirty="0">
                <a:solidFill>
                  <a:schemeClr val="bg1"/>
                </a:solidFill>
                <a:latin typeface="+mj-lt"/>
                <a:cs typeface="Times New Roman" panose="02020603050405020304" pitchFamily="18" charset="0"/>
              </a:rPr>
              <a:t>Counterfactual change over time in treated group in absence of expansion</a:t>
            </a:r>
          </a:p>
        </p:txBody>
      </p:sp>
      <p:cxnSp>
        <p:nvCxnSpPr>
          <p:cNvPr id="27" name="Curved Connector 26"/>
          <p:cNvCxnSpPr>
            <a:cxnSpLocks/>
          </p:cNvCxnSpPr>
          <p:nvPr/>
        </p:nvCxnSpPr>
        <p:spPr>
          <a:xfrm>
            <a:off x="13255625" y="3124200"/>
            <a:ext cx="3252290" cy="1212636"/>
          </a:xfrm>
          <a:prstGeom prst="curvedConnector3">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4" name="Title 1">
            <a:extLst>
              <a:ext uri="{FF2B5EF4-FFF2-40B4-BE49-F238E27FC236}">
                <a16:creationId xmlns:a16="http://schemas.microsoft.com/office/drawing/2014/main" id="{D131AA3A-E90E-80BC-A130-BF17FCA9EC05}"/>
              </a:ext>
            </a:extLst>
          </p:cNvPr>
          <p:cNvSpPr>
            <a:spLocks noGrp="1"/>
          </p:cNvSpPr>
          <p:nvPr>
            <p:ph type="title"/>
          </p:nvPr>
        </p:nvSpPr>
        <p:spPr>
          <a:xfrm>
            <a:off x="682886" y="526765"/>
            <a:ext cx="18697587" cy="1038049"/>
          </a:xfrm>
        </p:spPr>
        <p:txBody>
          <a:bodyPr/>
          <a:lstStyle/>
          <a:p>
            <a:r>
              <a:rPr lang="en-US" dirty="0"/>
              <a:t>Methods: Difference-in-differences analysis</a:t>
            </a:r>
          </a:p>
        </p:txBody>
      </p:sp>
      <p:sp>
        <p:nvSpPr>
          <p:cNvPr id="37" name="TextBox 36">
            <a:extLst>
              <a:ext uri="{FF2B5EF4-FFF2-40B4-BE49-F238E27FC236}">
                <a16:creationId xmlns:a16="http://schemas.microsoft.com/office/drawing/2014/main" id="{6EF53E63-3FAA-7384-93D2-085191A9A80A}"/>
              </a:ext>
            </a:extLst>
          </p:cNvPr>
          <p:cNvSpPr txBox="1"/>
          <p:nvPr/>
        </p:nvSpPr>
        <p:spPr>
          <a:xfrm>
            <a:off x="606425" y="12737812"/>
            <a:ext cx="5179046" cy="523220"/>
          </a:xfrm>
          <a:prstGeom prst="rect">
            <a:avLst/>
          </a:prstGeom>
          <a:noFill/>
        </p:spPr>
        <p:txBody>
          <a:bodyPr wrap="none" rtlCol="0">
            <a:spAutoFit/>
          </a:bodyPr>
          <a:lstStyle/>
          <a:p>
            <a:pPr algn="l"/>
            <a:r>
              <a:rPr lang="en-US" sz="2800" dirty="0">
                <a:solidFill>
                  <a:schemeClr val="bg1"/>
                </a:solidFill>
              </a:rPr>
              <a:t>Wells et al., </a:t>
            </a:r>
            <a:r>
              <a:rPr lang="en-US" sz="2800" i="1" dirty="0">
                <a:solidFill>
                  <a:schemeClr val="bg1"/>
                </a:solidFill>
              </a:rPr>
              <a:t>Health Affairs </a:t>
            </a:r>
            <a:r>
              <a:rPr lang="en-US" sz="2800" dirty="0">
                <a:solidFill>
                  <a:schemeClr val="bg1"/>
                </a:solidFill>
              </a:rPr>
              <a:t>2024</a:t>
            </a:r>
          </a:p>
        </p:txBody>
      </p:sp>
    </p:spTree>
    <p:extLst>
      <p:ext uri="{BB962C8B-B14F-4D97-AF65-F5344CB8AC3E}">
        <p14:creationId xmlns:p14="http://schemas.microsoft.com/office/powerpoint/2010/main" val="438729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P spid="23"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37CA3-3133-2430-9802-DCFBEE307D1D}"/>
              </a:ext>
            </a:extLst>
          </p:cNvPr>
          <p:cNvSpPr>
            <a:spLocks noGrp="1"/>
          </p:cNvSpPr>
          <p:nvPr>
            <p:ph type="title"/>
          </p:nvPr>
        </p:nvSpPr>
        <p:spPr>
          <a:xfrm>
            <a:off x="1784972" y="-457200"/>
            <a:ext cx="20468189" cy="2005139"/>
          </a:xfrm>
        </p:spPr>
        <p:txBody>
          <a:bodyPr>
            <a:normAutofit/>
          </a:bodyPr>
          <a:lstStyle/>
          <a:p>
            <a:r>
              <a:rPr lang="en-US" dirty="0"/>
              <a:t>Results: Evaluation of Parallel Trends Assumption</a:t>
            </a:r>
          </a:p>
        </p:txBody>
      </p:sp>
      <p:sp>
        <p:nvSpPr>
          <p:cNvPr id="6" name="TextBox 5">
            <a:extLst>
              <a:ext uri="{FF2B5EF4-FFF2-40B4-BE49-F238E27FC236}">
                <a16:creationId xmlns:a16="http://schemas.microsoft.com/office/drawing/2014/main" id="{F924C55F-767A-70E5-CC2D-3EB74F62BF90}"/>
              </a:ext>
            </a:extLst>
          </p:cNvPr>
          <p:cNvSpPr txBox="1"/>
          <p:nvPr/>
        </p:nvSpPr>
        <p:spPr bwMode="auto">
          <a:xfrm>
            <a:off x="1424000" y="10871537"/>
            <a:ext cx="22187168" cy="1015663"/>
          </a:xfrm>
          <a:prstGeom prst="rect">
            <a:avLst/>
          </a:prstGeom>
          <a:noFill/>
          <a:ln w="19050" algn="ctr">
            <a:no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000" b="0" i="0" u="none" strike="noStrike" kern="0" cap="none" spc="0" normalizeH="0" baseline="0" noProof="0" dirty="0">
                <a:ln>
                  <a:noFill/>
                </a:ln>
                <a:solidFill>
                  <a:srgbClr val="FFFFFF"/>
                </a:solidFill>
                <a:effectLst/>
                <a:uLnTx/>
                <a:uFillTx/>
                <a:ea typeface="Times New Roman" panose="02020603050405020304" pitchFamily="18" charset="0"/>
              </a:rPr>
              <a:t>Note: Sample was drawn from the Nov 2022 to July 2023 waves of the U.S. Census Household Pulse Survey. Sample includes </a:t>
            </a:r>
            <a:r>
              <a:rPr lang="en-US" sz="3000" kern="0" dirty="0">
                <a:solidFill>
                  <a:srgbClr val="FFFFFF"/>
                </a:solidFill>
                <a:ea typeface="Times New Roman" panose="02020603050405020304" pitchFamily="18" charset="0"/>
              </a:rPr>
              <a:t>41,517</a:t>
            </a:r>
            <a:r>
              <a:rPr kumimoji="0" lang="en-US" sz="3000" b="0" i="0" u="none" strike="noStrike" kern="0" cap="none" spc="0" normalizeH="0" baseline="0" noProof="0" dirty="0">
                <a:ln>
                  <a:noFill/>
                </a:ln>
                <a:solidFill>
                  <a:srgbClr val="FFFFFF"/>
                </a:solidFill>
                <a:effectLst/>
                <a:uLnTx/>
                <a:uFillTx/>
                <a:ea typeface="Times New Roman" panose="02020603050405020304" pitchFamily="18" charset="0"/>
              </a:rPr>
              <a:t> participants who provided responses to the outcomes of interest. </a:t>
            </a:r>
            <a:endParaRPr kumimoji="0" lang="en-US" sz="3000" b="0" i="0" u="none" strike="noStrike" kern="0" cap="none" spc="0" normalizeH="0" baseline="0" noProof="0" dirty="0">
              <a:ln>
                <a:noFill/>
              </a:ln>
              <a:solidFill>
                <a:srgbClr val="FFFFFF"/>
              </a:solidFill>
              <a:effectLst/>
              <a:uLnTx/>
              <a:uFillTx/>
            </a:endParaRPr>
          </a:p>
        </p:txBody>
      </p:sp>
      <p:sp>
        <p:nvSpPr>
          <p:cNvPr id="10" name="TextBox 9">
            <a:extLst>
              <a:ext uri="{FF2B5EF4-FFF2-40B4-BE49-F238E27FC236}">
                <a16:creationId xmlns:a16="http://schemas.microsoft.com/office/drawing/2014/main" id="{024D963A-C785-1797-E8A5-B545CC2582A2}"/>
              </a:ext>
            </a:extLst>
          </p:cNvPr>
          <p:cNvSpPr txBox="1"/>
          <p:nvPr/>
        </p:nvSpPr>
        <p:spPr>
          <a:xfrm>
            <a:off x="606425" y="12737812"/>
            <a:ext cx="5179046" cy="523220"/>
          </a:xfrm>
          <a:prstGeom prst="rect">
            <a:avLst/>
          </a:prstGeom>
          <a:noFill/>
        </p:spPr>
        <p:txBody>
          <a:bodyPr wrap="none" rtlCol="0">
            <a:spAutoFit/>
          </a:bodyPr>
          <a:lstStyle/>
          <a:p>
            <a:pPr algn="l"/>
            <a:r>
              <a:rPr lang="en-US" sz="2800" dirty="0">
                <a:solidFill>
                  <a:schemeClr val="bg1"/>
                </a:solidFill>
              </a:rPr>
              <a:t>Wells et al., </a:t>
            </a:r>
            <a:r>
              <a:rPr lang="en-US" sz="2800" i="1" dirty="0">
                <a:solidFill>
                  <a:schemeClr val="bg1"/>
                </a:solidFill>
              </a:rPr>
              <a:t>Health Affairs </a:t>
            </a:r>
            <a:r>
              <a:rPr lang="en-US" sz="2800" dirty="0">
                <a:solidFill>
                  <a:schemeClr val="bg1"/>
                </a:solidFill>
              </a:rPr>
              <a:t>2024</a:t>
            </a:r>
          </a:p>
        </p:txBody>
      </p:sp>
      <p:grpSp>
        <p:nvGrpSpPr>
          <p:cNvPr id="15" name="Group 14">
            <a:extLst>
              <a:ext uri="{FF2B5EF4-FFF2-40B4-BE49-F238E27FC236}">
                <a16:creationId xmlns:a16="http://schemas.microsoft.com/office/drawing/2014/main" id="{12913A53-38A0-5994-18FE-0EA1C2303EC3}"/>
              </a:ext>
            </a:extLst>
          </p:cNvPr>
          <p:cNvGrpSpPr/>
          <p:nvPr/>
        </p:nvGrpSpPr>
        <p:grpSpPr>
          <a:xfrm>
            <a:off x="5687981" y="1828800"/>
            <a:ext cx="12662169" cy="8897483"/>
            <a:chOff x="10283825" y="2971800"/>
            <a:chExt cx="12662169" cy="8897483"/>
          </a:xfrm>
        </p:grpSpPr>
        <p:grpSp>
          <p:nvGrpSpPr>
            <p:cNvPr id="13" name="Group 12">
              <a:extLst>
                <a:ext uri="{FF2B5EF4-FFF2-40B4-BE49-F238E27FC236}">
                  <a16:creationId xmlns:a16="http://schemas.microsoft.com/office/drawing/2014/main" id="{0D8BD944-30C6-D6B4-EFC6-86FF9DB2374C}"/>
                </a:ext>
              </a:extLst>
            </p:cNvPr>
            <p:cNvGrpSpPr/>
            <p:nvPr/>
          </p:nvGrpSpPr>
          <p:grpSpPr>
            <a:xfrm>
              <a:off x="10283825" y="2971800"/>
              <a:ext cx="12662169" cy="8541147"/>
              <a:chOff x="5556213" y="3226405"/>
              <a:chExt cx="12662169" cy="8541147"/>
            </a:xfrm>
          </p:grpSpPr>
          <p:pic>
            <p:nvPicPr>
              <p:cNvPr id="11" name="Picture 10">
                <a:extLst>
                  <a:ext uri="{FF2B5EF4-FFF2-40B4-BE49-F238E27FC236}">
                    <a16:creationId xmlns:a16="http://schemas.microsoft.com/office/drawing/2014/main" id="{9A5BAE2C-76B7-D2F6-45A5-32F558B9C81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75" t="2897" r="47570" b="70844"/>
              <a:stretch/>
            </p:blipFill>
            <p:spPr>
              <a:xfrm>
                <a:off x="5556214" y="3226405"/>
                <a:ext cx="12662168" cy="4143705"/>
              </a:xfrm>
              <a:prstGeom prst="rect">
                <a:avLst/>
              </a:prstGeom>
            </p:spPr>
          </p:pic>
          <p:pic>
            <p:nvPicPr>
              <p:cNvPr id="12" name="Picture 11">
                <a:extLst>
                  <a:ext uri="{FF2B5EF4-FFF2-40B4-BE49-F238E27FC236}">
                    <a16:creationId xmlns:a16="http://schemas.microsoft.com/office/drawing/2014/main" id="{BA0D60F4-F072-4381-5050-E60C803D62C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1450" r="-1" b="69835"/>
              <a:stretch/>
            </p:blipFill>
            <p:spPr>
              <a:xfrm>
                <a:off x="5556213" y="7046167"/>
                <a:ext cx="12662168" cy="4721385"/>
              </a:xfrm>
              <a:prstGeom prst="rect">
                <a:avLst/>
              </a:prstGeom>
            </p:spPr>
          </p:pic>
        </p:grpSp>
        <p:pic>
          <p:nvPicPr>
            <p:cNvPr id="14" name="Picture 13">
              <a:extLst>
                <a:ext uri="{FF2B5EF4-FFF2-40B4-BE49-F238E27FC236}">
                  <a16:creationId xmlns:a16="http://schemas.microsoft.com/office/drawing/2014/main" id="{B98C6149-60A0-05C1-AE1F-5B69C534AD4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280" t="82161" r="17295" b="11587"/>
            <a:stretch/>
          </p:blipFill>
          <p:spPr>
            <a:xfrm>
              <a:off x="10283825" y="11131917"/>
              <a:ext cx="12662167" cy="737366"/>
            </a:xfrm>
            <a:prstGeom prst="rect">
              <a:avLst/>
            </a:prstGeom>
          </p:spPr>
        </p:pic>
      </p:grpSp>
    </p:spTree>
    <p:extLst>
      <p:ext uri="{BB962C8B-B14F-4D97-AF65-F5344CB8AC3E}">
        <p14:creationId xmlns:p14="http://schemas.microsoft.com/office/powerpoint/2010/main" val="39987767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37CA3-3133-2430-9802-DCFBEE307D1D}"/>
              </a:ext>
            </a:extLst>
          </p:cNvPr>
          <p:cNvSpPr>
            <a:spLocks noGrp="1"/>
          </p:cNvSpPr>
          <p:nvPr>
            <p:ph type="title"/>
          </p:nvPr>
        </p:nvSpPr>
        <p:spPr>
          <a:xfrm>
            <a:off x="1784973" y="609600"/>
            <a:ext cx="19166852" cy="2005139"/>
          </a:xfrm>
        </p:spPr>
        <p:txBody>
          <a:bodyPr>
            <a:normAutofit/>
          </a:bodyPr>
          <a:lstStyle/>
          <a:p>
            <a:r>
              <a:rPr lang="en-US" dirty="0"/>
              <a:t>Results: Effects of SNAP Emergency Allotment Expiration on Food and Material Hardship</a:t>
            </a:r>
          </a:p>
        </p:txBody>
      </p:sp>
      <p:sp>
        <p:nvSpPr>
          <p:cNvPr id="6" name="TextBox 5">
            <a:extLst>
              <a:ext uri="{FF2B5EF4-FFF2-40B4-BE49-F238E27FC236}">
                <a16:creationId xmlns:a16="http://schemas.microsoft.com/office/drawing/2014/main" id="{F924C55F-767A-70E5-CC2D-3EB74F62BF90}"/>
              </a:ext>
            </a:extLst>
          </p:cNvPr>
          <p:cNvSpPr txBox="1"/>
          <p:nvPr/>
        </p:nvSpPr>
        <p:spPr bwMode="auto">
          <a:xfrm>
            <a:off x="3456306" y="10871537"/>
            <a:ext cx="17662328" cy="1015663"/>
          </a:xfrm>
          <a:prstGeom prst="rect">
            <a:avLst/>
          </a:prstGeom>
          <a:noFill/>
          <a:ln w="19050" algn="ctr">
            <a:no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000" b="0" i="0" u="none" strike="noStrike" kern="0" cap="none" spc="0" normalizeH="0" baseline="0" noProof="0" dirty="0">
                <a:ln>
                  <a:noFill/>
                </a:ln>
                <a:solidFill>
                  <a:srgbClr val="FFFFFF"/>
                </a:solidFill>
                <a:effectLst/>
                <a:uLnTx/>
                <a:uFillTx/>
                <a:ea typeface="Times New Roman" panose="02020603050405020304" pitchFamily="18" charset="0"/>
              </a:rPr>
              <a:t>Note: Sample was drawn from the Nov 2022 to July 2023 waves of the U.S. Census Household Pulse Survey. Sample includes 41,517 participants who provided responses to the outcomes of interest. </a:t>
            </a:r>
            <a:endParaRPr kumimoji="0" lang="en-US" sz="3000" b="0" i="0" u="none" strike="noStrike" kern="0" cap="none" spc="0" normalizeH="0" baseline="0" noProof="0" dirty="0">
              <a:ln>
                <a:noFill/>
              </a:ln>
              <a:solidFill>
                <a:srgbClr val="FFFFFF"/>
              </a:solidFill>
              <a:effectLst/>
              <a:uLnTx/>
              <a:uFillTx/>
            </a:endParaRPr>
          </a:p>
        </p:txBody>
      </p:sp>
      <p:sp>
        <p:nvSpPr>
          <p:cNvPr id="10" name="TextBox 9">
            <a:extLst>
              <a:ext uri="{FF2B5EF4-FFF2-40B4-BE49-F238E27FC236}">
                <a16:creationId xmlns:a16="http://schemas.microsoft.com/office/drawing/2014/main" id="{024D963A-C785-1797-E8A5-B545CC2582A2}"/>
              </a:ext>
            </a:extLst>
          </p:cNvPr>
          <p:cNvSpPr txBox="1"/>
          <p:nvPr/>
        </p:nvSpPr>
        <p:spPr>
          <a:xfrm>
            <a:off x="606425" y="12737812"/>
            <a:ext cx="5179046" cy="523220"/>
          </a:xfrm>
          <a:prstGeom prst="rect">
            <a:avLst/>
          </a:prstGeom>
          <a:noFill/>
        </p:spPr>
        <p:txBody>
          <a:bodyPr wrap="none" rtlCol="0">
            <a:spAutoFit/>
          </a:bodyPr>
          <a:lstStyle/>
          <a:p>
            <a:pPr algn="l"/>
            <a:r>
              <a:rPr lang="en-US" sz="2800" dirty="0">
                <a:solidFill>
                  <a:schemeClr val="bg1"/>
                </a:solidFill>
              </a:rPr>
              <a:t>Wells et al., </a:t>
            </a:r>
            <a:r>
              <a:rPr lang="en-US" sz="2800" i="1" dirty="0">
                <a:solidFill>
                  <a:schemeClr val="bg1"/>
                </a:solidFill>
              </a:rPr>
              <a:t>Health Affairs </a:t>
            </a:r>
            <a:r>
              <a:rPr lang="en-US" sz="2800" dirty="0">
                <a:solidFill>
                  <a:schemeClr val="bg1"/>
                </a:solidFill>
              </a:rPr>
              <a:t>2024</a:t>
            </a:r>
          </a:p>
        </p:txBody>
      </p:sp>
      <p:pic>
        <p:nvPicPr>
          <p:cNvPr id="9" name="Picture 8">
            <a:extLst>
              <a:ext uri="{FF2B5EF4-FFF2-40B4-BE49-F238E27FC236}">
                <a16:creationId xmlns:a16="http://schemas.microsoft.com/office/drawing/2014/main" id="{81479C13-39D2-5F7F-788D-E707E8C9DFF4}"/>
              </a:ext>
            </a:extLst>
          </p:cNvPr>
          <p:cNvPicPr>
            <a:picLocks noChangeAspect="1"/>
          </p:cNvPicPr>
          <p:nvPr/>
        </p:nvPicPr>
        <p:blipFill rotWithShape="1">
          <a:blip r:embed="rId3"/>
          <a:srcRect t="10214" r="12122" b="2709"/>
          <a:stretch/>
        </p:blipFill>
        <p:spPr>
          <a:xfrm>
            <a:off x="3327364" y="3042138"/>
            <a:ext cx="17722921" cy="7620000"/>
          </a:xfrm>
          <a:prstGeom prst="rect">
            <a:avLst/>
          </a:prstGeom>
        </p:spPr>
      </p:pic>
    </p:spTree>
    <p:extLst>
      <p:ext uri="{BB962C8B-B14F-4D97-AF65-F5344CB8AC3E}">
        <p14:creationId xmlns:p14="http://schemas.microsoft.com/office/powerpoint/2010/main" val="33835470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37CA3-3133-2430-9802-DCFBEE307D1D}"/>
              </a:ext>
            </a:extLst>
          </p:cNvPr>
          <p:cNvSpPr>
            <a:spLocks noGrp="1"/>
          </p:cNvSpPr>
          <p:nvPr>
            <p:ph type="title"/>
          </p:nvPr>
        </p:nvSpPr>
        <p:spPr>
          <a:xfrm>
            <a:off x="1784973" y="457200"/>
            <a:ext cx="19166852" cy="2005139"/>
          </a:xfrm>
        </p:spPr>
        <p:txBody>
          <a:bodyPr>
            <a:normAutofit fontScale="90000"/>
          </a:bodyPr>
          <a:lstStyle/>
          <a:p>
            <a:r>
              <a:rPr lang="en-US" dirty="0"/>
              <a:t>Results: Proportion of SNAP-eligible individuals  self-reporting SNAP receipt, by survey wave</a:t>
            </a:r>
          </a:p>
        </p:txBody>
      </p:sp>
      <p:sp>
        <p:nvSpPr>
          <p:cNvPr id="6" name="TextBox 5">
            <a:extLst>
              <a:ext uri="{FF2B5EF4-FFF2-40B4-BE49-F238E27FC236}">
                <a16:creationId xmlns:a16="http://schemas.microsoft.com/office/drawing/2014/main" id="{F924C55F-767A-70E5-CC2D-3EB74F62BF90}"/>
              </a:ext>
            </a:extLst>
          </p:cNvPr>
          <p:cNvSpPr txBox="1"/>
          <p:nvPr/>
        </p:nvSpPr>
        <p:spPr bwMode="auto">
          <a:xfrm>
            <a:off x="2729611" y="11023937"/>
            <a:ext cx="19693306" cy="1015663"/>
          </a:xfrm>
          <a:prstGeom prst="rect">
            <a:avLst/>
          </a:prstGeom>
          <a:noFill/>
          <a:ln w="19050" algn="ctr">
            <a:no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000" b="0" i="0" u="none" strike="noStrike" kern="0" cap="none" spc="0" normalizeH="0" baseline="0" noProof="0" dirty="0">
                <a:ln>
                  <a:noFill/>
                </a:ln>
                <a:solidFill>
                  <a:srgbClr val="FFFFFF"/>
                </a:solidFill>
                <a:effectLst/>
                <a:uLnTx/>
                <a:uFillTx/>
                <a:ea typeface="Times New Roman" panose="02020603050405020304" pitchFamily="18" charset="0"/>
              </a:rPr>
              <a:t>Note: Sample was drawn from the Nov 2022 to July 2023 waves of the U.S. Census Household Pulse Survey. Sample includes </a:t>
            </a:r>
            <a:r>
              <a:rPr lang="en-US" sz="3000" kern="0" dirty="0">
                <a:solidFill>
                  <a:srgbClr val="FFFFFF"/>
                </a:solidFill>
                <a:ea typeface="Times New Roman" panose="02020603050405020304" pitchFamily="18" charset="0"/>
              </a:rPr>
              <a:t>15,585</a:t>
            </a:r>
            <a:r>
              <a:rPr kumimoji="0" lang="en-US" sz="3000" b="0" i="0" u="none" strike="noStrike" kern="0" cap="none" spc="0" normalizeH="0" baseline="0" noProof="0" dirty="0">
                <a:ln>
                  <a:noFill/>
                </a:ln>
                <a:solidFill>
                  <a:srgbClr val="FFFFFF"/>
                </a:solidFill>
                <a:effectLst/>
                <a:uLnTx/>
                <a:uFillTx/>
                <a:ea typeface="Times New Roman" panose="02020603050405020304" pitchFamily="18" charset="0"/>
              </a:rPr>
              <a:t> participants who provided responses to the outcomes of interest. </a:t>
            </a:r>
            <a:endParaRPr kumimoji="0" lang="en-US" sz="3000" b="0" i="0" u="none" strike="noStrike" kern="0" cap="none" spc="0" normalizeH="0" baseline="0" noProof="0" dirty="0">
              <a:ln>
                <a:noFill/>
              </a:ln>
              <a:solidFill>
                <a:srgbClr val="FFFFFF"/>
              </a:solidFill>
              <a:effectLst/>
              <a:uLnTx/>
              <a:uFillTx/>
            </a:endParaRPr>
          </a:p>
        </p:txBody>
      </p:sp>
      <p:sp>
        <p:nvSpPr>
          <p:cNvPr id="9" name="TextBox 8">
            <a:extLst>
              <a:ext uri="{FF2B5EF4-FFF2-40B4-BE49-F238E27FC236}">
                <a16:creationId xmlns:a16="http://schemas.microsoft.com/office/drawing/2014/main" id="{7FC85FD6-E6ED-4A8F-52B7-FB6AABB4D029}"/>
              </a:ext>
            </a:extLst>
          </p:cNvPr>
          <p:cNvSpPr txBox="1"/>
          <p:nvPr/>
        </p:nvSpPr>
        <p:spPr>
          <a:xfrm>
            <a:off x="606425" y="12737812"/>
            <a:ext cx="5179046" cy="523220"/>
          </a:xfrm>
          <a:prstGeom prst="rect">
            <a:avLst/>
          </a:prstGeom>
          <a:noFill/>
        </p:spPr>
        <p:txBody>
          <a:bodyPr wrap="none" rtlCol="0">
            <a:spAutoFit/>
          </a:bodyPr>
          <a:lstStyle/>
          <a:p>
            <a:pPr algn="l"/>
            <a:r>
              <a:rPr lang="en-US" sz="2800" dirty="0">
                <a:solidFill>
                  <a:schemeClr val="bg1"/>
                </a:solidFill>
              </a:rPr>
              <a:t>Wells et al., </a:t>
            </a:r>
            <a:r>
              <a:rPr lang="en-US" sz="2800" i="1" dirty="0">
                <a:solidFill>
                  <a:schemeClr val="bg1"/>
                </a:solidFill>
              </a:rPr>
              <a:t>Health Affairs </a:t>
            </a:r>
            <a:r>
              <a:rPr lang="en-US" sz="2800" dirty="0">
                <a:solidFill>
                  <a:schemeClr val="bg1"/>
                </a:solidFill>
              </a:rPr>
              <a:t>2024</a:t>
            </a:r>
          </a:p>
        </p:txBody>
      </p:sp>
      <p:pic>
        <p:nvPicPr>
          <p:cNvPr id="5" name="Picture 4" descr="A graph with numbers and text&#10;&#10;Description automatically generated">
            <a:extLst>
              <a:ext uri="{FF2B5EF4-FFF2-40B4-BE49-F238E27FC236}">
                <a16:creationId xmlns:a16="http://schemas.microsoft.com/office/drawing/2014/main" id="{2251AF8C-6E67-4228-2CA5-C0D94D1708C1}"/>
              </a:ext>
            </a:extLst>
          </p:cNvPr>
          <p:cNvPicPr>
            <a:picLocks noChangeAspect="1"/>
          </p:cNvPicPr>
          <p:nvPr/>
        </p:nvPicPr>
        <p:blipFill rotWithShape="1">
          <a:blip r:embed="rId3"/>
          <a:srcRect l="975" t="8270" r="1071" b="1427"/>
          <a:stretch/>
        </p:blipFill>
        <p:spPr bwMode="auto">
          <a:xfrm>
            <a:off x="5102225" y="2667000"/>
            <a:ext cx="12192000" cy="8171008"/>
          </a:xfrm>
          <a:prstGeom prst="rect">
            <a:avLst/>
          </a:prstGeom>
          <a:ln>
            <a:noFill/>
          </a:ln>
          <a:extLst>
            <a:ext uri="{53640926-AAD7-44D8-BBD7-CCE9431645EC}">
              <a14:shadowObscured xmlns:a14="http://schemas.microsoft.com/office/drawing/2010/main"/>
            </a:ext>
          </a:extLst>
        </p:spPr>
      </p:pic>
      <p:cxnSp>
        <p:nvCxnSpPr>
          <p:cNvPr id="8" name="Straight Connector 7">
            <a:extLst>
              <a:ext uri="{FF2B5EF4-FFF2-40B4-BE49-F238E27FC236}">
                <a16:creationId xmlns:a16="http://schemas.microsoft.com/office/drawing/2014/main" id="{27B1A1E2-3157-ADA4-391F-D0E305B2FBC7}"/>
              </a:ext>
            </a:extLst>
          </p:cNvPr>
          <p:cNvCxnSpPr>
            <a:cxnSpLocks/>
          </p:cNvCxnSpPr>
          <p:nvPr/>
        </p:nvCxnSpPr>
        <p:spPr>
          <a:xfrm flipV="1">
            <a:off x="11274425" y="4191000"/>
            <a:ext cx="0" cy="5638800"/>
          </a:xfrm>
          <a:prstGeom prst="line">
            <a:avLst/>
          </a:prstGeom>
          <a:ln w="76200">
            <a:solidFill>
              <a:srgbClr val="FF0000"/>
            </a:solidFill>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C8ED7253-7116-0F66-6BD8-9B8312263EBB}"/>
              </a:ext>
            </a:extLst>
          </p:cNvPr>
          <p:cNvSpPr txBox="1"/>
          <p:nvPr/>
        </p:nvSpPr>
        <p:spPr>
          <a:xfrm>
            <a:off x="9272312" y="2913755"/>
            <a:ext cx="4192173" cy="1077218"/>
          </a:xfrm>
          <a:prstGeom prst="rect">
            <a:avLst/>
          </a:prstGeom>
          <a:noFill/>
        </p:spPr>
        <p:txBody>
          <a:bodyPr wrap="none" rtlCol="0">
            <a:spAutoFit/>
          </a:bodyPr>
          <a:lstStyle/>
          <a:p>
            <a:pPr algn="ctr"/>
            <a:r>
              <a:rPr lang="en-US" sz="3200" dirty="0">
                <a:solidFill>
                  <a:srgbClr val="FF0000"/>
                </a:solidFill>
              </a:rPr>
              <a:t>Expiration of </a:t>
            </a:r>
          </a:p>
          <a:p>
            <a:pPr algn="ctr"/>
            <a:r>
              <a:rPr lang="en-US" sz="3200" dirty="0">
                <a:solidFill>
                  <a:srgbClr val="FF0000"/>
                </a:solidFill>
              </a:rPr>
              <a:t>emergency allotments</a:t>
            </a:r>
          </a:p>
        </p:txBody>
      </p:sp>
    </p:spTree>
    <p:extLst>
      <p:ext uri="{BB962C8B-B14F-4D97-AF65-F5344CB8AC3E}">
        <p14:creationId xmlns:p14="http://schemas.microsoft.com/office/powerpoint/2010/main" val="31715855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37CA3-3133-2430-9802-DCFBEE307D1D}"/>
              </a:ext>
            </a:extLst>
          </p:cNvPr>
          <p:cNvSpPr>
            <a:spLocks noGrp="1"/>
          </p:cNvSpPr>
          <p:nvPr>
            <p:ph type="title"/>
          </p:nvPr>
        </p:nvSpPr>
        <p:spPr>
          <a:xfrm>
            <a:off x="1784973" y="890461"/>
            <a:ext cx="19166852" cy="2005139"/>
          </a:xfrm>
        </p:spPr>
        <p:txBody>
          <a:bodyPr>
            <a:normAutofit fontScale="90000"/>
          </a:bodyPr>
          <a:lstStyle/>
          <a:p>
            <a:r>
              <a:rPr lang="en-US" dirty="0"/>
              <a:t>Results: Effects of SNAP Emergency Allotment Expiration on Food/Material Hardship,</a:t>
            </a:r>
            <a:br>
              <a:rPr lang="en-US" dirty="0"/>
            </a:br>
            <a:r>
              <a:rPr lang="en-US" dirty="0"/>
              <a:t>Sample Restricted to EITC-eligible Individuals</a:t>
            </a:r>
          </a:p>
        </p:txBody>
      </p:sp>
      <p:grpSp>
        <p:nvGrpSpPr>
          <p:cNvPr id="3" name="Group 2">
            <a:extLst>
              <a:ext uri="{FF2B5EF4-FFF2-40B4-BE49-F238E27FC236}">
                <a16:creationId xmlns:a16="http://schemas.microsoft.com/office/drawing/2014/main" id="{CEA1857B-699B-9D6E-D782-F927F0537A3C}"/>
              </a:ext>
            </a:extLst>
          </p:cNvPr>
          <p:cNvGrpSpPr/>
          <p:nvPr/>
        </p:nvGrpSpPr>
        <p:grpSpPr>
          <a:xfrm>
            <a:off x="1954728" y="3302747"/>
            <a:ext cx="20504203" cy="8508253"/>
            <a:chOff x="1954728" y="3302747"/>
            <a:chExt cx="20504203" cy="8508253"/>
          </a:xfrm>
        </p:grpSpPr>
        <p:pic>
          <p:nvPicPr>
            <p:cNvPr id="4" name="Picture 3" descr="A graph with a bar chart&#10;&#10;Description automatically generated with medium confidence">
              <a:extLst>
                <a:ext uri="{FF2B5EF4-FFF2-40B4-BE49-F238E27FC236}">
                  <a16:creationId xmlns:a16="http://schemas.microsoft.com/office/drawing/2014/main" id="{EF877D94-877B-0C1F-8AC5-E1696938094F}"/>
                </a:ext>
              </a:extLst>
            </p:cNvPr>
            <p:cNvPicPr>
              <a:picLocks noChangeAspect="1"/>
            </p:cNvPicPr>
            <p:nvPr/>
          </p:nvPicPr>
          <p:blipFill rotWithShape="1">
            <a:blip r:embed="rId3"/>
            <a:srcRect l="2172" t="32207" r="1358" b="23212"/>
            <a:stretch/>
          </p:blipFill>
          <p:spPr bwMode="auto">
            <a:xfrm>
              <a:off x="1990742" y="3302747"/>
              <a:ext cx="20468189" cy="6876459"/>
            </a:xfrm>
            <a:prstGeom prst="rect">
              <a:avLst/>
            </a:prstGeom>
            <a:ln>
              <a:no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F924C55F-767A-70E5-CC2D-3EB74F62BF90}"/>
                </a:ext>
              </a:extLst>
            </p:cNvPr>
            <p:cNvSpPr txBox="1"/>
            <p:nvPr/>
          </p:nvSpPr>
          <p:spPr bwMode="auto">
            <a:xfrm>
              <a:off x="1954728" y="10333672"/>
              <a:ext cx="20468189" cy="1477328"/>
            </a:xfrm>
            <a:prstGeom prst="rect">
              <a:avLst/>
            </a:prstGeom>
            <a:noFill/>
            <a:ln w="19050" algn="ctr">
              <a:no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000" b="0" i="0" u="none" strike="noStrike" kern="0" cap="none" spc="0" normalizeH="0" baseline="0" noProof="0" dirty="0">
                  <a:ln>
                    <a:noFill/>
                  </a:ln>
                  <a:solidFill>
                    <a:srgbClr val="FFFFFF"/>
                  </a:solidFill>
                  <a:effectLst/>
                  <a:uLnTx/>
                  <a:uFillTx/>
                  <a:ea typeface="Times New Roman" panose="02020603050405020304" pitchFamily="18" charset="0"/>
                </a:rPr>
                <a:t>*** p &lt; 0.01</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3000" b="0" i="0" u="none" strike="noStrike" kern="0" cap="none" spc="0" normalizeH="0" baseline="0" noProof="0" dirty="0">
                  <a:ln>
                    <a:noFill/>
                  </a:ln>
                  <a:solidFill>
                    <a:srgbClr val="FFFFFF"/>
                  </a:solidFill>
                  <a:effectLst/>
                  <a:uLnTx/>
                  <a:uFillTx/>
                  <a:ea typeface="Times New Roman" panose="02020603050405020304" pitchFamily="18" charset="0"/>
                </a:rPr>
                <a:t>Note: Sample was drawn from the Nov 2022 to July 2023 waves of the U.S. Census Household Pulse Survey. Sample includes </a:t>
              </a:r>
              <a:r>
                <a:rPr lang="en-US" sz="3000" kern="0" dirty="0">
                  <a:solidFill>
                    <a:srgbClr val="FFFFFF"/>
                  </a:solidFill>
                  <a:ea typeface="Times New Roman" panose="02020603050405020304" pitchFamily="18" charset="0"/>
                </a:rPr>
                <a:t>15,585</a:t>
              </a:r>
              <a:r>
                <a:rPr kumimoji="0" lang="en-US" sz="3000" b="0" i="0" u="none" strike="noStrike" kern="0" cap="none" spc="0" normalizeH="0" baseline="0" noProof="0" dirty="0">
                  <a:ln>
                    <a:noFill/>
                  </a:ln>
                  <a:solidFill>
                    <a:srgbClr val="FFFFFF"/>
                  </a:solidFill>
                  <a:effectLst/>
                  <a:uLnTx/>
                  <a:uFillTx/>
                  <a:ea typeface="Times New Roman" panose="02020603050405020304" pitchFamily="18" charset="0"/>
                </a:rPr>
                <a:t> participants who provided responses to the outcomes of interest. </a:t>
              </a:r>
              <a:endParaRPr kumimoji="0" lang="en-US" sz="3000" b="0" i="0" u="none" strike="noStrike" kern="0" cap="none" spc="0" normalizeH="0" baseline="0" noProof="0" dirty="0">
                <a:ln>
                  <a:noFill/>
                </a:ln>
                <a:solidFill>
                  <a:srgbClr val="FFFFFF"/>
                </a:solidFill>
                <a:effectLst/>
                <a:uLnTx/>
                <a:uFillTx/>
              </a:endParaRPr>
            </a:p>
          </p:txBody>
        </p:sp>
      </p:grpSp>
      <p:sp>
        <p:nvSpPr>
          <p:cNvPr id="8" name="TextBox 7">
            <a:extLst>
              <a:ext uri="{FF2B5EF4-FFF2-40B4-BE49-F238E27FC236}">
                <a16:creationId xmlns:a16="http://schemas.microsoft.com/office/drawing/2014/main" id="{B97A8B2E-06EA-97B5-6AA6-F3752D2499FE}"/>
              </a:ext>
            </a:extLst>
          </p:cNvPr>
          <p:cNvSpPr txBox="1"/>
          <p:nvPr/>
        </p:nvSpPr>
        <p:spPr>
          <a:xfrm>
            <a:off x="21872775" y="5486400"/>
            <a:ext cx="603050" cy="523220"/>
          </a:xfrm>
          <a:prstGeom prst="rect">
            <a:avLst/>
          </a:prstGeom>
          <a:noFill/>
        </p:spPr>
        <p:txBody>
          <a:bodyPr wrap="none" rtlCol="0">
            <a:spAutoFit/>
          </a:bodyPr>
          <a:lstStyle/>
          <a:p>
            <a:pPr algn="l"/>
            <a:r>
              <a:rPr lang="en-US" sz="2800" dirty="0"/>
              <a:t>***</a:t>
            </a:r>
          </a:p>
        </p:txBody>
      </p:sp>
      <p:sp>
        <p:nvSpPr>
          <p:cNvPr id="10" name="TextBox 9">
            <a:extLst>
              <a:ext uri="{FF2B5EF4-FFF2-40B4-BE49-F238E27FC236}">
                <a16:creationId xmlns:a16="http://schemas.microsoft.com/office/drawing/2014/main" id="{024D963A-C785-1797-E8A5-B545CC2582A2}"/>
              </a:ext>
            </a:extLst>
          </p:cNvPr>
          <p:cNvSpPr txBox="1"/>
          <p:nvPr/>
        </p:nvSpPr>
        <p:spPr>
          <a:xfrm>
            <a:off x="606425" y="12737812"/>
            <a:ext cx="5179046" cy="523220"/>
          </a:xfrm>
          <a:prstGeom prst="rect">
            <a:avLst/>
          </a:prstGeom>
          <a:noFill/>
        </p:spPr>
        <p:txBody>
          <a:bodyPr wrap="none" rtlCol="0">
            <a:spAutoFit/>
          </a:bodyPr>
          <a:lstStyle/>
          <a:p>
            <a:pPr algn="l"/>
            <a:r>
              <a:rPr lang="en-US" sz="2800" dirty="0">
                <a:solidFill>
                  <a:schemeClr val="bg1"/>
                </a:solidFill>
              </a:rPr>
              <a:t>Wells et al., </a:t>
            </a:r>
            <a:r>
              <a:rPr lang="en-US" sz="2800" i="1" dirty="0">
                <a:solidFill>
                  <a:schemeClr val="bg1"/>
                </a:solidFill>
              </a:rPr>
              <a:t>Health Affairs </a:t>
            </a:r>
            <a:r>
              <a:rPr lang="en-US" sz="2800" dirty="0">
                <a:solidFill>
                  <a:schemeClr val="bg1"/>
                </a:solidFill>
              </a:rPr>
              <a:t>2024</a:t>
            </a:r>
          </a:p>
        </p:txBody>
      </p:sp>
    </p:spTree>
    <p:extLst>
      <p:ext uri="{BB962C8B-B14F-4D97-AF65-F5344CB8AC3E}">
        <p14:creationId xmlns:p14="http://schemas.microsoft.com/office/powerpoint/2010/main" val="17390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B5101-3F7B-1ED0-4F0D-2DDA13288D84}"/>
              </a:ext>
            </a:extLst>
          </p:cNvPr>
          <p:cNvSpPr>
            <a:spLocks noGrp="1"/>
          </p:cNvSpPr>
          <p:nvPr>
            <p:ph type="title"/>
          </p:nvPr>
        </p:nvSpPr>
        <p:spPr>
          <a:xfrm>
            <a:off x="1784973" y="228600"/>
            <a:ext cx="18697587" cy="2005139"/>
          </a:xfrm>
        </p:spPr>
        <p:txBody>
          <a:bodyPr/>
          <a:lstStyle/>
          <a:p>
            <a:r>
              <a:rPr lang="en-US" dirty="0"/>
              <a:t>Unprecedented Spending on Social Safety Net</a:t>
            </a:r>
          </a:p>
        </p:txBody>
      </p:sp>
      <p:sp>
        <p:nvSpPr>
          <p:cNvPr id="4" name="TextBox 3">
            <a:extLst>
              <a:ext uri="{FF2B5EF4-FFF2-40B4-BE49-F238E27FC236}">
                <a16:creationId xmlns:a16="http://schemas.microsoft.com/office/drawing/2014/main" id="{996F5157-5D80-077E-11EC-D015F29A18AA}"/>
              </a:ext>
            </a:extLst>
          </p:cNvPr>
          <p:cNvSpPr txBox="1"/>
          <p:nvPr/>
        </p:nvSpPr>
        <p:spPr>
          <a:xfrm>
            <a:off x="606425" y="12737812"/>
            <a:ext cx="8659743" cy="523220"/>
          </a:xfrm>
          <a:prstGeom prst="rect">
            <a:avLst/>
          </a:prstGeom>
          <a:noFill/>
        </p:spPr>
        <p:txBody>
          <a:bodyPr wrap="none" rtlCol="0">
            <a:spAutoFit/>
          </a:bodyPr>
          <a:lstStyle/>
          <a:p>
            <a:pPr algn="l"/>
            <a:r>
              <a:rPr lang="en-US" sz="2800" dirty="0">
                <a:solidFill>
                  <a:schemeClr val="bg1"/>
                </a:solidFill>
              </a:rPr>
              <a:t>Adapted from Parolin, </a:t>
            </a:r>
            <a:r>
              <a:rPr lang="en-US" sz="2800" i="1" dirty="0">
                <a:solidFill>
                  <a:schemeClr val="bg1"/>
                </a:solidFill>
              </a:rPr>
              <a:t>Poverty in the Pandemic</a:t>
            </a:r>
            <a:r>
              <a:rPr lang="en-US" sz="2800" dirty="0">
                <a:solidFill>
                  <a:schemeClr val="bg1"/>
                </a:solidFill>
              </a:rPr>
              <a:t> 2023</a:t>
            </a:r>
          </a:p>
        </p:txBody>
      </p:sp>
      <p:pic>
        <p:nvPicPr>
          <p:cNvPr id="8" name="Picture 7">
            <a:extLst>
              <a:ext uri="{FF2B5EF4-FFF2-40B4-BE49-F238E27FC236}">
                <a16:creationId xmlns:a16="http://schemas.microsoft.com/office/drawing/2014/main" id="{092DD265-677A-D6B6-7D6A-980A9739B19E}"/>
              </a:ext>
            </a:extLst>
          </p:cNvPr>
          <p:cNvPicPr>
            <a:picLocks noChangeAspect="1"/>
          </p:cNvPicPr>
          <p:nvPr/>
        </p:nvPicPr>
        <p:blipFill rotWithShape="1">
          <a:blip r:embed="rId3"/>
          <a:srcRect l="2338" t="1667" r="1530" b="7132"/>
          <a:stretch/>
        </p:blipFill>
        <p:spPr>
          <a:xfrm>
            <a:off x="3877513" y="2759854"/>
            <a:ext cx="13035712" cy="8991513"/>
          </a:xfrm>
          <a:prstGeom prst="rect">
            <a:avLst/>
          </a:prstGeom>
        </p:spPr>
      </p:pic>
      <p:sp>
        <p:nvSpPr>
          <p:cNvPr id="9" name="Rectangle 8">
            <a:extLst>
              <a:ext uri="{FF2B5EF4-FFF2-40B4-BE49-F238E27FC236}">
                <a16:creationId xmlns:a16="http://schemas.microsoft.com/office/drawing/2014/main" id="{5A173B0E-F2E3-7EF9-DA58-DB6A1C06593F}"/>
              </a:ext>
            </a:extLst>
          </p:cNvPr>
          <p:cNvSpPr/>
          <p:nvPr/>
        </p:nvSpPr>
        <p:spPr>
          <a:xfrm>
            <a:off x="5793537" y="4693920"/>
            <a:ext cx="903376" cy="59436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97B2AA9-892C-70F9-4796-25C6FB5BF037}"/>
              </a:ext>
            </a:extLst>
          </p:cNvPr>
          <p:cNvSpPr txBox="1"/>
          <p:nvPr/>
        </p:nvSpPr>
        <p:spPr>
          <a:xfrm>
            <a:off x="6854825" y="4401532"/>
            <a:ext cx="7833170" cy="1077218"/>
          </a:xfrm>
          <a:prstGeom prst="rect">
            <a:avLst/>
          </a:prstGeom>
          <a:noFill/>
        </p:spPr>
        <p:txBody>
          <a:bodyPr wrap="none" rtlCol="0">
            <a:spAutoFit/>
          </a:bodyPr>
          <a:lstStyle/>
          <a:p>
            <a:pPr algn="l"/>
            <a:r>
              <a:rPr lang="en-US" sz="3200" dirty="0">
                <a:solidFill>
                  <a:srgbClr val="FF0000"/>
                </a:solidFill>
              </a:rPr>
              <a:t>American Rescue Plan Act, 2021</a:t>
            </a:r>
          </a:p>
          <a:p>
            <a:pPr algn="l"/>
            <a:r>
              <a:rPr lang="en-US" sz="3200" dirty="0">
                <a:solidFill>
                  <a:srgbClr val="FF0000"/>
                </a:solidFill>
              </a:rPr>
              <a:t>(stimulus checks, CTC/SNAP expansions)</a:t>
            </a:r>
          </a:p>
        </p:txBody>
      </p:sp>
      <p:grpSp>
        <p:nvGrpSpPr>
          <p:cNvPr id="5" name="Group 4">
            <a:extLst>
              <a:ext uri="{FF2B5EF4-FFF2-40B4-BE49-F238E27FC236}">
                <a16:creationId xmlns:a16="http://schemas.microsoft.com/office/drawing/2014/main" id="{4F994E34-6B7E-9275-6655-E04F676F5BDE}"/>
              </a:ext>
            </a:extLst>
          </p:cNvPr>
          <p:cNvGrpSpPr/>
          <p:nvPr/>
        </p:nvGrpSpPr>
        <p:grpSpPr>
          <a:xfrm>
            <a:off x="4721225" y="3505200"/>
            <a:ext cx="2585288" cy="8153401"/>
            <a:chOff x="4721225" y="3505200"/>
            <a:chExt cx="2585288" cy="8153401"/>
          </a:xfrm>
        </p:grpSpPr>
        <p:sp>
          <p:nvSpPr>
            <p:cNvPr id="11" name="Rectangle 10">
              <a:extLst>
                <a:ext uri="{FF2B5EF4-FFF2-40B4-BE49-F238E27FC236}">
                  <a16:creationId xmlns:a16="http://schemas.microsoft.com/office/drawing/2014/main" id="{1BE522F6-5CAB-2EC4-4CA0-F6AE6AF1E420}"/>
                </a:ext>
              </a:extLst>
            </p:cNvPr>
            <p:cNvSpPr/>
            <p:nvPr/>
          </p:nvSpPr>
          <p:spPr>
            <a:xfrm>
              <a:off x="5026025" y="3505200"/>
              <a:ext cx="2280488" cy="71323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E3D8F4F1-7E47-143D-9571-8FF36C110019}"/>
                </a:ext>
              </a:extLst>
            </p:cNvPr>
            <p:cNvSpPr/>
            <p:nvPr/>
          </p:nvSpPr>
          <p:spPr>
            <a:xfrm>
              <a:off x="4721225" y="10896601"/>
              <a:ext cx="2509088"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6429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EC866-3F1D-B34B-A5D4-F516AFC88515}"/>
              </a:ext>
            </a:extLst>
          </p:cNvPr>
          <p:cNvSpPr>
            <a:spLocks noGrp="1"/>
          </p:cNvSpPr>
          <p:nvPr>
            <p:ph type="title"/>
          </p:nvPr>
        </p:nvSpPr>
        <p:spPr/>
        <p:txBody>
          <a:bodyPr/>
          <a:lstStyle/>
          <a:p>
            <a:r>
              <a:rPr lang="en-US" dirty="0"/>
              <a:t>Acknowledgements</a:t>
            </a:r>
          </a:p>
        </p:txBody>
      </p:sp>
      <p:sp>
        <p:nvSpPr>
          <p:cNvPr id="3" name="Text Placeholder 2">
            <a:extLst>
              <a:ext uri="{FF2B5EF4-FFF2-40B4-BE49-F238E27FC236}">
                <a16:creationId xmlns:a16="http://schemas.microsoft.com/office/drawing/2014/main" id="{225046B8-9B37-743F-2EB5-B3F3484DCDBC}"/>
              </a:ext>
            </a:extLst>
          </p:cNvPr>
          <p:cNvSpPr>
            <a:spLocks noGrp="1"/>
          </p:cNvSpPr>
          <p:nvPr>
            <p:ph type="body" sz="quarter" idx="11"/>
          </p:nvPr>
        </p:nvSpPr>
        <p:spPr>
          <a:xfrm>
            <a:off x="1784973" y="3676595"/>
            <a:ext cx="20309852" cy="8027725"/>
          </a:xfrm>
        </p:spPr>
        <p:txBody>
          <a:bodyPr>
            <a:normAutofit/>
          </a:bodyPr>
          <a:lstStyle/>
          <a:p>
            <a:r>
              <a:rPr kumimoji="0" lang="en-US" sz="4000" b="0" i="0" u="sng" strike="noStrike" kern="1200" cap="none" spc="0" normalizeH="0" baseline="0" noProof="0" dirty="0">
                <a:ln>
                  <a:noFill/>
                </a:ln>
                <a:solidFill>
                  <a:srgbClr val="FFFFFF"/>
                </a:solidFill>
                <a:effectLst/>
                <a:uLnTx/>
                <a:uFillTx/>
                <a:latin typeface="Arial"/>
                <a:ea typeface="+mn-ea"/>
                <a:cs typeface="+mn-cs"/>
              </a:rPr>
              <a:t>Funding</a:t>
            </a:r>
            <a:r>
              <a:rPr kumimoji="0" lang="en-US" sz="4000" b="0" i="0" u="none" strike="noStrike" kern="1200" cap="none" spc="0" normalizeH="0" baseline="0" noProof="0" dirty="0">
                <a:ln>
                  <a:noFill/>
                </a:ln>
                <a:solidFill>
                  <a:srgbClr val="FFFFFF"/>
                </a:solidFill>
                <a:effectLst/>
                <a:uLnTx/>
                <a:uFillTx/>
                <a:latin typeface="Arial"/>
                <a:ea typeface="+mn-ea"/>
                <a:cs typeface="+mn-cs"/>
              </a:rPr>
              <a:t>: NIH (U01MH129968, R01NR021098)</a:t>
            </a:r>
          </a:p>
          <a:p>
            <a:r>
              <a:rPr lang="en-US" sz="4000" u="sng" dirty="0">
                <a:solidFill>
                  <a:srgbClr val="FFFFFF"/>
                </a:solidFill>
                <a:latin typeface="Arial"/>
              </a:rPr>
              <a:t>Collaborators</a:t>
            </a:r>
            <a:r>
              <a:rPr lang="en-US" sz="4000" dirty="0">
                <a:solidFill>
                  <a:srgbClr val="FFFFFF"/>
                </a:solidFill>
                <a:latin typeface="Arial"/>
              </a:rPr>
              <a:t>: Akansha Batra, Kaitlyn Jackson, Cindy Leung, Whitney Wells</a:t>
            </a:r>
          </a:p>
        </p:txBody>
      </p:sp>
    </p:spTree>
    <p:extLst>
      <p:ext uri="{BB962C8B-B14F-4D97-AF65-F5344CB8AC3E}">
        <p14:creationId xmlns:p14="http://schemas.microsoft.com/office/powerpoint/2010/main" val="19841237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AAC72-12A3-AC27-672F-19C73522E8AB}"/>
              </a:ext>
            </a:extLst>
          </p:cNvPr>
          <p:cNvSpPr>
            <a:spLocks noGrp="1"/>
          </p:cNvSpPr>
          <p:nvPr>
            <p:ph type="title"/>
          </p:nvPr>
        </p:nvSpPr>
        <p:spPr/>
        <p:txBody>
          <a:bodyPr/>
          <a:lstStyle/>
          <a:p>
            <a:r>
              <a:rPr lang="en-US"/>
              <a:t>Thank you! Questions</a:t>
            </a:r>
            <a:r>
              <a:rPr lang="en-US" dirty="0"/>
              <a:t>?</a:t>
            </a:r>
          </a:p>
        </p:txBody>
      </p:sp>
      <p:sp>
        <p:nvSpPr>
          <p:cNvPr id="3" name="Text Placeholder 2">
            <a:extLst>
              <a:ext uri="{FF2B5EF4-FFF2-40B4-BE49-F238E27FC236}">
                <a16:creationId xmlns:a16="http://schemas.microsoft.com/office/drawing/2014/main" id="{5C362D7C-20BC-ABE0-432B-403E2BBC5AC0}"/>
              </a:ext>
            </a:extLst>
          </p:cNvPr>
          <p:cNvSpPr>
            <a:spLocks noGrp="1"/>
          </p:cNvSpPr>
          <p:nvPr>
            <p:ph type="body" sz="quarter" idx="11"/>
          </p:nvPr>
        </p:nvSpPr>
        <p:spPr>
          <a:xfrm>
            <a:off x="2840031" y="3676595"/>
            <a:ext cx="18697587" cy="8027725"/>
          </a:xfrm>
        </p:spPr>
        <p:txBody>
          <a:bodyPr>
            <a:normAutofit/>
          </a:bodyPr>
          <a:lstStyle/>
          <a:p>
            <a:pPr algn="ctr"/>
            <a:endParaRPr lang="en-US" sz="5000" dirty="0"/>
          </a:p>
          <a:p>
            <a:pPr algn="ctr"/>
            <a:r>
              <a:rPr lang="en-US" sz="5000" dirty="0"/>
              <a:t>https://hsph.harvard.edu/sphere</a:t>
            </a:r>
          </a:p>
        </p:txBody>
      </p:sp>
      <p:pic>
        <p:nvPicPr>
          <p:cNvPr id="7" name="Picture 2" descr="Social Policies for Health Equity Research Logo">
            <a:extLst>
              <a:ext uri="{FF2B5EF4-FFF2-40B4-BE49-F238E27FC236}">
                <a16:creationId xmlns:a16="http://schemas.microsoft.com/office/drawing/2014/main" id="{B7AA9070-AA5E-2D0A-AEDE-35E949D535A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442" r="12906"/>
          <a:stretch/>
        </p:blipFill>
        <p:spPr bwMode="auto">
          <a:xfrm>
            <a:off x="9630942" y="6172200"/>
            <a:ext cx="5115766"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83478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030337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425EB-C365-4384-3A0E-3C5FCFD40AF2}"/>
              </a:ext>
            </a:extLst>
          </p:cNvPr>
          <p:cNvSpPr>
            <a:spLocks noGrp="1"/>
          </p:cNvSpPr>
          <p:nvPr>
            <p:ph type="title"/>
          </p:nvPr>
        </p:nvSpPr>
        <p:spPr/>
        <p:txBody>
          <a:bodyPr/>
          <a:lstStyle/>
          <a:p>
            <a:r>
              <a:rPr lang="en-US" dirty="0"/>
              <a:t>Methods: Multiple Imputation</a:t>
            </a:r>
          </a:p>
        </p:txBody>
      </p:sp>
      <p:sp>
        <p:nvSpPr>
          <p:cNvPr id="3" name="Text Placeholder 2">
            <a:extLst>
              <a:ext uri="{FF2B5EF4-FFF2-40B4-BE49-F238E27FC236}">
                <a16:creationId xmlns:a16="http://schemas.microsoft.com/office/drawing/2014/main" id="{B1DFDADB-3608-1C16-109C-54E922BD4917}"/>
              </a:ext>
            </a:extLst>
          </p:cNvPr>
          <p:cNvSpPr>
            <a:spLocks noGrp="1"/>
          </p:cNvSpPr>
          <p:nvPr>
            <p:ph type="body" sz="quarter" idx="11"/>
          </p:nvPr>
        </p:nvSpPr>
        <p:spPr/>
        <p:txBody>
          <a:bodyPr>
            <a:noAutofit/>
          </a:bodyPr>
          <a:lstStyle/>
          <a:p>
            <a:pPr marL="0" indent="0">
              <a:buNone/>
            </a:pPr>
            <a:r>
              <a:rPr lang="en-US" dirty="0"/>
              <a:t>Missing values: income 10.9%, all others &lt; 1%</a:t>
            </a:r>
            <a:endParaRPr lang="en-US" dirty="0">
              <a:solidFill>
                <a:srgbClr val="FF0000"/>
              </a:solidFill>
            </a:endParaRPr>
          </a:p>
          <a:p>
            <a:pPr marL="0" indent="0">
              <a:buNone/>
            </a:pPr>
            <a:r>
              <a:rPr lang="en-US" dirty="0"/>
              <a:t>Multiple imputation using chained equations</a:t>
            </a:r>
          </a:p>
          <a:p>
            <a:pPr marL="0" indent="0">
              <a:buNone/>
            </a:pPr>
            <a:r>
              <a:rPr lang="en-US" dirty="0"/>
              <a:t>	Assumes “missing at random”</a:t>
            </a:r>
          </a:p>
          <a:p>
            <a:pPr marL="0" indent="0">
              <a:buNone/>
            </a:pPr>
            <a:r>
              <a:rPr lang="en-US" dirty="0"/>
              <a:t>	Does not require variables to be normally distributed</a:t>
            </a:r>
          </a:p>
          <a:p>
            <a:pPr marL="0" indent="0">
              <a:buNone/>
            </a:pPr>
            <a:r>
              <a:rPr lang="en-US" dirty="0"/>
              <a:t>	All covariates (and outcomes) used in imputation models</a:t>
            </a:r>
          </a:p>
          <a:p>
            <a:pPr marL="0" indent="0">
              <a:buNone/>
            </a:pPr>
            <a:r>
              <a:rPr lang="en-US" dirty="0"/>
              <a:t>	Produced 30 imputed data sets</a:t>
            </a:r>
          </a:p>
          <a:p>
            <a:pPr marL="0" indent="0">
              <a:buNone/>
            </a:pPr>
            <a:r>
              <a:rPr lang="en-US" dirty="0"/>
              <a:t>	Did not use imputed outcomes</a:t>
            </a:r>
          </a:p>
          <a:p>
            <a:pPr marL="0" indent="0">
              <a:buNone/>
            </a:pPr>
            <a:r>
              <a:rPr lang="en-US" dirty="0"/>
              <a:t>Results similar to main analysis</a:t>
            </a:r>
          </a:p>
        </p:txBody>
      </p:sp>
      <p:sp>
        <p:nvSpPr>
          <p:cNvPr id="4" name="TextBox 3">
            <a:extLst>
              <a:ext uri="{FF2B5EF4-FFF2-40B4-BE49-F238E27FC236}">
                <a16:creationId xmlns:a16="http://schemas.microsoft.com/office/drawing/2014/main" id="{267FD49A-0AD4-7EB4-DCC8-9C910C070AB6}"/>
              </a:ext>
            </a:extLst>
          </p:cNvPr>
          <p:cNvSpPr txBox="1"/>
          <p:nvPr/>
        </p:nvSpPr>
        <p:spPr>
          <a:xfrm>
            <a:off x="606425" y="12737812"/>
            <a:ext cx="5166286" cy="523220"/>
          </a:xfrm>
          <a:prstGeom prst="rect">
            <a:avLst/>
          </a:prstGeom>
          <a:noFill/>
        </p:spPr>
        <p:txBody>
          <a:bodyPr wrap="none" rtlCol="0">
            <a:spAutoFit/>
          </a:bodyPr>
          <a:lstStyle/>
          <a:p>
            <a:pPr algn="l"/>
            <a:r>
              <a:rPr lang="en-US" sz="2800" dirty="0">
                <a:solidFill>
                  <a:schemeClr val="bg1"/>
                </a:solidFill>
              </a:rPr>
              <a:t>Batra et al., </a:t>
            </a:r>
            <a:r>
              <a:rPr lang="en-US" sz="2800" i="1" dirty="0">
                <a:solidFill>
                  <a:schemeClr val="bg1"/>
                </a:solidFill>
              </a:rPr>
              <a:t>Health Affairs </a:t>
            </a:r>
            <a:r>
              <a:rPr lang="en-US" sz="2800" dirty="0">
                <a:solidFill>
                  <a:schemeClr val="bg1"/>
                </a:solidFill>
              </a:rPr>
              <a:t>2023</a:t>
            </a:r>
          </a:p>
        </p:txBody>
      </p:sp>
    </p:spTree>
    <p:extLst>
      <p:ext uri="{BB962C8B-B14F-4D97-AF65-F5344CB8AC3E}">
        <p14:creationId xmlns:p14="http://schemas.microsoft.com/office/powerpoint/2010/main" val="25010313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761E7-F841-A3DD-08E9-FD1984CD0AB2}"/>
              </a:ext>
            </a:extLst>
          </p:cNvPr>
          <p:cNvSpPr>
            <a:spLocks noGrp="1"/>
          </p:cNvSpPr>
          <p:nvPr>
            <p:ph type="title"/>
          </p:nvPr>
        </p:nvSpPr>
        <p:spPr>
          <a:xfrm>
            <a:off x="758825" y="6541"/>
            <a:ext cx="18697587" cy="2005139"/>
          </a:xfrm>
        </p:spPr>
        <p:txBody>
          <a:bodyPr/>
          <a:lstStyle/>
          <a:p>
            <a:r>
              <a:rPr lang="en-US" dirty="0"/>
              <a:t>Child Tax Credit: Policy Implications</a:t>
            </a:r>
          </a:p>
        </p:txBody>
      </p:sp>
      <p:sp>
        <p:nvSpPr>
          <p:cNvPr id="3" name="Text Placeholder 2">
            <a:extLst>
              <a:ext uri="{FF2B5EF4-FFF2-40B4-BE49-F238E27FC236}">
                <a16:creationId xmlns:a16="http://schemas.microsoft.com/office/drawing/2014/main" id="{E44CBCB7-ABD1-768A-44C6-3E5CA3EAEC05}"/>
              </a:ext>
            </a:extLst>
          </p:cNvPr>
          <p:cNvSpPr>
            <a:spLocks noGrp="1"/>
          </p:cNvSpPr>
          <p:nvPr>
            <p:ph type="body" sz="quarter" idx="11"/>
          </p:nvPr>
        </p:nvSpPr>
        <p:spPr/>
        <p:txBody>
          <a:bodyPr/>
          <a:lstStyle/>
          <a:p>
            <a:endParaRPr lang="en-US" dirty="0"/>
          </a:p>
        </p:txBody>
      </p:sp>
      <p:grpSp>
        <p:nvGrpSpPr>
          <p:cNvPr id="4" name="Group 3">
            <a:extLst>
              <a:ext uri="{FF2B5EF4-FFF2-40B4-BE49-F238E27FC236}">
                <a16:creationId xmlns:a16="http://schemas.microsoft.com/office/drawing/2014/main" id="{2453AF50-6A2C-9EA7-375B-15E74F9F1A36}"/>
              </a:ext>
            </a:extLst>
          </p:cNvPr>
          <p:cNvGrpSpPr/>
          <p:nvPr/>
        </p:nvGrpSpPr>
        <p:grpSpPr>
          <a:xfrm>
            <a:off x="540996" y="2551631"/>
            <a:ext cx="12185650" cy="9441856"/>
            <a:chOff x="11579225" y="1780064"/>
            <a:chExt cx="12185650" cy="9441856"/>
          </a:xfrm>
        </p:grpSpPr>
        <p:pic>
          <p:nvPicPr>
            <p:cNvPr id="5" name="Picture 2">
              <a:extLst>
                <a:ext uri="{FF2B5EF4-FFF2-40B4-BE49-F238E27FC236}">
                  <a16:creationId xmlns:a16="http://schemas.microsoft.com/office/drawing/2014/main" id="{EED19928-719A-6A83-6335-B94846979E8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933" b="5555"/>
            <a:stretch/>
          </p:blipFill>
          <p:spPr bwMode="auto">
            <a:xfrm>
              <a:off x="11579225" y="2494079"/>
              <a:ext cx="12185650" cy="8727841"/>
            </a:xfrm>
            <a:prstGeom prst="rect">
              <a:avLst/>
            </a:prstGeom>
            <a:solidFill>
              <a:srgbClr val="FFFFFF"/>
            </a:solidFill>
          </p:spPr>
        </p:pic>
        <p:sp>
          <p:nvSpPr>
            <p:cNvPr id="6" name="TextBox 5">
              <a:extLst>
                <a:ext uri="{FF2B5EF4-FFF2-40B4-BE49-F238E27FC236}">
                  <a16:creationId xmlns:a16="http://schemas.microsoft.com/office/drawing/2014/main" id="{E86D3B7E-4F5D-36D7-C9FD-D69C4DB01948}"/>
                </a:ext>
              </a:extLst>
            </p:cNvPr>
            <p:cNvSpPr txBox="1"/>
            <p:nvPr/>
          </p:nvSpPr>
          <p:spPr>
            <a:xfrm>
              <a:off x="14045608" y="1780064"/>
              <a:ext cx="7252883" cy="584775"/>
            </a:xfrm>
            <a:prstGeom prst="rect">
              <a:avLst/>
            </a:prstGeom>
            <a:noFill/>
          </p:spPr>
          <p:txBody>
            <a:bodyPr wrap="none" rtlCol="0">
              <a:spAutoFit/>
            </a:bodyPr>
            <a:lstStyle/>
            <a:p>
              <a:pPr algn="l"/>
              <a:r>
                <a:rPr lang="en-US" sz="3200" dirty="0">
                  <a:solidFill>
                    <a:schemeClr val="bg1"/>
                  </a:solidFill>
                </a:rPr>
                <a:t>States Offering Child Tax Credits, 2024</a:t>
              </a:r>
            </a:p>
          </p:txBody>
        </p:sp>
      </p:grpSp>
      <p:pic>
        <p:nvPicPr>
          <p:cNvPr id="8" name="Picture 7">
            <a:extLst>
              <a:ext uri="{FF2B5EF4-FFF2-40B4-BE49-F238E27FC236}">
                <a16:creationId xmlns:a16="http://schemas.microsoft.com/office/drawing/2014/main" id="{AB779530-7019-7D50-8469-814E79743A40}"/>
              </a:ext>
            </a:extLst>
          </p:cNvPr>
          <p:cNvPicPr>
            <a:picLocks noChangeAspect="1"/>
          </p:cNvPicPr>
          <p:nvPr/>
        </p:nvPicPr>
        <p:blipFill rotWithShape="1">
          <a:blip r:embed="rId4"/>
          <a:srcRect l="1" r="38786"/>
          <a:stretch/>
        </p:blipFill>
        <p:spPr>
          <a:xfrm>
            <a:off x="13103225" y="4267200"/>
            <a:ext cx="10961059" cy="6214929"/>
          </a:xfrm>
          <a:prstGeom prst="rect">
            <a:avLst/>
          </a:prstGeom>
        </p:spPr>
      </p:pic>
    </p:spTree>
    <p:extLst>
      <p:ext uri="{BB962C8B-B14F-4D97-AF65-F5344CB8AC3E}">
        <p14:creationId xmlns:p14="http://schemas.microsoft.com/office/powerpoint/2010/main" val="425331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A2728-0976-F348-5812-37986D6C0D22}"/>
              </a:ext>
            </a:extLst>
          </p:cNvPr>
          <p:cNvSpPr>
            <a:spLocks noGrp="1"/>
          </p:cNvSpPr>
          <p:nvPr>
            <p:ph type="title"/>
          </p:nvPr>
        </p:nvSpPr>
        <p:spPr>
          <a:xfrm>
            <a:off x="1784973" y="381000"/>
            <a:ext cx="18697587" cy="2005139"/>
          </a:xfrm>
        </p:spPr>
        <p:txBody>
          <a:bodyPr>
            <a:normAutofit/>
          </a:bodyPr>
          <a:lstStyle/>
          <a:p>
            <a:r>
              <a:rPr lang="en-US" dirty="0"/>
              <a:t>The Rise and Fall of Expanded SNAP Benefits</a:t>
            </a:r>
          </a:p>
        </p:txBody>
      </p:sp>
      <p:pic>
        <p:nvPicPr>
          <p:cNvPr id="8" name="Picture 7" descr="A timeline of a company&#10;&#10;Description automatically generated with medium confidence">
            <a:extLst>
              <a:ext uri="{FF2B5EF4-FFF2-40B4-BE49-F238E27FC236}">
                <a16:creationId xmlns:a16="http://schemas.microsoft.com/office/drawing/2014/main" id="{C7115EA9-B08D-F0D0-6922-D47F5FA33B00}"/>
              </a:ext>
            </a:extLst>
          </p:cNvPr>
          <p:cNvPicPr>
            <a:picLocks noChangeAspect="1"/>
          </p:cNvPicPr>
          <p:nvPr/>
        </p:nvPicPr>
        <p:blipFill rotWithShape="1">
          <a:blip r:embed="rId3"/>
          <a:srcRect l="5729" t="8333" r="6770" b="37037"/>
          <a:stretch/>
        </p:blipFill>
        <p:spPr>
          <a:xfrm>
            <a:off x="770471" y="3124200"/>
            <a:ext cx="22836707" cy="8020034"/>
          </a:xfrm>
          <a:prstGeom prst="rect">
            <a:avLst/>
          </a:prstGeom>
        </p:spPr>
      </p:pic>
      <p:sp>
        <p:nvSpPr>
          <p:cNvPr id="9" name="TextBox 8">
            <a:extLst>
              <a:ext uri="{FF2B5EF4-FFF2-40B4-BE49-F238E27FC236}">
                <a16:creationId xmlns:a16="http://schemas.microsoft.com/office/drawing/2014/main" id="{6E1F7354-2DA1-4CFD-6A74-16D2D1124F3F}"/>
              </a:ext>
            </a:extLst>
          </p:cNvPr>
          <p:cNvSpPr txBox="1"/>
          <p:nvPr/>
        </p:nvSpPr>
        <p:spPr>
          <a:xfrm>
            <a:off x="606425" y="12496800"/>
            <a:ext cx="15265141" cy="954107"/>
          </a:xfrm>
          <a:prstGeom prst="rect">
            <a:avLst/>
          </a:prstGeom>
          <a:noFill/>
        </p:spPr>
        <p:txBody>
          <a:bodyPr wrap="none" rtlCol="0">
            <a:spAutoFit/>
          </a:bodyPr>
          <a:lstStyle/>
          <a:p>
            <a:pPr algn="l"/>
            <a:r>
              <a:rPr lang="en-US" sz="2800" dirty="0">
                <a:solidFill>
                  <a:schemeClr val="bg1"/>
                </a:solidFill>
              </a:rPr>
              <a:t>Compiled from USDA and CBPP reports; SNAP: Supplemental Nutrition Assistance Program; </a:t>
            </a:r>
          </a:p>
          <a:p>
            <a:pPr algn="l"/>
            <a:r>
              <a:rPr lang="en-US" sz="2800" dirty="0">
                <a:solidFill>
                  <a:schemeClr val="bg1"/>
                </a:solidFill>
              </a:rPr>
              <a:t>EA: emergency allotment; COLA: cost of living adjustment</a:t>
            </a:r>
          </a:p>
        </p:txBody>
      </p:sp>
    </p:spTree>
    <p:extLst>
      <p:ext uri="{BB962C8B-B14F-4D97-AF65-F5344CB8AC3E}">
        <p14:creationId xmlns:p14="http://schemas.microsoft.com/office/powerpoint/2010/main" val="4348971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A2728-0976-F348-5812-37986D6C0D22}"/>
              </a:ext>
            </a:extLst>
          </p:cNvPr>
          <p:cNvSpPr>
            <a:spLocks noGrp="1"/>
          </p:cNvSpPr>
          <p:nvPr>
            <p:ph type="title"/>
          </p:nvPr>
        </p:nvSpPr>
        <p:spPr>
          <a:xfrm>
            <a:off x="1784973" y="381000"/>
            <a:ext cx="18697587" cy="2005139"/>
          </a:xfrm>
        </p:spPr>
        <p:txBody>
          <a:bodyPr>
            <a:normAutofit/>
          </a:bodyPr>
          <a:lstStyle/>
          <a:p>
            <a:r>
              <a:rPr lang="en-US" dirty="0"/>
              <a:t>The Rise and Fall of Expanded SNAP Benefits</a:t>
            </a:r>
          </a:p>
        </p:txBody>
      </p:sp>
      <p:sp>
        <p:nvSpPr>
          <p:cNvPr id="9" name="TextBox 8">
            <a:extLst>
              <a:ext uri="{FF2B5EF4-FFF2-40B4-BE49-F238E27FC236}">
                <a16:creationId xmlns:a16="http://schemas.microsoft.com/office/drawing/2014/main" id="{D6C90F6A-ACF1-4DA8-F8F3-2B2E289041C7}"/>
              </a:ext>
            </a:extLst>
          </p:cNvPr>
          <p:cNvSpPr txBox="1"/>
          <p:nvPr/>
        </p:nvSpPr>
        <p:spPr>
          <a:xfrm>
            <a:off x="606425" y="12496800"/>
            <a:ext cx="15463913" cy="954107"/>
          </a:xfrm>
          <a:prstGeom prst="rect">
            <a:avLst/>
          </a:prstGeom>
          <a:noFill/>
        </p:spPr>
        <p:txBody>
          <a:bodyPr wrap="none" rtlCol="0">
            <a:spAutoFit/>
          </a:bodyPr>
          <a:lstStyle/>
          <a:p>
            <a:pPr algn="l"/>
            <a:r>
              <a:rPr lang="en-US" sz="2800" dirty="0">
                <a:solidFill>
                  <a:schemeClr val="bg1"/>
                </a:solidFill>
              </a:rPr>
              <a:t>Compiled from USDA and CBPP reports; SNAP: Supplemental Nutrition Assistance Program; </a:t>
            </a:r>
          </a:p>
          <a:p>
            <a:r>
              <a:rPr lang="en-US" sz="2800" dirty="0">
                <a:solidFill>
                  <a:schemeClr val="bg1"/>
                </a:solidFill>
              </a:rPr>
              <a:t>EA: emergency allotment; COLA: cost of living adjustment; SSA: Social Security Administration</a:t>
            </a:r>
          </a:p>
        </p:txBody>
      </p:sp>
      <p:pic>
        <p:nvPicPr>
          <p:cNvPr id="5" name="Picture 4" descr="A diagram of a timeline&#10;&#10;Description automatically generated">
            <a:extLst>
              <a:ext uri="{FF2B5EF4-FFF2-40B4-BE49-F238E27FC236}">
                <a16:creationId xmlns:a16="http://schemas.microsoft.com/office/drawing/2014/main" id="{8059F9C1-21F7-55FE-9792-DDB2D9F9BCA0}"/>
              </a:ext>
            </a:extLst>
          </p:cNvPr>
          <p:cNvPicPr>
            <a:picLocks noChangeAspect="1"/>
          </p:cNvPicPr>
          <p:nvPr/>
        </p:nvPicPr>
        <p:blipFill rotWithShape="1">
          <a:blip r:embed="rId3">
            <a:extLst>
              <a:ext uri="{28A0092B-C50C-407E-A947-70E740481C1C}">
                <a14:useLocalDpi xmlns:a14="http://schemas.microsoft.com/office/drawing/2010/main" val="0"/>
              </a:ext>
            </a:extLst>
          </a:blip>
          <a:srcRect l="11111" t="3209" r="4723" b="31606"/>
          <a:stretch/>
        </p:blipFill>
        <p:spPr bwMode="auto">
          <a:xfrm>
            <a:off x="1592506" y="2466007"/>
            <a:ext cx="21116437" cy="919845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995246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A2728-0976-F348-5812-37986D6C0D22}"/>
              </a:ext>
            </a:extLst>
          </p:cNvPr>
          <p:cNvSpPr>
            <a:spLocks noGrp="1"/>
          </p:cNvSpPr>
          <p:nvPr>
            <p:ph type="title"/>
          </p:nvPr>
        </p:nvSpPr>
        <p:spPr>
          <a:xfrm>
            <a:off x="1784973" y="381000"/>
            <a:ext cx="18697587" cy="2005139"/>
          </a:xfrm>
        </p:spPr>
        <p:txBody>
          <a:bodyPr>
            <a:normAutofit/>
          </a:bodyPr>
          <a:lstStyle/>
          <a:p>
            <a:r>
              <a:rPr lang="en-US" dirty="0"/>
              <a:t>Co-Occurring Pandemic-Era Policies</a:t>
            </a:r>
          </a:p>
        </p:txBody>
      </p:sp>
      <p:pic>
        <p:nvPicPr>
          <p:cNvPr id="1026" name="Picture 2" descr="Ijerph 19 02747 g001a">
            <a:extLst>
              <a:ext uri="{FF2B5EF4-FFF2-40B4-BE49-F238E27FC236}">
                <a16:creationId xmlns:a16="http://schemas.microsoft.com/office/drawing/2014/main" id="{546281C2-0F29-66C4-FA64-CB5905F047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0039" y="2388198"/>
            <a:ext cx="18237572" cy="946201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D86D61B-FA45-EA92-9BEB-48E2E4F1A09F}"/>
              </a:ext>
            </a:extLst>
          </p:cNvPr>
          <p:cNvSpPr txBox="1"/>
          <p:nvPr/>
        </p:nvSpPr>
        <p:spPr>
          <a:xfrm>
            <a:off x="606425" y="12737812"/>
            <a:ext cx="4758034" cy="523220"/>
          </a:xfrm>
          <a:prstGeom prst="rect">
            <a:avLst/>
          </a:prstGeom>
          <a:noFill/>
        </p:spPr>
        <p:txBody>
          <a:bodyPr wrap="none" rtlCol="0">
            <a:spAutoFit/>
          </a:bodyPr>
          <a:lstStyle/>
          <a:p>
            <a:pPr algn="l"/>
            <a:r>
              <a:rPr lang="en-US" sz="2800" dirty="0">
                <a:solidFill>
                  <a:schemeClr val="bg1"/>
                </a:solidFill>
              </a:rPr>
              <a:t>Jackson et al., </a:t>
            </a:r>
            <a:r>
              <a:rPr lang="en-US" sz="2800" i="1" dirty="0">
                <a:solidFill>
                  <a:schemeClr val="bg1"/>
                </a:solidFill>
              </a:rPr>
              <a:t>IJERPH</a:t>
            </a:r>
            <a:r>
              <a:rPr lang="en-US" sz="2800" dirty="0">
                <a:solidFill>
                  <a:schemeClr val="bg1"/>
                </a:solidFill>
              </a:rPr>
              <a:t> 2022</a:t>
            </a:r>
          </a:p>
        </p:txBody>
      </p:sp>
      <p:sp>
        <p:nvSpPr>
          <p:cNvPr id="4" name="Oval 3">
            <a:extLst>
              <a:ext uri="{FF2B5EF4-FFF2-40B4-BE49-F238E27FC236}">
                <a16:creationId xmlns:a16="http://schemas.microsoft.com/office/drawing/2014/main" id="{EB2794B4-19F1-2892-FC1D-840D25CE3965}"/>
              </a:ext>
            </a:extLst>
          </p:cNvPr>
          <p:cNvSpPr/>
          <p:nvPr/>
        </p:nvSpPr>
        <p:spPr>
          <a:xfrm>
            <a:off x="16532225" y="9601200"/>
            <a:ext cx="2819400" cy="17526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440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A92D0-EEF1-D70D-9F6B-54045C8054E4}"/>
              </a:ext>
            </a:extLst>
          </p:cNvPr>
          <p:cNvSpPr>
            <a:spLocks noGrp="1"/>
          </p:cNvSpPr>
          <p:nvPr>
            <p:ph type="title"/>
          </p:nvPr>
        </p:nvSpPr>
        <p:spPr>
          <a:xfrm>
            <a:off x="1784973" y="-304800"/>
            <a:ext cx="18697587" cy="2005139"/>
          </a:xfrm>
        </p:spPr>
        <p:txBody>
          <a:bodyPr/>
          <a:lstStyle/>
          <a:p>
            <a:r>
              <a:rPr lang="en-US" dirty="0"/>
              <a:t>The 2021 Child Tax Credit Expansion</a:t>
            </a:r>
          </a:p>
        </p:txBody>
      </p:sp>
      <p:sp>
        <p:nvSpPr>
          <p:cNvPr id="5" name="TextBox 4">
            <a:extLst>
              <a:ext uri="{FF2B5EF4-FFF2-40B4-BE49-F238E27FC236}">
                <a16:creationId xmlns:a16="http://schemas.microsoft.com/office/drawing/2014/main" id="{679A3EF9-F81C-63B1-E5CA-BB6C737AD4D0}"/>
              </a:ext>
            </a:extLst>
          </p:cNvPr>
          <p:cNvSpPr txBox="1"/>
          <p:nvPr/>
        </p:nvSpPr>
        <p:spPr>
          <a:xfrm>
            <a:off x="606425" y="12737812"/>
            <a:ext cx="6425157" cy="523220"/>
          </a:xfrm>
          <a:prstGeom prst="rect">
            <a:avLst/>
          </a:prstGeom>
          <a:noFill/>
        </p:spPr>
        <p:txBody>
          <a:bodyPr wrap="none" rtlCol="0">
            <a:spAutoFit/>
          </a:bodyPr>
          <a:lstStyle/>
          <a:p>
            <a:pPr algn="l"/>
            <a:r>
              <a:rPr lang="en-US" sz="2800" dirty="0">
                <a:solidFill>
                  <a:schemeClr val="bg1"/>
                </a:solidFill>
              </a:rPr>
              <a:t>Congressional Research Service, 2021</a:t>
            </a:r>
          </a:p>
        </p:txBody>
      </p:sp>
      <p:grpSp>
        <p:nvGrpSpPr>
          <p:cNvPr id="7" name="Group 6">
            <a:extLst>
              <a:ext uri="{FF2B5EF4-FFF2-40B4-BE49-F238E27FC236}">
                <a16:creationId xmlns:a16="http://schemas.microsoft.com/office/drawing/2014/main" id="{F8F53EED-06D8-3188-51BA-88F36ABA3B71}"/>
              </a:ext>
            </a:extLst>
          </p:cNvPr>
          <p:cNvGrpSpPr/>
          <p:nvPr/>
        </p:nvGrpSpPr>
        <p:grpSpPr>
          <a:xfrm>
            <a:off x="3298249" y="2036413"/>
            <a:ext cx="17501176" cy="10003187"/>
            <a:chOff x="3616052" y="1371600"/>
            <a:chExt cx="17501176" cy="10003187"/>
          </a:xfrm>
        </p:grpSpPr>
        <p:pic>
          <p:nvPicPr>
            <p:cNvPr id="4" name="Picture 4">
              <a:extLst>
                <a:ext uri="{FF2B5EF4-FFF2-40B4-BE49-F238E27FC236}">
                  <a16:creationId xmlns:a16="http://schemas.microsoft.com/office/drawing/2014/main" id="{59F6068B-C6D8-8DB1-AE14-390BCA4A962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02" t="15482" r="2145" b="13137"/>
            <a:stretch/>
          </p:blipFill>
          <p:spPr bwMode="auto">
            <a:xfrm>
              <a:off x="4505627" y="1371600"/>
              <a:ext cx="16611601" cy="92202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234F693-2AC4-8780-D669-659A7FA30343}"/>
                </a:ext>
              </a:extLst>
            </p:cNvPr>
            <p:cNvSpPr txBox="1"/>
            <p:nvPr/>
          </p:nvSpPr>
          <p:spPr>
            <a:xfrm rot="16200000">
              <a:off x="2243561" y="5188940"/>
              <a:ext cx="3329758" cy="584775"/>
            </a:xfrm>
            <a:prstGeom prst="rect">
              <a:avLst/>
            </a:prstGeom>
            <a:noFill/>
          </p:spPr>
          <p:txBody>
            <a:bodyPr wrap="none" rtlCol="0">
              <a:spAutoFit/>
            </a:bodyPr>
            <a:lstStyle/>
            <a:p>
              <a:pPr algn="l"/>
              <a:r>
                <a:rPr lang="en-US" sz="3200" dirty="0">
                  <a:solidFill>
                    <a:schemeClr val="bg1"/>
                  </a:solidFill>
                </a:rPr>
                <a:t>CTC Benefit Size</a:t>
              </a:r>
            </a:p>
          </p:txBody>
        </p:sp>
        <p:sp>
          <p:nvSpPr>
            <p:cNvPr id="6" name="TextBox 5">
              <a:extLst>
                <a:ext uri="{FF2B5EF4-FFF2-40B4-BE49-F238E27FC236}">
                  <a16:creationId xmlns:a16="http://schemas.microsoft.com/office/drawing/2014/main" id="{24B5E116-595C-2509-FB8F-CC2DFE9F8A7A}"/>
                </a:ext>
              </a:extLst>
            </p:cNvPr>
            <p:cNvSpPr txBox="1"/>
            <p:nvPr/>
          </p:nvSpPr>
          <p:spPr>
            <a:xfrm>
              <a:off x="10706295" y="10790012"/>
              <a:ext cx="3600666" cy="584775"/>
            </a:xfrm>
            <a:prstGeom prst="rect">
              <a:avLst/>
            </a:prstGeom>
            <a:noFill/>
          </p:spPr>
          <p:txBody>
            <a:bodyPr wrap="none" rtlCol="0">
              <a:spAutoFit/>
            </a:bodyPr>
            <a:lstStyle/>
            <a:p>
              <a:pPr algn="l"/>
              <a:r>
                <a:rPr lang="en-US" sz="3200" dirty="0">
                  <a:solidFill>
                    <a:schemeClr val="bg1"/>
                  </a:solidFill>
                </a:rPr>
                <a:t>Household Income</a:t>
              </a:r>
            </a:p>
          </p:txBody>
        </p:sp>
      </p:grpSp>
    </p:spTree>
    <p:extLst>
      <p:ext uri="{BB962C8B-B14F-4D97-AF65-F5344CB8AC3E}">
        <p14:creationId xmlns:p14="http://schemas.microsoft.com/office/powerpoint/2010/main" val="3380946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B47EE-377F-7E1B-89E1-7A4E8AE64CAD}"/>
              </a:ext>
            </a:extLst>
          </p:cNvPr>
          <p:cNvSpPr>
            <a:spLocks noGrp="1"/>
          </p:cNvSpPr>
          <p:nvPr>
            <p:ph type="title"/>
          </p:nvPr>
        </p:nvSpPr>
        <p:spPr/>
        <p:txBody>
          <a:bodyPr/>
          <a:lstStyle/>
          <a:p>
            <a:r>
              <a:rPr lang="en-US" dirty="0"/>
              <a:t>Methods: Data Set</a:t>
            </a:r>
          </a:p>
        </p:txBody>
      </p:sp>
      <p:sp>
        <p:nvSpPr>
          <p:cNvPr id="3" name="Text Placeholder 2">
            <a:extLst>
              <a:ext uri="{FF2B5EF4-FFF2-40B4-BE49-F238E27FC236}">
                <a16:creationId xmlns:a16="http://schemas.microsoft.com/office/drawing/2014/main" id="{76675A04-8FB8-85EC-0AEB-9D0E1AA24063}"/>
              </a:ext>
            </a:extLst>
          </p:cNvPr>
          <p:cNvSpPr>
            <a:spLocks noGrp="1"/>
          </p:cNvSpPr>
          <p:nvPr>
            <p:ph type="body" sz="quarter" idx="11"/>
          </p:nvPr>
        </p:nvSpPr>
        <p:spPr/>
        <p:txBody>
          <a:bodyPr>
            <a:normAutofit/>
          </a:bodyPr>
          <a:lstStyle/>
          <a:p>
            <a:pPr marL="0" indent="0">
              <a:buNone/>
            </a:pPr>
            <a:r>
              <a:rPr lang="en-US" sz="4000" dirty="0"/>
              <a:t>U.S. Census Household Pulse Survey</a:t>
            </a:r>
          </a:p>
          <a:p>
            <a:pPr marL="0" indent="0">
              <a:buNone/>
            </a:pPr>
            <a:r>
              <a:rPr lang="en-US" sz="4000" dirty="0"/>
              <a:t>	Serial bi-weekly cross-sections Apr 2021-Jan 2022</a:t>
            </a:r>
          </a:p>
          <a:p>
            <a:pPr marL="0" indent="0">
              <a:buNone/>
            </a:pPr>
            <a:r>
              <a:rPr lang="en-US" sz="4000" dirty="0"/>
              <a:t>	Individual demographic factors</a:t>
            </a:r>
          </a:p>
          <a:p>
            <a:pPr marL="0" indent="0">
              <a:buNone/>
            </a:pPr>
            <a:r>
              <a:rPr lang="en-US" sz="4000" dirty="0"/>
              <a:t>	Mental health outcomes</a:t>
            </a:r>
          </a:p>
          <a:p>
            <a:pPr marL="0" indent="0">
              <a:buNone/>
            </a:pPr>
            <a:r>
              <a:rPr lang="en-US" sz="4000" dirty="0"/>
              <a:t>		Depressive symptoms (PHQ), anxiety (GAD)</a:t>
            </a:r>
          </a:p>
          <a:p>
            <a:pPr marL="0" indent="0">
              <a:buNone/>
            </a:pPr>
            <a:r>
              <a:rPr lang="en-US" sz="4000" dirty="0"/>
              <a:t>		Mental healthcare use (counseling, medications)</a:t>
            </a:r>
          </a:p>
          <a:p>
            <a:pPr marL="0" indent="0">
              <a:buNone/>
            </a:pPr>
            <a:r>
              <a:rPr lang="en-US" sz="4000" dirty="0"/>
              <a:t>Final N = 812,314</a:t>
            </a:r>
          </a:p>
        </p:txBody>
      </p:sp>
      <p:sp>
        <p:nvSpPr>
          <p:cNvPr id="5" name="TextBox 4">
            <a:extLst>
              <a:ext uri="{FF2B5EF4-FFF2-40B4-BE49-F238E27FC236}">
                <a16:creationId xmlns:a16="http://schemas.microsoft.com/office/drawing/2014/main" id="{E1CF1F55-C19C-081F-6567-58A130E75693}"/>
              </a:ext>
            </a:extLst>
          </p:cNvPr>
          <p:cNvSpPr txBox="1"/>
          <p:nvPr/>
        </p:nvSpPr>
        <p:spPr>
          <a:xfrm>
            <a:off x="606425" y="12737812"/>
            <a:ext cx="5166286" cy="523220"/>
          </a:xfrm>
          <a:prstGeom prst="rect">
            <a:avLst/>
          </a:prstGeom>
          <a:noFill/>
        </p:spPr>
        <p:txBody>
          <a:bodyPr wrap="none" rtlCol="0">
            <a:spAutoFit/>
          </a:bodyPr>
          <a:lstStyle/>
          <a:p>
            <a:pPr algn="l"/>
            <a:r>
              <a:rPr lang="en-US" sz="2800" dirty="0">
                <a:solidFill>
                  <a:schemeClr val="bg1"/>
                </a:solidFill>
              </a:rPr>
              <a:t>Batra et al., </a:t>
            </a:r>
            <a:r>
              <a:rPr lang="en-US" sz="2800" i="1" dirty="0">
                <a:solidFill>
                  <a:schemeClr val="bg1"/>
                </a:solidFill>
              </a:rPr>
              <a:t>Health Affairs </a:t>
            </a:r>
            <a:r>
              <a:rPr lang="en-US" sz="2800" dirty="0">
                <a:solidFill>
                  <a:schemeClr val="bg1"/>
                </a:solidFill>
              </a:rPr>
              <a:t>2023</a:t>
            </a:r>
          </a:p>
        </p:txBody>
      </p:sp>
    </p:spTree>
    <p:extLst>
      <p:ext uri="{BB962C8B-B14F-4D97-AF65-F5344CB8AC3E}">
        <p14:creationId xmlns:p14="http://schemas.microsoft.com/office/powerpoint/2010/main" val="3635791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a:cxnSpLocks/>
          </p:cNvCxnSpPr>
          <p:nvPr/>
        </p:nvCxnSpPr>
        <p:spPr>
          <a:xfrm>
            <a:off x="5164723" y="2517338"/>
            <a:ext cx="0" cy="876026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164723" y="11277600"/>
            <a:ext cx="13868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cxnSpLocks/>
          </p:cNvCxnSpPr>
          <p:nvPr/>
        </p:nvCxnSpPr>
        <p:spPr>
          <a:xfrm>
            <a:off x="11870323" y="2517338"/>
            <a:ext cx="67103" cy="8809747"/>
          </a:xfrm>
          <a:prstGeom prst="line">
            <a:avLst/>
          </a:prstGeom>
          <a:ln>
            <a:solidFill>
              <a:schemeClr val="bg1"/>
            </a:solidFill>
            <a:prstDash val="lg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657399" y="11509713"/>
            <a:ext cx="6492949" cy="646331"/>
          </a:xfrm>
          <a:prstGeom prst="rect">
            <a:avLst/>
          </a:prstGeom>
          <a:noFill/>
        </p:spPr>
        <p:txBody>
          <a:bodyPr wrap="square" rtlCol="0">
            <a:spAutoFit/>
          </a:bodyPr>
          <a:lstStyle/>
          <a:p>
            <a:pPr algn="ctr" defTabSz="1828800"/>
            <a:r>
              <a:rPr lang="en-US" sz="3600" dirty="0">
                <a:solidFill>
                  <a:schemeClr val="bg1"/>
                </a:solidFill>
                <a:latin typeface="+mj-lt"/>
                <a:cs typeface="Times New Roman" panose="02020603050405020304" pitchFamily="18" charset="0"/>
              </a:rPr>
              <a:t>CTC expansion (Jul 2021)</a:t>
            </a:r>
          </a:p>
        </p:txBody>
      </p:sp>
      <p:sp>
        <p:nvSpPr>
          <p:cNvPr id="11" name="TextBox 10"/>
          <p:cNvSpPr txBox="1"/>
          <p:nvPr/>
        </p:nvSpPr>
        <p:spPr>
          <a:xfrm>
            <a:off x="7046005" y="11604085"/>
            <a:ext cx="1544012" cy="646331"/>
          </a:xfrm>
          <a:prstGeom prst="rect">
            <a:avLst/>
          </a:prstGeom>
          <a:noFill/>
        </p:spPr>
        <p:txBody>
          <a:bodyPr wrap="none" rtlCol="0">
            <a:spAutoFit/>
          </a:bodyPr>
          <a:lstStyle/>
          <a:p>
            <a:pPr defTabSz="1828800"/>
            <a:r>
              <a:rPr lang="en-US" sz="3600" dirty="0">
                <a:solidFill>
                  <a:schemeClr val="bg1"/>
                </a:solidFill>
                <a:latin typeface="+mj-lt"/>
                <a:cs typeface="Times New Roman" panose="02020603050405020304" pitchFamily="18" charset="0"/>
              </a:rPr>
              <a:t>Before</a:t>
            </a:r>
          </a:p>
        </p:txBody>
      </p:sp>
      <p:sp>
        <p:nvSpPr>
          <p:cNvPr id="12" name="TextBox 11"/>
          <p:cNvSpPr txBox="1"/>
          <p:nvPr/>
        </p:nvSpPr>
        <p:spPr>
          <a:xfrm>
            <a:off x="15348623" y="11604085"/>
            <a:ext cx="1159292" cy="646331"/>
          </a:xfrm>
          <a:prstGeom prst="rect">
            <a:avLst/>
          </a:prstGeom>
          <a:noFill/>
        </p:spPr>
        <p:txBody>
          <a:bodyPr wrap="none" rtlCol="0">
            <a:spAutoFit/>
          </a:bodyPr>
          <a:lstStyle/>
          <a:p>
            <a:pPr defTabSz="1828800"/>
            <a:r>
              <a:rPr lang="en-US" sz="3600" dirty="0">
                <a:solidFill>
                  <a:schemeClr val="bg1"/>
                </a:solidFill>
                <a:latin typeface="+mj-lt"/>
                <a:cs typeface="Times New Roman" panose="02020603050405020304" pitchFamily="18" charset="0"/>
              </a:rPr>
              <a:t>After</a:t>
            </a:r>
          </a:p>
        </p:txBody>
      </p:sp>
      <p:sp>
        <p:nvSpPr>
          <p:cNvPr id="13" name="TextBox 12"/>
          <p:cNvSpPr txBox="1"/>
          <p:nvPr/>
        </p:nvSpPr>
        <p:spPr>
          <a:xfrm>
            <a:off x="2468344" y="6553201"/>
            <a:ext cx="3929281" cy="646331"/>
          </a:xfrm>
          <a:prstGeom prst="rect">
            <a:avLst/>
          </a:prstGeom>
          <a:noFill/>
          <a:scene3d>
            <a:camera prst="orthographicFront">
              <a:rot lat="0" lon="0" rev="5400000"/>
            </a:camera>
            <a:lightRig rig="threePt" dir="t"/>
          </a:scene3d>
        </p:spPr>
        <p:txBody>
          <a:bodyPr wrap="none" rtlCol="0">
            <a:spAutoFit/>
          </a:bodyPr>
          <a:lstStyle/>
          <a:p>
            <a:pPr defTabSz="1828800"/>
            <a:r>
              <a:rPr lang="en-US" sz="3600" dirty="0">
                <a:solidFill>
                  <a:schemeClr val="bg1"/>
                </a:solidFill>
                <a:latin typeface="+mj-lt"/>
                <a:cs typeface="Times New Roman" panose="02020603050405020304" pitchFamily="18" charset="0"/>
              </a:rPr>
              <a:t>Anxiety symptoms</a:t>
            </a:r>
          </a:p>
        </p:txBody>
      </p:sp>
      <p:cxnSp>
        <p:nvCxnSpPr>
          <p:cNvPr id="14" name="Straight Connector 13"/>
          <p:cNvCxnSpPr/>
          <p:nvPr/>
        </p:nvCxnSpPr>
        <p:spPr>
          <a:xfrm flipV="1">
            <a:off x="5926724" y="5698698"/>
            <a:ext cx="5934502" cy="167892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5908526" y="7377626"/>
            <a:ext cx="5934502" cy="167892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11946524" y="5698698"/>
            <a:ext cx="5934502" cy="167892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11937426" y="4019770"/>
            <a:ext cx="5934502" cy="167892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11964373" y="4859234"/>
            <a:ext cx="5916652" cy="83946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768975" y="5245501"/>
            <a:ext cx="3621504" cy="1200329"/>
          </a:xfrm>
          <a:prstGeom prst="rect">
            <a:avLst/>
          </a:prstGeom>
          <a:noFill/>
        </p:spPr>
        <p:txBody>
          <a:bodyPr wrap="none" rtlCol="0">
            <a:spAutoFit/>
          </a:bodyPr>
          <a:lstStyle/>
          <a:p>
            <a:pPr defTabSz="1828800"/>
            <a:r>
              <a:rPr lang="en-US" sz="3600" dirty="0">
                <a:solidFill>
                  <a:schemeClr val="bg1"/>
                </a:solidFill>
                <a:latin typeface="+mj-lt"/>
                <a:cs typeface="Times New Roman" panose="02020603050405020304" pitchFamily="18" charset="0"/>
              </a:rPr>
              <a:t>Treated group</a:t>
            </a:r>
          </a:p>
          <a:p>
            <a:pPr defTabSz="1828800"/>
            <a:r>
              <a:rPr lang="en-US" sz="3600" dirty="0">
                <a:solidFill>
                  <a:schemeClr val="bg1"/>
                </a:solidFill>
                <a:latin typeface="+mj-lt"/>
                <a:cs typeface="Times New Roman" panose="02020603050405020304" pitchFamily="18" charset="0"/>
              </a:rPr>
              <a:t>(adults with kids)</a:t>
            </a:r>
          </a:p>
        </p:txBody>
      </p:sp>
      <p:sp>
        <p:nvSpPr>
          <p:cNvPr id="20" name="TextBox 19"/>
          <p:cNvSpPr txBox="1"/>
          <p:nvPr/>
        </p:nvSpPr>
        <p:spPr>
          <a:xfrm>
            <a:off x="5768975" y="8997077"/>
            <a:ext cx="4262705" cy="1200329"/>
          </a:xfrm>
          <a:prstGeom prst="rect">
            <a:avLst/>
          </a:prstGeom>
          <a:noFill/>
        </p:spPr>
        <p:txBody>
          <a:bodyPr wrap="none" rtlCol="0">
            <a:spAutoFit/>
          </a:bodyPr>
          <a:lstStyle/>
          <a:p>
            <a:pPr defTabSz="1828800"/>
            <a:r>
              <a:rPr lang="en-US" sz="3600" dirty="0">
                <a:solidFill>
                  <a:schemeClr val="bg1"/>
                </a:solidFill>
                <a:latin typeface="+mj-lt"/>
                <a:cs typeface="Times New Roman" panose="02020603050405020304" pitchFamily="18" charset="0"/>
              </a:rPr>
              <a:t>Control group</a:t>
            </a:r>
          </a:p>
          <a:p>
            <a:pPr defTabSz="1828800"/>
            <a:r>
              <a:rPr lang="en-US" sz="3600" dirty="0">
                <a:solidFill>
                  <a:schemeClr val="bg1"/>
                </a:solidFill>
                <a:latin typeface="+mj-lt"/>
                <a:cs typeface="Times New Roman" panose="02020603050405020304" pitchFamily="18" charset="0"/>
              </a:rPr>
              <a:t>(adults without kids)</a:t>
            </a:r>
          </a:p>
        </p:txBody>
      </p:sp>
      <p:sp>
        <p:nvSpPr>
          <p:cNvPr id="21" name="Right Brace 20"/>
          <p:cNvSpPr/>
          <p:nvPr/>
        </p:nvSpPr>
        <p:spPr>
          <a:xfrm>
            <a:off x="18271123" y="3963874"/>
            <a:ext cx="457200" cy="839464"/>
          </a:xfrm>
          <a:prstGeom prst="rightBrace">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828800"/>
            <a:endParaRPr lang="en-US" sz="3600">
              <a:solidFill>
                <a:schemeClr val="bg1"/>
              </a:solidFill>
              <a:latin typeface="+mj-lt"/>
            </a:endParaRPr>
          </a:p>
        </p:txBody>
      </p:sp>
      <p:sp>
        <p:nvSpPr>
          <p:cNvPr id="22" name="TextBox 21"/>
          <p:cNvSpPr txBox="1"/>
          <p:nvPr/>
        </p:nvSpPr>
        <p:spPr>
          <a:xfrm>
            <a:off x="18880723" y="3736539"/>
            <a:ext cx="1415772" cy="1200329"/>
          </a:xfrm>
          <a:prstGeom prst="rect">
            <a:avLst/>
          </a:prstGeom>
          <a:noFill/>
        </p:spPr>
        <p:txBody>
          <a:bodyPr wrap="none" rtlCol="0">
            <a:spAutoFit/>
          </a:bodyPr>
          <a:lstStyle/>
          <a:p>
            <a:pPr defTabSz="1828800"/>
            <a:r>
              <a:rPr lang="en-US" sz="3600" dirty="0">
                <a:solidFill>
                  <a:schemeClr val="bg1"/>
                </a:solidFill>
                <a:latin typeface="+mj-lt"/>
                <a:cs typeface="Times New Roman" panose="02020603050405020304" pitchFamily="18" charset="0"/>
              </a:rPr>
              <a:t>Policy</a:t>
            </a:r>
          </a:p>
          <a:p>
            <a:pPr defTabSz="1828800"/>
            <a:r>
              <a:rPr lang="en-US" sz="3600" dirty="0">
                <a:solidFill>
                  <a:schemeClr val="bg1"/>
                </a:solidFill>
                <a:latin typeface="+mj-lt"/>
                <a:cs typeface="Times New Roman" panose="02020603050405020304" pitchFamily="18" charset="0"/>
              </a:rPr>
              <a:t>effect</a:t>
            </a:r>
          </a:p>
        </p:txBody>
      </p:sp>
      <p:sp>
        <p:nvSpPr>
          <p:cNvPr id="23" name="TextBox 22"/>
          <p:cNvSpPr txBox="1"/>
          <p:nvPr/>
        </p:nvSpPr>
        <p:spPr>
          <a:xfrm>
            <a:off x="12557990" y="8613339"/>
            <a:ext cx="6058069" cy="1200329"/>
          </a:xfrm>
          <a:prstGeom prst="rect">
            <a:avLst/>
          </a:prstGeom>
          <a:noFill/>
        </p:spPr>
        <p:txBody>
          <a:bodyPr wrap="none" rtlCol="0">
            <a:spAutoFit/>
          </a:bodyPr>
          <a:lstStyle/>
          <a:p>
            <a:pPr defTabSz="1828800"/>
            <a:r>
              <a:rPr lang="en-US" sz="3600" dirty="0">
                <a:solidFill>
                  <a:schemeClr val="bg1"/>
                </a:solidFill>
                <a:latin typeface="+mj-lt"/>
                <a:cs typeface="Times New Roman" panose="02020603050405020304" pitchFamily="18" charset="0"/>
              </a:rPr>
              <a:t>Observed change over time </a:t>
            </a:r>
          </a:p>
          <a:p>
            <a:pPr defTabSz="1828800"/>
            <a:r>
              <a:rPr lang="en-US" sz="3600" dirty="0">
                <a:solidFill>
                  <a:schemeClr val="bg1"/>
                </a:solidFill>
                <a:latin typeface="+mj-lt"/>
                <a:cs typeface="Times New Roman" panose="02020603050405020304" pitchFamily="18" charset="0"/>
              </a:rPr>
              <a:t>in treated and control groups</a:t>
            </a:r>
          </a:p>
        </p:txBody>
      </p:sp>
      <p:cxnSp>
        <p:nvCxnSpPr>
          <p:cNvPr id="24" name="Curved Connector 23"/>
          <p:cNvCxnSpPr/>
          <p:nvPr/>
        </p:nvCxnSpPr>
        <p:spPr>
          <a:xfrm rot="5400000" flipH="1" flipV="1">
            <a:off x="12331461" y="6456760"/>
            <a:ext cx="2887724" cy="1371600"/>
          </a:xfrm>
          <a:prstGeom prst="curvedConnector3">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5" name="Curved Connector 24"/>
          <p:cNvCxnSpPr/>
          <p:nvPr/>
        </p:nvCxnSpPr>
        <p:spPr>
          <a:xfrm rot="5400000" flipH="1" flipV="1">
            <a:off x="12931607" y="7056907"/>
            <a:ext cx="1687436" cy="1371598"/>
          </a:xfrm>
          <a:prstGeom prst="curvedConnector3">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2240573" y="1905000"/>
            <a:ext cx="9320851" cy="1200329"/>
          </a:xfrm>
          <a:prstGeom prst="rect">
            <a:avLst/>
          </a:prstGeom>
          <a:noFill/>
        </p:spPr>
        <p:txBody>
          <a:bodyPr wrap="square" rtlCol="0">
            <a:spAutoFit/>
          </a:bodyPr>
          <a:lstStyle/>
          <a:p>
            <a:pPr defTabSz="1828800"/>
            <a:r>
              <a:rPr lang="en-US" sz="3600" dirty="0">
                <a:solidFill>
                  <a:schemeClr val="bg1"/>
                </a:solidFill>
                <a:latin typeface="+mj-lt"/>
                <a:cs typeface="Times New Roman" panose="02020603050405020304" pitchFamily="18" charset="0"/>
              </a:rPr>
              <a:t>Counterfactual change over time in treated group in absence of expansion</a:t>
            </a:r>
          </a:p>
        </p:txBody>
      </p:sp>
      <p:cxnSp>
        <p:nvCxnSpPr>
          <p:cNvPr id="27" name="Curved Connector 26"/>
          <p:cNvCxnSpPr/>
          <p:nvPr/>
        </p:nvCxnSpPr>
        <p:spPr>
          <a:xfrm rot="16200000" flipH="1">
            <a:off x="13235521" y="3144304"/>
            <a:ext cx="1488012" cy="1447804"/>
          </a:xfrm>
          <a:prstGeom prst="curvedConnector3">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4" name="Title 1">
            <a:extLst>
              <a:ext uri="{FF2B5EF4-FFF2-40B4-BE49-F238E27FC236}">
                <a16:creationId xmlns:a16="http://schemas.microsoft.com/office/drawing/2014/main" id="{D131AA3A-E90E-80BC-A130-BF17FCA9EC05}"/>
              </a:ext>
            </a:extLst>
          </p:cNvPr>
          <p:cNvSpPr>
            <a:spLocks noGrp="1"/>
          </p:cNvSpPr>
          <p:nvPr>
            <p:ph type="title"/>
          </p:nvPr>
        </p:nvSpPr>
        <p:spPr>
          <a:xfrm>
            <a:off x="682886" y="526765"/>
            <a:ext cx="18697587" cy="1038049"/>
          </a:xfrm>
        </p:spPr>
        <p:txBody>
          <a:bodyPr/>
          <a:lstStyle/>
          <a:p>
            <a:r>
              <a:rPr lang="en-US" dirty="0"/>
              <a:t>Methods: Difference-in-differences Analysis</a:t>
            </a:r>
          </a:p>
        </p:txBody>
      </p:sp>
      <p:sp>
        <p:nvSpPr>
          <p:cNvPr id="37" name="TextBox 36">
            <a:extLst>
              <a:ext uri="{FF2B5EF4-FFF2-40B4-BE49-F238E27FC236}">
                <a16:creationId xmlns:a16="http://schemas.microsoft.com/office/drawing/2014/main" id="{6EF53E63-3FAA-7384-93D2-085191A9A80A}"/>
              </a:ext>
            </a:extLst>
          </p:cNvPr>
          <p:cNvSpPr txBox="1"/>
          <p:nvPr/>
        </p:nvSpPr>
        <p:spPr>
          <a:xfrm>
            <a:off x="606425" y="12737812"/>
            <a:ext cx="5166286" cy="523220"/>
          </a:xfrm>
          <a:prstGeom prst="rect">
            <a:avLst/>
          </a:prstGeom>
          <a:noFill/>
        </p:spPr>
        <p:txBody>
          <a:bodyPr wrap="none" rtlCol="0">
            <a:spAutoFit/>
          </a:bodyPr>
          <a:lstStyle/>
          <a:p>
            <a:pPr algn="l"/>
            <a:r>
              <a:rPr lang="en-US" sz="2800" dirty="0">
                <a:solidFill>
                  <a:schemeClr val="bg1"/>
                </a:solidFill>
              </a:rPr>
              <a:t>Batra et al., </a:t>
            </a:r>
            <a:r>
              <a:rPr lang="en-US" sz="2800" i="1" dirty="0">
                <a:solidFill>
                  <a:schemeClr val="bg1"/>
                </a:solidFill>
              </a:rPr>
              <a:t>Health Affairs </a:t>
            </a:r>
            <a:r>
              <a:rPr lang="en-US" sz="2800" dirty="0">
                <a:solidFill>
                  <a:schemeClr val="bg1"/>
                </a:solidFill>
              </a:rPr>
              <a:t>2023</a:t>
            </a:r>
          </a:p>
        </p:txBody>
      </p:sp>
    </p:spTree>
    <p:extLst>
      <p:ext uri="{BB962C8B-B14F-4D97-AF65-F5344CB8AC3E}">
        <p14:creationId xmlns:p14="http://schemas.microsoft.com/office/powerpoint/2010/main" val="1492433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P spid="23" grpId="0"/>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70F9D-6DED-541D-51EB-C04AFD56F4DF}"/>
              </a:ext>
            </a:extLst>
          </p:cNvPr>
          <p:cNvSpPr>
            <a:spLocks noGrp="1"/>
          </p:cNvSpPr>
          <p:nvPr>
            <p:ph type="title"/>
          </p:nvPr>
        </p:nvSpPr>
        <p:spPr>
          <a:xfrm>
            <a:off x="1784973" y="381000"/>
            <a:ext cx="18697587" cy="2005139"/>
          </a:xfrm>
        </p:spPr>
        <p:txBody>
          <a:bodyPr/>
          <a:lstStyle/>
          <a:p>
            <a:r>
              <a:rPr lang="en-US" dirty="0"/>
              <a:t>Empirical Models</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7EDA3E76-5D98-9559-E393-FDE92CF63C72}"/>
                  </a:ext>
                </a:extLst>
              </p:cNvPr>
              <p:cNvSpPr>
                <a:spLocks noGrp="1"/>
              </p:cNvSpPr>
              <p:nvPr>
                <p:ph type="body" sz="quarter" idx="11"/>
              </p:nvPr>
            </p:nvSpPr>
            <p:spPr>
              <a:xfrm>
                <a:off x="1022973" y="3276600"/>
                <a:ext cx="23434052" cy="8027725"/>
              </a:xfrm>
            </p:spPr>
            <p:txBody>
              <a:bodyPr>
                <a:noAutofit/>
              </a:bodyPr>
              <a:lstStyle/>
              <a:p>
                <a:pPr marL="0" indent="0">
                  <a:buNone/>
                </a:pPr>
                <a:r>
                  <a:rPr lang="en-US" sz="4200" u="sng" dirty="0"/>
                  <a:t>Standard difference-in-differences model:</a:t>
                </a:r>
              </a:p>
              <a:p>
                <a:pPr marL="0" indent="0">
                  <a:buNone/>
                </a:pPr>
                <a14:m>
                  <m:oMathPara xmlns:m="http://schemas.openxmlformats.org/officeDocument/2006/math">
                    <m:oMathParaPr>
                      <m:jc m:val="centerGroup"/>
                    </m:oMathParaPr>
                    <m:oMath xmlns:m="http://schemas.openxmlformats.org/officeDocument/2006/math">
                      <m:r>
                        <a:rPr lang="en-US" sz="4200" b="0" i="1" dirty="0" smtClean="0">
                          <a:latin typeface="Cambria Math" panose="02040503050406030204" pitchFamily="18" charset="0"/>
                        </a:rPr>
                        <m:t>𝑀𝑒𝑛𝑡𝑎𝑙𝐻𝑒𝑎𝑙𝑡h</m:t>
                      </m:r>
                      <m:r>
                        <a:rPr lang="en-US" sz="4200" b="0" i="1" dirty="0" smtClean="0">
                          <a:latin typeface="Cambria Math" panose="02040503050406030204" pitchFamily="18" charset="0"/>
                        </a:rPr>
                        <m:t>=</m:t>
                      </m:r>
                      <m:sSub>
                        <m:sSubPr>
                          <m:ctrlPr>
                            <a:rPr lang="en-US" sz="4200" b="0" i="1" dirty="0" smtClean="0">
                              <a:latin typeface="Cambria Math" panose="02040503050406030204" pitchFamily="18" charset="0"/>
                            </a:rPr>
                          </m:ctrlPr>
                        </m:sSubPr>
                        <m:e>
                          <m:r>
                            <a:rPr lang="en-US" sz="4200" b="0" i="1" dirty="0" smtClean="0">
                              <a:latin typeface="Cambria Math" panose="02040503050406030204" pitchFamily="18" charset="0"/>
                              <a:ea typeface="Cambria Math" panose="02040503050406030204" pitchFamily="18" charset="0"/>
                            </a:rPr>
                            <m:t>𝛽</m:t>
                          </m:r>
                        </m:e>
                        <m:sub>
                          <m:r>
                            <a:rPr lang="en-US" sz="4200" b="0" i="1" dirty="0" smtClean="0">
                              <a:latin typeface="Cambria Math" panose="02040503050406030204" pitchFamily="18" charset="0"/>
                            </a:rPr>
                            <m:t>0</m:t>
                          </m:r>
                        </m:sub>
                      </m:sSub>
                      <m:r>
                        <a:rPr lang="en-US" sz="4200" b="0" i="1" dirty="0" smtClean="0">
                          <a:latin typeface="Cambria Math" panose="02040503050406030204" pitchFamily="18" charset="0"/>
                        </a:rPr>
                        <m:t>+</m:t>
                      </m:r>
                      <m:sSub>
                        <m:sSubPr>
                          <m:ctrlPr>
                            <a:rPr lang="en-US" sz="4200" b="0" i="1" dirty="0" smtClean="0">
                              <a:latin typeface="Cambria Math" panose="02040503050406030204" pitchFamily="18" charset="0"/>
                            </a:rPr>
                          </m:ctrlPr>
                        </m:sSubPr>
                        <m:e>
                          <m:r>
                            <a:rPr lang="en-US" sz="4200" b="0" i="1" dirty="0" smtClean="0">
                              <a:latin typeface="Cambria Math" panose="02040503050406030204" pitchFamily="18" charset="0"/>
                              <a:ea typeface="Cambria Math" panose="02040503050406030204" pitchFamily="18" charset="0"/>
                            </a:rPr>
                            <m:t>𝛽</m:t>
                          </m:r>
                        </m:e>
                        <m:sub>
                          <m:r>
                            <a:rPr lang="en-US" sz="4200" b="0" i="1" dirty="0" smtClean="0">
                              <a:latin typeface="Cambria Math" panose="02040503050406030204" pitchFamily="18" charset="0"/>
                            </a:rPr>
                            <m:t>1</m:t>
                          </m:r>
                        </m:sub>
                      </m:sSub>
                      <m:r>
                        <a:rPr lang="en-US" sz="4200" b="0" i="1" dirty="0" smtClean="0">
                          <a:latin typeface="Cambria Math" panose="02040503050406030204" pitchFamily="18" charset="0"/>
                        </a:rPr>
                        <m:t>𝐶h𝑖𝑙𝑑𝑟𝑒𝑛</m:t>
                      </m:r>
                      <m:r>
                        <a:rPr lang="en-US" sz="4200" b="0" i="1" dirty="0" smtClean="0">
                          <a:latin typeface="Cambria Math" panose="02040503050406030204" pitchFamily="18" charset="0"/>
                          <a:ea typeface="Cambria Math" panose="02040503050406030204" pitchFamily="18" charset="0"/>
                        </a:rPr>
                        <m:t>×</m:t>
                      </m:r>
                      <m:r>
                        <a:rPr lang="en-US" sz="4200" b="0" i="1" dirty="0" smtClean="0">
                          <a:latin typeface="Cambria Math" panose="02040503050406030204" pitchFamily="18" charset="0"/>
                          <a:ea typeface="Cambria Math" panose="02040503050406030204" pitchFamily="18" charset="0"/>
                        </a:rPr>
                        <m:t>𝑃𝑜𝑠𝑡</m:t>
                      </m:r>
                      <m:r>
                        <a:rPr lang="en-US" sz="4200" b="0" i="1" dirty="0" smtClean="0">
                          <a:latin typeface="Cambria Math" panose="02040503050406030204" pitchFamily="18" charset="0"/>
                          <a:ea typeface="Cambria Math" panose="02040503050406030204" pitchFamily="18" charset="0"/>
                        </a:rPr>
                        <m:t>+</m:t>
                      </m:r>
                      <m:sSub>
                        <m:sSubPr>
                          <m:ctrlPr>
                            <a:rPr lang="en-US" sz="4200" b="0" i="1" dirty="0" smtClean="0">
                              <a:latin typeface="Cambria Math" panose="02040503050406030204" pitchFamily="18" charset="0"/>
                              <a:ea typeface="Cambria Math" panose="02040503050406030204" pitchFamily="18" charset="0"/>
                            </a:rPr>
                          </m:ctrlPr>
                        </m:sSubPr>
                        <m:e>
                          <m:r>
                            <a:rPr lang="en-US" sz="4200" b="0" i="1" dirty="0" smtClean="0">
                              <a:latin typeface="Cambria Math" panose="02040503050406030204" pitchFamily="18" charset="0"/>
                              <a:ea typeface="Cambria Math" panose="02040503050406030204" pitchFamily="18" charset="0"/>
                            </a:rPr>
                            <m:t>𝛽</m:t>
                          </m:r>
                        </m:e>
                        <m:sub>
                          <m:r>
                            <a:rPr lang="en-US" sz="4200" b="0" i="1" dirty="0" smtClean="0">
                              <a:latin typeface="Cambria Math" panose="02040503050406030204" pitchFamily="18" charset="0"/>
                              <a:ea typeface="Cambria Math" panose="02040503050406030204" pitchFamily="18" charset="0"/>
                            </a:rPr>
                            <m:t>2</m:t>
                          </m:r>
                        </m:sub>
                      </m:sSub>
                      <m:r>
                        <a:rPr lang="en-US" sz="4200" b="0" i="1" dirty="0" smtClean="0">
                          <a:latin typeface="Cambria Math" panose="02040503050406030204" pitchFamily="18" charset="0"/>
                          <a:ea typeface="Cambria Math" panose="02040503050406030204" pitchFamily="18" charset="0"/>
                        </a:rPr>
                        <m:t>𝐶h𝑖𝑙𝑑𝑟𝑒𝑛</m:t>
                      </m:r>
                      <m:r>
                        <a:rPr lang="en-US" sz="4200" b="0" i="1" dirty="0" smtClean="0">
                          <a:latin typeface="Cambria Math" panose="02040503050406030204" pitchFamily="18" charset="0"/>
                          <a:ea typeface="Cambria Math" panose="02040503050406030204" pitchFamily="18" charset="0"/>
                        </a:rPr>
                        <m:t>+</m:t>
                      </m:r>
                      <m:sSub>
                        <m:sSubPr>
                          <m:ctrlPr>
                            <a:rPr lang="en-US" sz="4200" b="0" i="1" dirty="0" smtClean="0">
                              <a:latin typeface="Cambria Math" panose="02040503050406030204" pitchFamily="18" charset="0"/>
                              <a:ea typeface="Cambria Math" panose="02040503050406030204" pitchFamily="18" charset="0"/>
                            </a:rPr>
                          </m:ctrlPr>
                        </m:sSubPr>
                        <m:e>
                          <m:r>
                            <a:rPr lang="en-US" sz="4200" b="0" i="1" dirty="0" smtClean="0">
                              <a:latin typeface="Cambria Math" panose="02040503050406030204" pitchFamily="18" charset="0"/>
                              <a:ea typeface="Cambria Math" panose="02040503050406030204" pitchFamily="18" charset="0"/>
                            </a:rPr>
                            <m:t>𝛽</m:t>
                          </m:r>
                        </m:e>
                        <m:sub>
                          <m:r>
                            <a:rPr lang="en-US" sz="4200" b="0" i="1" dirty="0" smtClean="0">
                              <a:latin typeface="Cambria Math" panose="02040503050406030204" pitchFamily="18" charset="0"/>
                              <a:ea typeface="Cambria Math" panose="02040503050406030204" pitchFamily="18" charset="0"/>
                            </a:rPr>
                            <m:t>3</m:t>
                          </m:r>
                        </m:sub>
                      </m:sSub>
                      <m:r>
                        <a:rPr lang="en-US" sz="4200" b="0" i="1" dirty="0" smtClean="0">
                          <a:latin typeface="Cambria Math" panose="02040503050406030204" pitchFamily="18" charset="0"/>
                          <a:ea typeface="Cambria Math" panose="02040503050406030204" pitchFamily="18" charset="0"/>
                        </a:rPr>
                        <m:t>𝑃𝑜𝑠𝑡</m:t>
                      </m:r>
                      <m:r>
                        <a:rPr lang="en-US" sz="4200" b="0" i="1" dirty="0" smtClean="0">
                          <a:latin typeface="Cambria Math" panose="02040503050406030204" pitchFamily="18" charset="0"/>
                          <a:ea typeface="Cambria Math" panose="02040503050406030204" pitchFamily="18" charset="0"/>
                        </a:rPr>
                        <m:t>+</m:t>
                      </m:r>
                      <m:sSub>
                        <m:sSubPr>
                          <m:ctrlPr>
                            <a:rPr lang="en-US" sz="4200" b="0" i="1" dirty="0" smtClean="0">
                              <a:latin typeface="Cambria Math" panose="02040503050406030204" pitchFamily="18" charset="0"/>
                              <a:ea typeface="Cambria Math" panose="02040503050406030204" pitchFamily="18" charset="0"/>
                            </a:rPr>
                          </m:ctrlPr>
                        </m:sSubPr>
                        <m:e>
                          <m:r>
                            <a:rPr lang="en-US" sz="4200" b="0" i="1" dirty="0" smtClean="0">
                              <a:latin typeface="Cambria Math" panose="02040503050406030204" pitchFamily="18" charset="0"/>
                              <a:ea typeface="Cambria Math" panose="02040503050406030204" pitchFamily="18" charset="0"/>
                            </a:rPr>
                            <m:t>𝛽</m:t>
                          </m:r>
                        </m:e>
                        <m:sub>
                          <m:r>
                            <a:rPr lang="en-US" sz="4200" b="0" i="1" dirty="0" smtClean="0">
                              <a:latin typeface="Cambria Math" panose="02040503050406030204" pitchFamily="18" charset="0"/>
                              <a:ea typeface="Cambria Math" panose="02040503050406030204" pitchFamily="18" charset="0"/>
                            </a:rPr>
                            <m:t>4</m:t>
                          </m:r>
                        </m:sub>
                      </m:sSub>
                      <m:r>
                        <a:rPr lang="en-US" sz="4200" i="1" dirty="0">
                          <a:latin typeface="Cambria Math" panose="02040503050406030204" pitchFamily="18" charset="0"/>
                        </a:rPr>
                        <m:t>𝐶𝑜𝑣𝑎𝑟𝑠</m:t>
                      </m:r>
                      <m:r>
                        <a:rPr lang="en-US" sz="4200" i="1" dirty="0">
                          <a:latin typeface="Cambria Math" panose="02040503050406030204" pitchFamily="18" charset="0"/>
                        </a:rPr>
                        <m:t>+</m:t>
                      </m:r>
                      <m:sSub>
                        <m:sSubPr>
                          <m:ctrlPr>
                            <a:rPr lang="en-US" sz="4200" i="1" dirty="0">
                              <a:latin typeface="Cambria Math" panose="02040503050406030204" pitchFamily="18" charset="0"/>
                            </a:rPr>
                          </m:ctrlPr>
                        </m:sSubPr>
                        <m:e>
                          <m:r>
                            <a:rPr lang="en-US" sz="4200" i="1" dirty="0">
                              <a:latin typeface="Cambria Math" panose="02040503050406030204" pitchFamily="18" charset="0"/>
                            </a:rPr>
                            <m:t>𝛽</m:t>
                          </m:r>
                        </m:e>
                        <m:sub>
                          <m:r>
                            <a:rPr lang="en-US" sz="4200" b="0" i="1" dirty="0" smtClean="0">
                              <a:latin typeface="Cambria Math" panose="02040503050406030204" pitchFamily="18" charset="0"/>
                            </a:rPr>
                            <m:t>5</m:t>
                          </m:r>
                        </m:sub>
                      </m:sSub>
                      <m:r>
                        <a:rPr lang="en-US" sz="4200" i="1" dirty="0">
                          <a:latin typeface="Cambria Math" panose="02040503050406030204" pitchFamily="18" charset="0"/>
                        </a:rPr>
                        <m:t>𝑊𝑒𝑒𝑘</m:t>
                      </m:r>
                      <m:r>
                        <a:rPr lang="en-US" sz="4200" i="1" dirty="0">
                          <a:latin typeface="Cambria Math" panose="02040503050406030204" pitchFamily="18" charset="0"/>
                        </a:rPr>
                        <m:t>+</m:t>
                      </m:r>
                      <m:r>
                        <a:rPr lang="en-US" sz="4200" i="1" dirty="0">
                          <a:latin typeface="Cambria Math" panose="02040503050406030204" pitchFamily="18" charset="0"/>
                        </a:rPr>
                        <m:t>𝜀</m:t>
                      </m:r>
                    </m:oMath>
                  </m:oMathPara>
                </a14:m>
                <a:endParaRPr lang="en-US" sz="4200" dirty="0"/>
              </a:p>
              <a:p>
                <a:pPr marL="0" indent="0">
                  <a:buNone/>
                </a:pPr>
                <a:endParaRPr lang="en-US" sz="4200" u="sng" dirty="0"/>
              </a:p>
              <a:p>
                <a:pPr marL="0" indent="0">
                  <a:buNone/>
                </a:pPr>
                <a:r>
                  <a:rPr lang="en-US" sz="4200" u="sng" dirty="0"/>
                  <a:t>Difference-in-difference-in-differences model:</a:t>
                </a:r>
              </a:p>
              <a:p>
                <a:pPr marL="0" indent="0">
                  <a:buNone/>
                </a:pPr>
                <a14:m>
                  <m:oMathPara xmlns:m="http://schemas.openxmlformats.org/officeDocument/2006/math">
                    <m:oMathParaPr>
                      <m:jc m:val="left"/>
                    </m:oMathParaPr>
                    <m:oMath xmlns:m="http://schemas.openxmlformats.org/officeDocument/2006/math">
                      <m:r>
                        <a:rPr lang="en-US" sz="4200" b="0" i="1" dirty="0" smtClean="0">
                          <a:latin typeface="Cambria Math" panose="02040503050406030204" pitchFamily="18" charset="0"/>
                        </a:rPr>
                        <m:t>𝑀𝑒𝑛𝑡𝑎𝑙𝐻𝑒𝑎𝑙𝑡h</m:t>
                      </m:r>
                      <m:r>
                        <a:rPr lang="en-US" sz="4200" i="1" dirty="0">
                          <a:latin typeface="Cambria Math" panose="02040503050406030204" pitchFamily="18" charset="0"/>
                        </a:rPr>
                        <m:t>= </m:t>
                      </m:r>
                      <m:sSub>
                        <m:sSubPr>
                          <m:ctrlPr>
                            <a:rPr lang="en-US" sz="4200" i="1" dirty="0">
                              <a:latin typeface="Cambria Math" panose="02040503050406030204" pitchFamily="18" charset="0"/>
                            </a:rPr>
                          </m:ctrlPr>
                        </m:sSubPr>
                        <m:e>
                          <m:r>
                            <a:rPr lang="en-US" sz="4200" i="1" dirty="0">
                              <a:latin typeface="Cambria Math" panose="02040503050406030204" pitchFamily="18" charset="0"/>
                              <a:ea typeface="Cambria Math" panose="02040503050406030204" pitchFamily="18" charset="0"/>
                            </a:rPr>
                            <m:t>𝛽</m:t>
                          </m:r>
                        </m:e>
                        <m:sub>
                          <m:r>
                            <a:rPr lang="en-US" sz="4200" i="1" dirty="0">
                              <a:latin typeface="Cambria Math" panose="02040503050406030204" pitchFamily="18" charset="0"/>
                            </a:rPr>
                            <m:t>0</m:t>
                          </m:r>
                        </m:sub>
                      </m:sSub>
                      <m:r>
                        <a:rPr lang="en-US" sz="4200" i="1" dirty="0">
                          <a:latin typeface="Cambria Math" panose="02040503050406030204" pitchFamily="18" charset="0"/>
                        </a:rPr>
                        <m:t>+ </m:t>
                      </m:r>
                      <m:sSub>
                        <m:sSubPr>
                          <m:ctrlPr>
                            <a:rPr lang="en-US" sz="4200" i="1" dirty="0">
                              <a:latin typeface="Cambria Math" panose="02040503050406030204" pitchFamily="18" charset="0"/>
                            </a:rPr>
                          </m:ctrlPr>
                        </m:sSubPr>
                        <m:e>
                          <m:r>
                            <a:rPr lang="en-US" sz="4200" i="1" dirty="0">
                              <a:latin typeface="Cambria Math" panose="02040503050406030204" pitchFamily="18" charset="0"/>
                            </a:rPr>
                            <m:t>𝛽</m:t>
                          </m:r>
                        </m:e>
                        <m:sub>
                          <m:r>
                            <a:rPr lang="en-US" sz="4200" i="1" dirty="0">
                              <a:latin typeface="Cambria Math" panose="02040503050406030204" pitchFamily="18" charset="0"/>
                            </a:rPr>
                            <m:t>1</m:t>
                          </m:r>
                        </m:sub>
                      </m:sSub>
                      <m:r>
                        <a:rPr lang="en-US" sz="4200" i="1" dirty="0">
                          <a:latin typeface="Cambria Math" panose="02040503050406030204" pitchFamily="18" charset="0"/>
                        </a:rPr>
                        <m:t>𝑃𝑜𝑠𝑡</m:t>
                      </m:r>
                      <m:r>
                        <a:rPr lang="en-US" sz="4200" i="1" dirty="0" smtClean="0">
                          <a:latin typeface="Cambria Math" panose="02040503050406030204" pitchFamily="18" charset="0"/>
                          <a:ea typeface="Cambria Math" panose="02040503050406030204" pitchFamily="18" charset="0"/>
                        </a:rPr>
                        <m:t>×</m:t>
                      </m:r>
                      <m:r>
                        <a:rPr lang="en-US" sz="4200" i="1" dirty="0">
                          <a:latin typeface="Cambria Math" panose="02040503050406030204" pitchFamily="18" charset="0"/>
                        </a:rPr>
                        <m:t>𝐶h𝑖𝑙𝑑𝑟𝑒𝑛</m:t>
                      </m:r>
                      <m:r>
                        <a:rPr lang="en-US" sz="4200" i="1" dirty="0" smtClean="0">
                          <a:latin typeface="Cambria Math" panose="02040503050406030204" pitchFamily="18" charset="0"/>
                          <a:ea typeface="Cambria Math" panose="02040503050406030204" pitchFamily="18" charset="0"/>
                        </a:rPr>
                        <m:t>×</m:t>
                      </m:r>
                      <m:r>
                        <a:rPr lang="en-US" sz="4200" i="1" dirty="0">
                          <a:latin typeface="Cambria Math" panose="02040503050406030204" pitchFamily="18" charset="0"/>
                        </a:rPr>
                        <m:t>𝐿𝑜𝑤𝑖𝑛𝑐𝑜𝑚𝑒</m:t>
                      </m:r>
                      <m:r>
                        <a:rPr lang="en-US" sz="4200" i="1" dirty="0">
                          <a:latin typeface="Cambria Math" panose="02040503050406030204" pitchFamily="18" charset="0"/>
                        </a:rPr>
                        <m:t>+</m:t>
                      </m:r>
                    </m:oMath>
                  </m:oMathPara>
                </a14:m>
                <a:endParaRPr lang="en-US" sz="4200" i="1" dirty="0">
                  <a:latin typeface="Cambria Math" panose="02040503050406030204" pitchFamily="18" charset="0"/>
                </a:endParaRPr>
              </a:p>
              <a:p>
                <a:pPr marL="0" indent="0">
                  <a:buNone/>
                </a:pPr>
                <a:r>
                  <a:rPr lang="en-US" sz="4200" dirty="0"/>
                  <a:t>	</a:t>
                </a:r>
                <a14:m>
                  <m:oMath xmlns:m="http://schemas.openxmlformats.org/officeDocument/2006/math">
                    <m:r>
                      <a:rPr lang="en-US" sz="4200" i="1" dirty="0">
                        <a:latin typeface="Cambria Math" panose="02040503050406030204" pitchFamily="18" charset="0"/>
                      </a:rPr>
                      <m:t> </m:t>
                    </m:r>
                    <m:sSub>
                      <m:sSubPr>
                        <m:ctrlPr>
                          <a:rPr lang="en-US" sz="4200" i="1" dirty="0">
                            <a:latin typeface="Cambria Math" panose="02040503050406030204" pitchFamily="18" charset="0"/>
                          </a:rPr>
                        </m:ctrlPr>
                      </m:sSubPr>
                      <m:e>
                        <m:r>
                          <a:rPr lang="en-US" sz="4200" i="1" dirty="0">
                            <a:latin typeface="Cambria Math" panose="02040503050406030204" pitchFamily="18" charset="0"/>
                          </a:rPr>
                          <m:t>𝛽</m:t>
                        </m:r>
                      </m:e>
                      <m:sub>
                        <m:r>
                          <a:rPr lang="en-US" sz="4200" i="1" dirty="0">
                            <a:latin typeface="Cambria Math" panose="02040503050406030204" pitchFamily="18" charset="0"/>
                          </a:rPr>
                          <m:t>2</m:t>
                        </m:r>
                      </m:sub>
                    </m:sSub>
                    <m:r>
                      <a:rPr lang="en-US" sz="4200" i="1" dirty="0">
                        <a:latin typeface="Cambria Math" panose="02040503050406030204" pitchFamily="18" charset="0"/>
                      </a:rPr>
                      <m:t>𝐶h𝑖𝑙𝑑𝑟𝑒𝑛</m:t>
                    </m:r>
                    <m:r>
                      <a:rPr lang="en-US" sz="4200" i="1" dirty="0" smtClean="0">
                        <a:latin typeface="Cambria Math" panose="02040503050406030204" pitchFamily="18" charset="0"/>
                        <a:ea typeface="Cambria Math" panose="02040503050406030204" pitchFamily="18" charset="0"/>
                      </a:rPr>
                      <m:t>×</m:t>
                    </m:r>
                    <m:r>
                      <a:rPr lang="en-US" sz="4200" i="1" dirty="0">
                        <a:latin typeface="Cambria Math" panose="02040503050406030204" pitchFamily="18" charset="0"/>
                      </a:rPr>
                      <m:t>𝐿𝑜𝑤𝑖𝑛𝑐𝑜𝑚𝑒</m:t>
                    </m:r>
                    <m:r>
                      <a:rPr lang="en-US" sz="4200" b="0" i="1" dirty="0" smtClean="0">
                        <a:latin typeface="Cambria Math" panose="02040503050406030204" pitchFamily="18" charset="0"/>
                      </a:rPr>
                      <m:t>+</m:t>
                    </m:r>
                    <m:sSub>
                      <m:sSubPr>
                        <m:ctrlPr>
                          <a:rPr lang="en-US" sz="4200" b="0" i="1" dirty="0" smtClean="0">
                            <a:latin typeface="Cambria Math" panose="02040503050406030204" pitchFamily="18" charset="0"/>
                          </a:rPr>
                        </m:ctrlPr>
                      </m:sSubPr>
                      <m:e>
                        <m:r>
                          <a:rPr lang="en-US" sz="4200" b="0" i="1" dirty="0" smtClean="0">
                            <a:latin typeface="Cambria Math" panose="02040503050406030204" pitchFamily="18" charset="0"/>
                            <a:ea typeface="Cambria Math" panose="02040503050406030204" pitchFamily="18" charset="0"/>
                          </a:rPr>
                          <m:t>𝛽</m:t>
                        </m:r>
                      </m:e>
                      <m:sub>
                        <m:r>
                          <a:rPr lang="en-US" sz="4200" b="0" i="1" dirty="0" smtClean="0">
                            <a:latin typeface="Cambria Math" panose="02040503050406030204" pitchFamily="18" charset="0"/>
                          </a:rPr>
                          <m:t>3</m:t>
                        </m:r>
                      </m:sub>
                    </m:sSub>
                    <m:r>
                      <a:rPr lang="en-US" sz="4200" b="0" i="1" dirty="0" smtClean="0">
                        <a:latin typeface="Cambria Math" panose="02040503050406030204" pitchFamily="18" charset="0"/>
                      </a:rPr>
                      <m:t>𝐶h𝑖𝑙𝑑𝑟𝑒𝑛</m:t>
                    </m:r>
                    <m:r>
                      <a:rPr lang="en-US" sz="4200" b="0" i="1" dirty="0" smtClean="0">
                        <a:latin typeface="Cambria Math" panose="02040503050406030204" pitchFamily="18" charset="0"/>
                        <a:ea typeface="Cambria Math" panose="02040503050406030204" pitchFamily="18" charset="0"/>
                      </a:rPr>
                      <m:t>×</m:t>
                    </m:r>
                    <m:r>
                      <a:rPr lang="en-US" sz="4200" b="0" i="1" dirty="0" smtClean="0">
                        <a:latin typeface="Cambria Math" panose="02040503050406030204" pitchFamily="18" charset="0"/>
                        <a:ea typeface="Cambria Math" panose="02040503050406030204" pitchFamily="18" charset="0"/>
                      </a:rPr>
                      <m:t>𝑃𝑜𝑠𝑡</m:t>
                    </m:r>
                    <m:r>
                      <a:rPr lang="en-US" sz="4200" b="0" i="1" dirty="0" smtClean="0">
                        <a:latin typeface="Cambria Math" panose="02040503050406030204" pitchFamily="18" charset="0"/>
                        <a:ea typeface="Cambria Math" panose="02040503050406030204" pitchFamily="18" charset="0"/>
                      </a:rPr>
                      <m:t>+</m:t>
                    </m:r>
                    <m:sSub>
                      <m:sSubPr>
                        <m:ctrlPr>
                          <a:rPr lang="en-US" sz="4200" b="0" i="1" dirty="0" smtClean="0">
                            <a:latin typeface="Cambria Math" panose="02040503050406030204" pitchFamily="18" charset="0"/>
                          </a:rPr>
                        </m:ctrlPr>
                      </m:sSubPr>
                      <m:e>
                        <m:r>
                          <a:rPr lang="en-US" sz="4200" b="0" i="1" dirty="0" smtClean="0">
                            <a:latin typeface="Cambria Math" panose="02040503050406030204" pitchFamily="18" charset="0"/>
                            <a:ea typeface="Cambria Math" panose="02040503050406030204" pitchFamily="18" charset="0"/>
                          </a:rPr>
                          <m:t>𝛽</m:t>
                        </m:r>
                      </m:e>
                      <m:sub>
                        <m:r>
                          <a:rPr lang="en-US" sz="4200" b="0" i="1" dirty="0" smtClean="0">
                            <a:latin typeface="Cambria Math" panose="02040503050406030204" pitchFamily="18" charset="0"/>
                          </a:rPr>
                          <m:t>4</m:t>
                        </m:r>
                      </m:sub>
                    </m:sSub>
                    <m:r>
                      <a:rPr lang="en-US" sz="4200" i="1" dirty="0">
                        <a:latin typeface="Cambria Math" panose="02040503050406030204" pitchFamily="18" charset="0"/>
                      </a:rPr>
                      <m:t>𝐿𝑜𝑤𝑖𝑛𝑐𝑜𝑚𝑒</m:t>
                    </m:r>
                    <m:r>
                      <a:rPr lang="en-US" sz="4200" i="1" dirty="0" smtClean="0">
                        <a:latin typeface="Cambria Math" panose="02040503050406030204" pitchFamily="18" charset="0"/>
                        <a:ea typeface="Cambria Math" panose="02040503050406030204" pitchFamily="18" charset="0"/>
                      </a:rPr>
                      <m:t>×</m:t>
                    </m:r>
                    <m:r>
                      <a:rPr lang="en-US" sz="4200" i="1" dirty="0">
                        <a:latin typeface="Cambria Math" panose="02040503050406030204" pitchFamily="18" charset="0"/>
                      </a:rPr>
                      <m:t>𝑃𝑜𝑠</m:t>
                    </m:r>
                    <m:r>
                      <a:rPr lang="en-US" sz="4200" i="1" dirty="0" smtClean="0">
                        <a:latin typeface="Cambria Math" panose="02040503050406030204" pitchFamily="18" charset="0"/>
                      </a:rPr>
                      <m:t>𝑡</m:t>
                    </m:r>
                    <m:r>
                      <a:rPr lang="en-US" sz="4200" i="1" dirty="0">
                        <a:latin typeface="Cambria Math" panose="02040503050406030204" pitchFamily="18" charset="0"/>
                      </a:rPr>
                      <m:t>+</m:t>
                    </m:r>
                  </m:oMath>
                </a14:m>
                <a:endParaRPr lang="en-US" sz="4200" i="1" dirty="0">
                  <a:latin typeface="Cambria Math" panose="02040503050406030204" pitchFamily="18" charset="0"/>
                </a:endParaRPr>
              </a:p>
              <a:p>
                <a:pPr marL="0" indent="0">
                  <a:buNone/>
                  <a:tabLst>
                    <a:tab pos="1257300" algn="l"/>
                  </a:tabLst>
                </a:pPr>
                <a:r>
                  <a:rPr lang="en-US" sz="4200" dirty="0">
                    <a:ea typeface="Cambria Math" panose="02040503050406030204" pitchFamily="18" charset="0"/>
                  </a:rPr>
                  <a:t>			</a:t>
                </a:r>
                <a14:m>
                  <m:oMath xmlns:m="http://schemas.openxmlformats.org/officeDocument/2006/math">
                    <m:sSub>
                      <m:sSubPr>
                        <m:ctrlPr>
                          <a:rPr lang="en-US" sz="4200" i="1" dirty="0">
                            <a:latin typeface="Cambria Math" panose="02040503050406030204" pitchFamily="18" charset="0"/>
                            <a:ea typeface="Cambria Math" panose="02040503050406030204" pitchFamily="18" charset="0"/>
                          </a:rPr>
                        </m:ctrlPr>
                      </m:sSubPr>
                      <m:e>
                        <m:r>
                          <a:rPr lang="en-US" sz="4200" i="1" dirty="0">
                            <a:latin typeface="Cambria Math" panose="02040503050406030204" pitchFamily="18" charset="0"/>
                            <a:ea typeface="Cambria Math" panose="02040503050406030204" pitchFamily="18" charset="0"/>
                          </a:rPr>
                          <m:t>𝛽</m:t>
                        </m:r>
                      </m:e>
                      <m:sub>
                        <m:r>
                          <a:rPr lang="en-US" sz="4200" b="0" i="1" dirty="0" smtClean="0">
                            <a:latin typeface="Cambria Math" panose="02040503050406030204" pitchFamily="18" charset="0"/>
                            <a:ea typeface="Cambria Math" panose="02040503050406030204" pitchFamily="18" charset="0"/>
                          </a:rPr>
                          <m:t>5</m:t>
                        </m:r>
                      </m:sub>
                    </m:sSub>
                    <m:r>
                      <a:rPr lang="en-US" sz="4200" i="1" dirty="0">
                        <a:latin typeface="Cambria Math" panose="02040503050406030204" pitchFamily="18" charset="0"/>
                        <a:ea typeface="Cambria Math" panose="02040503050406030204" pitchFamily="18" charset="0"/>
                      </a:rPr>
                      <m:t>𝐶h𝑖𝑙𝑑𝑟𝑒𝑛</m:t>
                    </m:r>
                    <m:r>
                      <a:rPr lang="en-US" sz="4200" i="1" dirty="0">
                        <a:latin typeface="Cambria Math" panose="02040503050406030204" pitchFamily="18" charset="0"/>
                        <a:ea typeface="Cambria Math" panose="02040503050406030204" pitchFamily="18" charset="0"/>
                      </a:rPr>
                      <m:t>+</m:t>
                    </m:r>
                    <m:sSub>
                      <m:sSubPr>
                        <m:ctrlPr>
                          <a:rPr lang="en-US" sz="4200" i="1" dirty="0" smtClean="0">
                            <a:latin typeface="Cambria Math" panose="02040503050406030204" pitchFamily="18" charset="0"/>
                            <a:ea typeface="Cambria Math" panose="02040503050406030204" pitchFamily="18" charset="0"/>
                          </a:rPr>
                        </m:ctrlPr>
                      </m:sSubPr>
                      <m:e>
                        <m:r>
                          <a:rPr lang="en-US" sz="4200" i="1" dirty="0">
                            <a:latin typeface="Cambria Math" panose="02040503050406030204" pitchFamily="18" charset="0"/>
                            <a:ea typeface="Cambria Math" panose="02040503050406030204" pitchFamily="18" charset="0"/>
                          </a:rPr>
                          <m:t>𝛽</m:t>
                        </m:r>
                      </m:e>
                      <m:sub>
                        <m:r>
                          <a:rPr lang="en-US" sz="4200" b="0" i="1" dirty="0" smtClean="0">
                            <a:latin typeface="Cambria Math" panose="02040503050406030204" pitchFamily="18" charset="0"/>
                            <a:ea typeface="Cambria Math" panose="02040503050406030204" pitchFamily="18" charset="0"/>
                          </a:rPr>
                          <m:t>6</m:t>
                        </m:r>
                      </m:sub>
                    </m:sSub>
                    <m:r>
                      <a:rPr lang="en-US" sz="4200" i="1" dirty="0">
                        <a:latin typeface="Cambria Math" panose="02040503050406030204" pitchFamily="18" charset="0"/>
                        <a:ea typeface="Cambria Math" panose="02040503050406030204" pitchFamily="18" charset="0"/>
                      </a:rPr>
                      <m:t>𝑃𝑜𝑠𝑡</m:t>
                    </m:r>
                    <m:r>
                      <a:rPr lang="en-US" sz="4200" b="0" i="1" dirty="0" smtClean="0">
                        <a:latin typeface="Cambria Math" panose="02040503050406030204" pitchFamily="18" charset="0"/>
                        <a:ea typeface="Cambria Math" panose="02040503050406030204" pitchFamily="18" charset="0"/>
                      </a:rPr>
                      <m:t>+</m:t>
                    </m:r>
                    <m:sSub>
                      <m:sSubPr>
                        <m:ctrlPr>
                          <a:rPr lang="en-US" sz="4200" i="1" dirty="0">
                            <a:latin typeface="Cambria Math" panose="02040503050406030204" pitchFamily="18" charset="0"/>
                            <a:ea typeface="Cambria Math" panose="02040503050406030204" pitchFamily="18" charset="0"/>
                          </a:rPr>
                        </m:ctrlPr>
                      </m:sSubPr>
                      <m:e>
                        <m:r>
                          <a:rPr lang="en-US" sz="4200" i="1" dirty="0">
                            <a:latin typeface="Cambria Math" panose="02040503050406030204" pitchFamily="18" charset="0"/>
                            <a:ea typeface="Cambria Math" panose="02040503050406030204" pitchFamily="18" charset="0"/>
                          </a:rPr>
                          <m:t>𝛽</m:t>
                        </m:r>
                      </m:e>
                      <m:sub>
                        <m:r>
                          <a:rPr lang="en-US" sz="4200" b="0" i="1" dirty="0" smtClean="0">
                            <a:latin typeface="Cambria Math" panose="02040503050406030204" pitchFamily="18" charset="0"/>
                            <a:ea typeface="Cambria Math" panose="02040503050406030204" pitchFamily="18" charset="0"/>
                          </a:rPr>
                          <m:t>7</m:t>
                        </m:r>
                      </m:sub>
                    </m:sSub>
                    <m:r>
                      <a:rPr lang="en-US" sz="4200" b="0" i="1" dirty="0" smtClean="0">
                        <a:latin typeface="Cambria Math" panose="02040503050406030204" pitchFamily="18" charset="0"/>
                        <a:ea typeface="Cambria Math" panose="02040503050406030204" pitchFamily="18" charset="0"/>
                      </a:rPr>
                      <m:t>𝐿𝑜𝑤𝑖𝑛𝑐𝑜𝑚𝑒</m:t>
                    </m:r>
                    <m:r>
                      <a:rPr lang="en-US" sz="4200" b="0" i="1" dirty="0" smtClean="0">
                        <a:latin typeface="Cambria Math" panose="02040503050406030204" pitchFamily="18" charset="0"/>
                        <a:ea typeface="Cambria Math" panose="02040503050406030204" pitchFamily="18" charset="0"/>
                      </a:rPr>
                      <m:t>+</m:t>
                    </m:r>
                    <m:sSub>
                      <m:sSubPr>
                        <m:ctrlPr>
                          <a:rPr lang="en-US" sz="4200" b="0" i="1" dirty="0" smtClean="0">
                            <a:latin typeface="Cambria Math" panose="02040503050406030204" pitchFamily="18" charset="0"/>
                            <a:ea typeface="Cambria Math" panose="02040503050406030204" pitchFamily="18" charset="0"/>
                          </a:rPr>
                        </m:ctrlPr>
                      </m:sSubPr>
                      <m:e>
                        <m:r>
                          <a:rPr lang="en-US" sz="4200" b="0" i="1" dirty="0" smtClean="0">
                            <a:latin typeface="Cambria Math" panose="02040503050406030204" pitchFamily="18" charset="0"/>
                            <a:ea typeface="Cambria Math" panose="02040503050406030204" pitchFamily="18" charset="0"/>
                          </a:rPr>
                          <m:t>𝛽</m:t>
                        </m:r>
                      </m:e>
                      <m:sub>
                        <m:r>
                          <a:rPr lang="en-US" sz="4200" b="0" i="1" dirty="0" smtClean="0">
                            <a:latin typeface="Cambria Math" panose="02040503050406030204" pitchFamily="18" charset="0"/>
                            <a:ea typeface="Cambria Math" panose="02040503050406030204" pitchFamily="18" charset="0"/>
                          </a:rPr>
                          <m:t>8</m:t>
                        </m:r>
                      </m:sub>
                    </m:sSub>
                    <m:r>
                      <a:rPr lang="en-US" sz="4200" i="1" dirty="0">
                        <a:latin typeface="Cambria Math" panose="02040503050406030204" pitchFamily="18" charset="0"/>
                      </a:rPr>
                      <m:t>𝐶𝑜𝑣𝑎𝑟𝑠</m:t>
                    </m:r>
                    <m:r>
                      <a:rPr lang="en-US" sz="4200" i="1" dirty="0">
                        <a:latin typeface="Cambria Math" panose="02040503050406030204" pitchFamily="18" charset="0"/>
                      </a:rPr>
                      <m:t>+</m:t>
                    </m:r>
                    <m:sSub>
                      <m:sSubPr>
                        <m:ctrlPr>
                          <a:rPr lang="en-US" sz="4200" i="1" dirty="0">
                            <a:latin typeface="Cambria Math" panose="02040503050406030204" pitchFamily="18" charset="0"/>
                          </a:rPr>
                        </m:ctrlPr>
                      </m:sSubPr>
                      <m:e>
                        <m:r>
                          <a:rPr lang="en-US" sz="4200" i="1" dirty="0">
                            <a:latin typeface="Cambria Math" panose="02040503050406030204" pitchFamily="18" charset="0"/>
                          </a:rPr>
                          <m:t>𝛽</m:t>
                        </m:r>
                      </m:e>
                      <m:sub>
                        <m:r>
                          <a:rPr lang="en-US" sz="4200" i="1" dirty="0">
                            <a:latin typeface="Cambria Math" panose="02040503050406030204" pitchFamily="18" charset="0"/>
                          </a:rPr>
                          <m:t>9</m:t>
                        </m:r>
                      </m:sub>
                    </m:sSub>
                    <m:r>
                      <a:rPr lang="en-US" sz="4200" i="1" dirty="0">
                        <a:latin typeface="Cambria Math" panose="02040503050406030204" pitchFamily="18" charset="0"/>
                      </a:rPr>
                      <m:t>𝑊𝑒𝑒𝑘</m:t>
                    </m:r>
                    <m:r>
                      <a:rPr lang="en-US" sz="4200" i="1" dirty="0">
                        <a:latin typeface="Cambria Math" panose="02040503050406030204" pitchFamily="18" charset="0"/>
                      </a:rPr>
                      <m:t>+</m:t>
                    </m:r>
                    <m:r>
                      <a:rPr lang="en-US" sz="4200" i="1" dirty="0">
                        <a:latin typeface="Cambria Math" panose="02040503050406030204" pitchFamily="18" charset="0"/>
                      </a:rPr>
                      <m:t>𝜀</m:t>
                    </m:r>
                  </m:oMath>
                </a14:m>
                <a:endParaRPr lang="en-US" sz="4200" dirty="0"/>
              </a:p>
            </p:txBody>
          </p:sp>
        </mc:Choice>
        <mc:Fallback xmlns="">
          <p:sp>
            <p:nvSpPr>
              <p:cNvPr id="3" name="Text Placeholder 2">
                <a:extLst>
                  <a:ext uri="{FF2B5EF4-FFF2-40B4-BE49-F238E27FC236}">
                    <a16:creationId xmlns:a16="http://schemas.microsoft.com/office/drawing/2014/main" id="{7EDA3E76-5D98-9559-E393-FDE92CF63C72}"/>
                  </a:ext>
                </a:extLst>
              </p:cNvPr>
              <p:cNvSpPr>
                <a:spLocks noGrp="1" noRot="1" noChangeAspect="1" noMove="1" noResize="1" noEditPoints="1" noAdjustHandles="1" noChangeArrowheads="1" noChangeShapeType="1" noTextEdit="1"/>
              </p:cNvSpPr>
              <p:nvPr>
                <p:ph type="body" sz="quarter" idx="11"/>
              </p:nvPr>
            </p:nvSpPr>
            <p:spPr>
              <a:xfrm>
                <a:off x="1022973" y="3276600"/>
                <a:ext cx="23434052" cy="8027725"/>
              </a:xfrm>
              <a:blipFill>
                <a:blip r:embed="rId3"/>
                <a:stretch>
                  <a:fillRect l="-1015" t="-836"/>
                </a:stretch>
              </a:blipFill>
            </p:spPr>
            <p:txBody>
              <a:bodyPr/>
              <a:lstStyle/>
              <a:p>
                <a:r>
                  <a:rPr lang="en-US">
                    <a:noFill/>
                  </a:rPr>
                  <a:t> </a:t>
                </a:r>
              </a:p>
            </p:txBody>
          </p:sp>
        </mc:Fallback>
      </mc:AlternateContent>
      <p:sp>
        <p:nvSpPr>
          <p:cNvPr id="6" name="Rectangle 5">
            <a:extLst>
              <a:ext uri="{FF2B5EF4-FFF2-40B4-BE49-F238E27FC236}">
                <a16:creationId xmlns:a16="http://schemas.microsoft.com/office/drawing/2014/main" id="{DFD9BB7F-4F5A-14D5-1717-814B198646C6}"/>
              </a:ext>
            </a:extLst>
          </p:cNvPr>
          <p:cNvSpPr/>
          <p:nvPr/>
        </p:nvSpPr>
        <p:spPr>
          <a:xfrm>
            <a:off x="7159625" y="4114800"/>
            <a:ext cx="762000" cy="106680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90533DC-96D7-9D5B-69DC-2533FB2D3AA9}"/>
              </a:ext>
            </a:extLst>
          </p:cNvPr>
          <p:cNvSpPr/>
          <p:nvPr/>
        </p:nvSpPr>
        <p:spPr>
          <a:xfrm>
            <a:off x="6473825" y="7162800"/>
            <a:ext cx="762000" cy="106680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13A653B-C580-982D-C379-B25B23AD05B8}"/>
              </a:ext>
            </a:extLst>
          </p:cNvPr>
          <p:cNvSpPr txBox="1"/>
          <p:nvPr/>
        </p:nvSpPr>
        <p:spPr>
          <a:xfrm>
            <a:off x="606425" y="12737812"/>
            <a:ext cx="5166286" cy="523220"/>
          </a:xfrm>
          <a:prstGeom prst="rect">
            <a:avLst/>
          </a:prstGeom>
          <a:noFill/>
        </p:spPr>
        <p:txBody>
          <a:bodyPr wrap="none" rtlCol="0">
            <a:spAutoFit/>
          </a:bodyPr>
          <a:lstStyle/>
          <a:p>
            <a:pPr algn="l"/>
            <a:r>
              <a:rPr lang="en-US" sz="2800" dirty="0">
                <a:solidFill>
                  <a:schemeClr val="bg1"/>
                </a:solidFill>
              </a:rPr>
              <a:t>Batra et al., </a:t>
            </a:r>
            <a:r>
              <a:rPr lang="en-US" sz="2800" i="1" dirty="0">
                <a:solidFill>
                  <a:schemeClr val="bg1"/>
                </a:solidFill>
              </a:rPr>
              <a:t>Health Affairs </a:t>
            </a:r>
            <a:r>
              <a:rPr lang="en-US" sz="2800" dirty="0">
                <a:solidFill>
                  <a:schemeClr val="bg1"/>
                </a:solidFill>
              </a:rPr>
              <a:t>2023</a:t>
            </a:r>
          </a:p>
        </p:txBody>
      </p:sp>
    </p:spTree>
    <p:extLst>
      <p:ext uri="{BB962C8B-B14F-4D97-AF65-F5344CB8AC3E}">
        <p14:creationId xmlns:p14="http://schemas.microsoft.com/office/powerpoint/2010/main" val="3922393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1BC7C-56B5-D1D5-5FB5-9918B11F54C1}"/>
              </a:ext>
            </a:extLst>
          </p:cNvPr>
          <p:cNvSpPr>
            <a:spLocks noGrp="1"/>
          </p:cNvSpPr>
          <p:nvPr>
            <p:ph type="title"/>
          </p:nvPr>
        </p:nvSpPr>
        <p:spPr>
          <a:xfrm>
            <a:off x="1784973" y="-685800"/>
            <a:ext cx="18697587" cy="2005139"/>
          </a:xfrm>
        </p:spPr>
        <p:txBody>
          <a:bodyPr/>
          <a:lstStyle/>
          <a:p>
            <a:r>
              <a:rPr lang="en-US" dirty="0"/>
              <a:t>Results: HPS Sample Characteristics</a:t>
            </a:r>
          </a:p>
        </p:txBody>
      </p:sp>
      <p:sp>
        <p:nvSpPr>
          <p:cNvPr id="4" name="TextBox 3">
            <a:extLst>
              <a:ext uri="{FF2B5EF4-FFF2-40B4-BE49-F238E27FC236}">
                <a16:creationId xmlns:a16="http://schemas.microsoft.com/office/drawing/2014/main" id="{F1EF33A0-35E2-8234-DC3F-3ADB486F9D63}"/>
              </a:ext>
            </a:extLst>
          </p:cNvPr>
          <p:cNvSpPr txBox="1"/>
          <p:nvPr/>
        </p:nvSpPr>
        <p:spPr>
          <a:xfrm>
            <a:off x="606425" y="12737812"/>
            <a:ext cx="5166286" cy="523220"/>
          </a:xfrm>
          <a:prstGeom prst="rect">
            <a:avLst/>
          </a:prstGeom>
          <a:noFill/>
        </p:spPr>
        <p:txBody>
          <a:bodyPr wrap="none" rtlCol="0">
            <a:spAutoFit/>
          </a:bodyPr>
          <a:lstStyle/>
          <a:p>
            <a:pPr algn="l"/>
            <a:r>
              <a:rPr lang="en-US" sz="2800" dirty="0">
                <a:solidFill>
                  <a:schemeClr val="bg1"/>
                </a:solidFill>
              </a:rPr>
              <a:t>Batra et al., </a:t>
            </a:r>
            <a:r>
              <a:rPr lang="en-US" sz="2800" i="1" dirty="0">
                <a:solidFill>
                  <a:schemeClr val="bg1"/>
                </a:solidFill>
              </a:rPr>
              <a:t>Health Affairs </a:t>
            </a:r>
            <a:r>
              <a:rPr lang="en-US" sz="2800" dirty="0">
                <a:solidFill>
                  <a:schemeClr val="bg1"/>
                </a:solidFill>
              </a:rPr>
              <a:t>2023</a:t>
            </a:r>
          </a:p>
        </p:txBody>
      </p:sp>
      <p:graphicFrame>
        <p:nvGraphicFramePr>
          <p:cNvPr id="5" name="Content Placeholder 4">
            <a:extLst>
              <a:ext uri="{FF2B5EF4-FFF2-40B4-BE49-F238E27FC236}">
                <a16:creationId xmlns:a16="http://schemas.microsoft.com/office/drawing/2014/main" id="{7DDAAAB4-27BD-E862-4774-DEEC937C2DB2}"/>
              </a:ext>
            </a:extLst>
          </p:cNvPr>
          <p:cNvGraphicFramePr>
            <a:graphicFrameLocks/>
          </p:cNvGraphicFramePr>
          <p:nvPr>
            <p:extLst>
              <p:ext uri="{D42A27DB-BD31-4B8C-83A1-F6EECF244321}">
                <p14:modId xmlns:p14="http://schemas.microsoft.com/office/powerpoint/2010/main" val="3139268778"/>
              </p:ext>
            </p:extLst>
          </p:nvPr>
        </p:nvGraphicFramePr>
        <p:xfrm>
          <a:off x="3151559" y="1447800"/>
          <a:ext cx="17581269" cy="10347960"/>
        </p:xfrm>
        <a:graphic>
          <a:graphicData uri="http://schemas.openxmlformats.org/drawingml/2006/table">
            <a:tbl>
              <a:tblPr>
                <a:tableStyleId>{5C22544A-7EE6-4342-B048-85BDC9FD1C3A}</a:tableStyleId>
              </a:tblPr>
              <a:tblGrid>
                <a:gridCol w="3931866">
                  <a:extLst>
                    <a:ext uri="{9D8B030D-6E8A-4147-A177-3AD203B41FA5}">
                      <a16:colId xmlns:a16="http://schemas.microsoft.com/office/drawing/2014/main" val="351834506"/>
                    </a:ext>
                  </a:extLst>
                </a:gridCol>
                <a:gridCol w="3237777">
                  <a:extLst>
                    <a:ext uri="{9D8B030D-6E8A-4147-A177-3AD203B41FA5}">
                      <a16:colId xmlns:a16="http://schemas.microsoft.com/office/drawing/2014/main" val="575568083"/>
                    </a:ext>
                  </a:extLst>
                </a:gridCol>
                <a:gridCol w="3379120">
                  <a:extLst>
                    <a:ext uri="{9D8B030D-6E8A-4147-A177-3AD203B41FA5}">
                      <a16:colId xmlns:a16="http://schemas.microsoft.com/office/drawing/2014/main" val="1513926973"/>
                    </a:ext>
                  </a:extLst>
                </a:gridCol>
                <a:gridCol w="3656903">
                  <a:extLst>
                    <a:ext uri="{9D8B030D-6E8A-4147-A177-3AD203B41FA5}">
                      <a16:colId xmlns:a16="http://schemas.microsoft.com/office/drawing/2014/main" val="2166144800"/>
                    </a:ext>
                  </a:extLst>
                </a:gridCol>
                <a:gridCol w="3375603">
                  <a:extLst>
                    <a:ext uri="{9D8B030D-6E8A-4147-A177-3AD203B41FA5}">
                      <a16:colId xmlns:a16="http://schemas.microsoft.com/office/drawing/2014/main" val="3465800714"/>
                    </a:ext>
                  </a:extLst>
                </a:gridCol>
              </a:tblGrid>
              <a:tr h="327660">
                <a:tc>
                  <a:txBody>
                    <a:bodyPr/>
                    <a:lstStyle/>
                    <a:p>
                      <a:pPr marL="0" marR="0">
                        <a:spcBef>
                          <a:spcPts val="0"/>
                        </a:spcBef>
                        <a:spcAft>
                          <a:spcPts val="0"/>
                        </a:spcAft>
                      </a:pPr>
                      <a:r>
                        <a:rPr lang="en-US" sz="2400">
                          <a:solidFill>
                            <a:schemeClr val="tx1"/>
                          </a:solidFill>
                          <a:effectLst/>
                          <a:latin typeface="+mn-lt"/>
                        </a:rPr>
                        <a:t> </a:t>
                      </a:r>
                      <a:endParaRPr lang="en-US" sz="2400">
                        <a:solidFill>
                          <a:schemeClr val="tx1"/>
                        </a:solidFill>
                        <a:effectLst/>
                        <a:latin typeface="+mn-lt"/>
                        <a:ea typeface="Times New Roman" panose="02020603050405020304" pitchFamily="18" charset="0"/>
                        <a:cs typeface="Arial" panose="020B0604020202020204" pitchFamily="34" charset="0"/>
                      </a:endParaRPr>
                    </a:p>
                  </a:txBody>
                  <a:tcPr marL="42445" marR="42445" marT="0" marB="0"/>
                </a:tc>
                <a:tc gridSpan="2">
                  <a:txBody>
                    <a:bodyPr/>
                    <a:lstStyle/>
                    <a:p>
                      <a:pPr marL="0" marR="0" algn="ctr">
                        <a:spcBef>
                          <a:spcPts val="0"/>
                        </a:spcBef>
                        <a:spcAft>
                          <a:spcPts val="0"/>
                        </a:spcAft>
                      </a:pPr>
                      <a:r>
                        <a:rPr lang="en-US" sz="2400" dirty="0">
                          <a:solidFill>
                            <a:schemeClr val="tx1"/>
                          </a:solidFill>
                          <a:effectLst/>
                          <a:latin typeface="+mn-lt"/>
                        </a:rPr>
                        <a:t>Before July 15,2021</a:t>
                      </a:r>
                      <a:endParaRPr lang="en-US" sz="2400" dirty="0">
                        <a:solidFill>
                          <a:schemeClr val="tx1"/>
                        </a:solidFill>
                        <a:effectLst/>
                        <a:latin typeface="+mn-lt"/>
                        <a:ea typeface="Times New Roman" panose="02020603050405020304" pitchFamily="18" charset="0"/>
                        <a:cs typeface="Arial" panose="020B0604020202020204" pitchFamily="34" charset="0"/>
                      </a:endParaRPr>
                    </a:p>
                  </a:txBody>
                  <a:tcPr marL="42445" marR="42445" marT="0" marB="0"/>
                </a:tc>
                <a:tc hMerge="1">
                  <a:txBody>
                    <a:bodyPr/>
                    <a:lstStyle/>
                    <a:p>
                      <a:endParaRPr lang="en-US"/>
                    </a:p>
                  </a:txBody>
                  <a:tcPr/>
                </a:tc>
                <a:tc gridSpan="2">
                  <a:txBody>
                    <a:bodyPr/>
                    <a:lstStyle/>
                    <a:p>
                      <a:pPr marL="0" marR="0" algn="ctr">
                        <a:spcBef>
                          <a:spcPts val="0"/>
                        </a:spcBef>
                        <a:spcAft>
                          <a:spcPts val="0"/>
                        </a:spcAft>
                      </a:pPr>
                      <a:r>
                        <a:rPr lang="en-US" sz="2400">
                          <a:solidFill>
                            <a:schemeClr val="tx1"/>
                          </a:solidFill>
                          <a:effectLst/>
                          <a:latin typeface="+mn-lt"/>
                        </a:rPr>
                        <a:t>After July 15,2021</a:t>
                      </a:r>
                      <a:endParaRPr lang="en-US" sz="2400">
                        <a:solidFill>
                          <a:schemeClr val="tx1"/>
                        </a:solidFill>
                        <a:effectLst/>
                        <a:latin typeface="+mn-lt"/>
                        <a:ea typeface="Times New Roman" panose="02020603050405020304" pitchFamily="18" charset="0"/>
                        <a:cs typeface="Arial" panose="020B0604020202020204" pitchFamily="34" charset="0"/>
                      </a:endParaRPr>
                    </a:p>
                  </a:txBody>
                  <a:tcPr marL="42445" marR="42445" marT="0" marB="0"/>
                </a:tc>
                <a:tc hMerge="1">
                  <a:txBody>
                    <a:bodyPr/>
                    <a:lstStyle/>
                    <a:p>
                      <a:endParaRPr lang="en-US"/>
                    </a:p>
                  </a:txBody>
                  <a:tcPr/>
                </a:tc>
                <a:extLst>
                  <a:ext uri="{0D108BD9-81ED-4DB2-BD59-A6C34878D82A}">
                    <a16:rowId xmlns:a16="http://schemas.microsoft.com/office/drawing/2014/main" val="2758757184"/>
                  </a:ext>
                </a:extLst>
              </a:tr>
              <a:tr h="472440">
                <a:tc>
                  <a:txBody>
                    <a:bodyPr/>
                    <a:lstStyle/>
                    <a:p>
                      <a:pPr marL="0" marR="0">
                        <a:spcBef>
                          <a:spcPts val="0"/>
                        </a:spcBef>
                        <a:spcAft>
                          <a:spcPts val="0"/>
                        </a:spcAft>
                      </a:pPr>
                      <a:r>
                        <a:rPr lang="en-US" sz="2400" dirty="0">
                          <a:solidFill>
                            <a:schemeClr val="tx1"/>
                          </a:solidFill>
                          <a:effectLst/>
                          <a:latin typeface="+mn-lt"/>
                        </a:rPr>
                        <a:t> </a:t>
                      </a:r>
                      <a:endParaRPr lang="en-US" sz="2400" dirty="0">
                        <a:solidFill>
                          <a:schemeClr val="tx1"/>
                        </a:solidFill>
                        <a:effectLst/>
                        <a:latin typeface="+mn-lt"/>
                        <a:ea typeface="Times New Roman" panose="02020603050405020304" pitchFamily="18" charset="0"/>
                        <a:cs typeface="Arial" panose="020B0604020202020204" pitchFamily="34" charset="0"/>
                      </a:endParaRPr>
                    </a:p>
                  </a:txBody>
                  <a:tcPr marL="42445" marR="42445" marT="0" marB="0">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400" dirty="0">
                          <a:solidFill>
                            <a:schemeClr val="tx1"/>
                          </a:solidFill>
                          <a:effectLst/>
                          <a:latin typeface="+mn-lt"/>
                        </a:rPr>
                        <a:t>Adults without children</a:t>
                      </a:r>
                      <a:endParaRPr lang="en-US" sz="2400" dirty="0">
                        <a:solidFill>
                          <a:schemeClr val="tx1"/>
                        </a:solidFill>
                        <a:effectLst/>
                        <a:latin typeface="+mn-lt"/>
                        <a:ea typeface="Times New Roman" panose="02020603050405020304" pitchFamily="18" charset="0"/>
                        <a:cs typeface="Arial" panose="020B0604020202020204" pitchFamily="34" charset="0"/>
                      </a:endParaRPr>
                    </a:p>
                  </a:txBody>
                  <a:tcPr marL="42445" marR="42445" marT="0" marB="0">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400" dirty="0">
                          <a:solidFill>
                            <a:schemeClr val="tx1"/>
                          </a:solidFill>
                          <a:effectLst/>
                          <a:latin typeface="+mn-lt"/>
                        </a:rPr>
                        <a:t>Adults with children </a:t>
                      </a:r>
                      <a:endParaRPr lang="en-US" sz="2400" dirty="0">
                        <a:solidFill>
                          <a:schemeClr val="tx1"/>
                        </a:solidFill>
                        <a:effectLst/>
                        <a:latin typeface="+mn-lt"/>
                        <a:ea typeface="Times New Roman" panose="02020603050405020304" pitchFamily="18" charset="0"/>
                        <a:cs typeface="Arial" panose="020B0604020202020204" pitchFamily="34" charset="0"/>
                      </a:endParaRPr>
                    </a:p>
                  </a:txBody>
                  <a:tcPr marL="42445" marR="42445" marT="0" marB="0">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400" dirty="0">
                          <a:solidFill>
                            <a:schemeClr val="tx1"/>
                          </a:solidFill>
                          <a:effectLst/>
                          <a:latin typeface="+mn-lt"/>
                        </a:rPr>
                        <a:t>Adults without children </a:t>
                      </a:r>
                      <a:endParaRPr lang="en-US" sz="2400" dirty="0">
                        <a:solidFill>
                          <a:schemeClr val="tx1"/>
                        </a:solidFill>
                        <a:effectLst/>
                        <a:latin typeface="+mn-lt"/>
                        <a:ea typeface="Times New Roman" panose="02020603050405020304" pitchFamily="18" charset="0"/>
                        <a:cs typeface="Arial" panose="020B0604020202020204" pitchFamily="34" charset="0"/>
                      </a:endParaRPr>
                    </a:p>
                  </a:txBody>
                  <a:tcPr marL="42445" marR="42445" marT="0" marB="0">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400" dirty="0">
                          <a:solidFill>
                            <a:schemeClr val="tx1"/>
                          </a:solidFill>
                          <a:effectLst/>
                          <a:latin typeface="+mn-lt"/>
                        </a:rPr>
                        <a:t>Adults with children </a:t>
                      </a:r>
                      <a:endParaRPr lang="en-US" sz="2400" dirty="0">
                        <a:solidFill>
                          <a:schemeClr val="tx1"/>
                        </a:solidFill>
                        <a:effectLst/>
                        <a:latin typeface="+mn-lt"/>
                        <a:ea typeface="Times New Roman" panose="02020603050405020304" pitchFamily="18" charset="0"/>
                        <a:cs typeface="Arial" panose="020B0604020202020204" pitchFamily="34" charset="0"/>
                      </a:endParaRPr>
                    </a:p>
                  </a:txBody>
                  <a:tcPr marL="42445" marR="42445" marT="0" marB="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1060600"/>
                  </a:ext>
                </a:extLst>
              </a:tr>
              <a:tr h="327660">
                <a:tc>
                  <a:txBody>
                    <a:bodyPr/>
                    <a:lstStyle/>
                    <a:p>
                      <a:pPr marL="0" marR="0">
                        <a:spcBef>
                          <a:spcPts val="0"/>
                        </a:spcBef>
                        <a:spcAft>
                          <a:spcPts val="0"/>
                        </a:spcAft>
                      </a:pPr>
                      <a:r>
                        <a:rPr lang="en-US" sz="2400" b="1" dirty="0">
                          <a:solidFill>
                            <a:schemeClr val="tx1"/>
                          </a:solidFill>
                          <a:effectLst/>
                          <a:latin typeface="+mn-lt"/>
                        </a:rPr>
                        <a:t>Covariates</a:t>
                      </a:r>
                      <a:endParaRPr lang="en-US" sz="2400" b="1" dirty="0">
                        <a:solidFill>
                          <a:schemeClr val="tx1"/>
                        </a:solidFill>
                        <a:effectLst/>
                        <a:latin typeface="+mn-lt"/>
                        <a:ea typeface="Times New Roman" panose="02020603050405020304" pitchFamily="18" charset="0"/>
                        <a:cs typeface="Arial" panose="020B0604020202020204" pitchFamily="34" charset="0"/>
                      </a:endParaRPr>
                    </a:p>
                  </a:txBody>
                  <a:tcPr marL="42445" marR="42445" marT="0" marB="0">
                    <a:lnT w="12700" cap="flat" cmpd="sng" algn="ctr">
                      <a:solidFill>
                        <a:schemeClr val="tx1"/>
                      </a:solidFill>
                      <a:prstDash val="solid"/>
                      <a:round/>
                      <a:headEnd type="none" w="med" len="med"/>
                      <a:tailEnd type="none" w="med" len="med"/>
                    </a:lnT>
                  </a:tcPr>
                </a:tc>
                <a:tc gridSpan="4">
                  <a:txBody>
                    <a:bodyPr/>
                    <a:lstStyle/>
                    <a:p>
                      <a:pPr marL="0" marR="0" algn="ctr">
                        <a:spcBef>
                          <a:spcPts val="0"/>
                        </a:spcBef>
                        <a:spcAft>
                          <a:spcPts val="0"/>
                        </a:spcAft>
                      </a:pPr>
                      <a:r>
                        <a:rPr lang="en-US" sz="2400" dirty="0">
                          <a:solidFill>
                            <a:schemeClr val="tx1"/>
                          </a:solidFill>
                          <a:effectLst/>
                          <a:latin typeface="+mn-lt"/>
                        </a:rPr>
                        <a:t>Mean (SD) or Percent</a:t>
                      </a:r>
                      <a:endParaRPr lang="en-US" sz="2400" dirty="0">
                        <a:solidFill>
                          <a:schemeClr val="tx1"/>
                        </a:solidFill>
                        <a:effectLst/>
                        <a:latin typeface="+mn-lt"/>
                        <a:ea typeface="Times New Roman" panose="02020603050405020304" pitchFamily="18" charset="0"/>
                        <a:cs typeface="Arial" panose="020B0604020202020204" pitchFamily="34" charset="0"/>
                      </a:endParaRPr>
                    </a:p>
                  </a:txBody>
                  <a:tcPr marL="42445" marR="42445" marT="0" marB="0">
                    <a:lnT w="12700" cap="flat" cmpd="sng" algn="ctr">
                      <a:solidFill>
                        <a:schemeClr val="tx1"/>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26768364"/>
                  </a:ext>
                </a:extLst>
              </a:tr>
              <a:tr h="327660">
                <a:tc>
                  <a:txBody>
                    <a:bodyPr/>
                    <a:lstStyle/>
                    <a:p>
                      <a:pPr marL="0" marR="0">
                        <a:spcBef>
                          <a:spcPts val="0"/>
                        </a:spcBef>
                        <a:spcAft>
                          <a:spcPts val="0"/>
                        </a:spcAft>
                      </a:pPr>
                      <a:r>
                        <a:rPr lang="en-US" sz="2400">
                          <a:solidFill>
                            <a:schemeClr val="tx1"/>
                          </a:solidFill>
                          <a:effectLst/>
                          <a:latin typeface="+mn-lt"/>
                        </a:rPr>
                        <a:t>Age</a:t>
                      </a:r>
                      <a:endParaRPr lang="en-US" sz="2400">
                        <a:solidFill>
                          <a:schemeClr val="tx1"/>
                        </a:solidFill>
                        <a:effectLst/>
                        <a:latin typeface="+mn-lt"/>
                        <a:ea typeface="Times New Roman" panose="02020603050405020304" pitchFamily="18" charset="0"/>
                        <a:cs typeface="Arial" panose="020B0604020202020204" pitchFamily="34" charset="0"/>
                      </a:endParaRPr>
                    </a:p>
                  </a:txBody>
                  <a:tcPr marL="42445" marR="42445" marT="0" marB="0"/>
                </a:tc>
                <a:tc>
                  <a:txBody>
                    <a:bodyPr/>
                    <a:lstStyle/>
                    <a:p>
                      <a:pPr marL="0" marR="0" algn="ctr">
                        <a:spcBef>
                          <a:spcPts val="0"/>
                        </a:spcBef>
                        <a:spcAft>
                          <a:spcPts val="0"/>
                        </a:spcAft>
                      </a:pPr>
                      <a:r>
                        <a:rPr lang="en-US" sz="2400" dirty="0">
                          <a:solidFill>
                            <a:schemeClr val="tx1"/>
                          </a:solidFill>
                          <a:effectLst/>
                          <a:latin typeface="+mn-lt"/>
                        </a:rPr>
                        <a:t>57.3 (15.3)</a:t>
                      </a:r>
                      <a:endParaRPr lang="en-US" sz="2400" dirty="0">
                        <a:solidFill>
                          <a:schemeClr val="tx1"/>
                        </a:solidFill>
                        <a:effectLst/>
                        <a:latin typeface="+mn-lt"/>
                        <a:ea typeface="Times New Roman" panose="02020603050405020304" pitchFamily="18" charset="0"/>
                        <a:cs typeface="Arial" panose="020B0604020202020204" pitchFamily="34" charset="0"/>
                      </a:endParaRPr>
                    </a:p>
                  </a:txBody>
                  <a:tcPr marL="42445" marR="42445" marT="0" marB="0"/>
                </a:tc>
                <a:tc>
                  <a:txBody>
                    <a:bodyPr/>
                    <a:lstStyle/>
                    <a:p>
                      <a:pPr marL="0" marR="0" algn="ctr">
                        <a:spcBef>
                          <a:spcPts val="0"/>
                        </a:spcBef>
                        <a:spcAft>
                          <a:spcPts val="0"/>
                        </a:spcAft>
                      </a:pPr>
                      <a:r>
                        <a:rPr lang="en-US" sz="2400">
                          <a:solidFill>
                            <a:schemeClr val="tx1"/>
                          </a:solidFill>
                          <a:effectLst/>
                          <a:latin typeface="+mn-lt"/>
                        </a:rPr>
                        <a:t>44.8 (11.9)</a:t>
                      </a:r>
                      <a:endParaRPr lang="en-US" sz="2400">
                        <a:solidFill>
                          <a:schemeClr val="tx1"/>
                        </a:solidFill>
                        <a:effectLst/>
                        <a:latin typeface="+mn-lt"/>
                        <a:ea typeface="Times New Roman" panose="02020603050405020304" pitchFamily="18" charset="0"/>
                        <a:cs typeface="Arial" panose="020B0604020202020204" pitchFamily="34" charset="0"/>
                      </a:endParaRPr>
                    </a:p>
                  </a:txBody>
                  <a:tcPr marL="42445" marR="42445" marT="0" marB="0"/>
                </a:tc>
                <a:tc>
                  <a:txBody>
                    <a:bodyPr/>
                    <a:lstStyle/>
                    <a:p>
                      <a:pPr marL="0" marR="0" algn="ctr">
                        <a:spcBef>
                          <a:spcPts val="0"/>
                        </a:spcBef>
                        <a:spcAft>
                          <a:spcPts val="0"/>
                        </a:spcAft>
                      </a:pPr>
                      <a:r>
                        <a:rPr lang="en-US" sz="2400">
                          <a:solidFill>
                            <a:schemeClr val="tx1"/>
                          </a:solidFill>
                          <a:effectLst/>
                          <a:latin typeface="+mn-lt"/>
                          <a:ea typeface="Times New Roman" panose="02020603050405020304" pitchFamily="18" charset="0"/>
                          <a:cs typeface="Arial" panose="020B0604020202020204" pitchFamily="34" charset="0"/>
                        </a:rPr>
                        <a:t>56.1 (15.9)</a:t>
                      </a:r>
                    </a:p>
                  </a:txBody>
                  <a:tcPr marL="68580" marR="68580" marT="0" marB="0"/>
                </a:tc>
                <a:tc>
                  <a:txBody>
                    <a:bodyPr/>
                    <a:lstStyle/>
                    <a:p>
                      <a:pPr marL="0" marR="0" algn="ctr">
                        <a:spcBef>
                          <a:spcPts val="0"/>
                        </a:spcBef>
                        <a:spcAft>
                          <a:spcPts val="0"/>
                        </a:spcAft>
                      </a:pPr>
                      <a:r>
                        <a:rPr lang="en-US" sz="2400">
                          <a:solidFill>
                            <a:schemeClr val="tx1"/>
                          </a:solidFill>
                          <a:effectLst/>
                          <a:latin typeface="+mn-lt"/>
                          <a:ea typeface="Times New Roman" panose="02020603050405020304" pitchFamily="18" charset="0"/>
                          <a:cs typeface="Arial" panose="020B0604020202020204" pitchFamily="34" charset="0"/>
                        </a:rPr>
                        <a:t>44.0 (11.9)</a:t>
                      </a:r>
                    </a:p>
                  </a:txBody>
                  <a:tcPr marL="68580" marR="68580" marT="0" marB="0"/>
                </a:tc>
                <a:extLst>
                  <a:ext uri="{0D108BD9-81ED-4DB2-BD59-A6C34878D82A}">
                    <a16:rowId xmlns:a16="http://schemas.microsoft.com/office/drawing/2014/main" val="1537277565"/>
                  </a:ext>
                </a:extLst>
              </a:tr>
              <a:tr h="327660">
                <a:tc>
                  <a:txBody>
                    <a:bodyPr/>
                    <a:lstStyle/>
                    <a:p>
                      <a:pPr marL="0" marR="0">
                        <a:spcBef>
                          <a:spcPts val="0"/>
                        </a:spcBef>
                        <a:spcAft>
                          <a:spcPts val="0"/>
                        </a:spcAft>
                      </a:pPr>
                      <a:r>
                        <a:rPr lang="en-US" sz="2400">
                          <a:solidFill>
                            <a:schemeClr val="tx1"/>
                          </a:solidFill>
                          <a:effectLst/>
                          <a:latin typeface="+mn-lt"/>
                        </a:rPr>
                        <a:t>Male</a:t>
                      </a:r>
                      <a:endParaRPr lang="en-US" sz="2400">
                        <a:solidFill>
                          <a:schemeClr val="tx1"/>
                        </a:solidFill>
                        <a:effectLst/>
                        <a:latin typeface="+mn-lt"/>
                        <a:ea typeface="Times New Roman" panose="02020603050405020304" pitchFamily="18" charset="0"/>
                        <a:cs typeface="Arial" panose="020B0604020202020204" pitchFamily="34" charset="0"/>
                      </a:endParaRPr>
                    </a:p>
                  </a:txBody>
                  <a:tcPr marL="42445" marR="42445" marT="0" marB="0"/>
                </a:tc>
                <a:tc>
                  <a:txBody>
                    <a:bodyPr/>
                    <a:lstStyle/>
                    <a:p>
                      <a:pPr marL="0" marR="0" algn="ctr">
                        <a:spcBef>
                          <a:spcPts val="0"/>
                        </a:spcBef>
                        <a:spcAft>
                          <a:spcPts val="0"/>
                        </a:spcAft>
                      </a:pPr>
                      <a:r>
                        <a:rPr lang="en-US" sz="2400" dirty="0">
                          <a:solidFill>
                            <a:schemeClr val="tx1"/>
                          </a:solidFill>
                          <a:effectLst/>
                          <a:latin typeface="+mn-lt"/>
                        </a:rPr>
                        <a:t>42.7 </a:t>
                      </a:r>
                      <a:endParaRPr lang="en-US" sz="2400" dirty="0">
                        <a:solidFill>
                          <a:schemeClr val="tx1"/>
                        </a:solidFill>
                        <a:effectLst/>
                        <a:latin typeface="+mn-lt"/>
                        <a:ea typeface="Times New Roman" panose="02020603050405020304" pitchFamily="18" charset="0"/>
                        <a:cs typeface="Arial" panose="020B0604020202020204" pitchFamily="34" charset="0"/>
                      </a:endParaRPr>
                    </a:p>
                  </a:txBody>
                  <a:tcPr marL="42445" marR="42445" marT="0" marB="0"/>
                </a:tc>
                <a:tc>
                  <a:txBody>
                    <a:bodyPr/>
                    <a:lstStyle/>
                    <a:p>
                      <a:pPr marL="0" marR="0" algn="ctr">
                        <a:spcBef>
                          <a:spcPts val="0"/>
                        </a:spcBef>
                        <a:spcAft>
                          <a:spcPts val="0"/>
                        </a:spcAft>
                      </a:pPr>
                      <a:r>
                        <a:rPr lang="en-US" sz="2400">
                          <a:solidFill>
                            <a:schemeClr val="tx1"/>
                          </a:solidFill>
                          <a:effectLst/>
                          <a:latin typeface="+mn-lt"/>
                        </a:rPr>
                        <a:t>36.9 </a:t>
                      </a:r>
                      <a:endParaRPr lang="en-US" sz="2400">
                        <a:solidFill>
                          <a:schemeClr val="tx1"/>
                        </a:solidFill>
                        <a:effectLst/>
                        <a:latin typeface="+mn-lt"/>
                        <a:ea typeface="Times New Roman" panose="02020603050405020304" pitchFamily="18" charset="0"/>
                        <a:cs typeface="Arial" panose="020B0604020202020204" pitchFamily="34" charset="0"/>
                      </a:endParaRPr>
                    </a:p>
                  </a:txBody>
                  <a:tcPr marL="42445" marR="42445" marT="0" marB="0"/>
                </a:tc>
                <a:tc>
                  <a:txBody>
                    <a:bodyPr/>
                    <a:lstStyle/>
                    <a:p>
                      <a:pPr marL="0" marR="0" algn="ctr">
                        <a:spcBef>
                          <a:spcPts val="0"/>
                        </a:spcBef>
                        <a:spcAft>
                          <a:spcPts val="0"/>
                        </a:spcAft>
                      </a:pPr>
                      <a:r>
                        <a:rPr lang="en-US" sz="2400">
                          <a:solidFill>
                            <a:schemeClr val="tx1"/>
                          </a:solidFill>
                          <a:effectLst/>
                          <a:latin typeface="+mn-lt"/>
                          <a:ea typeface="Times New Roman" panose="02020603050405020304" pitchFamily="18" charset="0"/>
                          <a:cs typeface="Arial" panose="020B0604020202020204" pitchFamily="34" charset="0"/>
                        </a:rPr>
                        <a:t>42.9 </a:t>
                      </a:r>
                    </a:p>
                  </a:txBody>
                  <a:tcPr marL="68580" marR="68580" marT="0" marB="0"/>
                </a:tc>
                <a:tc>
                  <a:txBody>
                    <a:bodyPr/>
                    <a:lstStyle/>
                    <a:p>
                      <a:pPr marL="0" marR="0" algn="ctr">
                        <a:spcBef>
                          <a:spcPts val="0"/>
                        </a:spcBef>
                        <a:spcAft>
                          <a:spcPts val="0"/>
                        </a:spcAft>
                      </a:pPr>
                      <a:r>
                        <a:rPr lang="en-US" sz="2400">
                          <a:solidFill>
                            <a:schemeClr val="tx1"/>
                          </a:solidFill>
                          <a:effectLst/>
                          <a:latin typeface="+mn-lt"/>
                          <a:ea typeface="Times New Roman" panose="02020603050405020304" pitchFamily="18" charset="0"/>
                          <a:cs typeface="Arial" panose="020B0604020202020204" pitchFamily="34" charset="0"/>
                        </a:rPr>
                        <a:t>36.6 </a:t>
                      </a:r>
                    </a:p>
                  </a:txBody>
                  <a:tcPr marL="68580" marR="68580" marT="0" marB="0"/>
                </a:tc>
                <a:extLst>
                  <a:ext uri="{0D108BD9-81ED-4DB2-BD59-A6C34878D82A}">
                    <a16:rowId xmlns:a16="http://schemas.microsoft.com/office/drawing/2014/main" val="3048429055"/>
                  </a:ext>
                </a:extLst>
              </a:tr>
              <a:tr h="327660">
                <a:tc>
                  <a:txBody>
                    <a:bodyPr/>
                    <a:lstStyle/>
                    <a:p>
                      <a:pPr marL="0" marR="0">
                        <a:spcBef>
                          <a:spcPts val="0"/>
                        </a:spcBef>
                        <a:spcAft>
                          <a:spcPts val="0"/>
                        </a:spcAft>
                      </a:pPr>
                      <a:r>
                        <a:rPr lang="en-US" sz="2400">
                          <a:solidFill>
                            <a:schemeClr val="tx1"/>
                          </a:solidFill>
                          <a:effectLst/>
                          <a:latin typeface="+mn-lt"/>
                        </a:rPr>
                        <a:t>Married</a:t>
                      </a:r>
                      <a:endParaRPr lang="en-US" sz="2400">
                        <a:solidFill>
                          <a:schemeClr val="tx1"/>
                        </a:solidFill>
                        <a:effectLst/>
                        <a:latin typeface="+mn-lt"/>
                        <a:ea typeface="Times New Roman" panose="02020603050405020304" pitchFamily="18" charset="0"/>
                        <a:cs typeface="Arial" panose="020B0604020202020204" pitchFamily="34" charset="0"/>
                      </a:endParaRPr>
                    </a:p>
                  </a:txBody>
                  <a:tcPr marL="42445" marR="42445" marT="0" marB="0"/>
                </a:tc>
                <a:tc>
                  <a:txBody>
                    <a:bodyPr/>
                    <a:lstStyle/>
                    <a:p>
                      <a:pPr marL="0" marR="0" algn="ctr">
                        <a:spcBef>
                          <a:spcPts val="0"/>
                        </a:spcBef>
                        <a:spcAft>
                          <a:spcPts val="0"/>
                        </a:spcAft>
                      </a:pPr>
                      <a:r>
                        <a:rPr lang="en-US" sz="2400">
                          <a:solidFill>
                            <a:schemeClr val="tx1"/>
                          </a:solidFill>
                          <a:effectLst/>
                          <a:latin typeface="+mn-lt"/>
                        </a:rPr>
                        <a:t>53.9 </a:t>
                      </a:r>
                      <a:endParaRPr lang="en-US" sz="2400">
                        <a:solidFill>
                          <a:schemeClr val="tx1"/>
                        </a:solidFill>
                        <a:effectLst/>
                        <a:latin typeface="+mn-lt"/>
                        <a:ea typeface="Times New Roman" panose="02020603050405020304" pitchFamily="18" charset="0"/>
                        <a:cs typeface="Arial" panose="020B0604020202020204" pitchFamily="34" charset="0"/>
                      </a:endParaRPr>
                    </a:p>
                  </a:txBody>
                  <a:tcPr marL="42445" marR="42445" marT="0" marB="0"/>
                </a:tc>
                <a:tc>
                  <a:txBody>
                    <a:bodyPr/>
                    <a:lstStyle/>
                    <a:p>
                      <a:pPr marL="0" marR="0" algn="ctr">
                        <a:spcBef>
                          <a:spcPts val="0"/>
                        </a:spcBef>
                        <a:spcAft>
                          <a:spcPts val="0"/>
                        </a:spcAft>
                      </a:pPr>
                      <a:r>
                        <a:rPr lang="en-US" sz="2400">
                          <a:solidFill>
                            <a:schemeClr val="tx1"/>
                          </a:solidFill>
                          <a:effectLst/>
                          <a:latin typeface="+mn-lt"/>
                        </a:rPr>
                        <a:t>70.7 </a:t>
                      </a:r>
                      <a:endParaRPr lang="en-US" sz="2400">
                        <a:solidFill>
                          <a:schemeClr val="tx1"/>
                        </a:solidFill>
                        <a:effectLst/>
                        <a:latin typeface="+mn-lt"/>
                        <a:ea typeface="Times New Roman" panose="02020603050405020304" pitchFamily="18" charset="0"/>
                        <a:cs typeface="Arial" panose="020B0604020202020204" pitchFamily="34" charset="0"/>
                      </a:endParaRPr>
                    </a:p>
                  </a:txBody>
                  <a:tcPr marL="42445" marR="42445" marT="0" marB="0"/>
                </a:tc>
                <a:tc>
                  <a:txBody>
                    <a:bodyPr/>
                    <a:lstStyle/>
                    <a:p>
                      <a:pPr marL="0" marR="0" algn="ctr">
                        <a:spcBef>
                          <a:spcPts val="0"/>
                        </a:spcBef>
                        <a:spcAft>
                          <a:spcPts val="0"/>
                        </a:spcAft>
                      </a:pPr>
                      <a:r>
                        <a:rPr lang="en-US" sz="2400">
                          <a:solidFill>
                            <a:schemeClr val="tx1"/>
                          </a:solidFill>
                          <a:effectLst/>
                          <a:latin typeface="+mn-lt"/>
                          <a:ea typeface="Times New Roman" panose="02020603050405020304" pitchFamily="18" charset="0"/>
                          <a:cs typeface="Arial" panose="020B0604020202020204" pitchFamily="34" charset="0"/>
                        </a:rPr>
                        <a:t>52.7</a:t>
                      </a:r>
                    </a:p>
                  </a:txBody>
                  <a:tcPr marL="68580" marR="68580" marT="0" marB="0"/>
                </a:tc>
                <a:tc>
                  <a:txBody>
                    <a:bodyPr/>
                    <a:lstStyle/>
                    <a:p>
                      <a:pPr marL="0" marR="0" algn="ctr">
                        <a:spcBef>
                          <a:spcPts val="0"/>
                        </a:spcBef>
                        <a:spcAft>
                          <a:spcPts val="0"/>
                        </a:spcAft>
                      </a:pPr>
                      <a:r>
                        <a:rPr lang="en-US" sz="2400">
                          <a:solidFill>
                            <a:schemeClr val="tx1"/>
                          </a:solidFill>
                          <a:effectLst/>
                          <a:latin typeface="+mn-lt"/>
                          <a:ea typeface="Times New Roman" panose="02020603050405020304" pitchFamily="18" charset="0"/>
                          <a:cs typeface="Arial" panose="020B0604020202020204" pitchFamily="34" charset="0"/>
                        </a:rPr>
                        <a:t>69.9 </a:t>
                      </a:r>
                    </a:p>
                  </a:txBody>
                  <a:tcPr marL="68580" marR="68580" marT="0" marB="0"/>
                </a:tc>
                <a:extLst>
                  <a:ext uri="{0D108BD9-81ED-4DB2-BD59-A6C34878D82A}">
                    <a16:rowId xmlns:a16="http://schemas.microsoft.com/office/drawing/2014/main" val="1402818982"/>
                  </a:ext>
                </a:extLst>
              </a:tr>
              <a:tr h="327660">
                <a:tc>
                  <a:txBody>
                    <a:bodyPr/>
                    <a:lstStyle/>
                    <a:p>
                      <a:pPr marL="102870" marR="0" indent="-102870">
                        <a:spcBef>
                          <a:spcPts val="0"/>
                        </a:spcBef>
                        <a:spcAft>
                          <a:spcPts val="0"/>
                        </a:spcAft>
                      </a:pPr>
                      <a:r>
                        <a:rPr lang="en-US" sz="2400" dirty="0">
                          <a:solidFill>
                            <a:schemeClr val="tx1"/>
                          </a:solidFill>
                          <a:effectLst/>
                          <a:latin typeface="+mn-lt"/>
                        </a:rPr>
                        <a:t>High school or less</a:t>
                      </a:r>
                      <a:endParaRPr lang="en-US" sz="2400" dirty="0">
                        <a:solidFill>
                          <a:schemeClr val="tx1"/>
                        </a:solidFill>
                        <a:effectLst/>
                        <a:latin typeface="+mn-lt"/>
                        <a:ea typeface="Times New Roman" panose="02020603050405020304" pitchFamily="18" charset="0"/>
                        <a:cs typeface="Arial" panose="020B0604020202020204" pitchFamily="34" charset="0"/>
                      </a:endParaRPr>
                    </a:p>
                  </a:txBody>
                  <a:tcPr marL="42445" marR="42445" marT="0" marB="0"/>
                </a:tc>
                <a:tc>
                  <a:txBody>
                    <a:bodyPr/>
                    <a:lstStyle/>
                    <a:p>
                      <a:pPr marL="0" marR="0" algn="ctr">
                        <a:spcBef>
                          <a:spcPts val="0"/>
                        </a:spcBef>
                        <a:spcAft>
                          <a:spcPts val="0"/>
                        </a:spcAft>
                      </a:pPr>
                      <a:r>
                        <a:rPr lang="en-US" sz="2400">
                          <a:solidFill>
                            <a:schemeClr val="tx1"/>
                          </a:solidFill>
                          <a:effectLst/>
                          <a:latin typeface="+mn-lt"/>
                        </a:rPr>
                        <a:t>11.9 </a:t>
                      </a:r>
                      <a:endParaRPr lang="en-US" sz="2400">
                        <a:solidFill>
                          <a:schemeClr val="tx1"/>
                        </a:solidFill>
                        <a:effectLst/>
                        <a:latin typeface="+mn-lt"/>
                        <a:ea typeface="Times New Roman" panose="02020603050405020304" pitchFamily="18" charset="0"/>
                        <a:cs typeface="Arial" panose="020B0604020202020204" pitchFamily="34" charset="0"/>
                      </a:endParaRPr>
                    </a:p>
                  </a:txBody>
                  <a:tcPr marL="42445" marR="42445" marT="0" marB="0"/>
                </a:tc>
                <a:tc>
                  <a:txBody>
                    <a:bodyPr/>
                    <a:lstStyle/>
                    <a:p>
                      <a:pPr marL="0" marR="0" algn="ctr">
                        <a:spcBef>
                          <a:spcPts val="0"/>
                        </a:spcBef>
                        <a:spcAft>
                          <a:spcPts val="0"/>
                        </a:spcAft>
                      </a:pPr>
                      <a:r>
                        <a:rPr lang="en-US" sz="2400">
                          <a:solidFill>
                            <a:schemeClr val="tx1"/>
                          </a:solidFill>
                          <a:effectLst/>
                          <a:latin typeface="+mn-lt"/>
                        </a:rPr>
                        <a:t>13.1 </a:t>
                      </a:r>
                      <a:endParaRPr lang="en-US" sz="2400">
                        <a:solidFill>
                          <a:schemeClr val="tx1"/>
                        </a:solidFill>
                        <a:effectLst/>
                        <a:latin typeface="+mn-lt"/>
                        <a:ea typeface="Times New Roman" panose="02020603050405020304" pitchFamily="18" charset="0"/>
                        <a:cs typeface="Arial" panose="020B0604020202020204" pitchFamily="34" charset="0"/>
                      </a:endParaRPr>
                    </a:p>
                  </a:txBody>
                  <a:tcPr marL="42445" marR="42445" marT="0" marB="0"/>
                </a:tc>
                <a:tc>
                  <a:txBody>
                    <a:bodyPr/>
                    <a:lstStyle/>
                    <a:p>
                      <a:pPr marL="0" marR="0" algn="ctr">
                        <a:spcBef>
                          <a:spcPts val="0"/>
                        </a:spcBef>
                        <a:spcAft>
                          <a:spcPts val="0"/>
                        </a:spcAft>
                      </a:pPr>
                      <a:r>
                        <a:rPr lang="en-US" sz="2400">
                          <a:solidFill>
                            <a:schemeClr val="tx1"/>
                          </a:solidFill>
                          <a:effectLst/>
                          <a:latin typeface="+mn-lt"/>
                          <a:ea typeface="Times New Roman" panose="02020603050405020304" pitchFamily="18" charset="0"/>
                          <a:cs typeface="Arial" panose="020B0604020202020204" pitchFamily="34" charset="0"/>
                        </a:rPr>
                        <a:t>12.2</a:t>
                      </a:r>
                    </a:p>
                  </a:txBody>
                  <a:tcPr marL="68580" marR="68580" marT="0" marB="0"/>
                </a:tc>
                <a:tc>
                  <a:txBody>
                    <a:bodyPr/>
                    <a:lstStyle/>
                    <a:p>
                      <a:pPr marL="0" marR="0" algn="ctr">
                        <a:spcBef>
                          <a:spcPts val="0"/>
                        </a:spcBef>
                        <a:spcAft>
                          <a:spcPts val="0"/>
                        </a:spcAft>
                      </a:pPr>
                      <a:r>
                        <a:rPr lang="en-US" sz="2400" dirty="0">
                          <a:solidFill>
                            <a:schemeClr val="tx1"/>
                          </a:solidFill>
                          <a:effectLst/>
                          <a:latin typeface="+mn-lt"/>
                          <a:ea typeface="Times New Roman" panose="02020603050405020304" pitchFamily="18" charset="0"/>
                          <a:cs typeface="Arial" panose="020B0604020202020204" pitchFamily="34" charset="0"/>
                        </a:rPr>
                        <a:t>13.2</a:t>
                      </a:r>
                    </a:p>
                  </a:txBody>
                  <a:tcPr marL="68580" marR="68580" marT="0" marB="0"/>
                </a:tc>
                <a:extLst>
                  <a:ext uri="{0D108BD9-81ED-4DB2-BD59-A6C34878D82A}">
                    <a16:rowId xmlns:a16="http://schemas.microsoft.com/office/drawing/2014/main" val="1513811443"/>
                  </a:ext>
                </a:extLst>
              </a:tr>
              <a:tr h="327660">
                <a:tc>
                  <a:txBody>
                    <a:bodyPr/>
                    <a:lstStyle/>
                    <a:p>
                      <a:pPr marL="0" marR="0">
                        <a:spcBef>
                          <a:spcPts val="0"/>
                        </a:spcBef>
                        <a:spcAft>
                          <a:spcPts val="0"/>
                        </a:spcAft>
                      </a:pPr>
                      <a:r>
                        <a:rPr lang="en-US" sz="2400">
                          <a:solidFill>
                            <a:schemeClr val="tx1"/>
                          </a:solidFill>
                          <a:effectLst/>
                          <a:latin typeface="+mn-lt"/>
                        </a:rPr>
                        <a:t>Income </a:t>
                      </a:r>
                      <a:endParaRPr lang="en-US" sz="2400">
                        <a:solidFill>
                          <a:schemeClr val="tx1"/>
                        </a:solidFill>
                        <a:effectLst/>
                        <a:latin typeface="+mn-lt"/>
                        <a:ea typeface="Times New Roman" panose="02020603050405020304" pitchFamily="18" charset="0"/>
                        <a:cs typeface="Arial" panose="020B0604020202020204" pitchFamily="34" charset="0"/>
                      </a:endParaRPr>
                    </a:p>
                  </a:txBody>
                  <a:tcPr marL="42445" marR="42445" marT="0" marB="0"/>
                </a:tc>
                <a:tc>
                  <a:txBody>
                    <a:bodyPr/>
                    <a:lstStyle/>
                    <a:p>
                      <a:pPr marL="0" marR="0" algn="ctr">
                        <a:spcBef>
                          <a:spcPts val="0"/>
                        </a:spcBef>
                        <a:spcAft>
                          <a:spcPts val="0"/>
                        </a:spcAft>
                      </a:pPr>
                      <a:r>
                        <a:rPr lang="en-US" sz="2400">
                          <a:solidFill>
                            <a:schemeClr val="tx1"/>
                          </a:solidFill>
                          <a:effectLst/>
                          <a:latin typeface="+mn-lt"/>
                        </a:rPr>
                        <a:t> </a:t>
                      </a:r>
                      <a:endParaRPr lang="en-US" sz="2400">
                        <a:solidFill>
                          <a:schemeClr val="tx1"/>
                        </a:solidFill>
                        <a:effectLst/>
                        <a:latin typeface="+mn-lt"/>
                        <a:ea typeface="Times New Roman" panose="02020603050405020304" pitchFamily="18" charset="0"/>
                        <a:cs typeface="Arial" panose="020B0604020202020204" pitchFamily="34" charset="0"/>
                      </a:endParaRPr>
                    </a:p>
                  </a:txBody>
                  <a:tcPr marL="42445" marR="42445" marT="0" marB="0"/>
                </a:tc>
                <a:tc>
                  <a:txBody>
                    <a:bodyPr/>
                    <a:lstStyle/>
                    <a:p>
                      <a:pPr marL="0" marR="0" algn="ctr">
                        <a:spcBef>
                          <a:spcPts val="0"/>
                        </a:spcBef>
                        <a:spcAft>
                          <a:spcPts val="0"/>
                        </a:spcAft>
                      </a:pPr>
                      <a:r>
                        <a:rPr lang="en-US" sz="2400">
                          <a:solidFill>
                            <a:schemeClr val="tx1"/>
                          </a:solidFill>
                          <a:effectLst/>
                          <a:latin typeface="+mn-lt"/>
                        </a:rPr>
                        <a:t> </a:t>
                      </a:r>
                      <a:endParaRPr lang="en-US" sz="2400">
                        <a:solidFill>
                          <a:schemeClr val="tx1"/>
                        </a:solidFill>
                        <a:effectLst/>
                        <a:latin typeface="+mn-lt"/>
                        <a:ea typeface="Times New Roman" panose="02020603050405020304" pitchFamily="18" charset="0"/>
                        <a:cs typeface="Arial" panose="020B0604020202020204" pitchFamily="34" charset="0"/>
                      </a:endParaRPr>
                    </a:p>
                  </a:txBody>
                  <a:tcPr marL="42445" marR="42445" marT="0" marB="0"/>
                </a:tc>
                <a:tc>
                  <a:txBody>
                    <a:bodyPr/>
                    <a:lstStyle/>
                    <a:p>
                      <a:pPr marL="0" marR="0" algn="ctr">
                        <a:spcBef>
                          <a:spcPts val="0"/>
                        </a:spcBef>
                        <a:spcAft>
                          <a:spcPts val="0"/>
                        </a:spcAft>
                      </a:pPr>
                      <a:r>
                        <a:rPr lang="en-US" sz="2400">
                          <a:solidFill>
                            <a:schemeClr val="tx1"/>
                          </a:solidFill>
                          <a:effectLst/>
                          <a:latin typeface="+mn-lt"/>
                        </a:rPr>
                        <a:t> </a:t>
                      </a:r>
                      <a:endParaRPr lang="en-US" sz="2400">
                        <a:solidFill>
                          <a:schemeClr val="tx1"/>
                        </a:solidFill>
                        <a:effectLst/>
                        <a:latin typeface="+mn-lt"/>
                        <a:ea typeface="Times New Roman" panose="02020603050405020304" pitchFamily="18" charset="0"/>
                        <a:cs typeface="Arial" panose="020B0604020202020204" pitchFamily="34" charset="0"/>
                      </a:endParaRPr>
                    </a:p>
                  </a:txBody>
                  <a:tcPr marL="42445" marR="42445" marT="0" marB="0"/>
                </a:tc>
                <a:tc>
                  <a:txBody>
                    <a:bodyPr/>
                    <a:lstStyle/>
                    <a:p>
                      <a:pPr marL="0" marR="0" algn="ctr">
                        <a:spcBef>
                          <a:spcPts val="0"/>
                        </a:spcBef>
                        <a:spcAft>
                          <a:spcPts val="0"/>
                        </a:spcAft>
                      </a:pPr>
                      <a:r>
                        <a:rPr lang="en-US" sz="2400">
                          <a:solidFill>
                            <a:schemeClr val="tx1"/>
                          </a:solidFill>
                          <a:effectLst/>
                          <a:latin typeface="+mn-lt"/>
                        </a:rPr>
                        <a:t> </a:t>
                      </a:r>
                      <a:endParaRPr lang="en-US" sz="2400">
                        <a:solidFill>
                          <a:schemeClr val="tx1"/>
                        </a:solidFill>
                        <a:effectLst/>
                        <a:latin typeface="+mn-lt"/>
                        <a:ea typeface="Times New Roman" panose="02020603050405020304" pitchFamily="18" charset="0"/>
                        <a:cs typeface="Arial" panose="020B0604020202020204" pitchFamily="34" charset="0"/>
                      </a:endParaRPr>
                    </a:p>
                  </a:txBody>
                  <a:tcPr marL="42445" marR="42445" marT="0" marB="0"/>
                </a:tc>
                <a:extLst>
                  <a:ext uri="{0D108BD9-81ED-4DB2-BD59-A6C34878D82A}">
                    <a16:rowId xmlns:a16="http://schemas.microsoft.com/office/drawing/2014/main" val="836832284"/>
                  </a:ext>
                </a:extLst>
              </a:tr>
              <a:tr h="327660">
                <a:tc>
                  <a:txBody>
                    <a:bodyPr/>
                    <a:lstStyle/>
                    <a:p>
                      <a:pPr marL="102870" marR="0">
                        <a:spcBef>
                          <a:spcPts val="0"/>
                        </a:spcBef>
                        <a:spcAft>
                          <a:spcPts val="0"/>
                        </a:spcAft>
                      </a:pPr>
                      <a:r>
                        <a:rPr lang="en-US" sz="2400">
                          <a:solidFill>
                            <a:schemeClr val="tx1"/>
                          </a:solidFill>
                          <a:effectLst/>
                          <a:latin typeface="+mn-lt"/>
                        </a:rPr>
                        <a:t>Less than $25,000  </a:t>
                      </a:r>
                      <a:endParaRPr lang="en-US" sz="2400">
                        <a:solidFill>
                          <a:schemeClr val="tx1"/>
                        </a:solidFill>
                        <a:effectLst/>
                        <a:latin typeface="+mn-lt"/>
                        <a:ea typeface="Times New Roman" panose="02020603050405020304" pitchFamily="18" charset="0"/>
                        <a:cs typeface="Arial" panose="020B0604020202020204" pitchFamily="34" charset="0"/>
                      </a:endParaRPr>
                    </a:p>
                  </a:txBody>
                  <a:tcPr marL="42445" marR="42445" marT="0" marB="0"/>
                </a:tc>
                <a:tc>
                  <a:txBody>
                    <a:bodyPr/>
                    <a:lstStyle/>
                    <a:p>
                      <a:pPr marL="0" marR="0" algn="ctr">
                        <a:spcBef>
                          <a:spcPts val="0"/>
                        </a:spcBef>
                        <a:spcAft>
                          <a:spcPts val="0"/>
                        </a:spcAft>
                      </a:pPr>
                      <a:r>
                        <a:rPr lang="en-US" sz="2400">
                          <a:solidFill>
                            <a:schemeClr val="tx1"/>
                          </a:solidFill>
                          <a:effectLst/>
                          <a:latin typeface="+mn-lt"/>
                        </a:rPr>
                        <a:t>10.7 </a:t>
                      </a:r>
                      <a:endParaRPr lang="en-US" sz="2400">
                        <a:solidFill>
                          <a:schemeClr val="tx1"/>
                        </a:solidFill>
                        <a:effectLst/>
                        <a:latin typeface="+mn-lt"/>
                        <a:ea typeface="Times New Roman" panose="02020603050405020304" pitchFamily="18" charset="0"/>
                        <a:cs typeface="Arial" panose="020B0604020202020204" pitchFamily="34" charset="0"/>
                      </a:endParaRPr>
                    </a:p>
                  </a:txBody>
                  <a:tcPr marL="42445" marR="42445" marT="0" marB="0"/>
                </a:tc>
                <a:tc>
                  <a:txBody>
                    <a:bodyPr/>
                    <a:lstStyle/>
                    <a:p>
                      <a:pPr marL="0" marR="0" algn="ctr">
                        <a:spcBef>
                          <a:spcPts val="0"/>
                        </a:spcBef>
                        <a:spcAft>
                          <a:spcPts val="0"/>
                        </a:spcAft>
                      </a:pPr>
                      <a:r>
                        <a:rPr lang="en-US" sz="2400">
                          <a:solidFill>
                            <a:schemeClr val="tx1"/>
                          </a:solidFill>
                          <a:effectLst/>
                          <a:latin typeface="+mn-lt"/>
                        </a:rPr>
                        <a:t>8.9 </a:t>
                      </a:r>
                      <a:endParaRPr lang="en-US" sz="2400">
                        <a:solidFill>
                          <a:schemeClr val="tx1"/>
                        </a:solidFill>
                        <a:effectLst/>
                        <a:latin typeface="+mn-lt"/>
                        <a:ea typeface="Times New Roman" panose="02020603050405020304" pitchFamily="18" charset="0"/>
                        <a:cs typeface="Arial" panose="020B0604020202020204" pitchFamily="34" charset="0"/>
                      </a:endParaRPr>
                    </a:p>
                  </a:txBody>
                  <a:tcPr marL="42445" marR="42445" marT="0" marB="0"/>
                </a:tc>
                <a:tc>
                  <a:txBody>
                    <a:bodyPr/>
                    <a:lstStyle/>
                    <a:p>
                      <a:pPr marL="0" marR="0" algn="ctr">
                        <a:spcBef>
                          <a:spcPts val="0"/>
                        </a:spcBef>
                        <a:spcAft>
                          <a:spcPts val="0"/>
                        </a:spcAft>
                      </a:pPr>
                      <a:r>
                        <a:rPr lang="en-US" sz="2400">
                          <a:solidFill>
                            <a:schemeClr val="tx1"/>
                          </a:solidFill>
                          <a:effectLst/>
                          <a:latin typeface="+mn-lt"/>
                          <a:ea typeface="Times New Roman" panose="02020603050405020304" pitchFamily="18" charset="0"/>
                          <a:cs typeface="Arial" panose="020B0604020202020204" pitchFamily="34" charset="0"/>
                        </a:rPr>
                        <a:t>11.7</a:t>
                      </a:r>
                    </a:p>
                  </a:txBody>
                  <a:tcPr marL="68580" marR="68580" marT="0" marB="0"/>
                </a:tc>
                <a:tc>
                  <a:txBody>
                    <a:bodyPr/>
                    <a:lstStyle/>
                    <a:p>
                      <a:pPr marL="0" marR="0" algn="ctr">
                        <a:spcBef>
                          <a:spcPts val="0"/>
                        </a:spcBef>
                        <a:spcAft>
                          <a:spcPts val="0"/>
                        </a:spcAft>
                      </a:pPr>
                      <a:r>
                        <a:rPr lang="en-US" sz="2400">
                          <a:solidFill>
                            <a:schemeClr val="tx1"/>
                          </a:solidFill>
                          <a:effectLst/>
                          <a:latin typeface="+mn-lt"/>
                          <a:ea typeface="Times New Roman" panose="02020603050405020304" pitchFamily="18" charset="0"/>
                          <a:cs typeface="Arial" panose="020B0604020202020204" pitchFamily="34" charset="0"/>
                        </a:rPr>
                        <a:t>9.5</a:t>
                      </a:r>
                    </a:p>
                  </a:txBody>
                  <a:tcPr marL="68580" marR="68580" marT="0" marB="0"/>
                </a:tc>
                <a:extLst>
                  <a:ext uri="{0D108BD9-81ED-4DB2-BD59-A6C34878D82A}">
                    <a16:rowId xmlns:a16="http://schemas.microsoft.com/office/drawing/2014/main" val="1272198592"/>
                  </a:ext>
                </a:extLst>
              </a:tr>
              <a:tr h="327660">
                <a:tc>
                  <a:txBody>
                    <a:bodyPr/>
                    <a:lstStyle/>
                    <a:p>
                      <a:pPr marL="102870" marR="0">
                        <a:spcBef>
                          <a:spcPts val="0"/>
                        </a:spcBef>
                        <a:spcAft>
                          <a:spcPts val="0"/>
                        </a:spcAft>
                      </a:pPr>
                      <a:r>
                        <a:rPr lang="en-US" sz="2400">
                          <a:solidFill>
                            <a:schemeClr val="tx1"/>
                          </a:solidFill>
                          <a:effectLst/>
                          <a:latin typeface="+mn-lt"/>
                        </a:rPr>
                        <a:t>$25,000, $34,999  </a:t>
                      </a:r>
                      <a:endParaRPr lang="en-US" sz="2400">
                        <a:solidFill>
                          <a:schemeClr val="tx1"/>
                        </a:solidFill>
                        <a:effectLst/>
                        <a:latin typeface="+mn-lt"/>
                        <a:ea typeface="Times New Roman" panose="02020603050405020304" pitchFamily="18" charset="0"/>
                        <a:cs typeface="Arial" panose="020B0604020202020204" pitchFamily="34" charset="0"/>
                      </a:endParaRPr>
                    </a:p>
                  </a:txBody>
                  <a:tcPr marL="42445" marR="42445" marT="0" marB="0"/>
                </a:tc>
                <a:tc>
                  <a:txBody>
                    <a:bodyPr/>
                    <a:lstStyle/>
                    <a:p>
                      <a:pPr marL="0" marR="0" algn="ctr">
                        <a:spcBef>
                          <a:spcPts val="0"/>
                        </a:spcBef>
                        <a:spcAft>
                          <a:spcPts val="0"/>
                        </a:spcAft>
                      </a:pPr>
                      <a:r>
                        <a:rPr lang="en-US" sz="2400">
                          <a:solidFill>
                            <a:schemeClr val="tx1"/>
                          </a:solidFill>
                          <a:effectLst/>
                          <a:latin typeface="+mn-lt"/>
                        </a:rPr>
                        <a:t>8.9 </a:t>
                      </a:r>
                      <a:endParaRPr lang="en-US" sz="2400">
                        <a:solidFill>
                          <a:schemeClr val="tx1"/>
                        </a:solidFill>
                        <a:effectLst/>
                        <a:latin typeface="+mn-lt"/>
                        <a:ea typeface="Times New Roman" panose="02020603050405020304" pitchFamily="18" charset="0"/>
                        <a:cs typeface="Arial" panose="020B0604020202020204" pitchFamily="34" charset="0"/>
                      </a:endParaRPr>
                    </a:p>
                  </a:txBody>
                  <a:tcPr marL="42445" marR="42445" marT="0" marB="0"/>
                </a:tc>
                <a:tc>
                  <a:txBody>
                    <a:bodyPr/>
                    <a:lstStyle/>
                    <a:p>
                      <a:pPr marL="0" marR="0" algn="ctr">
                        <a:spcBef>
                          <a:spcPts val="0"/>
                        </a:spcBef>
                        <a:spcAft>
                          <a:spcPts val="0"/>
                        </a:spcAft>
                      </a:pPr>
                      <a:r>
                        <a:rPr lang="en-US" sz="2400">
                          <a:solidFill>
                            <a:schemeClr val="tx1"/>
                          </a:solidFill>
                          <a:effectLst/>
                          <a:latin typeface="+mn-lt"/>
                        </a:rPr>
                        <a:t>7.6 </a:t>
                      </a:r>
                      <a:endParaRPr lang="en-US" sz="2400">
                        <a:solidFill>
                          <a:schemeClr val="tx1"/>
                        </a:solidFill>
                        <a:effectLst/>
                        <a:latin typeface="+mn-lt"/>
                        <a:ea typeface="Times New Roman" panose="02020603050405020304" pitchFamily="18" charset="0"/>
                        <a:cs typeface="Arial" panose="020B0604020202020204" pitchFamily="34" charset="0"/>
                      </a:endParaRPr>
                    </a:p>
                  </a:txBody>
                  <a:tcPr marL="42445" marR="42445" marT="0" marB="0"/>
                </a:tc>
                <a:tc>
                  <a:txBody>
                    <a:bodyPr/>
                    <a:lstStyle/>
                    <a:p>
                      <a:pPr marL="0" marR="0" algn="ctr">
                        <a:spcBef>
                          <a:spcPts val="0"/>
                        </a:spcBef>
                        <a:spcAft>
                          <a:spcPts val="0"/>
                        </a:spcAft>
                      </a:pPr>
                      <a:r>
                        <a:rPr lang="en-US" sz="2400">
                          <a:solidFill>
                            <a:schemeClr val="tx1"/>
                          </a:solidFill>
                          <a:effectLst/>
                          <a:latin typeface="+mn-lt"/>
                          <a:ea typeface="Times New Roman" panose="02020603050405020304" pitchFamily="18" charset="0"/>
                          <a:cs typeface="Arial" panose="020B0604020202020204" pitchFamily="34" charset="0"/>
                        </a:rPr>
                        <a:t>9.3 </a:t>
                      </a:r>
                    </a:p>
                  </a:txBody>
                  <a:tcPr marL="68580" marR="68580" marT="0" marB="0"/>
                </a:tc>
                <a:tc>
                  <a:txBody>
                    <a:bodyPr/>
                    <a:lstStyle/>
                    <a:p>
                      <a:pPr marL="0" marR="0" algn="ctr">
                        <a:spcBef>
                          <a:spcPts val="0"/>
                        </a:spcBef>
                        <a:spcAft>
                          <a:spcPts val="0"/>
                        </a:spcAft>
                      </a:pPr>
                      <a:r>
                        <a:rPr lang="en-US" sz="2400">
                          <a:solidFill>
                            <a:schemeClr val="tx1"/>
                          </a:solidFill>
                          <a:effectLst/>
                          <a:latin typeface="+mn-lt"/>
                          <a:ea typeface="Times New Roman" panose="02020603050405020304" pitchFamily="18" charset="0"/>
                          <a:cs typeface="Arial" panose="020B0604020202020204" pitchFamily="34" charset="0"/>
                        </a:rPr>
                        <a:t>7.5</a:t>
                      </a:r>
                    </a:p>
                  </a:txBody>
                  <a:tcPr marL="68580" marR="68580" marT="0" marB="0"/>
                </a:tc>
                <a:extLst>
                  <a:ext uri="{0D108BD9-81ED-4DB2-BD59-A6C34878D82A}">
                    <a16:rowId xmlns:a16="http://schemas.microsoft.com/office/drawing/2014/main" val="2509110102"/>
                  </a:ext>
                </a:extLst>
              </a:tr>
              <a:tr h="327660">
                <a:tc>
                  <a:txBody>
                    <a:bodyPr/>
                    <a:lstStyle/>
                    <a:p>
                      <a:pPr marL="102870" marR="0">
                        <a:spcBef>
                          <a:spcPts val="0"/>
                        </a:spcBef>
                        <a:spcAft>
                          <a:spcPts val="0"/>
                        </a:spcAft>
                      </a:pPr>
                      <a:r>
                        <a:rPr lang="en-US" sz="2400">
                          <a:solidFill>
                            <a:schemeClr val="tx1"/>
                          </a:solidFill>
                          <a:effectLst/>
                          <a:latin typeface="+mn-lt"/>
                        </a:rPr>
                        <a:t>$35,000, $49,999 </a:t>
                      </a:r>
                      <a:endParaRPr lang="en-US" sz="2400">
                        <a:solidFill>
                          <a:schemeClr val="tx1"/>
                        </a:solidFill>
                        <a:effectLst/>
                        <a:latin typeface="+mn-lt"/>
                        <a:ea typeface="Times New Roman" panose="02020603050405020304" pitchFamily="18" charset="0"/>
                        <a:cs typeface="Arial" panose="020B0604020202020204" pitchFamily="34" charset="0"/>
                      </a:endParaRPr>
                    </a:p>
                  </a:txBody>
                  <a:tcPr marL="42445" marR="42445" marT="0" marB="0"/>
                </a:tc>
                <a:tc>
                  <a:txBody>
                    <a:bodyPr/>
                    <a:lstStyle/>
                    <a:p>
                      <a:pPr marL="0" marR="0" algn="ctr">
                        <a:spcBef>
                          <a:spcPts val="0"/>
                        </a:spcBef>
                        <a:spcAft>
                          <a:spcPts val="0"/>
                        </a:spcAft>
                      </a:pPr>
                      <a:r>
                        <a:rPr lang="en-US" sz="2400">
                          <a:solidFill>
                            <a:schemeClr val="tx1"/>
                          </a:solidFill>
                          <a:effectLst/>
                          <a:latin typeface="+mn-lt"/>
                        </a:rPr>
                        <a:t>10.9 </a:t>
                      </a:r>
                      <a:endParaRPr lang="en-US" sz="2400">
                        <a:solidFill>
                          <a:schemeClr val="tx1"/>
                        </a:solidFill>
                        <a:effectLst/>
                        <a:latin typeface="+mn-lt"/>
                        <a:ea typeface="Times New Roman" panose="02020603050405020304" pitchFamily="18" charset="0"/>
                        <a:cs typeface="Arial" panose="020B0604020202020204" pitchFamily="34" charset="0"/>
                      </a:endParaRPr>
                    </a:p>
                  </a:txBody>
                  <a:tcPr marL="42445" marR="42445" marT="0" marB="0"/>
                </a:tc>
                <a:tc>
                  <a:txBody>
                    <a:bodyPr/>
                    <a:lstStyle/>
                    <a:p>
                      <a:pPr marL="0" marR="0" algn="ctr">
                        <a:spcBef>
                          <a:spcPts val="0"/>
                        </a:spcBef>
                        <a:spcAft>
                          <a:spcPts val="0"/>
                        </a:spcAft>
                      </a:pPr>
                      <a:r>
                        <a:rPr lang="en-US" sz="2400">
                          <a:solidFill>
                            <a:schemeClr val="tx1"/>
                          </a:solidFill>
                          <a:effectLst/>
                          <a:latin typeface="+mn-lt"/>
                        </a:rPr>
                        <a:t>8.9 </a:t>
                      </a:r>
                      <a:endParaRPr lang="en-US" sz="2400">
                        <a:solidFill>
                          <a:schemeClr val="tx1"/>
                        </a:solidFill>
                        <a:effectLst/>
                        <a:latin typeface="+mn-lt"/>
                        <a:ea typeface="Times New Roman" panose="02020603050405020304" pitchFamily="18" charset="0"/>
                        <a:cs typeface="Arial" panose="020B0604020202020204" pitchFamily="34" charset="0"/>
                      </a:endParaRPr>
                    </a:p>
                  </a:txBody>
                  <a:tcPr marL="42445" marR="42445" marT="0" marB="0"/>
                </a:tc>
                <a:tc>
                  <a:txBody>
                    <a:bodyPr/>
                    <a:lstStyle/>
                    <a:p>
                      <a:pPr marL="0" marR="0" algn="ctr">
                        <a:spcBef>
                          <a:spcPts val="0"/>
                        </a:spcBef>
                        <a:spcAft>
                          <a:spcPts val="0"/>
                        </a:spcAft>
                      </a:pPr>
                      <a:r>
                        <a:rPr lang="en-US" sz="2400">
                          <a:solidFill>
                            <a:schemeClr val="tx1"/>
                          </a:solidFill>
                          <a:effectLst/>
                          <a:latin typeface="+mn-lt"/>
                          <a:ea typeface="Times New Roman" panose="02020603050405020304" pitchFamily="18" charset="0"/>
                          <a:cs typeface="Arial" panose="020B0604020202020204" pitchFamily="34" charset="0"/>
                        </a:rPr>
                        <a:t>11.4 </a:t>
                      </a:r>
                    </a:p>
                  </a:txBody>
                  <a:tcPr marL="68580" marR="68580" marT="0" marB="0"/>
                </a:tc>
                <a:tc>
                  <a:txBody>
                    <a:bodyPr/>
                    <a:lstStyle/>
                    <a:p>
                      <a:pPr marL="0" marR="0" algn="ctr">
                        <a:spcBef>
                          <a:spcPts val="0"/>
                        </a:spcBef>
                        <a:spcAft>
                          <a:spcPts val="0"/>
                        </a:spcAft>
                      </a:pPr>
                      <a:r>
                        <a:rPr lang="en-US" sz="2400">
                          <a:solidFill>
                            <a:schemeClr val="tx1"/>
                          </a:solidFill>
                          <a:effectLst/>
                          <a:latin typeface="+mn-lt"/>
                          <a:ea typeface="Times New Roman" panose="02020603050405020304" pitchFamily="18" charset="0"/>
                          <a:cs typeface="Arial" panose="020B0604020202020204" pitchFamily="34" charset="0"/>
                        </a:rPr>
                        <a:t>9.0</a:t>
                      </a:r>
                    </a:p>
                  </a:txBody>
                  <a:tcPr marL="68580" marR="68580" marT="0" marB="0"/>
                </a:tc>
                <a:extLst>
                  <a:ext uri="{0D108BD9-81ED-4DB2-BD59-A6C34878D82A}">
                    <a16:rowId xmlns:a16="http://schemas.microsoft.com/office/drawing/2014/main" val="2171818496"/>
                  </a:ext>
                </a:extLst>
              </a:tr>
              <a:tr h="327660">
                <a:tc>
                  <a:txBody>
                    <a:bodyPr/>
                    <a:lstStyle/>
                    <a:p>
                      <a:pPr marL="102870" marR="0">
                        <a:spcBef>
                          <a:spcPts val="0"/>
                        </a:spcBef>
                        <a:spcAft>
                          <a:spcPts val="0"/>
                        </a:spcAft>
                      </a:pPr>
                      <a:r>
                        <a:rPr lang="en-US" sz="2400">
                          <a:solidFill>
                            <a:schemeClr val="tx1"/>
                          </a:solidFill>
                          <a:effectLst/>
                          <a:latin typeface="+mn-lt"/>
                        </a:rPr>
                        <a:t>$50,000, $74,999   </a:t>
                      </a:r>
                      <a:endParaRPr lang="en-US" sz="2400">
                        <a:solidFill>
                          <a:schemeClr val="tx1"/>
                        </a:solidFill>
                        <a:effectLst/>
                        <a:latin typeface="+mn-lt"/>
                        <a:ea typeface="Times New Roman" panose="02020603050405020304" pitchFamily="18" charset="0"/>
                        <a:cs typeface="Arial" panose="020B0604020202020204" pitchFamily="34" charset="0"/>
                      </a:endParaRPr>
                    </a:p>
                  </a:txBody>
                  <a:tcPr marL="42445" marR="42445" marT="0" marB="0"/>
                </a:tc>
                <a:tc>
                  <a:txBody>
                    <a:bodyPr/>
                    <a:lstStyle/>
                    <a:p>
                      <a:pPr marL="0" marR="0" algn="ctr">
                        <a:spcBef>
                          <a:spcPts val="0"/>
                        </a:spcBef>
                        <a:spcAft>
                          <a:spcPts val="0"/>
                        </a:spcAft>
                      </a:pPr>
                      <a:r>
                        <a:rPr lang="en-US" sz="2400">
                          <a:solidFill>
                            <a:schemeClr val="tx1"/>
                          </a:solidFill>
                          <a:effectLst/>
                          <a:latin typeface="+mn-lt"/>
                        </a:rPr>
                        <a:t>18.2 </a:t>
                      </a:r>
                      <a:endParaRPr lang="en-US" sz="2400">
                        <a:solidFill>
                          <a:schemeClr val="tx1"/>
                        </a:solidFill>
                        <a:effectLst/>
                        <a:latin typeface="+mn-lt"/>
                        <a:ea typeface="Times New Roman" panose="02020603050405020304" pitchFamily="18" charset="0"/>
                        <a:cs typeface="Arial" panose="020B0604020202020204" pitchFamily="34" charset="0"/>
                      </a:endParaRPr>
                    </a:p>
                  </a:txBody>
                  <a:tcPr marL="42445" marR="42445" marT="0" marB="0"/>
                </a:tc>
                <a:tc>
                  <a:txBody>
                    <a:bodyPr/>
                    <a:lstStyle/>
                    <a:p>
                      <a:pPr marL="0" marR="0" algn="ctr">
                        <a:spcBef>
                          <a:spcPts val="0"/>
                        </a:spcBef>
                        <a:spcAft>
                          <a:spcPts val="0"/>
                        </a:spcAft>
                      </a:pPr>
                      <a:r>
                        <a:rPr lang="en-US" sz="2400">
                          <a:solidFill>
                            <a:schemeClr val="tx1"/>
                          </a:solidFill>
                          <a:effectLst/>
                          <a:latin typeface="+mn-lt"/>
                        </a:rPr>
                        <a:t>14.9 </a:t>
                      </a:r>
                      <a:endParaRPr lang="en-US" sz="2400">
                        <a:solidFill>
                          <a:schemeClr val="tx1"/>
                        </a:solidFill>
                        <a:effectLst/>
                        <a:latin typeface="+mn-lt"/>
                        <a:ea typeface="Times New Roman" panose="02020603050405020304" pitchFamily="18" charset="0"/>
                        <a:cs typeface="Arial" panose="020B0604020202020204" pitchFamily="34" charset="0"/>
                      </a:endParaRPr>
                    </a:p>
                  </a:txBody>
                  <a:tcPr marL="42445" marR="42445" marT="0" marB="0"/>
                </a:tc>
                <a:tc>
                  <a:txBody>
                    <a:bodyPr/>
                    <a:lstStyle/>
                    <a:p>
                      <a:pPr marL="0" marR="0" algn="ctr">
                        <a:spcBef>
                          <a:spcPts val="0"/>
                        </a:spcBef>
                        <a:spcAft>
                          <a:spcPts val="0"/>
                        </a:spcAft>
                      </a:pPr>
                      <a:r>
                        <a:rPr lang="en-US" sz="2400">
                          <a:solidFill>
                            <a:schemeClr val="tx1"/>
                          </a:solidFill>
                          <a:effectLst/>
                          <a:latin typeface="+mn-lt"/>
                          <a:ea typeface="Times New Roman" panose="02020603050405020304" pitchFamily="18" charset="0"/>
                          <a:cs typeface="Arial" panose="020B0604020202020204" pitchFamily="34" charset="0"/>
                        </a:rPr>
                        <a:t>18.1 </a:t>
                      </a:r>
                    </a:p>
                  </a:txBody>
                  <a:tcPr marL="68580" marR="68580" marT="0" marB="0"/>
                </a:tc>
                <a:tc>
                  <a:txBody>
                    <a:bodyPr/>
                    <a:lstStyle/>
                    <a:p>
                      <a:pPr marL="0" marR="0" algn="ctr">
                        <a:spcBef>
                          <a:spcPts val="0"/>
                        </a:spcBef>
                        <a:spcAft>
                          <a:spcPts val="0"/>
                        </a:spcAft>
                      </a:pPr>
                      <a:r>
                        <a:rPr lang="en-US" sz="2400">
                          <a:solidFill>
                            <a:schemeClr val="tx1"/>
                          </a:solidFill>
                          <a:effectLst/>
                          <a:latin typeface="+mn-lt"/>
                          <a:ea typeface="Times New Roman" panose="02020603050405020304" pitchFamily="18" charset="0"/>
                          <a:cs typeface="Arial" panose="020B0604020202020204" pitchFamily="34" charset="0"/>
                        </a:rPr>
                        <a:t>14.6 </a:t>
                      </a:r>
                    </a:p>
                  </a:txBody>
                  <a:tcPr marL="68580" marR="68580" marT="0" marB="0"/>
                </a:tc>
                <a:extLst>
                  <a:ext uri="{0D108BD9-81ED-4DB2-BD59-A6C34878D82A}">
                    <a16:rowId xmlns:a16="http://schemas.microsoft.com/office/drawing/2014/main" val="30879533"/>
                  </a:ext>
                </a:extLst>
              </a:tr>
              <a:tr h="327660">
                <a:tc>
                  <a:txBody>
                    <a:bodyPr/>
                    <a:lstStyle/>
                    <a:p>
                      <a:pPr marL="102870" marR="0">
                        <a:spcBef>
                          <a:spcPts val="0"/>
                        </a:spcBef>
                        <a:spcAft>
                          <a:spcPts val="0"/>
                        </a:spcAft>
                      </a:pPr>
                      <a:r>
                        <a:rPr lang="en-US" sz="2400">
                          <a:solidFill>
                            <a:schemeClr val="tx1"/>
                          </a:solidFill>
                          <a:effectLst/>
                          <a:latin typeface="+mn-lt"/>
                        </a:rPr>
                        <a:t>$75,000, $99,999   </a:t>
                      </a:r>
                      <a:endParaRPr lang="en-US" sz="2400">
                        <a:solidFill>
                          <a:schemeClr val="tx1"/>
                        </a:solidFill>
                        <a:effectLst/>
                        <a:latin typeface="+mn-lt"/>
                        <a:ea typeface="Times New Roman" panose="02020603050405020304" pitchFamily="18" charset="0"/>
                        <a:cs typeface="Arial" panose="020B0604020202020204" pitchFamily="34" charset="0"/>
                      </a:endParaRPr>
                    </a:p>
                  </a:txBody>
                  <a:tcPr marL="42445" marR="42445" marT="0" marB="0"/>
                </a:tc>
                <a:tc>
                  <a:txBody>
                    <a:bodyPr/>
                    <a:lstStyle/>
                    <a:p>
                      <a:pPr marL="0" marR="0" algn="ctr">
                        <a:spcBef>
                          <a:spcPts val="0"/>
                        </a:spcBef>
                        <a:spcAft>
                          <a:spcPts val="0"/>
                        </a:spcAft>
                      </a:pPr>
                      <a:r>
                        <a:rPr lang="en-US" sz="2400">
                          <a:solidFill>
                            <a:schemeClr val="tx1"/>
                          </a:solidFill>
                          <a:effectLst/>
                          <a:latin typeface="+mn-lt"/>
                        </a:rPr>
                        <a:t>14.8 </a:t>
                      </a:r>
                      <a:endParaRPr lang="en-US" sz="2400">
                        <a:solidFill>
                          <a:schemeClr val="tx1"/>
                        </a:solidFill>
                        <a:effectLst/>
                        <a:latin typeface="+mn-lt"/>
                        <a:ea typeface="Times New Roman" panose="02020603050405020304" pitchFamily="18" charset="0"/>
                        <a:cs typeface="Arial" panose="020B0604020202020204" pitchFamily="34" charset="0"/>
                      </a:endParaRPr>
                    </a:p>
                  </a:txBody>
                  <a:tcPr marL="42445" marR="42445" marT="0" marB="0"/>
                </a:tc>
                <a:tc>
                  <a:txBody>
                    <a:bodyPr/>
                    <a:lstStyle/>
                    <a:p>
                      <a:pPr marL="0" marR="0" algn="ctr">
                        <a:spcBef>
                          <a:spcPts val="0"/>
                        </a:spcBef>
                        <a:spcAft>
                          <a:spcPts val="0"/>
                        </a:spcAft>
                      </a:pPr>
                      <a:r>
                        <a:rPr lang="en-US" sz="2400">
                          <a:solidFill>
                            <a:schemeClr val="tx1"/>
                          </a:solidFill>
                          <a:effectLst/>
                          <a:latin typeface="+mn-lt"/>
                        </a:rPr>
                        <a:t>13.9 </a:t>
                      </a:r>
                      <a:endParaRPr lang="en-US" sz="2400">
                        <a:solidFill>
                          <a:schemeClr val="tx1"/>
                        </a:solidFill>
                        <a:effectLst/>
                        <a:latin typeface="+mn-lt"/>
                        <a:ea typeface="Times New Roman" panose="02020603050405020304" pitchFamily="18" charset="0"/>
                        <a:cs typeface="Arial" panose="020B0604020202020204" pitchFamily="34" charset="0"/>
                      </a:endParaRPr>
                    </a:p>
                  </a:txBody>
                  <a:tcPr marL="42445" marR="42445" marT="0" marB="0"/>
                </a:tc>
                <a:tc>
                  <a:txBody>
                    <a:bodyPr/>
                    <a:lstStyle/>
                    <a:p>
                      <a:pPr marL="0" marR="0" algn="ctr">
                        <a:spcBef>
                          <a:spcPts val="0"/>
                        </a:spcBef>
                        <a:spcAft>
                          <a:spcPts val="0"/>
                        </a:spcAft>
                      </a:pPr>
                      <a:r>
                        <a:rPr lang="en-US" sz="2400">
                          <a:solidFill>
                            <a:schemeClr val="tx1"/>
                          </a:solidFill>
                          <a:effectLst/>
                          <a:latin typeface="+mn-lt"/>
                          <a:ea typeface="Times New Roman" panose="02020603050405020304" pitchFamily="18" charset="0"/>
                          <a:cs typeface="Arial" panose="020B0604020202020204" pitchFamily="34" charset="0"/>
                        </a:rPr>
                        <a:t>14.6 </a:t>
                      </a:r>
                    </a:p>
                  </a:txBody>
                  <a:tcPr marL="68580" marR="68580" marT="0" marB="0"/>
                </a:tc>
                <a:tc>
                  <a:txBody>
                    <a:bodyPr/>
                    <a:lstStyle/>
                    <a:p>
                      <a:pPr marL="0" marR="0" algn="ctr">
                        <a:spcBef>
                          <a:spcPts val="0"/>
                        </a:spcBef>
                        <a:spcAft>
                          <a:spcPts val="0"/>
                        </a:spcAft>
                      </a:pPr>
                      <a:r>
                        <a:rPr lang="en-US" sz="2400">
                          <a:solidFill>
                            <a:schemeClr val="tx1"/>
                          </a:solidFill>
                          <a:effectLst/>
                          <a:latin typeface="+mn-lt"/>
                          <a:ea typeface="Times New Roman" panose="02020603050405020304" pitchFamily="18" charset="0"/>
                          <a:cs typeface="Arial" panose="020B0604020202020204" pitchFamily="34" charset="0"/>
                        </a:rPr>
                        <a:t>13.7</a:t>
                      </a:r>
                    </a:p>
                  </a:txBody>
                  <a:tcPr marL="68580" marR="68580" marT="0" marB="0"/>
                </a:tc>
                <a:extLst>
                  <a:ext uri="{0D108BD9-81ED-4DB2-BD59-A6C34878D82A}">
                    <a16:rowId xmlns:a16="http://schemas.microsoft.com/office/drawing/2014/main" val="3933898822"/>
                  </a:ext>
                </a:extLst>
              </a:tr>
              <a:tr h="327660">
                <a:tc>
                  <a:txBody>
                    <a:bodyPr/>
                    <a:lstStyle/>
                    <a:p>
                      <a:pPr marL="102870" marR="0">
                        <a:spcBef>
                          <a:spcPts val="0"/>
                        </a:spcBef>
                        <a:spcAft>
                          <a:spcPts val="0"/>
                        </a:spcAft>
                      </a:pPr>
                      <a:r>
                        <a:rPr lang="en-US" sz="2400">
                          <a:solidFill>
                            <a:schemeClr val="tx1"/>
                          </a:solidFill>
                          <a:effectLst/>
                          <a:latin typeface="+mn-lt"/>
                        </a:rPr>
                        <a:t>$100,000, $149,999   </a:t>
                      </a:r>
                      <a:endParaRPr lang="en-US" sz="2400">
                        <a:solidFill>
                          <a:schemeClr val="tx1"/>
                        </a:solidFill>
                        <a:effectLst/>
                        <a:latin typeface="+mn-lt"/>
                        <a:ea typeface="Times New Roman" panose="02020603050405020304" pitchFamily="18" charset="0"/>
                        <a:cs typeface="Arial" panose="020B0604020202020204" pitchFamily="34" charset="0"/>
                      </a:endParaRPr>
                    </a:p>
                  </a:txBody>
                  <a:tcPr marL="42445" marR="42445" marT="0" marB="0"/>
                </a:tc>
                <a:tc>
                  <a:txBody>
                    <a:bodyPr/>
                    <a:lstStyle/>
                    <a:p>
                      <a:pPr marL="0" marR="0" algn="ctr">
                        <a:spcBef>
                          <a:spcPts val="0"/>
                        </a:spcBef>
                        <a:spcAft>
                          <a:spcPts val="0"/>
                        </a:spcAft>
                      </a:pPr>
                      <a:r>
                        <a:rPr lang="en-US" sz="2400">
                          <a:solidFill>
                            <a:schemeClr val="tx1"/>
                          </a:solidFill>
                          <a:effectLst/>
                          <a:latin typeface="+mn-lt"/>
                        </a:rPr>
                        <a:t>17.9 </a:t>
                      </a:r>
                      <a:endParaRPr lang="en-US" sz="2400">
                        <a:solidFill>
                          <a:schemeClr val="tx1"/>
                        </a:solidFill>
                        <a:effectLst/>
                        <a:latin typeface="+mn-lt"/>
                        <a:ea typeface="Times New Roman" panose="02020603050405020304" pitchFamily="18" charset="0"/>
                        <a:cs typeface="Arial" panose="020B0604020202020204" pitchFamily="34" charset="0"/>
                      </a:endParaRPr>
                    </a:p>
                  </a:txBody>
                  <a:tcPr marL="42445" marR="42445" marT="0" marB="0"/>
                </a:tc>
                <a:tc>
                  <a:txBody>
                    <a:bodyPr/>
                    <a:lstStyle/>
                    <a:p>
                      <a:pPr marL="0" marR="0" algn="ctr">
                        <a:spcBef>
                          <a:spcPts val="0"/>
                        </a:spcBef>
                        <a:spcAft>
                          <a:spcPts val="0"/>
                        </a:spcAft>
                      </a:pPr>
                      <a:r>
                        <a:rPr lang="en-US" sz="2400">
                          <a:solidFill>
                            <a:schemeClr val="tx1"/>
                          </a:solidFill>
                          <a:effectLst/>
                          <a:latin typeface="+mn-lt"/>
                        </a:rPr>
                        <a:t>20.4 </a:t>
                      </a:r>
                      <a:endParaRPr lang="en-US" sz="2400">
                        <a:solidFill>
                          <a:schemeClr val="tx1"/>
                        </a:solidFill>
                        <a:effectLst/>
                        <a:latin typeface="+mn-lt"/>
                        <a:ea typeface="Times New Roman" panose="02020603050405020304" pitchFamily="18" charset="0"/>
                        <a:cs typeface="Arial" panose="020B0604020202020204" pitchFamily="34" charset="0"/>
                      </a:endParaRPr>
                    </a:p>
                  </a:txBody>
                  <a:tcPr marL="42445" marR="42445" marT="0" marB="0"/>
                </a:tc>
                <a:tc>
                  <a:txBody>
                    <a:bodyPr/>
                    <a:lstStyle/>
                    <a:p>
                      <a:pPr marL="0" marR="0" algn="ctr">
                        <a:spcBef>
                          <a:spcPts val="0"/>
                        </a:spcBef>
                        <a:spcAft>
                          <a:spcPts val="0"/>
                        </a:spcAft>
                      </a:pPr>
                      <a:r>
                        <a:rPr lang="en-US" sz="2400">
                          <a:solidFill>
                            <a:schemeClr val="tx1"/>
                          </a:solidFill>
                          <a:effectLst/>
                          <a:latin typeface="+mn-lt"/>
                          <a:ea typeface="Times New Roman" panose="02020603050405020304" pitchFamily="18" charset="0"/>
                          <a:cs typeface="Arial" panose="020B0604020202020204" pitchFamily="34" charset="0"/>
                        </a:rPr>
                        <a:t>17.3</a:t>
                      </a:r>
                    </a:p>
                  </a:txBody>
                  <a:tcPr marL="68580" marR="68580" marT="0" marB="0"/>
                </a:tc>
                <a:tc>
                  <a:txBody>
                    <a:bodyPr/>
                    <a:lstStyle/>
                    <a:p>
                      <a:pPr marL="0" marR="0" algn="ctr">
                        <a:spcBef>
                          <a:spcPts val="0"/>
                        </a:spcBef>
                        <a:spcAft>
                          <a:spcPts val="0"/>
                        </a:spcAft>
                      </a:pPr>
                      <a:r>
                        <a:rPr lang="en-US" sz="2400">
                          <a:solidFill>
                            <a:schemeClr val="tx1"/>
                          </a:solidFill>
                          <a:effectLst/>
                          <a:latin typeface="+mn-lt"/>
                          <a:ea typeface="Times New Roman" panose="02020603050405020304" pitchFamily="18" charset="0"/>
                          <a:cs typeface="Arial" panose="020B0604020202020204" pitchFamily="34" charset="0"/>
                        </a:rPr>
                        <a:t>20.3</a:t>
                      </a:r>
                    </a:p>
                  </a:txBody>
                  <a:tcPr marL="68580" marR="68580" marT="0" marB="0"/>
                </a:tc>
                <a:extLst>
                  <a:ext uri="{0D108BD9-81ED-4DB2-BD59-A6C34878D82A}">
                    <a16:rowId xmlns:a16="http://schemas.microsoft.com/office/drawing/2014/main" val="3992449819"/>
                  </a:ext>
                </a:extLst>
              </a:tr>
              <a:tr h="327660">
                <a:tc>
                  <a:txBody>
                    <a:bodyPr/>
                    <a:lstStyle/>
                    <a:p>
                      <a:pPr marL="102870" marR="0">
                        <a:spcBef>
                          <a:spcPts val="0"/>
                        </a:spcBef>
                        <a:spcAft>
                          <a:spcPts val="0"/>
                        </a:spcAft>
                      </a:pPr>
                      <a:r>
                        <a:rPr lang="en-US" sz="2400">
                          <a:solidFill>
                            <a:schemeClr val="tx1"/>
                          </a:solidFill>
                          <a:effectLst/>
                          <a:latin typeface="+mn-lt"/>
                        </a:rPr>
                        <a:t>$150,000, $199,999</a:t>
                      </a:r>
                      <a:endParaRPr lang="en-US" sz="2400">
                        <a:solidFill>
                          <a:schemeClr val="tx1"/>
                        </a:solidFill>
                        <a:effectLst/>
                        <a:latin typeface="+mn-lt"/>
                        <a:ea typeface="Times New Roman" panose="02020603050405020304" pitchFamily="18" charset="0"/>
                        <a:cs typeface="Arial" panose="020B0604020202020204" pitchFamily="34" charset="0"/>
                      </a:endParaRPr>
                    </a:p>
                  </a:txBody>
                  <a:tcPr marL="42445" marR="42445" marT="0" marB="0"/>
                </a:tc>
                <a:tc>
                  <a:txBody>
                    <a:bodyPr/>
                    <a:lstStyle/>
                    <a:p>
                      <a:pPr marL="0" marR="0" algn="ctr">
                        <a:spcBef>
                          <a:spcPts val="0"/>
                        </a:spcBef>
                        <a:spcAft>
                          <a:spcPts val="0"/>
                        </a:spcAft>
                      </a:pPr>
                      <a:r>
                        <a:rPr lang="en-US" sz="2400">
                          <a:solidFill>
                            <a:schemeClr val="tx1"/>
                          </a:solidFill>
                          <a:effectLst/>
                          <a:latin typeface="+mn-lt"/>
                        </a:rPr>
                        <a:t>8.8 </a:t>
                      </a:r>
                      <a:endParaRPr lang="en-US" sz="2400">
                        <a:solidFill>
                          <a:schemeClr val="tx1"/>
                        </a:solidFill>
                        <a:effectLst/>
                        <a:latin typeface="+mn-lt"/>
                        <a:ea typeface="Times New Roman" panose="02020603050405020304" pitchFamily="18" charset="0"/>
                        <a:cs typeface="Arial" panose="020B0604020202020204" pitchFamily="34" charset="0"/>
                      </a:endParaRPr>
                    </a:p>
                  </a:txBody>
                  <a:tcPr marL="42445" marR="42445" marT="0" marB="0"/>
                </a:tc>
                <a:tc>
                  <a:txBody>
                    <a:bodyPr/>
                    <a:lstStyle/>
                    <a:p>
                      <a:pPr marL="0" marR="0" algn="ctr">
                        <a:spcBef>
                          <a:spcPts val="0"/>
                        </a:spcBef>
                        <a:spcAft>
                          <a:spcPts val="0"/>
                        </a:spcAft>
                      </a:pPr>
                      <a:r>
                        <a:rPr lang="en-US" sz="2400">
                          <a:solidFill>
                            <a:schemeClr val="tx1"/>
                          </a:solidFill>
                          <a:effectLst/>
                          <a:latin typeface="+mn-lt"/>
                        </a:rPr>
                        <a:t>10.6 </a:t>
                      </a:r>
                      <a:endParaRPr lang="en-US" sz="2400">
                        <a:solidFill>
                          <a:schemeClr val="tx1"/>
                        </a:solidFill>
                        <a:effectLst/>
                        <a:latin typeface="+mn-lt"/>
                        <a:ea typeface="Times New Roman" panose="02020603050405020304" pitchFamily="18" charset="0"/>
                        <a:cs typeface="Arial" panose="020B0604020202020204" pitchFamily="34" charset="0"/>
                      </a:endParaRPr>
                    </a:p>
                  </a:txBody>
                  <a:tcPr marL="42445" marR="42445" marT="0" marB="0"/>
                </a:tc>
                <a:tc>
                  <a:txBody>
                    <a:bodyPr/>
                    <a:lstStyle/>
                    <a:p>
                      <a:pPr marL="0" marR="0" algn="ctr">
                        <a:spcBef>
                          <a:spcPts val="0"/>
                        </a:spcBef>
                        <a:spcAft>
                          <a:spcPts val="0"/>
                        </a:spcAft>
                      </a:pPr>
                      <a:r>
                        <a:rPr lang="en-US" sz="2400">
                          <a:solidFill>
                            <a:schemeClr val="tx1"/>
                          </a:solidFill>
                          <a:effectLst/>
                          <a:latin typeface="+mn-lt"/>
                          <a:ea typeface="Times New Roman" panose="02020603050405020304" pitchFamily="18" charset="0"/>
                          <a:cs typeface="Arial" panose="020B0604020202020204" pitchFamily="34" charset="0"/>
                        </a:rPr>
                        <a:t>8.2</a:t>
                      </a:r>
                    </a:p>
                  </a:txBody>
                  <a:tcPr marL="68580" marR="68580" marT="0" marB="0"/>
                </a:tc>
                <a:tc>
                  <a:txBody>
                    <a:bodyPr/>
                    <a:lstStyle/>
                    <a:p>
                      <a:pPr marL="0" marR="0" algn="ctr">
                        <a:spcBef>
                          <a:spcPts val="0"/>
                        </a:spcBef>
                        <a:spcAft>
                          <a:spcPts val="0"/>
                        </a:spcAft>
                      </a:pPr>
                      <a:r>
                        <a:rPr lang="en-US" sz="2400">
                          <a:solidFill>
                            <a:schemeClr val="tx1"/>
                          </a:solidFill>
                          <a:effectLst/>
                          <a:latin typeface="+mn-lt"/>
                          <a:ea typeface="Times New Roman" panose="02020603050405020304" pitchFamily="18" charset="0"/>
                          <a:cs typeface="Arial" panose="020B0604020202020204" pitchFamily="34" charset="0"/>
                        </a:rPr>
                        <a:t>10.8</a:t>
                      </a:r>
                    </a:p>
                  </a:txBody>
                  <a:tcPr marL="68580" marR="68580" marT="0" marB="0"/>
                </a:tc>
                <a:extLst>
                  <a:ext uri="{0D108BD9-81ED-4DB2-BD59-A6C34878D82A}">
                    <a16:rowId xmlns:a16="http://schemas.microsoft.com/office/drawing/2014/main" val="2017374312"/>
                  </a:ext>
                </a:extLst>
              </a:tr>
              <a:tr h="327660">
                <a:tc>
                  <a:txBody>
                    <a:bodyPr/>
                    <a:lstStyle/>
                    <a:p>
                      <a:pPr marL="102870" marR="0">
                        <a:spcBef>
                          <a:spcPts val="0"/>
                        </a:spcBef>
                        <a:spcAft>
                          <a:spcPts val="0"/>
                        </a:spcAft>
                      </a:pPr>
                      <a:r>
                        <a:rPr lang="en-US" sz="2400">
                          <a:solidFill>
                            <a:schemeClr val="tx1"/>
                          </a:solidFill>
                          <a:effectLst/>
                          <a:latin typeface="+mn-lt"/>
                        </a:rPr>
                        <a:t>$200,000 and above</a:t>
                      </a:r>
                      <a:endParaRPr lang="en-US" sz="2400">
                        <a:solidFill>
                          <a:schemeClr val="tx1"/>
                        </a:solidFill>
                        <a:effectLst/>
                        <a:latin typeface="+mn-lt"/>
                        <a:ea typeface="Times New Roman" panose="02020603050405020304" pitchFamily="18" charset="0"/>
                        <a:cs typeface="Arial" panose="020B0604020202020204" pitchFamily="34" charset="0"/>
                      </a:endParaRPr>
                    </a:p>
                  </a:txBody>
                  <a:tcPr marL="42445" marR="42445" marT="0" marB="0"/>
                </a:tc>
                <a:tc>
                  <a:txBody>
                    <a:bodyPr/>
                    <a:lstStyle/>
                    <a:p>
                      <a:pPr marL="0" marR="0" algn="ctr">
                        <a:spcBef>
                          <a:spcPts val="0"/>
                        </a:spcBef>
                        <a:spcAft>
                          <a:spcPts val="0"/>
                        </a:spcAft>
                      </a:pPr>
                      <a:r>
                        <a:rPr lang="en-US" sz="2400">
                          <a:solidFill>
                            <a:schemeClr val="tx1"/>
                          </a:solidFill>
                          <a:effectLst/>
                          <a:latin typeface="+mn-lt"/>
                        </a:rPr>
                        <a:t>9.8 </a:t>
                      </a:r>
                      <a:endParaRPr lang="en-US" sz="2400">
                        <a:solidFill>
                          <a:schemeClr val="tx1"/>
                        </a:solidFill>
                        <a:effectLst/>
                        <a:latin typeface="+mn-lt"/>
                        <a:ea typeface="Times New Roman" panose="02020603050405020304" pitchFamily="18" charset="0"/>
                        <a:cs typeface="Arial" panose="020B0604020202020204" pitchFamily="34" charset="0"/>
                      </a:endParaRPr>
                    </a:p>
                  </a:txBody>
                  <a:tcPr marL="42445" marR="42445" marT="0" marB="0"/>
                </a:tc>
                <a:tc>
                  <a:txBody>
                    <a:bodyPr/>
                    <a:lstStyle/>
                    <a:p>
                      <a:pPr marL="0" marR="0" algn="ctr">
                        <a:spcBef>
                          <a:spcPts val="0"/>
                        </a:spcBef>
                        <a:spcAft>
                          <a:spcPts val="0"/>
                        </a:spcAft>
                      </a:pPr>
                      <a:r>
                        <a:rPr lang="en-US" sz="2400">
                          <a:solidFill>
                            <a:schemeClr val="tx1"/>
                          </a:solidFill>
                          <a:effectLst/>
                          <a:latin typeface="+mn-lt"/>
                        </a:rPr>
                        <a:t>14.8 </a:t>
                      </a:r>
                      <a:endParaRPr lang="en-US" sz="2400">
                        <a:solidFill>
                          <a:schemeClr val="tx1"/>
                        </a:solidFill>
                        <a:effectLst/>
                        <a:latin typeface="+mn-lt"/>
                        <a:ea typeface="Times New Roman" panose="02020603050405020304" pitchFamily="18" charset="0"/>
                        <a:cs typeface="Arial" panose="020B0604020202020204" pitchFamily="34" charset="0"/>
                      </a:endParaRPr>
                    </a:p>
                  </a:txBody>
                  <a:tcPr marL="42445" marR="42445" marT="0" marB="0"/>
                </a:tc>
                <a:tc>
                  <a:txBody>
                    <a:bodyPr/>
                    <a:lstStyle/>
                    <a:p>
                      <a:pPr marL="0" marR="0" algn="ctr">
                        <a:spcBef>
                          <a:spcPts val="0"/>
                        </a:spcBef>
                        <a:spcAft>
                          <a:spcPts val="0"/>
                        </a:spcAft>
                      </a:pPr>
                      <a:r>
                        <a:rPr lang="en-US" sz="2400">
                          <a:solidFill>
                            <a:schemeClr val="tx1"/>
                          </a:solidFill>
                          <a:effectLst/>
                          <a:latin typeface="+mn-lt"/>
                          <a:ea typeface="Times New Roman" panose="02020603050405020304" pitchFamily="18" charset="0"/>
                          <a:cs typeface="Arial" panose="020B0604020202020204" pitchFamily="34" charset="0"/>
                        </a:rPr>
                        <a:t>9.5</a:t>
                      </a:r>
                    </a:p>
                  </a:txBody>
                  <a:tcPr marL="68580" marR="68580" marT="0" marB="0"/>
                </a:tc>
                <a:tc>
                  <a:txBody>
                    <a:bodyPr/>
                    <a:lstStyle/>
                    <a:p>
                      <a:pPr marL="0" marR="0" algn="ctr">
                        <a:spcBef>
                          <a:spcPts val="0"/>
                        </a:spcBef>
                        <a:spcAft>
                          <a:spcPts val="0"/>
                        </a:spcAft>
                      </a:pPr>
                      <a:r>
                        <a:rPr lang="en-US" sz="2400" dirty="0">
                          <a:solidFill>
                            <a:schemeClr val="tx1"/>
                          </a:solidFill>
                          <a:effectLst/>
                          <a:latin typeface="+mn-lt"/>
                          <a:ea typeface="Times New Roman" panose="02020603050405020304" pitchFamily="18" charset="0"/>
                          <a:cs typeface="Arial" panose="020B0604020202020204" pitchFamily="34" charset="0"/>
                        </a:rPr>
                        <a:t>14.5</a:t>
                      </a:r>
                    </a:p>
                  </a:txBody>
                  <a:tcPr marL="68580" marR="68580" marT="0" marB="0"/>
                </a:tc>
                <a:extLst>
                  <a:ext uri="{0D108BD9-81ED-4DB2-BD59-A6C34878D82A}">
                    <a16:rowId xmlns:a16="http://schemas.microsoft.com/office/drawing/2014/main" val="3196696460"/>
                  </a:ext>
                </a:extLst>
              </a:tr>
              <a:tr h="327660">
                <a:tc>
                  <a:txBody>
                    <a:bodyPr/>
                    <a:lstStyle/>
                    <a:p>
                      <a:pPr marL="0" marR="0">
                        <a:spcBef>
                          <a:spcPts val="0"/>
                        </a:spcBef>
                        <a:spcAft>
                          <a:spcPts val="0"/>
                        </a:spcAft>
                      </a:pPr>
                      <a:r>
                        <a:rPr lang="en-US" sz="2400">
                          <a:solidFill>
                            <a:schemeClr val="tx1"/>
                          </a:solidFill>
                          <a:effectLst/>
                          <a:latin typeface="+mn-lt"/>
                        </a:rPr>
                        <a:t>Race/Ethnicity</a:t>
                      </a:r>
                      <a:endParaRPr lang="en-US" sz="2400">
                        <a:solidFill>
                          <a:schemeClr val="tx1"/>
                        </a:solidFill>
                        <a:effectLst/>
                        <a:latin typeface="+mn-lt"/>
                        <a:ea typeface="Times New Roman" panose="02020603050405020304" pitchFamily="18" charset="0"/>
                        <a:cs typeface="Arial" panose="020B0604020202020204" pitchFamily="34" charset="0"/>
                      </a:endParaRPr>
                    </a:p>
                  </a:txBody>
                  <a:tcPr marL="42445" marR="42445" marT="0" marB="0"/>
                </a:tc>
                <a:tc>
                  <a:txBody>
                    <a:bodyPr/>
                    <a:lstStyle/>
                    <a:p>
                      <a:pPr marL="0" marR="0" algn="ctr">
                        <a:spcBef>
                          <a:spcPts val="0"/>
                        </a:spcBef>
                        <a:spcAft>
                          <a:spcPts val="0"/>
                        </a:spcAft>
                      </a:pPr>
                      <a:r>
                        <a:rPr lang="en-US" sz="2400">
                          <a:solidFill>
                            <a:schemeClr val="tx1"/>
                          </a:solidFill>
                          <a:effectLst/>
                          <a:latin typeface="+mn-lt"/>
                        </a:rPr>
                        <a:t> </a:t>
                      </a:r>
                      <a:endParaRPr lang="en-US" sz="2400">
                        <a:solidFill>
                          <a:schemeClr val="tx1"/>
                        </a:solidFill>
                        <a:effectLst/>
                        <a:latin typeface="+mn-lt"/>
                        <a:ea typeface="Times New Roman" panose="02020603050405020304" pitchFamily="18" charset="0"/>
                        <a:cs typeface="Arial" panose="020B0604020202020204" pitchFamily="34" charset="0"/>
                      </a:endParaRPr>
                    </a:p>
                  </a:txBody>
                  <a:tcPr marL="42445" marR="42445" marT="0" marB="0"/>
                </a:tc>
                <a:tc>
                  <a:txBody>
                    <a:bodyPr/>
                    <a:lstStyle/>
                    <a:p>
                      <a:pPr marL="0" marR="0" algn="ctr">
                        <a:spcBef>
                          <a:spcPts val="0"/>
                        </a:spcBef>
                        <a:spcAft>
                          <a:spcPts val="0"/>
                        </a:spcAft>
                      </a:pPr>
                      <a:r>
                        <a:rPr lang="en-US" sz="2400">
                          <a:solidFill>
                            <a:schemeClr val="tx1"/>
                          </a:solidFill>
                          <a:effectLst/>
                          <a:latin typeface="+mn-lt"/>
                        </a:rPr>
                        <a:t> </a:t>
                      </a:r>
                      <a:endParaRPr lang="en-US" sz="2400">
                        <a:solidFill>
                          <a:schemeClr val="tx1"/>
                        </a:solidFill>
                        <a:effectLst/>
                        <a:latin typeface="+mn-lt"/>
                        <a:ea typeface="Times New Roman" panose="02020603050405020304" pitchFamily="18" charset="0"/>
                        <a:cs typeface="Arial" panose="020B0604020202020204" pitchFamily="34" charset="0"/>
                      </a:endParaRPr>
                    </a:p>
                  </a:txBody>
                  <a:tcPr marL="42445" marR="42445" marT="0" marB="0"/>
                </a:tc>
                <a:tc>
                  <a:txBody>
                    <a:bodyPr/>
                    <a:lstStyle/>
                    <a:p>
                      <a:pPr marL="0" marR="0" algn="ctr">
                        <a:spcBef>
                          <a:spcPts val="0"/>
                        </a:spcBef>
                        <a:spcAft>
                          <a:spcPts val="0"/>
                        </a:spcAft>
                      </a:pPr>
                      <a:r>
                        <a:rPr lang="en-US" sz="2400">
                          <a:solidFill>
                            <a:schemeClr val="tx1"/>
                          </a:solidFill>
                          <a:effectLst/>
                          <a:latin typeface="+mn-lt"/>
                        </a:rPr>
                        <a:t> </a:t>
                      </a:r>
                      <a:endParaRPr lang="en-US" sz="2400">
                        <a:solidFill>
                          <a:schemeClr val="tx1"/>
                        </a:solidFill>
                        <a:effectLst/>
                        <a:latin typeface="+mn-lt"/>
                        <a:ea typeface="Times New Roman" panose="02020603050405020304" pitchFamily="18" charset="0"/>
                        <a:cs typeface="Arial" panose="020B0604020202020204" pitchFamily="34" charset="0"/>
                      </a:endParaRPr>
                    </a:p>
                  </a:txBody>
                  <a:tcPr marL="42445" marR="42445" marT="0" marB="0"/>
                </a:tc>
                <a:tc>
                  <a:txBody>
                    <a:bodyPr/>
                    <a:lstStyle/>
                    <a:p>
                      <a:pPr marL="0" marR="0" algn="ctr">
                        <a:spcBef>
                          <a:spcPts val="0"/>
                        </a:spcBef>
                        <a:spcAft>
                          <a:spcPts val="0"/>
                        </a:spcAft>
                      </a:pPr>
                      <a:r>
                        <a:rPr lang="en-US" sz="2400">
                          <a:solidFill>
                            <a:schemeClr val="tx1"/>
                          </a:solidFill>
                          <a:effectLst/>
                          <a:latin typeface="+mn-lt"/>
                        </a:rPr>
                        <a:t> </a:t>
                      </a:r>
                      <a:endParaRPr lang="en-US" sz="2400">
                        <a:solidFill>
                          <a:schemeClr val="tx1"/>
                        </a:solidFill>
                        <a:effectLst/>
                        <a:latin typeface="+mn-lt"/>
                        <a:ea typeface="Times New Roman" panose="02020603050405020304" pitchFamily="18" charset="0"/>
                        <a:cs typeface="Arial" panose="020B0604020202020204" pitchFamily="34" charset="0"/>
                      </a:endParaRPr>
                    </a:p>
                  </a:txBody>
                  <a:tcPr marL="42445" marR="42445" marT="0" marB="0"/>
                </a:tc>
                <a:extLst>
                  <a:ext uri="{0D108BD9-81ED-4DB2-BD59-A6C34878D82A}">
                    <a16:rowId xmlns:a16="http://schemas.microsoft.com/office/drawing/2014/main" val="2566588210"/>
                  </a:ext>
                </a:extLst>
              </a:tr>
              <a:tr h="327660">
                <a:tc>
                  <a:txBody>
                    <a:bodyPr/>
                    <a:lstStyle/>
                    <a:p>
                      <a:pPr marL="102870" marR="0">
                        <a:spcBef>
                          <a:spcPts val="0"/>
                        </a:spcBef>
                        <a:spcAft>
                          <a:spcPts val="0"/>
                        </a:spcAft>
                      </a:pPr>
                      <a:r>
                        <a:rPr lang="en-US" sz="2400">
                          <a:solidFill>
                            <a:schemeClr val="tx1"/>
                          </a:solidFill>
                          <a:effectLst/>
                          <a:latin typeface="+mn-lt"/>
                        </a:rPr>
                        <a:t>Non-Hispanic White </a:t>
                      </a:r>
                      <a:endParaRPr lang="en-US" sz="2400">
                        <a:solidFill>
                          <a:schemeClr val="tx1"/>
                        </a:solidFill>
                        <a:effectLst/>
                        <a:latin typeface="+mn-lt"/>
                        <a:ea typeface="Times New Roman" panose="02020603050405020304" pitchFamily="18" charset="0"/>
                        <a:cs typeface="Arial" panose="020B0604020202020204" pitchFamily="34" charset="0"/>
                      </a:endParaRPr>
                    </a:p>
                  </a:txBody>
                  <a:tcPr marL="42445" marR="42445" marT="0" marB="0"/>
                </a:tc>
                <a:tc>
                  <a:txBody>
                    <a:bodyPr/>
                    <a:lstStyle/>
                    <a:p>
                      <a:pPr marL="0" marR="0" algn="ctr">
                        <a:spcBef>
                          <a:spcPts val="0"/>
                        </a:spcBef>
                        <a:spcAft>
                          <a:spcPts val="0"/>
                        </a:spcAft>
                      </a:pPr>
                      <a:r>
                        <a:rPr lang="en-US" sz="2400">
                          <a:solidFill>
                            <a:schemeClr val="tx1"/>
                          </a:solidFill>
                          <a:effectLst/>
                          <a:latin typeface="+mn-lt"/>
                        </a:rPr>
                        <a:t>79.3 </a:t>
                      </a:r>
                      <a:endParaRPr lang="en-US" sz="2400">
                        <a:solidFill>
                          <a:schemeClr val="tx1"/>
                        </a:solidFill>
                        <a:effectLst/>
                        <a:latin typeface="+mn-lt"/>
                        <a:ea typeface="Times New Roman" panose="02020603050405020304" pitchFamily="18" charset="0"/>
                        <a:cs typeface="Arial" panose="020B0604020202020204" pitchFamily="34" charset="0"/>
                      </a:endParaRPr>
                    </a:p>
                  </a:txBody>
                  <a:tcPr marL="42445" marR="42445" marT="0" marB="0"/>
                </a:tc>
                <a:tc>
                  <a:txBody>
                    <a:bodyPr/>
                    <a:lstStyle/>
                    <a:p>
                      <a:pPr marL="0" marR="0" algn="ctr">
                        <a:spcBef>
                          <a:spcPts val="0"/>
                        </a:spcBef>
                        <a:spcAft>
                          <a:spcPts val="0"/>
                        </a:spcAft>
                      </a:pPr>
                      <a:r>
                        <a:rPr lang="en-US" sz="2400">
                          <a:solidFill>
                            <a:schemeClr val="tx1"/>
                          </a:solidFill>
                          <a:effectLst/>
                          <a:latin typeface="+mn-lt"/>
                        </a:rPr>
                        <a:t>66.9 </a:t>
                      </a:r>
                      <a:endParaRPr lang="en-US" sz="2400">
                        <a:solidFill>
                          <a:schemeClr val="tx1"/>
                        </a:solidFill>
                        <a:effectLst/>
                        <a:latin typeface="+mn-lt"/>
                        <a:ea typeface="Times New Roman" panose="02020603050405020304" pitchFamily="18" charset="0"/>
                        <a:cs typeface="Arial" panose="020B0604020202020204" pitchFamily="34" charset="0"/>
                      </a:endParaRPr>
                    </a:p>
                  </a:txBody>
                  <a:tcPr marL="42445" marR="42445" marT="0" marB="0"/>
                </a:tc>
                <a:tc>
                  <a:txBody>
                    <a:bodyPr/>
                    <a:lstStyle/>
                    <a:p>
                      <a:pPr marL="0" marR="0" algn="ctr">
                        <a:spcBef>
                          <a:spcPts val="0"/>
                        </a:spcBef>
                        <a:spcAft>
                          <a:spcPts val="0"/>
                        </a:spcAft>
                      </a:pPr>
                      <a:r>
                        <a:rPr lang="en-US" sz="2400">
                          <a:solidFill>
                            <a:schemeClr val="tx1"/>
                          </a:solidFill>
                          <a:effectLst/>
                          <a:latin typeface="+mn-lt"/>
                          <a:ea typeface="Times New Roman" panose="02020603050405020304" pitchFamily="18" charset="0"/>
                          <a:cs typeface="Arial" panose="020B0604020202020204" pitchFamily="34" charset="0"/>
                        </a:rPr>
                        <a:t>78.9 </a:t>
                      </a:r>
                    </a:p>
                  </a:txBody>
                  <a:tcPr marL="68580" marR="68580" marT="0" marB="0"/>
                </a:tc>
                <a:tc>
                  <a:txBody>
                    <a:bodyPr/>
                    <a:lstStyle/>
                    <a:p>
                      <a:pPr marL="0" marR="0" algn="ctr">
                        <a:spcBef>
                          <a:spcPts val="0"/>
                        </a:spcBef>
                        <a:spcAft>
                          <a:spcPts val="0"/>
                        </a:spcAft>
                      </a:pPr>
                      <a:r>
                        <a:rPr lang="en-US" sz="2400">
                          <a:solidFill>
                            <a:schemeClr val="tx1"/>
                          </a:solidFill>
                          <a:effectLst/>
                          <a:latin typeface="+mn-lt"/>
                          <a:ea typeface="Times New Roman" panose="02020603050405020304" pitchFamily="18" charset="0"/>
                          <a:cs typeface="Arial" panose="020B0604020202020204" pitchFamily="34" charset="0"/>
                        </a:rPr>
                        <a:t>68.6 </a:t>
                      </a:r>
                    </a:p>
                  </a:txBody>
                  <a:tcPr marL="68580" marR="68580" marT="0" marB="0"/>
                </a:tc>
                <a:extLst>
                  <a:ext uri="{0D108BD9-81ED-4DB2-BD59-A6C34878D82A}">
                    <a16:rowId xmlns:a16="http://schemas.microsoft.com/office/drawing/2014/main" val="2546246192"/>
                  </a:ext>
                </a:extLst>
              </a:tr>
              <a:tr h="327660">
                <a:tc>
                  <a:txBody>
                    <a:bodyPr/>
                    <a:lstStyle/>
                    <a:p>
                      <a:pPr marL="102870" marR="0">
                        <a:spcBef>
                          <a:spcPts val="0"/>
                        </a:spcBef>
                        <a:spcAft>
                          <a:spcPts val="0"/>
                        </a:spcAft>
                      </a:pPr>
                      <a:r>
                        <a:rPr lang="en-US" sz="2400">
                          <a:solidFill>
                            <a:schemeClr val="tx1"/>
                          </a:solidFill>
                          <a:effectLst/>
                          <a:latin typeface="+mn-lt"/>
                        </a:rPr>
                        <a:t>Non-Hispanic Black</a:t>
                      </a:r>
                      <a:endParaRPr lang="en-US" sz="2400">
                        <a:solidFill>
                          <a:schemeClr val="tx1"/>
                        </a:solidFill>
                        <a:effectLst/>
                        <a:latin typeface="+mn-lt"/>
                        <a:ea typeface="Times New Roman" panose="02020603050405020304" pitchFamily="18" charset="0"/>
                        <a:cs typeface="Arial" panose="020B0604020202020204" pitchFamily="34" charset="0"/>
                      </a:endParaRPr>
                    </a:p>
                  </a:txBody>
                  <a:tcPr marL="42445" marR="42445" marT="0" marB="0"/>
                </a:tc>
                <a:tc>
                  <a:txBody>
                    <a:bodyPr/>
                    <a:lstStyle/>
                    <a:p>
                      <a:pPr marL="0" marR="0" algn="ctr">
                        <a:spcBef>
                          <a:spcPts val="0"/>
                        </a:spcBef>
                        <a:spcAft>
                          <a:spcPts val="0"/>
                        </a:spcAft>
                      </a:pPr>
                      <a:r>
                        <a:rPr lang="en-US" sz="2400">
                          <a:solidFill>
                            <a:schemeClr val="tx1"/>
                          </a:solidFill>
                          <a:effectLst/>
                          <a:latin typeface="+mn-lt"/>
                        </a:rPr>
                        <a:t>6.3 </a:t>
                      </a:r>
                      <a:endParaRPr lang="en-US" sz="2400">
                        <a:solidFill>
                          <a:schemeClr val="tx1"/>
                        </a:solidFill>
                        <a:effectLst/>
                        <a:latin typeface="+mn-lt"/>
                        <a:ea typeface="Times New Roman" panose="02020603050405020304" pitchFamily="18" charset="0"/>
                        <a:cs typeface="Arial" panose="020B0604020202020204" pitchFamily="34" charset="0"/>
                      </a:endParaRPr>
                    </a:p>
                  </a:txBody>
                  <a:tcPr marL="42445" marR="42445" marT="0" marB="0"/>
                </a:tc>
                <a:tc>
                  <a:txBody>
                    <a:bodyPr/>
                    <a:lstStyle/>
                    <a:p>
                      <a:pPr marL="0" marR="0" algn="ctr">
                        <a:spcBef>
                          <a:spcPts val="0"/>
                        </a:spcBef>
                        <a:spcAft>
                          <a:spcPts val="0"/>
                        </a:spcAft>
                      </a:pPr>
                      <a:r>
                        <a:rPr lang="en-US" sz="2400">
                          <a:solidFill>
                            <a:schemeClr val="tx1"/>
                          </a:solidFill>
                          <a:effectLst/>
                          <a:latin typeface="+mn-lt"/>
                        </a:rPr>
                        <a:t>8.5 </a:t>
                      </a:r>
                      <a:endParaRPr lang="en-US" sz="2400">
                        <a:solidFill>
                          <a:schemeClr val="tx1"/>
                        </a:solidFill>
                        <a:effectLst/>
                        <a:latin typeface="+mn-lt"/>
                        <a:ea typeface="Times New Roman" panose="02020603050405020304" pitchFamily="18" charset="0"/>
                        <a:cs typeface="Arial" panose="020B0604020202020204" pitchFamily="34" charset="0"/>
                      </a:endParaRPr>
                    </a:p>
                  </a:txBody>
                  <a:tcPr marL="42445" marR="42445" marT="0" marB="0"/>
                </a:tc>
                <a:tc>
                  <a:txBody>
                    <a:bodyPr/>
                    <a:lstStyle/>
                    <a:p>
                      <a:pPr marL="0" marR="0" algn="ctr">
                        <a:spcBef>
                          <a:spcPts val="0"/>
                        </a:spcBef>
                        <a:spcAft>
                          <a:spcPts val="0"/>
                        </a:spcAft>
                      </a:pPr>
                      <a:r>
                        <a:rPr lang="en-US" sz="2400">
                          <a:solidFill>
                            <a:schemeClr val="tx1"/>
                          </a:solidFill>
                          <a:effectLst/>
                          <a:latin typeface="+mn-lt"/>
                          <a:ea typeface="Times New Roman" panose="02020603050405020304" pitchFamily="18" charset="0"/>
                          <a:cs typeface="Arial" panose="020B0604020202020204" pitchFamily="34" charset="0"/>
                        </a:rPr>
                        <a:t>6.4 </a:t>
                      </a:r>
                    </a:p>
                  </a:txBody>
                  <a:tcPr marL="68580" marR="68580" marT="0" marB="0"/>
                </a:tc>
                <a:tc>
                  <a:txBody>
                    <a:bodyPr/>
                    <a:lstStyle/>
                    <a:p>
                      <a:pPr marL="0" marR="0" algn="ctr">
                        <a:spcBef>
                          <a:spcPts val="0"/>
                        </a:spcBef>
                        <a:spcAft>
                          <a:spcPts val="0"/>
                        </a:spcAft>
                      </a:pPr>
                      <a:r>
                        <a:rPr lang="en-US" sz="2400">
                          <a:solidFill>
                            <a:schemeClr val="tx1"/>
                          </a:solidFill>
                          <a:effectLst/>
                          <a:latin typeface="+mn-lt"/>
                          <a:ea typeface="Times New Roman" panose="02020603050405020304" pitchFamily="18" charset="0"/>
                          <a:cs typeface="Arial" panose="020B0604020202020204" pitchFamily="34" charset="0"/>
                        </a:rPr>
                        <a:t>8.7</a:t>
                      </a:r>
                    </a:p>
                  </a:txBody>
                  <a:tcPr marL="68580" marR="68580" marT="0" marB="0"/>
                </a:tc>
                <a:extLst>
                  <a:ext uri="{0D108BD9-81ED-4DB2-BD59-A6C34878D82A}">
                    <a16:rowId xmlns:a16="http://schemas.microsoft.com/office/drawing/2014/main" val="1290848893"/>
                  </a:ext>
                </a:extLst>
              </a:tr>
              <a:tr h="327660">
                <a:tc>
                  <a:txBody>
                    <a:bodyPr/>
                    <a:lstStyle/>
                    <a:p>
                      <a:pPr marL="102870" marR="0">
                        <a:spcBef>
                          <a:spcPts val="0"/>
                        </a:spcBef>
                        <a:spcAft>
                          <a:spcPts val="0"/>
                        </a:spcAft>
                      </a:pPr>
                      <a:r>
                        <a:rPr lang="en-US" sz="2400">
                          <a:solidFill>
                            <a:schemeClr val="tx1"/>
                          </a:solidFill>
                          <a:effectLst/>
                          <a:latin typeface="+mn-lt"/>
                        </a:rPr>
                        <a:t>Hispanic</a:t>
                      </a:r>
                      <a:endParaRPr lang="en-US" sz="2400">
                        <a:solidFill>
                          <a:schemeClr val="tx1"/>
                        </a:solidFill>
                        <a:effectLst/>
                        <a:latin typeface="+mn-lt"/>
                        <a:ea typeface="Times New Roman" panose="02020603050405020304" pitchFamily="18" charset="0"/>
                        <a:cs typeface="Arial" panose="020B0604020202020204" pitchFamily="34" charset="0"/>
                      </a:endParaRPr>
                    </a:p>
                  </a:txBody>
                  <a:tcPr marL="42445" marR="42445" marT="0" marB="0"/>
                </a:tc>
                <a:tc>
                  <a:txBody>
                    <a:bodyPr/>
                    <a:lstStyle/>
                    <a:p>
                      <a:pPr marL="0" marR="0" algn="ctr">
                        <a:spcBef>
                          <a:spcPts val="0"/>
                        </a:spcBef>
                        <a:spcAft>
                          <a:spcPts val="0"/>
                        </a:spcAft>
                      </a:pPr>
                      <a:r>
                        <a:rPr lang="en-US" sz="2400">
                          <a:solidFill>
                            <a:schemeClr val="tx1"/>
                          </a:solidFill>
                          <a:effectLst/>
                          <a:latin typeface="+mn-lt"/>
                        </a:rPr>
                        <a:t>7 </a:t>
                      </a:r>
                      <a:endParaRPr lang="en-US" sz="2400">
                        <a:solidFill>
                          <a:schemeClr val="tx1"/>
                        </a:solidFill>
                        <a:effectLst/>
                        <a:latin typeface="+mn-lt"/>
                        <a:ea typeface="Times New Roman" panose="02020603050405020304" pitchFamily="18" charset="0"/>
                        <a:cs typeface="Arial" panose="020B0604020202020204" pitchFamily="34" charset="0"/>
                      </a:endParaRPr>
                    </a:p>
                  </a:txBody>
                  <a:tcPr marL="42445" marR="42445" marT="0" marB="0"/>
                </a:tc>
                <a:tc>
                  <a:txBody>
                    <a:bodyPr/>
                    <a:lstStyle/>
                    <a:p>
                      <a:pPr marL="0" marR="0" algn="ctr">
                        <a:spcBef>
                          <a:spcPts val="0"/>
                        </a:spcBef>
                        <a:spcAft>
                          <a:spcPts val="0"/>
                        </a:spcAft>
                      </a:pPr>
                      <a:r>
                        <a:rPr lang="en-US" sz="2400">
                          <a:solidFill>
                            <a:schemeClr val="tx1"/>
                          </a:solidFill>
                          <a:effectLst/>
                          <a:latin typeface="+mn-lt"/>
                        </a:rPr>
                        <a:t>11.9 </a:t>
                      </a:r>
                      <a:endParaRPr lang="en-US" sz="2400">
                        <a:solidFill>
                          <a:schemeClr val="tx1"/>
                        </a:solidFill>
                        <a:effectLst/>
                        <a:latin typeface="+mn-lt"/>
                        <a:ea typeface="Times New Roman" panose="02020603050405020304" pitchFamily="18" charset="0"/>
                        <a:cs typeface="Arial" panose="020B0604020202020204" pitchFamily="34" charset="0"/>
                      </a:endParaRPr>
                    </a:p>
                  </a:txBody>
                  <a:tcPr marL="42445" marR="42445" marT="0" marB="0"/>
                </a:tc>
                <a:tc>
                  <a:txBody>
                    <a:bodyPr/>
                    <a:lstStyle/>
                    <a:p>
                      <a:pPr marL="0" marR="0" algn="ctr">
                        <a:spcBef>
                          <a:spcPts val="0"/>
                        </a:spcBef>
                        <a:spcAft>
                          <a:spcPts val="0"/>
                        </a:spcAft>
                      </a:pPr>
                      <a:r>
                        <a:rPr lang="en-US" sz="2400">
                          <a:solidFill>
                            <a:schemeClr val="tx1"/>
                          </a:solidFill>
                          <a:effectLst/>
                          <a:latin typeface="+mn-lt"/>
                          <a:ea typeface="Times New Roman" panose="02020603050405020304" pitchFamily="18" charset="0"/>
                          <a:cs typeface="Arial" panose="020B0604020202020204" pitchFamily="34" charset="0"/>
                        </a:rPr>
                        <a:t>4.4 </a:t>
                      </a:r>
                    </a:p>
                  </a:txBody>
                  <a:tcPr marL="68580" marR="68580" marT="0" marB="0"/>
                </a:tc>
                <a:tc>
                  <a:txBody>
                    <a:bodyPr/>
                    <a:lstStyle/>
                    <a:p>
                      <a:pPr marL="0" marR="0" algn="ctr">
                        <a:spcBef>
                          <a:spcPts val="0"/>
                        </a:spcBef>
                        <a:spcAft>
                          <a:spcPts val="0"/>
                        </a:spcAft>
                      </a:pPr>
                      <a:r>
                        <a:rPr lang="en-US" sz="2400">
                          <a:solidFill>
                            <a:schemeClr val="tx1"/>
                          </a:solidFill>
                          <a:effectLst/>
                          <a:latin typeface="+mn-lt"/>
                          <a:ea typeface="Times New Roman" panose="02020603050405020304" pitchFamily="18" charset="0"/>
                          <a:cs typeface="Arial" panose="020B0604020202020204" pitchFamily="34" charset="0"/>
                        </a:rPr>
                        <a:t>6.5</a:t>
                      </a:r>
                    </a:p>
                  </a:txBody>
                  <a:tcPr marL="68580" marR="68580" marT="0" marB="0"/>
                </a:tc>
                <a:extLst>
                  <a:ext uri="{0D108BD9-81ED-4DB2-BD59-A6C34878D82A}">
                    <a16:rowId xmlns:a16="http://schemas.microsoft.com/office/drawing/2014/main" val="2239264585"/>
                  </a:ext>
                </a:extLst>
              </a:tr>
              <a:tr h="327660">
                <a:tc>
                  <a:txBody>
                    <a:bodyPr/>
                    <a:lstStyle/>
                    <a:p>
                      <a:pPr marL="102870" marR="0">
                        <a:spcBef>
                          <a:spcPts val="0"/>
                        </a:spcBef>
                        <a:spcAft>
                          <a:spcPts val="0"/>
                        </a:spcAft>
                      </a:pPr>
                      <a:r>
                        <a:rPr lang="en-US" sz="2400">
                          <a:solidFill>
                            <a:schemeClr val="tx1"/>
                          </a:solidFill>
                          <a:effectLst/>
                          <a:latin typeface="+mn-lt"/>
                        </a:rPr>
                        <a:t>Asian </a:t>
                      </a:r>
                      <a:endParaRPr lang="en-US" sz="2400">
                        <a:solidFill>
                          <a:schemeClr val="tx1"/>
                        </a:solidFill>
                        <a:effectLst/>
                        <a:latin typeface="+mn-lt"/>
                        <a:ea typeface="Times New Roman" panose="02020603050405020304" pitchFamily="18" charset="0"/>
                        <a:cs typeface="Arial" panose="020B0604020202020204" pitchFamily="34" charset="0"/>
                      </a:endParaRPr>
                    </a:p>
                  </a:txBody>
                  <a:tcPr marL="42445" marR="42445" marT="0" marB="0"/>
                </a:tc>
                <a:tc>
                  <a:txBody>
                    <a:bodyPr/>
                    <a:lstStyle/>
                    <a:p>
                      <a:pPr marL="0" marR="0" algn="ctr">
                        <a:spcBef>
                          <a:spcPts val="0"/>
                        </a:spcBef>
                        <a:spcAft>
                          <a:spcPts val="0"/>
                        </a:spcAft>
                      </a:pPr>
                      <a:r>
                        <a:rPr lang="en-US" sz="2400">
                          <a:solidFill>
                            <a:schemeClr val="tx1"/>
                          </a:solidFill>
                          <a:effectLst/>
                          <a:latin typeface="+mn-lt"/>
                        </a:rPr>
                        <a:t>4.5 </a:t>
                      </a:r>
                      <a:endParaRPr lang="en-US" sz="2400">
                        <a:solidFill>
                          <a:schemeClr val="tx1"/>
                        </a:solidFill>
                        <a:effectLst/>
                        <a:latin typeface="+mn-lt"/>
                        <a:ea typeface="Times New Roman" panose="02020603050405020304" pitchFamily="18" charset="0"/>
                        <a:cs typeface="Arial" panose="020B0604020202020204" pitchFamily="34" charset="0"/>
                      </a:endParaRPr>
                    </a:p>
                  </a:txBody>
                  <a:tcPr marL="42445" marR="42445" marT="0" marB="0"/>
                </a:tc>
                <a:tc>
                  <a:txBody>
                    <a:bodyPr/>
                    <a:lstStyle/>
                    <a:p>
                      <a:pPr marL="0" marR="0" algn="ctr">
                        <a:spcBef>
                          <a:spcPts val="0"/>
                        </a:spcBef>
                        <a:spcAft>
                          <a:spcPts val="0"/>
                        </a:spcAft>
                      </a:pPr>
                      <a:r>
                        <a:rPr lang="en-US" sz="2400">
                          <a:solidFill>
                            <a:schemeClr val="tx1"/>
                          </a:solidFill>
                          <a:effectLst/>
                          <a:latin typeface="+mn-lt"/>
                        </a:rPr>
                        <a:t>6.8 </a:t>
                      </a:r>
                      <a:endParaRPr lang="en-US" sz="2400">
                        <a:solidFill>
                          <a:schemeClr val="tx1"/>
                        </a:solidFill>
                        <a:effectLst/>
                        <a:latin typeface="+mn-lt"/>
                        <a:ea typeface="Times New Roman" panose="02020603050405020304" pitchFamily="18" charset="0"/>
                        <a:cs typeface="Arial" panose="020B0604020202020204" pitchFamily="34" charset="0"/>
                      </a:endParaRPr>
                    </a:p>
                  </a:txBody>
                  <a:tcPr marL="42445" marR="42445" marT="0" marB="0"/>
                </a:tc>
                <a:tc>
                  <a:txBody>
                    <a:bodyPr/>
                    <a:lstStyle/>
                    <a:p>
                      <a:pPr marL="0" marR="0" algn="ctr">
                        <a:spcBef>
                          <a:spcPts val="0"/>
                        </a:spcBef>
                        <a:spcAft>
                          <a:spcPts val="0"/>
                        </a:spcAft>
                      </a:pPr>
                      <a:r>
                        <a:rPr lang="en-US" sz="2400">
                          <a:solidFill>
                            <a:schemeClr val="tx1"/>
                          </a:solidFill>
                          <a:effectLst/>
                          <a:latin typeface="+mn-lt"/>
                          <a:ea typeface="Times New Roman" panose="02020603050405020304" pitchFamily="18" charset="0"/>
                          <a:cs typeface="Arial" panose="020B0604020202020204" pitchFamily="34" charset="0"/>
                        </a:rPr>
                        <a:t>6.4 </a:t>
                      </a:r>
                    </a:p>
                  </a:txBody>
                  <a:tcPr marL="68580" marR="68580" marT="0" marB="0"/>
                </a:tc>
                <a:tc>
                  <a:txBody>
                    <a:bodyPr/>
                    <a:lstStyle/>
                    <a:p>
                      <a:pPr marL="0" marR="0" algn="ctr">
                        <a:spcBef>
                          <a:spcPts val="0"/>
                        </a:spcBef>
                        <a:spcAft>
                          <a:spcPts val="0"/>
                        </a:spcAft>
                      </a:pPr>
                      <a:r>
                        <a:rPr lang="en-US" sz="2400">
                          <a:solidFill>
                            <a:schemeClr val="tx1"/>
                          </a:solidFill>
                          <a:effectLst/>
                          <a:latin typeface="+mn-lt"/>
                          <a:ea typeface="Times New Roman" panose="02020603050405020304" pitchFamily="18" charset="0"/>
                          <a:cs typeface="Arial" panose="020B0604020202020204" pitchFamily="34" charset="0"/>
                        </a:rPr>
                        <a:t>10.4 </a:t>
                      </a:r>
                    </a:p>
                  </a:txBody>
                  <a:tcPr marL="68580" marR="68580" marT="0" marB="0"/>
                </a:tc>
                <a:extLst>
                  <a:ext uri="{0D108BD9-81ED-4DB2-BD59-A6C34878D82A}">
                    <a16:rowId xmlns:a16="http://schemas.microsoft.com/office/drawing/2014/main" val="4004618909"/>
                  </a:ext>
                </a:extLst>
              </a:tr>
              <a:tr h="327660">
                <a:tc>
                  <a:txBody>
                    <a:bodyPr/>
                    <a:lstStyle/>
                    <a:p>
                      <a:pPr marL="102870" marR="0">
                        <a:spcBef>
                          <a:spcPts val="0"/>
                        </a:spcBef>
                        <a:spcAft>
                          <a:spcPts val="0"/>
                        </a:spcAft>
                      </a:pPr>
                      <a:r>
                        <a:rPr lang="en-US" sz="2400">
                          <a:solidFill>
                            <a:schemeClr val="tx1"/>
                          </a:solidFill>
                          <a:effectLst/>
                          <a:latin typeface="+mn-lt"/>
                        </a:rPr>
                        <a:t>Other </a:t>
                      </a:r>
                      <a:endParaRPr lang="en-US" sz="2400">
                        <a:solidFill>
                          <a:schemeClr val="tx1"/>
                        </a:solidFill>
                        <a:effectLst/>
                        <a:latin typeface="+mn-lt"/>
                        <a:ea typeface="Times New Roman" panose="02020603050405020304" pitchFamily="18" charset="0"/>
                        <a:cs typeface="Arial" panose="020B0604020202020204" pitchFamily="34" charset="0"/>
                      </a:endParaRPr>
                    </a:p>
                  </a:txBody>
                  <a:tcPr marL="42445" marR="42445" marT="0" marB="0">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400">
                          <a:solidFill>
                            <a:schemeClr val="tx1"/>
                          </a:solidFill>
                          <a:effectLst/>
                          <a:latin typeface="+mn-lt"/>
                        </a:rPr>
                        <a:t>3.9 </a:t>
                      </a:r>
                      <a:endParaRPr lang="en-US" sz="2400">
                        <a:solidFill>
                          <a:schemeClr val="tx1"/>
                        </a:solidFill>
                        <a:effectLst/>
                        <a:latin typeface="+mn-lt"/>
                        <a:ea typeface="Times New Roman" panose="02020603050405020304" pitchFamily="18" charset="0"/>
                        <a:cs typeface="Arial" panose="020B0604020202020204" pitchFamily="34" charset="0"/>
                      </a:endParaRPr>
                    </a:p>
                  </a:txBody>
                  <a:tcPr marL="42445" marR="42445" marT="0" marB="0">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400">
                          <a:solidFill>
                            <a:schemeClr val="tx1"/>
                          </a:solidFill>
                          <a:effectLst/>
                          <a:latin typeface="+mn-lt"/>
                        </a:rPr>
                        <a:t>5.7 </a:t>
                      </a:r>
                      <a:endParaRPr lang="en-US" sz="2400">
                        <a:solidFill>
                          <a:schemeClr val="tx1"/>
                        </a:solidFill>
                        <a:effectLst/>
                        <a:latin typeface="+mn-lt"/>
                        <a:ea typeface="Times New Roman" panose="02020603050405020304" pitchFamily="18" charset="0"/>
                        <a:cs typeface="Arial" panose="020B0604020202020204" pitchFamily="34" charset="0"/>
                      </a:endParaRPr>
                    </a:p>
                  </a:txBody>
                  <a:tcPr marL="42445" marR="42445" marT="0" marB="0">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400">
                          <a:solidFill>
                            <a:schemeClr val="tx1"/>
                          </a:solidFill>
                          <a:effectLst/>
                          <a:latin typeface="+mn-lt"/>
                          <a:ea typeface="Times New Roman" panose="02020603050405020304" pitchFamily="18" charset="0"/>
                          <a:cs typeface="Arial" panose="020B0604020202020204" pitchFamily="34" charset="0"/>
                        </a:rPr>
                        <a:t>3.9 </a:t>
                      </a:r>
                    </a:p>
                  </a:txBody>
                  <a:tcPr marL="68580" marR="68580" marT="0" marB="0">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400" dirty="0">
                          <a:solidFill>
                            <a:schemeClr val="tx1"/>
                          </a:solidFill>
                          <a:effectLst/>
                          <a:latin typeface="+mn-lt"/>
                          <a:ea typeface="Times New Roman" panose="02020603050405020304" pitchFamily="18" charset="0"/>
                          <a:cs typeface="Arial" panose="020B0604020202020204" pitchFamily="34" charset="0"/>
                        </a:rPr>
                        <a:t>5.8</a:t>
                      </a:r>
                    </a:p>
                  </a:txBody>
                  <a:tcPr marL="68580" marR="68580" marT="0" marB="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21736720"/>
                  </a:ext>
                </a:extLst>
              </a:tr>
              <a:tr h="327660">
                <a:tc>
                  <a:txBody>
                    <a:bodyPr/>
                    <a:lstStyle/>
                    <a:p>
                      <a:pPr marL="0" marR="0">
                        <a:spcBef>
                          <a:spcPts val="0"/>
                        </a:spcBef>
                        <a:spcAft>
                          <a:spcPts val="0"/>
                        </a:spcAft>
                      </a:pPr>
                      <a:r>
                        <a:rPr lang="en-US" sz="2400" b="1" dirty="0">
                          <a:solidFill>
                            <a:schemeClr val="tx1"/>
                          </a:solidFill>
                          <a:effectLst/>
                          <a:latin typeface="+mn-lt"/>
                        </a:rPr>
                        <a:t>Mental Health Outcomes</a:t>
                      </a:r>
                      <a:endParaRPr lang="en-US" sz="2400" b="1" dirty="0">
                        <a:solidFill>
                          <a:schemeClr val="tx1"/>
                        </a:solidFill>
                        <a:effectLst/>
                        <a:latin typeface="+mn-lt"/>
                        <a:ea typeface="Times New Roman" panose="02020603050405020304" pitchFamily="18" charset="0"/>
                        <a:cs typeface="Arial" panose="020B0604020202020204" pitchFamily="34" charset="0"/>
                      </a:endParaRPr>
                    </a:p>
                  </a:txBody>
                  <a:tcPr marL="42445" marR="42445" marT="0" marB="0">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2400" dirty="0">
                          <a:solidFill>
                            <a:schemeClr val="tx1"/>
                          </a:solidFill>
                          <a:effectLst/>
                          <a:latin typeface="+mn-lt"/>
                        </a:rPr>
                        <a:t> </a:t>
                      </a:r>
                      <a:endParaRPr lang="en-US" sz="2400" dirty="0">
                        <a:solidFill>
                          <a:schemeClr val="tx1"/>
                        </a:solidFill>
                        <a:effectLst/>
                        <a:latin typeface="+mn-lt"/>
                        <a:ea typeface="Times New Roman" panose="02020603050405020304" pitchFamily="18" charset="0"/>
                        <a:cs typeface="Arial" panose="020B0604020202020204" pitchFamily="34" charset="0"/>
                      </a:endParaRPr>
                    </a:p>
                  </a:txBody>
                  <a:tcPr marL="42445" marR="42445" marT="0" marB="0">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2400" dirty="0">
                          <a:solidFill>
                            <a:schemeClr val="tx1"/>
                          </a:solidFill>
                          <a:effectLst/>
                          <a:latin typeface="+mn-lt"/>
                        </a:rPr>
                        <a:t> </a:t>
                      </a:r>
                      <a:endParaRPr lang="en-US" sz="2400" dirty="0">
                        <a:solidFill>
                          <a:schemeClr val="tx1"/>
                        </a:solidFill>
                        <a:effectLst/>
                        <a:latin typeface="+mn-lt"/>
                        <a:ea typeface="Times New Roman" panose="02020603050405020304" pitchFamily="18" charset="0"/>
                        <a:cs typeface="Arial" panose="020B0604020202020204" pitchFamily="34" charset="0"/>
                      </a:endParaRPr>
                    </a:p>
                  </a:txBody>
                  <a:tcPr marL="42445" marR="42445" marT="0" marB="0">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2400" dirty="0">
                          <a:solidFill>
                            <a:schemeClr val="tx1"/>
                          </a:solidFill>
                          <a:effectLst/>
                          <a:latin typeface="+mn-lt"/>
                        </a:rPr>
                        <a:t> </a:t>
                      </a:r>
                      <a:endParaRPr lang="en-US" sz="2400" dirty="0">
                        <a:solidFill>
                          <a:schemeClr val="tx1"/>
                        </a:solidFill>
                        <a:effectLst/>
                        <a:latin typeface="+mn-lt"/>
                        <a:ea typeface="Times New Roman" panose="02020603050405020304" pitchFamily="18" charset="0"/>
                        <a:cs typeface="Arial" panose="020B0604020202020204" pitchFamily="34" charset="0"/>
                      </a:endParaRPr>
                    </a:p>
                  </a:txBody>
                  <a:tcPr marL="42445" marR="42445" marT="0" marB="0">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2400" dirty="0">
                          <a:solidFill>
                            <a:schemeClr val="tx1"/>
                          </a:solidFill>
                          <a:effectLst/>
                          <a:latin typeface="+mn-lt"/>
                        </a:rPr>
                        <a:t> </a:t>
                      </a:r>
                      <a:endParaRPr lang="en-US" sz="2400" dirty="0">
                        <a:solidFill>
                          <a:schemeClr val="tx1"/>
                        </a:solidFill>
                        <a:effectLst/>
                        <a:latin typeface="+mn-lt"/>
                        <a:ea typeface="Times New Roman" panose="02020603050405020304" pitchFamily="18" charset="0"/>
                        <a:cs typeface="Arial" panose="020B0604020202020204" pitchFamily="34" charset="0"/>
                      </a:endParaRPr>
                    </a:p>
                  </a:txBody>
                  <a:tcPr marL="42445" marR="42445" marT="0" marB="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804302102"/>
                  </a:ext>
                </a:extLst>
              </a:tr>
              <a:tr h="327660">
                <a:tc>
                  <a:txBody>
                    <a:bodyPr/>
                    <a:lstStyle/>
                    <a:p>
                      <a:pPr marL="102870" marR="0" indent="-102870">
                        <a:spcBef>
                          <a:spcPts val="0"/>
                        </a:spcBef>
                        <a:spcAft>
                          <a:spcPts val="0"/>
                        </a:spcAft>
                      </a:pPr>
                      <a:r>
                        <a:rPr lang="en-US" sz="2400" dirty="0">
                          <a:solidFill>
                            <a:schemeClr val="tx1"/>
                          </a:solidFill>
                          <a:effectLst/>
                          <a:latin typeface="+mn-lt"/>
                        </a:rPr>
                        <a:t>Depressive symptoms (≥3)</a:t>
                      </a:r>
                      <a:endParaRPr lang="en-US" sz="2400" dirty="0">
                        <a:solidFill>
                          <a:schemeClr val="tx1"/>
                        </a:solidFill>
                        <a:effectLst/>
                        <a:latin typeface="+mn-lt"/>
                        <a:ea typeface="Times New Roman" panose="02020603050405020304" pitchFamily="18" charset="0"/>
                        <a:cs typeface="Arial" panose="020B0604020202020204" pitchFamily="34" charset="0"/>
                      </a:endParaRPr>
                    </a:p>
                  </a:txBody>
                  <a:tcPr marL="42445" marR="42445" marT="0" marB="0"/>
                </a:tc>
                <a:tc>
                  <a:txBody>
                    <a:bodyPr/>
                    <a:lstStyle/>
                    <a:p>
                      <a:pPr marL="0" marR="0" algn="ctr">
                        <a:spcBef>
                          <a:spcPts val="0"/>
                        </a:spcBef>
                        <a:spcAft>
                          <a:spcPts val="0"/>
                        </a:spcAft>
                      </a:pPr>
                      <a:r>
                        <a:rPr lang="en-US" sz="2400">
                          <a:solidFill>
                            <a:schemeClr val="tx1"/>
                          </a:solidFill>
                          <a:effectLst/>
                          <a:latin typeface="+mn-lt"/>
                          <a:ea typeface="Times New Roman" panose="02020603050405020304" pitchFamily="18" charset="0"/>
                          <a:cs typeface="Arial" panose="020B0604020202020204" pitchFamily="34" charset="0"/>
                        </a:rPr>
                        <a:t>16.4</a:t>
                      </a:r>
                    </a:p>
                  </a:txBody>
                  <a:tcPr marL="68580" marR="68580" marT="0" marB="0"/>
                </a:tc>
                <a:tc>
                  <a:txBody>
                    <a:bodyPr/>
                    <a:lstStyle/>
                    <a:p>
                      <a:pPr marL="0" marR="0" algn="ctr">
                        <a:spcBef>
                          <a:spcPts val="0"/>
                        </a:spcBef>
                        <a:spcAft>
                          <a:spcPts val="0"/>
                        </a:spcAft>
                      </a:pPr>
                      <a:r>
                        <a:rPr lang="en-US" sz="2400">
                          <a:solidFill>
                            <a:schemeClr val="tx1"/>
                          </a:solidFill>
                          <a:effectLst/>
                          <a:latin typeface="+mn-lt"/>
                          <a:ea typeface="Times New Roman" panose="02020603050405020304" pitchFamily="18" charset="0"/>
                          <a:cs typeface="Arial" panose="020B0604020202020204" pitchFamily="34" charset="0"/>
                        </a:rPr>
                        <a:t>18.4</a:t>
                      </a:r>
                    </a:p>
                  </a:txBody>
                  <a:tcPr marL="68580" marR="68580" marT="0" marB="0"/>
                </a:tc>
                <a:tc>
                  <a:txBody>
                    <a:bodyPr/>
                    <a:lstStyle/>
                    <a:p>
                      <a:pPr marL="0" marR="0" algn="ctr">
                        <a:spcBef>
                          <a:spcPts val="0"/>
                        </a:spcBef>
                        <a:spcAft>
                          <a:spcPts val="0"/>
                        </a:spcAft>
                      </a:pPr>
                      <a:r>
                        <a:rPr lang="en-US" sz="2400">
                          <a:solidFill>
                            <a:schemeClr val="tx1"/>
                          </a:solidFill>
                          <a:effectLst/>
                          <a:latin typeface="+mn-lt"/>
                          <a:ea typeface="Times New Roman" panose="02020603050405020304" pitchFamily="18" charset="0"/>
                          <a:cs typeface="Arial" panose="020B0604020202020204" pitchFamily="34" charset="0"/>
                        </a:rPr>
                        <a:t>17.2</a:t>
                      </a:r>
                    </a:p>
                  </a:txBody>
                  <a:tcPr marL="68580" marR="68580" marT="0" marB="0"/>
                </a:tc>
                <a:tc>
                  <a:txBody>
                    <a:bodyPr/>
                    <a:lstStyle/>
                    <a:p>
                      <a:pPr marL="0" marR="0" algn="ctr">
                        <a:spcBef>
                          <a:spcPts val="0"/>
                        </a:spcBef>
                        <a:spcAft>
                          <a:spcPts val="0"/>
                        </a:spcAft>
                      </a:pPr>
                      <a:r>
                        <a:rPr lang="en-US" sz="2400" dirty="0">
                          <a:solidFill>
                            <a:schemeClr val="tx1"/>
                          </a:solidFill>
                          <a:effectLst/>
                          <a:latin typeface="+mn-lt"/>
                          <a:ea typeface="Times New Roman" panose="02020603050405020304" pitchFamily="18" charset="0"/>
                          <a:cs typeface="Arial" panose="020B0604020202020204" pitchFamily="34" charset="0"/>
                        </a:rPr>
                        <a:t>19.9</a:t>
                      </a:r>
                    </a:p>
                  </a:txBody>
                  <a:tcPr marL="68580" marR="68580" marT="0" marB="0"/>
                </a:tc>
                <a:extLst>
                  <a:ext uri="{0D108BD9-81ED-4DB2-BD59-A6C34878D82A}">
                    <a16:rowId xmlns:a16="http://schemas.microsoft.com/office/drawing/2014/main" val="2570561884"/>
                  </a:ext>
                </a:extLst>
              </a:tr>
              <a:tr h="327660">
                <a:tc>
                  <a:txBody>
                    <a:bodyPr/>
                    <a:lstStyle/>
                    <a:p>
                      <a:pPr marL="102870" marR="0" indent="-102870">
                        <a:spcBef>
                          <a:spcPts val="0"/>
                        </a:spcBef>
                        <a:spcAft>
                          <a:spcPts val="0"/>
                        </a:spcAft>
                      </a:pPr>
                      <a:r>
                        <a:rPr lang="en-US" sz="2400" dirty="0">
                          <a:solidFill>
                            <a:schemeClr val="tx1"/>
                          </a:solidFill>
                          <a:effectLst/>
                          <a:latin typeface="+mn-lt"/>
                        </a:rPr>
                        <a:t>Anxiety symptoms (≥3)</a:t>
                      </a:r>
                      <a:endParaRPr lang="en-US" sz="2400" dirty="0">
                        <a:solidFill>
                          <a:schemeClr val="tx1"/>
                        </a:solidFill>
                        <a:effectLst/>
                        <a:latin typeface="+mn-lt"/>
                        <a:ea typeface="Times New Roman" panose="02020603050405020304" pitchFamily="18" charset="0"/>
                        <a:cs typeface="Arial" panose="020B0604020202020204" pitchFamily="34" charset="0"/>
                      </a:endParaRPr>
                    </a:p>
                  </a:txBody>
                  <a:tcPr marL="42445" marR="42445" marT="0" marB="0"/>
                </a:tc>
                <a:tc>
                  <a:txBody>
                    <a:bodyPr/>
                    <a:lstStyle/>
                    <a:p>
                      <a:pPr marL="0" marR="0" algn="ctr">
                        <a:spcBef>
                          <a:spcPts val="0"/>
                        </a:spcBef>
                        <a:spcAft>
                          <a:spcPts val="0"/>
                        </a:spcAft>
                      </a:pPr>
                      <a:r>
                        <a:rPr lang="en-US" sz="2400">
                          <a:solidFill>
                            <a:schemeClr val="tx1"/>
                          </a:solidFill>
                          <a:effectLst/>
                          <a:latin typeface="+mn-lt"/>
                          <a:ea typeface="Times New Roman" panose="02020603050405020304" pitchFamily="18" charset="0"/>
                          <a:cs typeface="Arial" panose="020B0604020202020204" pitchFamily="34" charset="0"/>
                        </a:rPr>
                        <a:t>20.1</a:t>
                      </a:r>
                    </a:p>
                  </a:txBody>
                  <a:tcPr marL="68580" marR="68580" marT="0" marB="0"/>
                </a:tc>
                <a:tc>
                  <a:txBody>
                    <a:bodyPr/>
                    <a:lstStyle/>
                    <a:p>
                      <a:pPr marL="0" marR="0" algn="ctr">
                        <a:spcBef>
                          <a:spcPts val="0"/>
                        </a:spcBef>
                        <a:spcAft>
                          <a:spcPts val="0"/>
                        </a:spcAft>
                      </a:pPr>
                      <a:r>
                        <a:rPr lang="en-US" sz="2400">
                          <a:solidFill>
                            <a:schemeClr val="tx1"/>
                          </a:solidFill>
                          <a:effectLst/>
                          <a:latin typeface="+mn-lt"/>
                          <a:ea typeface="Times New Roman" panose="02020603050405020304" pitchFamily="18" charset="0"/>
                          <a:cs typeface="Arial" panose="020B0604020202020204" pitchFamily="34" charset="0"/>
                        </a:rPr>
                        <a:t>25.5</a:t>
                      </a:r>
                    </a:p>
                  </a:txBody>
                  <a:tcPr marL="68580" marR="68580" marT="0" marB="0"/>
                </a:tc>
                <a:tc>
                  <a:txBody>
                    <a:bodyPr/>
                    <a:lstStyle/>
                    <a:p>
                      <a:pPr marL="0" marR="0" algn="ctr">
                        <a:spcBef>
                          <a:spcPts val="0"/>
                        </a:spcBef>
                        <a:spcAft>
                          <a:spcPts val="0"/>
                        </a:spcAft>
                      </a:pPr>
                      <a:r>
                        <a:rPr lang="en-US" sz="2400">
                          <a:solidFill>
                            <a:schemeClr val="tx1"/>
                          </a:solidFill>
                          <a:effectLst/>
                          <a:latin typeface="+mn-lt"/>
                          <a:ea typeface="Times New Roman" panose="02020603050405020304" pitchFamily="18" charset="0"/>
                          <a:cs typeface="Arial" panose="020B0604020202020204" pitchFamily="34" charset="0"/>
                        </a:rPr>
                        <a:t>21.6</a:t>
                      </a:r>
                    </a:p>
                  </a:txBody>
                  <a:tcPr marL="68580" marR="68580" marT="0" marB="0"/>
                </a:tc>
                <a:tc>
                  <a:txBody>
                    <a:bodyPr/>
                    <a:lstStyle/>
                    <a:p>
                      <a:pPr marL="0" marR="0" algn="ctr">
                        <a:spcBef>
                          <a:spcPts val="0"/>
                        </a:spcBef>
                        <a:spcAft>
                          <a:spcPts val="0"/>
                        </a:spcAft>
                      </a:pPr>
                      <a:r>
                        <a:rPr lang="en-US" sz="2400" dirty="0">
                          <a:solidFill>
                            <a:schemeClr val="tx1"/>
                          </a:solidFill>
                          <a:effectLst/>
                          <a:latin typeface="+mn-lt"/>
                          <a:ea typeface="Times New Roman" panose="02020603050405020304" pitchFamily="18" charset="0"/>
                          <a:cs typeface="Arial" panose="020B0604020202020204" pitchFamily="34" charset="0"/>
                        </a:rPr>
                        <a:t>29.3</a:t>
                      </a:r>
                    </a:p>
                  </a:txBody>
                  <a:tcPr marL="68580" marR="68580" marT="0" marB="0"/>
                </a:tc>
                <a:extLst>
                  <a:ext uri="{0D108BD9-81ED-4DB2-BD59-A6C34878D82A}">
                    <a16:rowId xmlns:a16="http://schemas.microsoft.com/office/drawing/2014/main" val="798933326"/>
                  </a:ext>
                </a:extLst>
              </a:tr>
              <a:tr h="327660">
                <a:tc>
                  <a:txBody>
                    <a:bodyPr/>
                    <a:lstStyle/>
                    <a:p>
                      <a:pPr marL="102870" marR="0" indent="-102870">
                        <a:spcBef>
                          <a:spcPts val="0"/>
                        </a:spcBef>
                        <a:spcAft>
                          <a:spcPts val="0"/>
                        </a:spcAft>
                      </a:pPr>
                      <a:r>
                        <a:rPr lang="en-US" sz="2400" dirty="0">
                          <a:solidFill>
                            <a:schemeClr val="tx1"/>
                          </a:solidFill>
                          <a:effectLst/>
                          <a:latin typeface="+mn-lt"/>
                        </a:rPr>
                        <a:t>Mental health services </a:t>
                      </a:r>
                      <a:endParaRPr lang="en-US" sz="2400" dirty="0">
                        <a:solidFill>
                          <a:schemeClr val="tx1"/>
                        </a:solidFill>
                        <a:effectLst/>
                        <a:latin typeface="+mn-lt"/>
                        <a:ea typeface="Times New Roman" panose="02020603050405020304" pitchFamily="18" charset="0"/>
                        <a:cs typeface="Arial" panose="020B0604020202020204" pitchFamily="34" charset="0"/>
                      </a:endParaRPr>
                    </a:p>
                  </a:txBody>
                  <a:tcPr marL="42445" marR="42445" marT="0" marB="0"/>
                </a:tc>
                <a:tc>
                  <a:txBody>
                    <a:bodyPr/>
                    <a:lstStyle/>
                    <a:p>
                      <a:pPr marL="0" marR="0" algn="ctr">
                        <a:spcBef>
                          <a:spcPts val="0"/>
                        </a:spcBef>
                        <a:spcAft>
                          <a:spcPts val="0"/>
                        </a:spcAft>
                      </a:pPr>
                      <a:r>
                        <a:rPr lang="en-US" sz="2400">
                          <a:solidFill>
                            <a:schemeClr val="tx1"/>
                          </a:solidFill>
                          <a:effectLst/>
                          <a:latin typeface="+mn-lt"/>
                        </a:rPr>
                        <a:t>16.5 </a:t>
                      </a:r>
                      <a:endParaRPr lang="en-US" sz="2400">
                        <a:solidFill>
                          <a:schemeClr val="tx1"/>
                        </a:solidFill>
                        <a:effectLst/>
                        <a:latin typeface="+mn-lt"/>
                        <a:ea typeface="Times New Roman" panose="02020603050405020304" pitchFamily="18" charset="0"/>
                        <a:cs typeface="Arial" panose="020B0604020202020204" pitchFamily="34" charset="0"/>
                      </a:endParaRPr>
                    </a:p>
                  </a:txBody>
                  <a:tcPr marL="42445" marR="42445" marT="0" marB="0"/>
                </a:tc>
                <a:tc>
                  <a:txBody>
                    <a:bodyPr/>
                    <a:lstStyle/>
                    <a:p>
                      <a:pPr marL="0" marR="0" algn="ctr">
                        <a:spcBef>
                          <a:spcPts val="0"/>
                        </a:spcBef>
                        <a:spcAft>
                          <a:spcPts val="0"/>
                        </a:spcAft>
                      </a:pPr>
                      <a:r>
                        <a:rPr lang="en-US" sz="2400">
                          <a:solidFill>
                            <a:schemeClr val="tx1"/>
                          </a:solidFill>
                          <a:effectLst/>
                          <a:latin typeface="+mn-lt"/>
                        </a:rPr>
                        <a:t>21.8 </a:t>
                      </a:r>
                      <a:endParaRPr lang="en-US" sz="2400">
                        <a:solidFill>
                          <a:schemeClr val="tx1"/>
                        </a:solidFill>
                        <a:effectLst/>
                        <a:latin typeface="+mn-lt"/>
                        <a:ea typeface="Times New Roman" panose="02020603050405020304" pitchFamily="18" charset="0"/>
                        <a:cs typeface="Arial" panose="020B0604020202020204" pitchFamily="34" charset="0"/>
                      </a:endParaRPr>
                    </a:p>
                  </a:txBody>
                  <a:tcPr marL="42445" marR="42445" marT="0" marB="0"/>
                </a:tc>
                <a:tc>
                  <a:txBody>
                    <a:bodyPr/>
                    <a:lstStyle/>
                    <a:p>
                      <a:pPr marL="0" marR="0" algn="ctr">
                        <a:spcBef>
                          <a:spcPts val="0"/>
                        </a:spcBef>
                        <a:spcAft>
                          <a:spcPts val="0"/>
                        </a:spcAft>
                      </a:pPr>
                      <a:r>
                        <a:rPr lang="en-US" sz="2400">
                          <a:solidFill>
                            <a:schemeClr val="tx1"/>
                          </a:solidFill>
                          <a:effectLst/>
                          <a:latin typeface="+mn-lt"/>
                          <a:ea typeface="Times New Roman" panose="02020603050405020304" pitchFamily="18" charset="0"/>
                          <a:cs typeface="Arial" panose="020B0604020202020204" pitchFamily="34" charset="0"/>
                        </a:rPr>
                        <a:t>18.4 </a:t>
                      </a:r>
                    </a:p>
                  </a:txBody>
                  <a:tcPr marL="68580" marR="68580" marT="0" marB="0"/>
                </a:tc>
                <a:tc>
                  <a:txBody>
                    <a:bodyPr/>
                    <a:lstStyle/>
                    <a:p>
                      <a:pPr marL="0" marR="0" algn="ctr">
                        <a:spcBef>
                          <a:spcPts val="0"/>
                        </a:spcBef>
                        <a:spcAft>
                          <a:spcPts val="0"/>
                        </a:spcAft>
                      </a:pPr>
                      <a:r>
                        <a:rPr lang="en-US" sz="2400" dirty="0">
                          <a:solidFill>
                            <a:schemeClr val="tx1"/>
                          </a:solidFill>
                          <a:effectLst/>
                          <a:latin typeface="+mn-lt"/>
                          <a:ea typeface="Times New Roman" panose="02020603050405020304" pitchFamily="18" charset="0"/>
                          <a:cs typeface="Arial" panose="020B0604020202020204" pitchFamily="34" charset="0"/>
                        </a:rPr>
                        <a:t>23.3</a:t>
                      </a:r>
                    </a:p>
                  </a:txBody>
                  <a:tcPr marL="68580" marR="68580" marT="0" marB="0"/>
                </a:tc>
                <a:extLst>
                  <a:ext uri="{0D108BD9-81ED-4DB2-BD59-A6C34878D82A}">
                    <a16:rowId xmlns:a16="http://schemas.microsoft.com/office/drawing/2014/main" val="874065726"/>
                  </a:ext>
                </a:extLst>
              </a:tr>
              <a:tr h="327660">
                <a:tc>
                  <a:txBody>
                    <a:bodyPr/>
                    <a:lstStyle/>
                    <a:p>
                      <a:pPr marL="102870" marR="0" indent="-102870">
                        <a:spcBef>
                          <a:spcPts val="0"/>
                        </a:spcBef>
                        <a:spcAft>
                          <a:spcPts val="0"/>
                        </a:spcAft>
                      </a:pPr>
                      <a:r>
                        <a:rPr lang="en-US" sz="2400" dirty="0">
                          <a:solidFill>
                            <a:schemeClr val="tx1"/>
                          </a:solidFill>
                          <a:effectLst/>
                          <a:latin typeface="+mn-lt"/>
                        </a:rPr>
                        <a:t>Mental health prescription</a:t>
                      </a:r>
                      <a:endParaRPr lang="en-US" sz="2400" dirty="0">
                        <a:solidFill>
                          <a:schemeClr val="tx1"/>
                        </a:solidFill>
                        <a:effectLst/>
                        <a:latin typeface="+mn-lt"/>
                        <a:ea typeface="Times New Roman" panose="02020603050405020304" pitchFamily="18" charset="0"/>
                        <a:cs typeface="Arial" panose="020B0604020202020204" pitchFamily="34" charset="0"/>
                      </a:endParaRPr>
                    </a:p>
                  </a:txBody>
                  <a:tcPr marL="42445" marR="42445" marT="0" marB="0"/>
                </a:tc>
                <a:tc>
                  <a:txBody>
                    <a:bodyPr/>
                    <a:lstStyle/>
                    <a:p>
                      <a:pPr marL="0" marR="0" algn="ctr">
                        <a:spcBef>
                          <a:spcPts val="0"/>
                        </a:spcBef>
                        <a:spcAft>
                          <a:spcPts val="0"/>
                        </a:spcAft>
                      </a:pPr>
                      <a:r>
                        <a:rPr lang="en-US" sz="2400" dirty="0">
                          <a:solidFill>
                            <a:schemeClr val="tx1"/>
                          </a:solidFill>
                          <a:effectLst/>
                          <a:latin typeface="+mn-lt"/>
                        </a:rPr>
                        <a:t>22.4 </a:t>
                      </a:r>
                      <a:endParaRPr lang="en-US" sz="2400" dirty="0">
                        <a:solidFill>
                          <a:schemeClr val="tx1"/>
                        </a:solidFill>
                        <a:effectLst/>
                        <a:latin typeface="+mn-lt"/>
                        <a:ea typeface="Times New Roman" panose="02020603050405020304" pitchFamily="18" charset="0"/>
                        <a:cs typeface="Arial" panose="020B0604020202020204" pitchFamily="34" charset="0"/>
                      </a:endParaRPr>
                    </a:p>
                  </a:txBody>
                  <a:tcPr marL="42445" marR="42445" marT="0" marB="0"/>
                </a:tc>
                <a:tc>
                  <a:txBody>
                    <a:bodyPr/>
                    <a:lstStyle/>
                    <a:p>
                      <a:pPr marL="0" marR="0" algn="ctr">
                        <a:spcBef>
                          <a:spcPts val="0"/>
                        </a:spcBef>
                        <a:spcAft>
                          <a:spcPts val="0"/>
                        </a:spcAft>
                      </a:pPr>
                      <a:r>
                        <a:rPr lang="en-US" sz="2400">
                          <a:solidFill>
                            <a:schemeClr val="tx1"/>
                          </a:solidFill>
                          <a:effectLst/>
                          <a:latin typeface="+mn-lt"/>
                        </a:rPr>
                        <a:t>23.6 </a:t>
                      </a:r>
                      <a:endParaRPr lang="en-US" sz="2400">
                        <a:solidFill>
                          <a:schemeClr val="tx1"/>
                        </a:solidFill>
                        <a:effectLst/>
                        <a:latin typeface="+mn-lt"/>
                        <a:ea typeface="Times New Roman" panose="02020603050405020304" pitchFamily="18" charset="0"/>
                        <a:cs typeface="Arial" panose="020B0604020202020204" pitchFamily="34" charset="0"/>
                      </a:endParaRPr>
                    </a:p>
                  </a:txBody>
                  <a:tcPr marL="42445" marR="42445" marT="0" marB="0"/>
                </a:tc>
                <a:tc>
                  <a:txBody>
                    <a:bodyPr/>
                    <a:lstStyle/>
                    <a:p>
                      <a:pPr marL="0" marR="0" algn="ctr">
                        <a:spcBef>
                          <a:spcPts val="0"/>
                        </a:spcBef>
                        <a:spcAft>
                          <a:spcPts val="0"/>
                        </a:spcAft>
                      </a:pPr>
                      <a:r>
                        <a:rPr lang="en-US" sz="2400">
                          <a:solidFill>
                            <a:schemeClr val="tx1"/>
                          </a:solidFill>
                          <a:effectLst/>
                          <a:latin typeface="+mn-lt"/>
                          <a:ea typeface="Times New Roman" panose="02020603050405020304" pitchFamily="18" charset="0"/>
                          <a:cs typeface="Arial" panose="020B0604020202020204" pitchFamily="34" charset="0"/>
                        </a:rPr>
                        <a:t>23.9 </a:t>
                      </a:r>
                    </a:p>
                  </a:txBody>
                  <a:tcPr marL="68580" marR="68580" marT="0" marB="0"/>
                </a:tc>
                <a:tc>
                  <a:txBody>
                    <a:bodyPr/>
                    <a:lstStyle/>
                    <a:p>
                      <a:pPr marL="0" marR="0" algn="ctr">
                        <a:spcBef>
                          <a:spcPts val="0"/>
                        </a:spcBef>
                        <a:spcAft>
                          <a:spcPts val="0"/>
                        </a:spcAft>
                      </a:pPr>
                      <a:r>
                        <a:rPr lang="en-US" sz="2400" dirty="0">
                          <a:solidFill>
                            <a:schemeClr val="tx1"/>
                          </a:solidFill>
                          <a:effectLst/>
                          <a:latin typeface="+mn-lt"/>
                          <a:ea typeface="Times New Roman" panose="02020603050405020304" pitchFamily="18" charset="0"/>
                          <a:cs typeface="Arial" panose="020B0604020202020204" pitchFamily="34" charset="0"/>
                        </a:rPr>
                        <a:t>24.6 </a:t>
                      </a:r>
                    </a:p>
                  </a:txBody>
                  <a:tcPr marL="68580" marR="68580" marT="0" marB="0"/>
                </a:tc>
                <a:extLst>
                  <a:ext uri="{0D108BD9-81ED-4DB2-BD59-A6C34878D82A}">
                    <a16:rowId xmlns:a16="http://schemas.microsoft.com/office/drawing/2014/main" val="4156950301"/>
                  </a:ext>
                </a:extLst>
              </a:tr>
              <a:tr h="327660">
                <a:tc>
                  <a:txBody>
                    <a:bodyPr/>
                    <a:lstStyle/>
                    <a:p>
                      <a:pPr marL="0" marR="0">
                        <a:spcBef>
                          <a:spcPts val="0"/>
                        </a:spcBef>
                        <a:spcAft>
                          <a:spcPts val="0"/>
                        </a:spcAft>
                      </a:pPr>
                      <a:r>
                        <a:rPr lang="en-US" sz="2400" dirty="0">
                          <a:solidFill>
                            <a:schemeClr val="tx1"/>
                          </a:solidFill>
                          <a:effectLst/>
                          <a:latin typeface="+mn-lt"/>
                        </a:rPr>
                        <a:t>N</a:t>
                      </a:r>
                      <a:endParaRPr lang="en-US" sz="2400" dirty="0">
                        <a:solidFill>
                          <a:schemeClr val="tx1"/>
                        </a:solidFill>
                        <a:effectLst/>
                        <a:latin typeface="+mn-lt"/>
                        <a:ea typeface="Times New Roman" panose="02020603050405020304" pitchFamily="18" charset="0"/>
                        <a:cs typeface="Arial" panose="020B0604020202020204" pitchFamily="34" charset="0"/>
                      </a:endParaRPr>
                    </a:p>
                  </a:txBody>
                  <a:tcPr marL="42445" marR="42445" marT="0" marB="0"/>
                </a:tc>
                <a:tc>
                  <a:txBody>
                    <a:bodyPr/>
                    <a:lstStyle/>
                    <a:p>
                      <a:pPr marL="0" marR="0" algn="ctr">
                        <a:spcBef>
                          <a:spcPts val="0"/>
                        </a:spcBef>
                        <a:spcAft>
                          <a:spcPts val="0"/>
                        </a:spcAft>
                      </a:pPr>
                      <a:r>
                        <a:rPr lang="en-US" sz="2400">
                          <a:solidFill>
                            <a:schemeClr val="tx1"/>
                          </a:solidFill>
                          <a:effectLst/>
                          <a:latin typeface="+mn-lt"/>
                          <a:ea typeface="Times New Roman" panose="02020603050405020304" pitchFamily="18" charset="0"/>
                          <a:cs typeface="Arial" panose="020B0604020202020204" pitchFamily="34" charset="0"/>
                        </a:rPr>
                        <a:t>237,901</a:t>
                      </a:r>
                    </a:p>
                  </a:txBody>
                  <a:tcPr marL="68580" marR="68580" marT="0" marB="0"/>
                </a:tc>
                <a:tc>
                  <a:txBody>
                    <a:bodyPr/>
                    <a:lstStyle/>
                    <a:p>
                      <a:pPr marL="0" marR="0" algn="ctr">
                        <a:spcBef>
                          <a:spcPts val="0"/>
                        </a:spcBef>
                        <a:spcAft>
                          <a:spcPts val="0"/>
                        </a:spcAft>
                      </a:pPr>
                      <a:r>
                        <a:rPr lang="en-US" sz="2400">
                          <a:solidFill>
                            <a:schemeClr val="tx1"/>
                          </a:solidFill>
                          <a:effectLst/>
                          <a:latin typeface="+mn-lt"/>
                          <a:ea typeface="Times New Roman" panose="02020603050405020304" pitchFamily="18" charset="0"/>
                          <a:cs typeface="Arial" panose="020B0604020202020204" pitchFamily="34" charset="0"/>
                        </a:rPr>
                        <a:t>112,862</a:t>
                      </a:r>
                    </a:p>
                  </a:txBody>
                  <a:tcPr marL="68580" marR="68580" marT="0" marB="0"/>
                </a:tc>
                <a:tc>
                  <a:txBody>
                    <a:bodyPr/>
                    <a:lstStyle/>
                    <a:p>
                      <a:pPr marL="0" marR="0" algn="ctr">
                        <a:spcBef>
                          <a:spcPts val="0"/>
                        </a:spcBef>
                        <a:spcAft>
                          <a:spcPts val="0"/>
                        </a:spcAft>
                      </a:pPr>
                      <a:r>
                        <a:rPr lang="en-US" sz="2400" dirty="0">
                          <a:solidFill>
                            <a:schemeClr val="tx1"/>
                          </a:solidFill>
                          <a:effectLst/>
                          <a:latin typeface="+mn-lt"/>
                          <a:ea typeface="Times New Roman" panose="02020603050405020304" pitchFamily="18" charset="0"/>
                          <a:cs typeface="Arial" panose="020B0604020202020204" pitchFamily="34" charset="0"/>
                        </a:rPr>
                        <a:t>316,122</a:t>
                      </a:r>
                    </a:p>
                  </a:txBody>
                  <a:tcPr marL="68580" marR="68580" marT="0" marB="0"/>
                </a:tc>
                <a:tc>
                  <a:txBody>
                    <a:bodyPr/>
                    <a:lstStyle/>
                    <a:p>
                      <a:pPr marL="0" marR="0" algn="ctr">
                        <a:spcBef>
                          <a:spcPts val="0"/>
                        </a:spcBef>
                        <a:spcAft>
                          <a:spcPts val="0"/>
                        </a:spcAft>
                      </a:pPr>
                      <a:r>
                        <a:rPr lang="en-US" sz="2400" dirty="0">
                          <a:solidFill>
                            <a:schemeClr val="tx1"/>
                          </a:solidFill>
                          <a:effectLst/>
                          <a:latin typeface="+mn-lt"/>
                          <a:ea typeface="Times New Roman" panose="02020603050405020304" pitchFamily="18" charset="0"/>
                          <a:cs typeface="Arial" panose="020B0604020202020204" pitchFamily="34" charset="0"/>
                        </a:rPr>
                        <a:t>145,429</a:t>
                      </a:r>
                    </a:p>
                  </a:txBody>
                  <a:tcPr marL="68580" marR="68580" marT="0" marB="0"/>
                </a:tc>
                <a:extLst>
                  <a:ext uri="{0D108BD9-81ED-4DB2-BD59-A6C34878D82A}">
                    <a16:rowId xmlns:a16="http://schemas.microsoft.com/office/drawing/2014/main" val="2868210284"/>
                  </a:ext>
                </a:extLst>
              </a:tr>
            </a:tbl>
          </a:graphicData>
        </a:graphic>
      </p:graphicFrame>
    </p:spTree>
    <p:extLst>
      <p:ext uri="{BB962C8B-B14F-4D97-AF65-F5344CB8AC3E}">
        <p14:creationId xmlns:p14="http://schemas.microsoft.com/office/powerpoint/2010/main" val="28490751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D3286-466B-5170-AF5C-212CEA4DFFB1}"/>
              </a:ext>
            </a:extLst>
          </p:cNvPr>
          <p:cNvSpPr>
            <a:spLocks noGrp="1"/>
          </p:cNvSpPr>
          <p:nvPr>
            <p:ph type="title"/>
          </p:nvPr>
        </p:nvSpPr>
        <p:spPr>
          <a:xfrm>
            <a:off x="1784973" y="-457200"/>
            <a:ext cx="18697587" cy="2005139"/>
          </a:xfrm>
        </p:spPr>
        <p:txBody>
          <a:bodyPr/>
          <a:lstStyle/>
          <a:p>
            <a:r>
              <a:rPr lang="en-US" dirty="0"/>
              <a:t>Assessment of Parallel Trends Assumption</a:t>
            </a:r>
          </a:p>
        </p:txBody>
      </p:sp>
      <p:grpSp>
        <p:nvGrpSpPr>
          <p:cNvPr id="4" name="Group 3">
            <a:extLst>
              <a:ext uri="{FF2B5EF4-FFF2-40B4-BE49-F238E27FC236}">
                <a16:creationId xmlns:a16="http://schemas.microsoft.com/office/drawing/2014/main" id="{EB5BD81D-A8EC-646A-3EC8-518BC322BF0D}"/>
              </a:ext>
            </a:extLst>
          </p:cNvPr>
          <p:cNvGrpSpPr/>
          <p:nvPr/>
        </p:nvGrpSpPr>
        <p:grpSpPr>
          <a:xfrm>
            <a:off x="2788834" y="2286000"/>
            <a:ext cx="16689864" cy="8259155"/>
            <a:chOff x="526063" y="1583344"/>
            <a:chExt cx="8029480" cy="3165048"/>
          </a:xfrm>
        </p:grpSpPr>
        <p:pic>
          <p:nvPicPr>
            <p:cNvPr id="5" name="Picture 4">
              <a:extLst>
                <a:ext uri="{FF2B5EF4-FFF2-40B4-BE49-F238E27FC236}">
                  <a16:creationId xmlns:a16="http://schemas.microsoft.com/office/drawing/2014/main" id="{69C827B3-8CE9-CDEE-ED2C-15170DED88E9}"/>
                </a:ext>
              </a:extLst>
            </p:cNvPr>
            <p:cNvPicPr>
              <a:picLocks noChangeAspect="1"/>
            </p:cNvPicPr>
            <p:nvPr/>
          </p:nvPicPr>
          <p:blipFill>
            <a:blip r:embed="rId3"/>
            <a:stretch>
              <a:fillRect/>
            </a:stretch>
          </p:blipFill>
          <p:spPr>
            <a:xfrm>
              <a:off x="526063" y="1583344"/>
              <a:ext cx="8025444" cy="2671155"/>
            </a:xfrm>
            <a:prstGeom prst="rect">
              <a:avLst/>
            </a:prstGeom>
          </p:spPr>
        </p:pic>
        <p:pic>
          <p:nvPicPr>
            <p:cNvPr id="6" name="Picture 5">
              <a:extLst>
                <a:ext uri="{FF2B5EF4-FFF2-40B4-BE49-F238E27FC236}">
                  <a16:creationId xmlns:a16="http://schemas.microsoft.com/office/drawing/2014/main" id="{D219977D-A8EC-72C2-6CFB-1C537A546F2B}"/>
                </a:ext>
              </a:extLst>
            </p:cNvPr>
            <p:cNvPicPr>
              <a:picLocks noChangeAspect="1"/>
            </p:cNvPicPr>
            <p:nvPr/>
          </p:nvPicPr>
          <p:blipFill>
            <a:blip r:embed="rId4"/>
            <a:stretch>
              <a:fillRect/>
            </a:stretch>
          </p:blipFill>
          <p:spPr>
            <a:xfrm>
              <a:off x="530099" y="4229099"/>
              <a:ext cx="8025444" cy="519293"/>
            </a:xfrm>
            <a:prstGeom prst="rect">
              <a:avLst/>
            </a:prstGeom>
          </p:spPr>
        </p:pic>
      </p:grpSp>
      <p:sp>
        <p:nvSpPr>
          <p:cNvPr id="7" name="TextBox 6">
            <a:extLst>
              <a:ext uri="{FF2B5EF4-FFF2-40B4-BE49-F238E27FC236}">
                <a16:creationId xmlns:a16="http://schemas.microsoft.com/office/drawing/2014/main" id="{E91BBAFA-D0F6-60C9-6200-2B974F3EDAA3}"/>
              </a:ext>
            </a:extLst>
          </p:cNvPr>
          <p:cNvSpPr txBox="1"/>
          <p:nvPr/>
        </p:nvSpPr>
        <p:spPr bwMode="auto">
          <a:xfrm>
            <a:off x="2788834" y="10668000"/>
            <a:ext cx="16689864" cy="1477328"/>
          </a:xfrm>
          <a:prstGeom prst="rect">
            <a:avLst/>
          </a:prstGeom>
          <a:noFill/>
          <a:ln w="19050" algn="ctr">
            <a:noFill/>
            <a:miter lim="800000"/>
            <a:headEnd/>
            <a:tailEnd/>
          </a:ln>
        </p:spPr>
        <p:txBody>
          <a:bodyPr wrap="square">
            <a:spAutoFit/>
          </a:bodyPr>
          <a:lstStyle/>
          <a:p>
            <a:r>
              <a:rPr lang="en-US" sz="3000" dirty="0">
                <a:solidFill>
                  <a:schemeClr val="bg1"/>
                </a:solidFill>
                <a:effectLst/>
                <a:latin typeface="Arial" panose="020B0604020202020204" pitchFamily="34" charset="0"/>
                <a:ea typeface="Times New Roman" panose="02020603050405020304" pitchFamily="18" charset="0"/>
              </a:rPr>
              <a:t>Note: Sample was drawn from the April 2021 to January 2022 waves of the U.S. Census Household Pulse Survey. Sample includes </a:t>
            </a:r>
            <a:r>
              <a:rPr lang="en-US" sz="3000" dirty="0">
                <a:solidFill>
                  <a:schemeClr val="bg1"/>
                </a:solidFill>
                <a:latin typeface="Arial" panose="020B0604020202020204" pitchFamily="34" charset="0"/>
                <a:ea typeface="Times New Roman" panose="02020603050405020304" pitchFamily="18" charset="0"/>
              </a:rPr>
              <a:t>812,314</a:t>
            </a:r>
            <a:r>
              <a:rPr lang="en-US" sz="3000" dirty="0">
                <a:solidFill>
                  <a:schemeClr val="bg1"/>
                </a:solidFill>
                <a:effectLst/>
                <a:latin typeface="Arial" panose="020B0604020202020204" pitchFamily="34" charset="0"/>
                <a:ea typeface="Times New Roman" panose="02020603050405020304" pitchFamily="18" charset="0"/>
              </a:rPr>
              <a:t> participants who provided responses to the outcomes of interest. </a:t>
            </a:r>
            <a:endParaRPr lang="en-US" sz="3000" dirty="0">
              <a:solidFill>
                <a:schemeClr val="bg1"/>
              </a:solidFill>
            </a:endParaRPr>
          </a:p>
        </p:txBody>
      </p:sp>
      <p:sp>
        <p:nvSpPr>
          <p:cNvPr id="3" name="TextBox 2">
            <a:extLst>
              <a:ext uri="{FF2B5EF4-FFF2-40B4-BE49-F238E27FC236}">
                <a16:creationId xmlns:a16="http://schemas.microsoft.com/office/drawing/2014/main" id="{74458063-4586-B8B8-3626-057A851C540D}"/>
              </a:ext>
            </a:extLst>
          </p:cNvPr>
          <p:cNvSpPr txBox="1"/>
          <p:nvPr/>
        </p:nvSpPr>
        <p:spPr>
          <a:xfrm>
            <a:off x="606425" y="12737812"/>
            <a:ext cx="5166286" cy="523220"/>
          </a:xfrm>
          <a:prstGeom prst="rect">
            <a:avLst/>
          </a:prstGeom>
          <a:noFill/>
        </p:spPr>
        <p:txBody>
          <a:bodyPr wrap="none" rtlCol="0">
            <a:spAutoFit/>
          </a:bodyPr>
          <a:lstStyle/>
          <a:p>
            <a:pPr algn="l"/>
            <a:r>
              <a:rPr lang="en-US" sz="2800" dirty="0">
                <a:solidFill>
                  <a:schemeClr val="bg1"/>
                </a:solidFill>
              </a:rPr>
              <a:t>Batra et al., </a:t>
            </a:r>
            <a:r>
              <a:rPr lang="en-US" sz="2800" i="1" dirty="0">
                <a:solidFill>
                  <a:schemeClr val="bg1"/>
                </a:solidFill>
              </a:rPr>
              <a:t>Health Affairs </a:t>
            </a:r>
            <a:r>
              <a:rPr lang="en-US" sz="2800" dirty="0">
                <a:solidFill>
                  <a:schemeClr val="bg1"/>
                </a:solidFill>
              </a:rPr>
              <a:t>2023</a:t>
            </a:r>
          </a:p>
        </p:txBody>
      </p:sp>
    </p:spTree>
    <p:extLst>
      <p:ext uri="{BB962C8B-B14F-4D97-AF65-F5344CB8AC3E}">
        <p14:creationId xmlns:p14="http://schemas.microsoft.com/office/powerpoint/2010/main" val="221331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37CA3-3133-2430-9802-DCFBEE307D1D}"/>
              </a:ext>
            </a:extLst>
          </p:cNvPr>
          <p:cNvSpPr>
            <a:spLocks noGrp="1"/>
          </p:cNvSpPr>
          <p:nvPr>
            <p:ph type="title"/>
          </p:nvPr>
        </p:nvSpPr>
        <p:spPr/>
        <p:txBody>
          <a:bodyPr/>
          <a:lstStyle/>
          <a:p>
            <a:r>
              <a:rPr lang="en-US" dirty="0"/>
              <a:t>Results: Effects of 2021 CTC Expansion on Mental Health</a:t>
            </a:r>
          </a:p>
        </p:txBody>
      </p:sp>
      <p:pic>
        <p:nvPicPr>
          <p:cNvPr id="4" name="Picture 2" descr="Exhibit 2">
            <a:extLst>
              <a:ext uri="{FF2B5EF4-FFF2-40B4-BE49-F238E27FC236}">
                <a16:creationId xmlns:a16="http://schemas.microsoft.com/office/drawing/2014/main" id="{C18651DC-8722-CE74-F9D5-B63DD31AA7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1565" y="3886200"/>
            <a:ext cx="21434519" cy="539212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924C55F-767A-70E5-CC2D-3EB74F62BF90}"/>
              </a:ext>
            </a:extLst>
          </p:cNvPr>
          <p:cNvSpPr txBox="1"/>
          <p:nvPr/>
        </p:nvSpPr>
        <p:spPr bwMode="auto">
          <a:xfrm>
            <a:off x="1471564" y="9473945"/>
            <a:ext cx="21434519" cy="1477328"/>
          </a:xfrm>
          <a:prstGeom prst="rect">
            <a:avLst/>
          </a:prstGeom>
          <a:noFill/>
          <a:ln w="19050" algn="ctr">
            <a:no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000" b="0" i="0" u="none" strike="noStrike" kern="0" cap="none" spc="0" normalizeH="0" baseline="0" noProof="0" dirty="0">
                <a:ln>
                  <a:noFill/>
                </a:ln>
                <a:solidFill>
                  <a:srgbClr val="FFFFFF"/>
                </a:solidFill>
                <a:effectLst/>
                <a:uLnTx/>
                <a:uFillTx/>
                <a:ea typeface="Times New Roman" panose="02020603050405020304" pitchFamily="18" charset="0"/>
              </a:rPr>
              <a:t>*** p &lt; 0.01</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3000" b="0" i="0" u="none" strike="noStrike" kern="0" cap="none" spc="0" normalizeH="0" baseline="0" noProof="0" dirty="0">
                <a:ln>
                  <a:noFill/>
                </a:ln>
                <a:solidFill>
                  <a:srgbClr val="FFFFFF"/>
                </a:solidFill>
                <a:effectLst/>
                <a:uLnTx/>
                <a:uFillTx/>
                <a:ea typeface="Times New Roman" panose="02020603050405020304" pitchFamily="18" charset="0"/>
              </a:rPr>
              <a:t>Note: Sample was drawn from the April 2021 to January 2022 waves of the U.S. Census Household Pulse Survey. Sample includes 812,314 participants who provided responses to the outcomes of interest. </a:t>
            </a:r>
            <a:endParaRPr kumimoji="0" lang="en-US" sz="3000" b="0" i="0" u="none" strike="noStrike" kern="0" cap="none" spc="0" normalizeH="0" baseline="0" noProof="0" dirty="0">
              <a:ln>
                <a:noFill/>
              </a:ln>
              <a:solidFill>
                <a:srgbClr val="FFFFFF"/>
              </a:solidFill>
              <a:effectLst/>
              <a:uLnTx/>
              <a:uFillTx/>
            </a:endParaRPr>
          </a:p>
        </p:txBody>
      </p:sp>
      <p:sp>
        <p:nvSpPr>
          <p:cNvPr id="7" name="TextBox 6">
            <a:extLst>
              <a:ext uri="{FF2B5EF4-FFF2-40B4-BE49-F238E27FC236}">
                <a16:creationId xmlns:a16="http://schemas.microsoft.com/office/drawing/2014/main" id="{B35A4FDF-0B16-2B43-5AAD-5077BBD82470}"/>
              </a:ext>
            </a:extLst>
          </p:cNvPr>
          <p:cNvSpPr txBox="1"/>
          <p:nvPr/>
        </p:nvSpPr>
        <p:spPr>
          <a:xfrm>
            <a:off x="606425" y="12737812"/>
            <a:ext cx="5166286" cy="523220"/>
          </a:xfrm>
          <a:prstGeom prst="rect">
            <a:avLst/>
          </a:prstGeom>
          <a:noFill/>
        </p:spPr>
        <p:txBody>
          <a:bodyPr wrap="none" rtlCol="0">
            <a:spAutoFit/>
          </a:bodyPr>
          <a:lstStyle/>
          <a:p>
            <a:pPr algn="l"/>
            <a:r>
              <a:rPr lang="en-US" sz="2800" dirty="0">
                <a:solidFill>
                  <a:schemeClr val="bg1"/>
                </a:solidFill>
              </a:rPr>
              <a:t>Batra et al., </a:t>
            </a:r>
            <a:r>
              <a:rPr lang="en-US" sz="2800" i="1" dirty="0">
                <a:solidFill>
                  <a:schemeClr val="bg1"/>
                </a:solidFill>
              </a:rPr>
              <a:t>Health Affairs </a:t>
            </a:r>
            <a:r>
              <a:rPr lang="en-US" sz="2800" dirty="0">
                <a:solidFill>
                  <a:schemeClr val="bg1"/>
                </a:solidFill>
              </a:rPr>
              <a:t>2023</a:t>
            </a:r>
          </a:p>
        </p:txBody>
      </p:sp>
    </p:spTree>
    <p:extLst>
      <p:ext uri="{BB962C8B-B14F-4D97-AF65-F5344CB8AC3E}">
        <p14:creationId xmlns:p14="http://schemas.microsoft.com/office/powerpoint/2010/main" val="1040612779"/>
      </p:ext>
    </p:extLst>
  </p:cSld>
  <p:clrMapOvr>
    <a:masterClrMapping/>
  </p:clrMapOvr>
</p:sld>
</file>

<file path=ppt/theme/theme1.xml><?xml version="1.0" encoding="utf-8"?>
<a:theme xmlns:a="http://schemas.openxmlformats.org/drawingml/2006/main" name="Harvard Chan - base">
  <a:themeElements>
    <a:clrScheme name="Custom 3">
      <a:dk1>
        <a:srgbClr val="282C33"/>
      </a:dk1>
      <a:lt1>
        <a:srgbClr val="FFFFFF"/>
      </a:lt1>
      <a:dk2>
        <a:srgbClr val="484C58"/>
      </a:dk2>
      <a:lt2>
        <a:srgbClr val="FFFFFF"/>
      </a:lt2>
      <a:accent1>
        <a:srgbClr val="D3919B"/>
      </a:accent1>
      <a:accent2>
        <a:srgbClr val="C56C79"/>
      </a:accent2>
      <a:accent3>
        <a:srgbClr val="B54555"/>
      </a:accent3>
      <a:accent4>
        <a:srgbClr val="A72034"/>
      </a:accent4>
      <a:accent5>
        <a:srgbClr val="8D1828"/>
      </a:accent5>
      <a:accent6>
        <a:srgbClr val="711320"/>
      </a:accent6>
      <a:hlink>
        <a:srgbClr val="BEECFF"/>
      </a:hlink>
      <a:folHlink>
        <a:srgbClr val="C6D6F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0F0F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dk1"/>
        </a:lnRef>
        <a:fillRef idx="0">
          <a:schemeClr val="dk1"/>
        </a:fillRef>
        <a:effectRef idx="0">
          <a:schemeClr val="dk1"/>
        </a:effectRef>
        <a:fontRef idx="minor">
          <a:schemeClr val="tx1"/>
        </a:fontRef>
      </a:style>
    </a:lnDef>
    <a:txDef>
      <a:spPr>
        <a:noFill/>
      </a:spPr>
      <a:bodyPr wrap="none" rtlCol="0">
        <a:spAutoFit/>
      </a:bodyPr>
      <a:lstStyle>
        <a:defPPr algn="l">
          <a:defRPr sz="3200" dirty="0" err="1" smtClean="0">
            <a:solidFill>
              <a:schemeClr val="bg1"/>
            </a:solidFill>
          </a:defRPr>
        </a:defPPr>
      </a:lstStyle>
    </a:txDef>
  </a:objectDefaults>
  <a:extraClrSchemeLst/>
  <a:extLst>
    <a:ext uri="{05A4C25C-085E-4340-85A3-A5531E510DB2}">
      <thm15:themeFamily xmlns:thm15="http://schemas.microsoft.com/office/thememl/2012/main" name="Harvard Chan School_Dark-Red" id="{DFB26A5C-DFD0-874A-A9ED-5EAD7642F5E0}" vid="{D3383916-E2F2-7145-8987-02FA109618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1307</TotalTime>
  <Words>4892</Words>
  <Application>Microsoft Office PowerPoint</Application>
  <PresentationFormat>Custom</PresentationFormat>
  <Paragraphs>335</Paragraphs>
  <Slides>27</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Cambria Math</vt:lpstr>
      <vt:lpstr>Consolas</vt:lpstr>
      <vt:lpstr>Times New Roman</vt:lpstr>
      <vt:lpstr>Harvard Chan - base</vt:lpstr>
      <vt:lpstr>Difference-in-Differences Analysis to Evaluate the Health Effects of Pandemic-Era Safety Net Policies</vt:lpstr>
      <vt:lpstr>Unprecedented Spending on Social Safety Net</vt:lpstr>
      <vt:lpstr>The 2021 Child Tax Credit Expansion</vt:lpstr>
      <vt:lpstr>Methods: Data Set</vt:lpstr>
      <vt:lpstr>Methods: Difference-in-differences Analysis</vt:lpstr>
      <vt:lpstr>Empirical Models</vt:lpstr>
      <vt:lpstr>Results: HPS Sample Characteristics</vt:lpstr>
      <vt:lpstr>Assessment of Parallel Trends Assumption</vt:lpstr>
      <vt:lpstr>Results: Effects of 2021 CTC Expansion on Mental Health</vt:lpstr>
      <vt:lpstr>Results: Effects of 2021 CTC Expansion on Mental Health, by Race/Ethnicity</vt:lpstr>
      <vt:lpstr>Results: Effects of 2021 CTC Expansion on Mental Health, Event Study Models</vt:lpstr>
      <vt:lpstr>The Supplemental Nutrition Assistance Program</vt:lpstr>
      <vt:lpstr>Staggered Expiration of SNAP EAs by State</vt:lpstr>
      <vt:lpstr>Methods: Data Set</vt:lpstr>
      <vt:lpstr>Methods: Difference-in-differences analysis</vt:lpstr>
      <vt:lpstr>Results: Evaluation of Parallel Trends Assumption</vt:lpstr>
      <vt:lpstr>Results: Effects of SNAP Emergency Allotment Expiration on Food and Material Hardship</vt:lpstr>
      <vt:lpstr>Results: Proportion of SNAP-eligible individuals  self-reporting SNAP receipt, by survey wave</vt:lpstr>
      <vt:lpstr>Results: Effects of SNAP Emergency Allotment Expiration on Food/Material Hardship, Sample Restricted to EITC-eligible Individuals</vt:lpstr>
      <vt:lpstr>Acknowledgements</vt:lpstr>
      <vt:lpstr>Thank you! Questions?</vt:lpstr>
      <vt:lpstr>PowerPoint Presentation</vt:lpstr>
      <vt:lpstr>Methods: Multiple Imputation</vt:lpstr>
      <vt:lpstr>Child Tax Credit: Policy Implications</vt:lpstr>
      <vt:lpstr>The Rise and Fall of Expanded SNAP Benefits</vt:lpstr>
      <vt:lpstr>The Rise and Fall of Expanded SNAP Benefits</vt:lpstr>
      <vt:lpstr>Co-Occurring Pandemic-Era Policies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Safety Net Policies to Address Pandemic-Era Health Inequities: Impacts and Challenges</dc:title>
  <dc:creator>Hamad, Rita</dc:creator>
  <cp:lastModifiedBy>Hamad, Rita</cp:lastModifiedBy>
  <cp:revision>5</cp:revision>
  <dcterms:created xsi:type="dcterms:W3CDTF">2024-01-03T14:19:59Z</dcterms:created>
  <dcterms:modified xsi:type="dcterms:W3CDTF">2024-11-08T14:45:27Z</dcterms:modified>
</cp:coreProperties>
</file>