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3" r:id="rId1"/>
    <p:sldMasterId id="2147484309" r:id="rId2"/>
  </p:sldMasterIdLst>
  <p:notesMasterIdLst>
    <p:notesMasterId r:id="rId39"/>
  </p:notesMasterIdLst>
  <p:handoutMasterIdLst>
    <p:handoutMasterId r:id="rId40"/>
  </p:handoutMasterIdLst>
  <p:sldIdLst>
    <p:sldId id="1071" r:id="rId3"/>
    <p:sldId id="1186" r:id="rId4"/>
    <p:sldId id="1187" r:id="rId5"/>
    <p:sldId id="1188" r:id="rId6"/>
    <p:sldId id="1191" r:id="rId7"/>
    <p:sldId id="1189" r:id="rId8"/>
    <p:sldId id="1197" r:id="rId9"/>
    <p:sldId id="1200" r:id="rId10"/>
    <p:sldId id="1203" r:id="rId11"/>
    <p:sldId id="1223" r:id="rId12"/>
    <p:sldId id="1219" r:id="rId13"/>
    <p:sldId id="1224" r:id="rId14"/>
    <p:sldId id="1206" r:id="rId15"/>
    <p:sldId id="1207" r:id="rId16"/>
    <p:sldId id="1208" r:id="rId17"/>
    <p:sldId id="1213" r:id="rId18"/>
    <p:sldId id="1209" r:id="rId19"/>
    <p:sldId id="1221" r:id="rId20"/>
    <p:sldId id="1215" r:id="rId21"/>
    <p:sldId id="1214" r:id="rId22"/>
    <p:sldId id="1218" r:id="rId23"/>
    <p:sldId id="1222" r:id="rId24"/>
    <p:sldId id="1217" r:id="rId25"/>
    <p:sldId id="1225" r:id="rId26"/>
    <p:sldId id="1227" r:id="rId27"/>
    <p:sldId id="1228" r:id="rId28"/>
    <p:sldId id="1229" r:id="rId29"/>
    <p:sldId id="1230" r:id="rId30"/>
    <p:sldId id="1173" r:id="rId31"/>
    <p:sldId id="1174" r:id="rId32"/>
    <p:sldId id="1175" r:id="rId33"/>
    <p:sldId id="1176" r:id="rId34"/>
    <p:sldId id="1177" r:id="rId35"/>
    <p:sldId id="1178" r:id="rId36"/>
    <p:sldId id="1179" r:id="rId37"/>
    <p:sldId id="1231" r:id="rId38"/>
  </p:sldIdLst>
  <p:sldSz cx="12192000" cy="6858000"/>
  <p:notesSz cx="7315200" cy="9601200"/>
  <p:embeddedFontLs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8" autoAdjust="0"/>
    <p:restoredTop sz="94821" autoAdjust="0"/>
  </p:normalViewPr>
  <p:slideViewPr>
    <p:cSldViewPr>
      <p:cViewPr varScale="1">
        <p:scale>
          <a:sx n="113" d="100"/>
          <a:sy n="113" d="100"/>
        </p:scale>
        <p:origin x="1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38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86EF0CC0-253D-47C3-8ABA-61E192260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2-26T02:43:00.972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14216 9940 12288,'-22'-15'5567,"22"11"-4383,0-4-1504,0 8-1216,0 0 1120,6 0-6015,10-6-225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8T18:16:16.813"/>
    </inkml:context>
    <inkml:brush xml:id="br0">
      <inkml:brushProperty name="width" value="0.02" units="cm"/>
      <inkml:brushProperty name="height" value="0.02" units="cm"/>
    </inkml:brush>
  </inkml:definitions>
  <inkml:trace contextRef="#ctx0" brushRef="#br0">27775 18311 11392,'-31'-16'4224,"16"16"-2305,15-15-3358,-15 15 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2-26T02:43:00.972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14216 9940 12288,'-22'-15'5567,"22"11"-4383,0-4-1504,0 8-1216,0 0 1120,6 0-6015,10-6-225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2-26T02:43:00.972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14216 9940 12288,'-22'-15'5567,"22"11"-4383,0-4-1504,0 8-1216,0 0 1120,6 0-6015,10-6-225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EC063134-1902-4EA1-84E4-8F80A5F7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1/26/2015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7F05A-6406-46F5-9EA7-29EB712FB2E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134-1902-4EA1-84E4-8F80A5F71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this time we have been talking about 2 approaches to emulate randomization. Time to focus our attention on the strategies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134-1902-4EA1-84E4-8F80A5F71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this time we have been talking about 2 approaches to emulate randomization. Time to focus our attention on the strategies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134-1902-4EA1-84E4-8F80A5F71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134-1902-4EA1-84E4-8F80A5F71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134-1902-4EA1-84E4-8F80A5F712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4140-411E-4BA5-AB2C-8C8591C87C7C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5C65-EC40-4007-846E-588E96A5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04AD-5AD7-4470-814F-39B97B4BE137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2FC5-15F1-49DE-882F-0B00667A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344C-0393-425E-8E31-3A8FE3FB1887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6243-2DDA-4850-BFA3-B056EA55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55651" y="3962400"/>
            <a:ext cx="10668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0623-A673-4463-881B-498CB2AB54E8}" type="datetime1">
              <a:rPr lang="en-US" smtClean="0"/>
              <a:t>3/9/2017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916-1866-4C49-A236-7498535D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1F39-A21C-4B63-94FF-08033B02E43E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DD14-0C8C-48C1-83A8-A42C58214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10668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1" y="3962400"/>
            <a:ext cx="10668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3FFC-0643-4B8F-8DDB-6459F8F61982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66C8-DD49-47C8-9CD0-A2AC06A5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8149B-57DF-47C1-A221-234DA75DE366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5C65-EC40-4007-846E-588E96A52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00B87-F44E-4115-81F3-FA5E0A1628B5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E65D5-9423-4A43-BC6E-C1C65B737F7C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62F21-A96D-4121-B954-63C2C180FC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E7E0A-C1C1-4989-ACCB-75635F8530C9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A327-4765-44BB-B409-F388B8D9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3AB8B-9DDE-4101-AC70-2E05AF8E7AE6}" type="datetime1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4C8E6-D49E-4E22-89EA-658F48D7E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82F1-6EAC-43C2-812E-E38B8A280C6B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21932-C0A3-44A6-8F63-F5D8CBABA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E179C-A4AD-4386-AEFB-49BE22F2EE74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F0E3D-2021-4660-9D26-CBA4C1269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9120D-ECF0-48A0-974F-598D56974E7F}" type="datetime1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42EE-6D25-4866-9E65-13BE620689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D6CA6-FFC6-4017-B5A7-C70600DB8465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10AD2-18FF-45BA-A5C8-71CA0AF88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8CCB0-ED91-4CDC-81C2-B392D50E8D94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892B-67F2-4B89-ABA1-6CD30456A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71471-29D4-4F8B-A10D-C8BE0BDEE4DB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F2FC5-15F1-49DE-882F-0B00667A6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8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03817-463F-4C10-B3D3-7CA0035DB6C4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A6243-2DDA-4850-BFA3-B056EA55A8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F9BA-28BB-408B-A70E-F28D989714D5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2F21-A96D-4121-B954-63C2C180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5143-F0B0-42DF-B477-394ABCD981CC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A327-4765-44BB-B409-F388B8D9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1264-D28E-4B18-886A-18FA6435164F}" type="datetime1">
              <a:rPr lang="en-US" smtClean="0"/>
              <a:t>3/9/2017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C8E6-D49E-4E22-89EA-658F48D7E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3B08-4B16-4FCC-A43C-430F3B1163BE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F0E3D-2021-4660-9D26-CBA4C126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CC346-1F84-4808-952A-3E12CAC422EC}" type="datetime1">
              <a:rPr lang="en-US" smtClean="0"/>
              <a:t>3/9/2017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42EE-6D25-4866-9E65-13BE62068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591F-3CE8-41EC-84FD-9F3202F9DF39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0AD2-18FF-45BA-A5C8-71CA0AF88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D56A-CC27-4C6C-A89C-ED7AEFFBAD86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892B-67F2-4B89-ABA1-6CD30456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7078093-8382-4CF0-8FC4-C3284FD68A99}" type="datetime1">
              <a:rPr lang="en-US" smtClean="0"/>
              <a:t>3/9/2017</a:t>
            </a:fld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B214A3F-9DD7-4E4B-904E-FF02DA37B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30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583D1-5CFE-4192-8F69-5922809F931E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214A3F-9DD7-4E4B-904E-FF02DA37B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10363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Epidemiologic and Econometric Approaches to Causal Inference</a:t>
            </a: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 err="1"/>
              <a:t>SERdigital</a:t>
            </a:r>
            <a:r>
              <a:rPr lang="en-US" sz="3600" dirty="0"/>
              <a:t>, March 9, 2017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10000"/>
            <a:ext cx="6096000" cy="1981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Miguel Hernán</a:t>
            </a:r>
          </a:p>
          <a:p>
            <a:r>
              <a:rPr lang="en-US" sz="2400" b="1" cap="smal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 of epidemiology and biostatistics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50" y="5642610"/>
            <a:ext cx="5516880" cy="9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0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same approach is used to estimate the effect of screening colonoscopy on overall mortality</a:t>
            </a:r>
          </a:p>
          <a:p>
            <a:pPr lvl="1"/>
            <a:r>
              <a:rPr lang="en-US" dirty="0"/>
              <a:t>Screening colonoscopy appears to increase the mortality risk</a:t>
            </a:r>
          </a:p>
          <a:p>
            <a:endParaRPr lang="en-US" dirty="0"/>
          </a:p>
          <a:p>
            <a:r>
              <a:rPr lang="en-US" dirty="0"/>
              <a:t>Intractable confounding</a:t>
            </a:r>
          </a:p>
          <a:p>
            <a:pPr lvl="1"/>
            <a:r>
              <a:rPr lang="en-US" dirty="0"/>
              <a:t>End of the road for this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approaches to adjust for confounding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Correctly measure and adjust for confounders</a:t>
            </a:r>
          </a:p>
          <a:p>
            <a:pPr lvl="1"/>
            <a:r>
              <a:rPr lang="en-US" dirty="0"/>
              <a:t>Restriction/stratification, regression, matching, propensity scores, standardization/g-formula, g-estimation, IP weighting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Exploit sources of randomness without measuring the confounders</a:t>
            </a:r>
          </a:p>
          <a:p>
            <a:pPr lvl="1"/>
            <a:r>
              <a:rPr lang="en-US" dirty="0"/>
              <a:t>instrumental variable (IV) estimation, regression discontinuity…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25472" y="2165468"/>
              <a:ext cx="792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2731" y="2154636"/>
                <a:ext cx="29958" cy="32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13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us consider a question </a:t>
            </a:r>
            <a:br>
              <a:rPr lang="en-US" dirty="0"/>
            </a:br>
            <a:r>
              <a:rPr lang="en-US" dirty="0"/>
              <a:t>for which </a:t>
            </a:r>
            <a:r>
              <a:rPr lang="en-US" b="1" dirty="0"/>
              <a:t>both</a:t>
            </a:r>
            <a:r>
              <a:rPr lang="en-US" dirty="0"/>
              <a:t> approaches can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to estimate the causal effect of colonoscopy or sigmoidoscopy </a:t>
            </a:r>
            <a:r>
              <a:rPr lang="en-US" b="1" dirty="0"/>
              <a:t>screening</a:t>
            </a:r>
            <a:r>
              <a:rPr lang="en-US" dirty="0"/>
              <a:t> on the risk of </a:t>
            </a:r>
          </a:p>
          <a:p>
            <a:pPr lvl="1"/>
            <a:r>
              <a:rPr lang="en-US" dirty="0"/>
              <a:t>colorectal </a:t>
            </a:r>
            <a:r>
              <a:rPr lang="en-US" b="1" dirty="0"/>
              <a:t>cancer</a:t>
            </a:r>
            <a:r>
              <a:rPr lang="en-US" dirty="0"/>
              <a:t> incidence</a:t>
            </a:r>
          </a:p>
          <a:p>
            <a:pPr lvl="1"/>
            <a:r>
              <a:rPr lang="en-US" dirty="0"/>
              <a:t>overall mortality</a:t>
            </a:r>
          </a:p>
          <a:p>
            <a:endParaRPr lang="en-US" b="1" dirty="0"/>
          </a:p>
          <a:p>
            <a:r>
              <a:rPr lang="en-US" dirty="0"/>
              <a:t>First, we use observational data</a:t>
            </a:r>
          </a:p>
          <a:p>
            <a:r>
              <a:rPr lang="en-US" dirty="0"/>
              <a:t>Second, we use data from a randomized 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3413158"/>
            <a:ext cx="10668000" cy="2606641"/>
          </a:xfrm>
        </p:spPr>
        <p:txBody>
          <a:bodyPr/>
          <a:lstStyle/>
          <a:p>
            <a:r>
              <a:rPr lang="en-US" sz="2600" dirty="0"/>
              <a:t>~100,000 individuals randomly assigned to screening (~20%) or control (~80%) groups</a:t>
            </a:r>
          </a:p>
          <a:p>
            <a:r>
              <a:rPr lang="en-US" sz="2600" dirty="0"/>
              <a:t>10-year risk difference from intention-to-treat analysis was</a:t>
            </a:r>
          </a:p>
          <a:p>
            <a:pPr lvl="1"/>
            <a:r>
              <a:rPr lang="en-US" sz="2400" dirty="0"/>
              <a:t>−0.22% (−0.38% to −0.06%) for colorectal cancer</a:t>
            </a:r>
          </a:p>
          <a:p>
            <a:pPr lvl="1"/>
            <a:r>
              <a:rPr lang="en-US" sz="2400" dirty="0"/>
              <a:t>−0.06% (−0.14% to 0.03%) for colorectal cancer death</a:t>
            </a:r>
          </a:p>
          <a:p>
            <a:pPr lvl="1"/>
            <a:r>
              <a:rPr lang="en-US" sz="2400" dirty="0"/>
              <a:t>−0.22% (−0.65% to 0.22%) for all deaths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8" y="728186"/>
            <a:ext cx="7315200" cy="268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15" y="311525"/>
            <a:ext cx="5486400" cy="7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9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But 37% of individuals in the screening group </a:t>
            </a:r>
            <a:b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did not undergo screening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Intention-to-treat effect not patient-centered</a:t>
            </a:r>
          </a:p>
          <a:p>
            <a:pPr lvl="1"/>
            <a:r>
              <a:rPr lang="en-US" dirty="0"/>
              <a:t>Patients planning to undergo screening want to know the effect of screening without contamination from those who rejected screening</a:t>
            </a:r>
          </a:p>
          <a:p>
            <a:pPr lvl="1"/>
            <a:r>
              <a:rPr lang="en-US" dirty="0"/>
              <a:t>Per-protocol effect</a:t>
            </a:r>
          </a:p>
          <a:p>
            <a:r>
              <a:rPr lang="en-US" dirty="0"/>
              <a:t>To estimate per-protocol effect, how about a naïve per-protocol analysis?</a:t>
            </a:r>
          </a:p>
          <a:p>
            <a:pPr lvl="1"/>
            <a:r>
              <a:rPr lang="en-US" dirty="0"/>
              <a:t>Compare outcomes between compliers in screening group and everyone in control group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Naïve per-protocol analysis biased:</a:t>
            </a:r>
            <a:b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non-adherents have greater mortality than controls!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5" y="1905000"/>
            <a:ext cx="5459064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57" y="1905000"/>
            <a:ext cx="564068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proper per-protocol analysis </a:t>
            </a:r>
            <a:br>
              <a:rPr lang="en-US" dirty="0"/>
            </a:br>
            <a:r>
              <a:rPr lang="en-US" dirty="0"/>
              <a:t>needs to adjust for confounding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Unfortunately, an adjusted per-protocol analysis </a:t>
            </a:r>
            <a:br>
              <a:rPr lang="en-US" dirty="0"/>
            </a:br>
            <a:r>
              <a:rPr lang="en-US" dirty="0"/>
              <a:t>failed to remove the differences in mortality</a:t>
            </a:r>
          </a:p>
          <a:p>
            <a:pPr lvl="1"/>
            <a:r>
              <a:rPr lang="en-US" dirty="0"/>
              <a:t>Even after adjustment for multiple demographic, clinical, and social variables (smoking data was not available)</a:t>
            </a:r>
          </a:p>
          <a:p>
            <a:r>
              <a:rPr lang="en-US" dirty="0"/>
              <a:t>Confounding adjustment based on measuring and adjusting for the confounders failed</a:t>
            </a:r>
          </a:p>
          <a:p>
            <a:pPr lvl="1"/>
            <a:r>
              <a:rPr lang="en-US" dirty="0"/>
              <a:t>for some outcomes</a:t>
            </a:r>
          </a:p>
          <a:p>
            <a:r>
              <a:rPr lang="en-US" dirty="0"/>
              <a:t>Intractable confounding</a:t>
            </a:r>
          </a:p>
          <a:p>
            <a:pPr lvl="1"/>
            <a:r>
              <a:rPr lang="en-US" dirty="0"/>
              <a:t>End of the road for this approach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 setting for IV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instrument is the randomized assignment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86853"/>
            <a:ext cx="8243219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86853"/>
            <a:ext cx="392333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Hernán - SERdigital Spring 2017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F37FF8-3756-486C-BBC2-107D4FC9D88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Reminder: </a:t>
            </a:r>
            <a:r>
              <a:rPr lang="en-US" sz="3400" i="1" dirty="0">
                <a:latin typeface="Times New Roman" pitchFamily="18" charset="0"/>
              </a:rPr>
              <a:t>Z</a:t>
            </a:r>
            <a:r>
              <a:rPr lang="en-US" sz="3400" dirty="0"/>
              <a:t> is an instrument if it meets the 3 instrumental conditions (informal definition)</a:t>
            </a:r>
            <a:endParaRPr lang="en-US" sz="3400" dirty="0">
              <a:latin typeface="Times New Roman" pitchFamily="18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9125" indent="-619125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Z</a:t>
            </a:r>
            <a:r>
              <a:rPr lang="en-US" dirty="0"/>
              <a:t> is associated with treatment </a:t>
            </a:r>
            <a:r>
              <a:rPr lang="en-US" i="1" dirty="0">
                <a:latin typeface="Times New Roman" pitchFamily="18" charset="0"/>
              </a:rPr>
              <a:t>A</a:t>
            </a:r>
          </a:p>
          <a:p>
            <a:pPr marL="1057275" lvl="1" indent="-619125" eaLnBrk="1" hangingPunct="1">
              <a:lnSpc>
                <a:spcPct val="80000"/>
              </a:lnSpc>
            </a:pPr>
            <a:r>
              <a:rPr lang="en-US" dirty="0"/>
              <a:t>relevance condition</a:t>
            </a:r>
          </a:p>
          <a:p>
            <a:pPr marL="619125" indent="-619125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Z</a:t>
            </a:r>
            <a:r>
              <a:rPr lang="en-US" dirty="0"/>
              <a:t> affects the outcome </a:t>
            </a:r>
            <a:r>
              <a:rPr lang="en-US" i="1" dirty="0">
                <a:latin typeface="Times New Roman" pitchFamily="18" charset="0"/>
              </a:rPr>
              <a:t>Y</a:t>
            </a:r>
            <a:r>
              <a:rPr lang="en-US" dirty="0"/>
              <a:t> only through treatment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en-US" dirty="0"/>
              <a:t> </a:t>
            </a:r>
            <a:endParaRPr lang="en-US" i="1" dirty="0">
              <a:latin typeface="Times New Roman" pitchFamily="18" charset="0"/>
            </a:endParaRPr>
          </a:p>
          <a:p>
            <a:pPr marL="1057275" lvl="1" indent="-619125" eaLnBrk="1" hangingPunct="1">
              <a:lnSpc>
                <a:spcPct val="80000"/>
              </a:lnSpc>
            </a:pPr>
            <a:r>
              <a:rPr lang="en-US" dirty="0"/>
              <a:t>exclusion restriction</a:t>
            </a:r>
          </a:p>
          <a:p>
            <a:pPr marL="619125" indent="-619125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Z</a:t>
            </a:r>
            <a:r>
              <a:rPr lang="en-US" dirty="0"/>
              <a:t> does not share causes with the outcome </a:t>
            </a:r>
            <a:r>
              <a:rPr lang="en-US" i="1" dirty="0">
                <a:latin typeface="Times New Roman" pitchFamily="18" charset="0"/>
              </a:rPr>
              <a:t>Y</a:t>
            </a:r>
            <a:r>
              <a:rPr lang="en-US" dirty="0"/>
              <a:t> </a:t>
            </a:r>
            <a:endParaRPr lang="en-US" i="1" dirty="0">
              <a:latin typeface="Times New Roman" pitchFamily="18" charset="0"/>
            </a:endParaRPr>
          </a:p>
          <a:p>
            <a:pPr marL="1057275" lvl="1" indent="-619125" eaLnBrk="1" hangingPunct="1">
              <a:lnSpc>
                <a:spcPct val="80000"/>
              </a:lnSpc>
            </a:pPr>
            <a:r>
              <a:rPr lang="en-US" dirty="0"/>
              <a:t>no confounding for </a:t>
            </a:r>
            <a:r>
              <a:rPr lang="en-US" i="1" dirty="0">
                <a:latin typeface="Times New Roman" pitchFamily="18" charset="0"/>
              </a:rPr>
              <a:t>Z</a:t>
            </a:r>
            <a:endParaRPr lang="en-US" dirty="0"/>
          </a:p>
          <a:p>
            <a:pPr marL="619125" indent="-619125" eaLnBrk="1" hangingPunct="1">
              <a:lnSpc>
                <a:spcPct val="80000"/>
              </a:lnSpc>
            </a:pPr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49" y="4328160"/>
            <a:ext cx="3621025" cy="192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29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0" y="2133600"/>
            <a:ext cx="4191000" cy="39624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1400" dirty="0"/>
              <a:t>no assumptions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b="1" dirty="0"/>
              <a:t>instrumental conditions only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dirty="0"/>
              <a:t>+ assumed maximum risk under screening in “never-takers” of 2% for CRC incidence, 1% for CRC mortality, and 40% for mortality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dirty="0"/>
              <a:t>+ assumed maximum risk under screening in “never-takers” of 1.5% for CRC incidence, 0.75% for CRC mortality, and 30% for mortality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dirty="0"/>
              <a:t>+ assumed maximum risk under screening in “never-takers” of 1% for CRC incidence, 0.5% for CRC mortality, and 20% for mortality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dirty="0"/>
              <a:t>+ additive effect homogeneity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1400" dirty="0"/>
              <a:t>+ multiplicative effect homogeneity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for the per-protocol effect </a:t>
            </a:r>
            <a:br>
              <a:rPr lang="en-US" dirty="0"/>
            </a:br>
            <a:r>
              <a:rPr lang="en-US" sz="3400" dirty="0"/>
              <a:t>10-year risk difference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3" y="1619139"/>
            <a:ext cx="6472767" cy="45133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886700" y="2362200"/>
            <a:ext cx="3200400" cy="381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752600"/>
            <a:ext cx="224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wide bounds</a:t>
            </a:r>
          </a:p>
        </p:txBody>
      </p:sp>
      <p:sp>
        <p:nvSpPr>
          <p:cNvPr id="10" name="Arrow: Left 9"/>
          <p:cNvSpPr/>
          <p:nvPr/>
        </p:nvSpPr>
        <p:spPr bwMode="auto">
          <a:xfrm>
            <a:off x="6324600" y="1899778"/>
            <a:ext cx="762000" cy="15762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inference from observational data</a:t>
            </a:r>
            <a:br>
              <a:rPr lang="en-US" dirty="0"/>
            </a:br>
            <a:r>
              <a:rPr lang="en-US" dirty="0"/>
              <a:t>has many dangers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them is confounding</a:t>
            </a:r>
          </a:p>
          <a:p>
            <a:pPr lvl="1"/>
            <a:r>
              <a:rPr lang="en-US" dirty="0"/>
              <a:t>Usually presented as a fundamental threat</a:t>
            </a:r>
          </a:p>
          <a:p>
            <a:pPr lvl="1"/>
            <a:r>
              <a:rPr lang="en-US" dirty="0"/>
              <a:t>A key difference between randomized trials and observational studies</a:t>
            </a:r>
          </a:p>
          <a:p>
            <a:r>
              <a:rPr lang="en-US" dirty="0"/>
              <a:t>Confounding adjustment in observational analyses is as an attempt to emulate randomization </a:t>
            </a:r>
          </a:p>
          <a:p>
            <a:pPr lvl="1"/>
            <a:r>
              <a:rPr lang="en-US" dirty="0"/>
              <a:t>If confounding adjustment is successful, then the observational effect estimate can be interpreted as if exposure had been randomized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learn from these 2 applications?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measuring and adjusting for confounders does not work</a:t>
            </a:r>
          </a:p>
          <a:p>
            <a:pPr lvl="1"/>
            <a:r>
              <a:rPr lang="en-US" dirty="0"/>
              <a:t>Intractable confounding</a:t>
            </a:r>
          </a:p>
          <a:p>
            <a:r>
              <a:rPr lang="en-US" dirty="0"/>
              <a:t>In those cases, sometimes we have a variable that meets the instrumental conditions</a:t>
            </a:r>
          </a:p>
          <a:p>
            <a:pPr lvl="1"/>
            <a:r>
              <a:rPr lang="en-US" dirty="0"/>
              <a:t>like in some randomized trials</a:t>
            </a:r>
          </a:p>
          <a:p>
            <a:pPr lvl="2"/>
            <a:r>
              <a:rPr lang="en-US" dirty="0"/>
              <a:t>Standard IV estimation is underutilized to estimate per-protocol effects in randomized trials with one-time treatments and all-or-nothing compliance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problem in observational data:</a:t>
            </a:r>
            <a:br>
              <a:rPr lang="en-US" dirty="0"/>
            </a:br>
            <a:r>
              <a:rPr lang="en-US" dirty="0"/>
              <a:t>Instruments may not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a proposed instrument is not an instrument</a:t>
            </a:r>
          </a:p>
          <a:p>
            <a:pPr lvl="1"/>
            <a:r>
              <a:rPr lang="en-US" dirty="0"/>
              <a:t>Lots of bias can be introduced</a:t>
            </a:r>
          </a:p>
          <a:p>
            <a:pPr lvl="1"/>
            <a:r>
              <a:rPr lang="en-US" dirty="0"/>
              <a:t>Proposal: Let’s say “the proposed instrument” rather than “the instrument”</a:t>
            </a:r>
          </a:p>
          <a:p>
            <a:r>
              <a:rPr lang="en-US" dirty="0"/>
              <a:t>Even if the proposed instrument is truly an instrument</a:t>
            </a:r>
          </a:p>
          <a:p>
            <a:pPr lvl="1"/>
            <a:r>
              <a:rPr lang="en-US" dirty="0"/>
              <a:t>we cannot prove it</a:t>
            </a:r>
          </a:p>
          <a:p>
            <a:pPr lvl="1"/>
            <a:r>
              <a:rPr lang="en-US" dirty="0"/>
              <a:t>it can only give us bounds for the effect</a:t>
            </a:r>
          </a:p>
          <a:p>
            <a:pPr lvl="1"/>
            <a:r>
              <a:rPr lang="en-US" dirty="0"/>
              <a:t>additional assumptions are needed for point estimate</a:t>
            </a:r>
          </a:p>
          <a:p>
            <a:r>
              <a:rPr lang="en-US" dirty="0"/>
              <a:t>Even if those additional assumptions hold true</a:t>
            </a:r>
          </a:p>
          <a:p>
            <a:pPr lvl="1"/>
            <a:r>
              <a:rPr lang="en-US" dirty="0"/>
              <a:t>Point estimates will generally have wide 95% CIs</a:t>
            </a:r>
          </a:p>
          <a:p>
            <a:pPr lvl="1"/>
            <a:r>
              <a:rPr lang="en-US" dirty="0"/>
              <a:t>When the additional assumption is </a:t>
            </a:r>
            <a:r>
              <a:rPr lang="en-US" i="1" dirty="0"/>
              <a:t>monotonicity</a:t>
            </a:r>
            <a:r>
              <a:rPr lang="en-US" dirty="0"/>
              <a:t>, the point estimate measures the effect in an unidentifiable subset of the population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 two approaches to adjust for confounding, but no magic bullet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Correctly measuring and adjusting for confounders</a:t>
            </a:r>
          </a:p>
          <a:p>
            <a:pPr lvl="1"/>
            <a:r>
              <a:rPr lang="en-US" dirty="0"/>
              <a:t>Fails if important confounders are unmeasured, </a:t>
            </a:r>
            <a:r>
              <a:rPr lang="en-US" dirty="0" err="1"/>
              <a:t>mismeasured</a:t>
            </a:r>
            <a:r>
              <a:rPr lang="en-US" dirty="0"/>
              <a:t>, or incorrectly modeled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Exploiting sources of randomness without measuring the confounders</a:t>
            </a:r>
          </a:p>
          <a:p>
            <a:pPr lvl="1"/>
            <a:r>
              <a:rPr lang="en-US" dirty="0"/>
              <a:t>Fails if the proposed instrument is not an instrument (or is a weak instrument) or if strong additional conditions do not hold</a:t>
            </a:r>
          </a:p>
          <a:p>
            <a:endParaRPr lang="en-US" dirty="0"/>
          </a:p>
          <a:p>
            <a:r>
              <a:rPr lang="en-US" dirty="0"/>
              <a:t>Both approaches are based on untestable assumptions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25472" y="2165468"/>
              <a:ext cx="792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2731" y="2154636"/>
                <a:ext cx="29958" cy="32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29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the second approach </a:t>
            </a:r>
            <a:br>
              <a:rPr lang="en-US" dirty="0"/>
            </a:br>
            <a:r>
              <a:rPr lang="en-US" dirty="0"/>
              <a:t>has an additional, serious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estimation and related methods can only be used to try simple causal questions</a:t>
            </a:r>
          </a:p>
          <a:p>
            <a:pPr lvl="1"/>
            <a:r>
              <a:rPr lang="en-US" dirty="0"/>
              <a:t>Questions involving treatments and exposures that do not change over time</a:t>
            </a:r>
          </a:p>
          <a:p>
            <a:pPr lvl="1"/>
            <a:r>
              <a:rPr lang="en-US" dirty="0"/>
              <a:t>Yet many treatments and exposures of interest in epidemiology do change over time</a:t>
            </a:r>
          </a:p>
          <a:p>
            <a:pPr lvl="1"/>
            <a:endParaRPr lang="en-US" dirty="0"/>
          </a:p>
          <a:p>
            <a:r>
              <a:rPr lang="en-US" dirty="0"/>
              <a:t>Let’s take a step 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inference from 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viewed as an attempt to emulate a hypothetical randomized experiment or trial</a:t>
            </a:r>
          </a:p>
          <a:p>
            <a:pPr lvl="1"/>
            <a:r>
              <a:rPr lang="en-US" dirty="0"/>
              <a:t>The target trial</a:t>
            </a:r>
          </a:p>
          <a:p>
            <a:pPr lvl="1"/>
            <a:endParaRPr lang="en-US" dirty="0"/>
          </a:p>
          <a:p>
            <a:r>
              <a:rPr lang="en-US" dirty="0"/>
              <a:t>As suggested more or less explicitly by many authors, including Cochran, Rubin, Feinstein, Dawid, Robins… </a:t>
            </a:r>
          </a:p>
          <a:p>
            <a:pPr lvl="1"/>
            <a:r>
              <a:rPr lang="en-US" dirty="0"/>
              <a:t>Hernán, Robins. </a:t>
            </a:r>
            <a:r>
              <a:rPr lang="en-US" i="1" dirty="0"/>
              <a:t>Am J </a:t>
            </a:r>
            <a:r>
              <a:rPr lang="en-US" i="1" dirty="0" err="1"/>
              <a:t>Epidemiol</a:t>
            </a:r>
            <a:r>
              <a:rPr lang="en-US" dirty="0"/>
              <a:t> 2016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 to answer causal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#1</a:t>
            </a:r>
          </a:p>
          <a:p>
            <a:pPr lvl="1"/>
            <a:r>
              <a:rPr lang="en-US" dirty="0"/>
              <a:t>Describe the protocol of the target trial</a:t>
            </a:r>
          </a:p>
          <a:p>
            <a:r>
              <a:rPr lang="en-US" dirty="0"/>
              <a:t>Step #2</a:t>
            </a:r>
          </a:p>
          <a:p>
            <a:pPr lvl="1"/>
            <a:r>
              <a:rPr lang="en-US" dirty="0"/>
              <a:t>Option A: Conduct the target trial</a:t>
            </a:r>
          </a:p>
          <a:p>
            <a:pPr lvl="1"/>
            <a:r>
              <a:rPr lang="en-US" dirty="0"/>
              <a:t>Option B </a:t>
            </a:r>
          </a:p>
          <a:p>
            <a:pPr lvl="2"/>
            <a:r>
              <a:rPr lang="en-US" dirty="0"/>
              <a:t>Use observational data to explicitly emulate the target trial</a:t>
            </a:r>
          </a:p>
          <a:p>
            <a:pPr lvl="2"/>
            <a:r>
              <a:rPr lang="en-US" dirty="0"/>
              <a:t>Apply appropriate causal inference methods to estimate the effects of interest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12800" y="457200"/>
            <a:ext cx="5208588" cy="914399"/>
          </a:xfrm>
        </p:spPr>
        <p:txBody>
          <a:bodyPr/>
          <a:lstStyle/>
          <a:p>
            <a:r>
              <a:rPr lang="en-US" dirty="0"/>
              <a:t>Key elements of </a:t>
            </a:r>
          </a:p>
          <a:p>
            <a:r>
              <a:rPr lang="en-US" dirty="0"/>
              <a:t>target trial protocol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797560" y="1888331"/>
            <a:ext cx="5208588" cy="42973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169026" y="228601"/>
            <a:ext cx="4117974" cy="1142998"/>
          </a:xfrm>
        </p:spPr>
        <p:txBody>
          <a:bodyPr/>
          <a:lstStyle/>
          <a:p>
            <a:r>
              <a:rPr lang="en-US" dirty="0"/>
              <a:t>Observational study needs to emulate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6146166" y="1888331"/>
            <a:ext cx="5260974" cy="43735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12800" y="457200"/>
            <a:ext cx="5208588" cy="914399"/>
          </a:xfrm>
        </p:spPr>
        <p:txBody>
          <a:bodyPr/>
          <a:lstStyle/>
          <a:p>
            <a:r>
              <a:rPr lang="en-US" dirty="0"/>
              <a:t>Key elements of </a:t>
            </a:r>
          </a:p>
          <a:p>
            <a:r>
              <a:rPr lang="en-US" dirty="0"/>
              <a:t>target trial protocol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797560" y="1888331"/>
            <a:ext cx="5208588" cy="42973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dirty="0"/>
              <a:t>Strategies</a:t>
            </a:r>
          </a:p>
          <a:p>
            <a:r>
              <a:rPr lang="en-US" b="1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169026" y="228601"/>
            <a:ext cx="4117974" cy="1142998"/>
          </a:xfrm>
        </p:spPr>
        <p:txBody>
          <a:bodyPr/>
          <a:lstStyle/>
          <a:p>
            <a:r>
              <a:rPr lang="en-US" dirty="0"/>
              <a:t>Observational study needs to emulate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6146166" y="1888331"/>
            <a:ext cx="5260974" cy="43735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dirty="0"/>
              <a:t>Strategies</a:t>
            </a:r>
          </a:p>
          <a:p>
            <a:r>
              <a:rPr lang="en-US" b="1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12800" y="457200"/>
            <a:ext cx="5208588" cy="914399"/>
          </a:xfrm>
        </p:spPr>
        <p:txBody>
          <a:bodyPr/>
          <a:lstStyle/>
          <a:p>
            <a:r>
              <a:rPr lang="en-US" dirty="0"/>
              <a:t>Key elements of </a:t>
            </a:r>
          </a:p>
          <a:p>
            <a:r>
              <a:rPr lang="en-US" dirty="0"/>
              <a:t>target trial protocol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797560" y="1888331"/>
            <a:ext cx="5208588" cy="42973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b="1" dirty="0"/>
              <a:t>Strategies</a:t>
            </a:r>
          </a:p>
          <a:p>
            <a:r>
              <a:rPr lang="en-US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169026" y="228601"/>
            <a:ext cx="4117974" cy="1142998"/>
          </a:xfrm>
        </p:spPr>
        <p:txBody>
          <a:bodyPr/>
          <a:lstStyle/>
          <a:p>
            <a:r>
              <a:rPr lang="en-US" dirty="0"/>
              <a:t>Observational study needs to emulate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6146166" y="1888331"/>
            <a:ext cx="5260974" cy="4373563"/>
          </a:xfrm>
        </p:spPr>
        <p:txBody>
          <a:bodyPr/>
          <a:lstStyle/>
          <a:p>
            <a:r>
              <a:rPr lang="en-US" dirty="0"/>
              <a:t>Eligibility criteria</a:t>
            </a:r>
          </a:p>
          <a:p>
            <a:r>
              <a:rPr lang="en-US" b="1" dirty="0"/>
              <a:t>Strategies</a:t>
            </a:r>
          </a:p>
          <a:p>
            <a:r>
              <a:rPr lang="en-US" dirty="0"/>
              <a:t>Randomized assignment</a:t>
            </a:r>
          </a:p>
          <a:p>
            <a:r>
              <a:rPr lang="en-US" dirty="0"/>
              <a:t>Start/End follow-up</a:t>
            </a:r>
          </a:p>
          <a:p>
            <a:r>
              <a:rPr lang="en-US" dirty="0"/>
              <a:t>Outcomes</a:t>
            </a:r>
          </a:p>
          <a:p>
            <a:r>
              <a:rPr lang="en-US" dirty="0"/>
              <a:t>Causal contrast(s) of interest</a:t>
            </a:r>
          </a:p>
          <a:p>
            <a:r>
              <a:rPr lang="en-US" dirty="0"/>
              <a:t>Analysis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treatment strategies </a:t>
            </a:r>
            <a:br>
              <a:rPr lang="en-US" dirty="0"/>
            </a:br>
            <a:r>
              <a:rPr lang="en-US" dirty="0"/>
              <a:t>according to their time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Point</a:t>
            </a:r>
            <a:r>
              <a:rPr lang="en-US" dirty="0"/>
              <a:t> interventions</a:t>
            </a:r>
          </a:p>
          <a:p>
            <a:pPr lvl="1"/>
            <a:r>
              <a:rPr lang="en-US" dirty="0"/>
              <a:t>Intervention occurs at a single time</a:t>
            </a:r>
          </a:p>
          <a:p>
            <a:pPr lvl="1"/>
            <a:r>
              <a:rPr lang="en-US" dirty="0"/>
              <a:t>Examples: one-dose vaccination, short-lived traumatic event, surgery…</a:t>
            </a:r>
          </a:p>
          <a:p>
            <a:pPr lvl="2"/>
            <a:r>
              <a:rPr lang="en-US" dirty="0"/>
              <a:t>Intention-to-treat effects in RCTs are about point interventions</a:t>
            </a:r>
          </a:p>
          <a:p>
            <a:r>
              <a:rPr lang="en-US" b="1" dirty="0"/>
              <a:t>Sustained</a:t>
            </a:r>
            <a:r>
              <a:rPr lang="en-US" dirty="0"/>
              <a:t> strategies</a:t>
            </a:r>
          </a:p>
          <a:p>
            <a:pPr lvl="1"/>
            <a:r>
              <a:rPr lang="en-US" dirty="0"/>
              <a:t>Interventions occur at several times</a:t>
            </a:r>
          </a:p>
          <a:p>
            <a:pPr lvl="1"/>
            <a:r>
              <a:rPr lang="en-US" dirty="0"/>
              <a:t>Examples: medical treatments, lifestyle, environmental exposures… </a:t>
            </a:r>
          </a:p>
          <a:p>
            <a:pPr lvl="1"/>
            <a:r>
              <a:rPr lang="en-US" dirty="0"/>
              <a:t>Many (most?) questions are about sustained exposures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approaches to adjust for confounding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Correctly measure and adjust for confounders</a:t>
            </a:r>
          </a:p>
          <a:p>
            <a:pPr lvl="1"/>
            <a:r>
              <a:rPr lang="en-US" dirty="0"/>
              <a:t>Restriction/stratification, regression, matching, propensity scores, standardization/g-formula, g-estimation, IP weighting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Exploit sources of randomness without measuring the confounders</a:t>
            </a:r>
          </a:p>
          <a:p>
            <a:pPr lvl="1"/>
            <a:r>
              <a:rPr lang="en-US" dirty="0"/>
              <a:t>instrumental variable (IV) estimation, regression discontinuity…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25472" y="2165468"/>
              <a:ext cx="792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2731" y="2154636"/>
                <a:ext cx="29958" cy="32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186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</a:t>
            </a:r>
            <a:br>
              <a:rPr lang="en-US" dirty="0"/>
            </a:br>
            <a:r>
              <a:rPr lang="en-US" b="1" dirty="0"/>
              <a:t>sustained</a:t>
            </a:r>
            <a:r>
              <a:rPr lang="en-US" dirty="0"/>
              <a:t> treatment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</a:t>
            </a:r>
          </a:p>
          <a:p>
            <a:pPr lvl="1"/>
            <a:r>
              <a:rPr lang="en-US" dirty="0"/>
              <a:t>a fixed strategy for everyone</a:t>
            </a:r>
          </a:p>
          <a:p>
            <a:pPr lvl="1"/>
            <a:r>
              <a:rPr lang="en-US" dirty="0"/>
              <a:t>Example: treat with 150mg of daily aspirin during 5 years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dirty="0"/>
              <a:t>a strategy that assigns different values to different individuals as a function of their evolving characteristics</a:t>
            </a:r>
          </a:p>
          <a:p>
            <a:pPr lvl="1"/>
            <a:r>
              <a:rPr lang="en-US" dirty="0"/>
              <a:t>Example: start aspirin treatment if coronary heart disease, stop if stroke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Choice of confounding adjustment method depends on type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strategies involving point interventions only</a:t>
            </a:r>
          </a:p>
          <a:p>
            <a:pPr lvl="1"/>
            <a:r>
              <a:rPr lang="en-US" dirty="0"/>
              <a:t>All methods work</a:t>
            </a:r>
          </a:p>
          <a:p>
            <a:pPr lvl="1"/>
            <a:r>
              <a:rPr lang="en-US" dirty="0"/>
              <a:t>If all confounders are measured (Approach #1) or the IV estimation conditions hold (Approach #2)</a:t>
            </a:r>
          </a:p>
          <a:p>
            <a:r>
              <a:rPr lang="en-US" dirty="0"/>
              <a:t>Comparison of sustained strategies</a:t>
            </a:r>
          </a:p>
          <a:p>
            <a:pPr lvl="1"/>
            <a:r>
              <a:rPr lang="en-US" dirty="0"/>
              <a:t>Generally only g-methods work</a:t>
            </a:r>
          </a:p>
          <a:p>
            <a:pPr lvl="1"/>
            <a:r>
              <a:rPr lang="en-US" dirty="0"/>
              <a:t>Developed by Robins and collaborators since 1986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9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96986"/>
            <a:ext cx="9286875" cy="1216025"/>
          </a:xfrm>
        </p:spPr>
        <p:txBody>
          <a:bodyPr/>
          <a:lstStyle/>
          <a:p>
            <a:r>
              <a:rPr lang="en-US" dirty="0"/>
              <a:t>Comparative effects of </a:t>
            </a:r>
            <a:br>
              <a:rPr lang="en-US" dirty="0"/>
            </a:br>
            <a:r>
              <a:rPr lang="en-US" dirty="0"/>
              <a:t>point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Time-fixed treatment implies time-fixed (i.e., baseline) confounding</a:t>
            </a:r>
          </a:p>
          <a:p>
            <a:endParaRPr lang="en-US" dirty="0"/>
          </a:p>
          <a:p>
            <a:r>
              <a:rPr lang="en-US" dirty="0"/>
              <a:t>Approach #1: All methods can correctly adjust for baseline confounding if data on measured baseline confounders are available</a:t>
            </a:r>
          </a:p>
          <a:p>
            <a:pPr lvl="1"/>
            <a:r>
              <a:rPr lang="en-US" dirty="0"/>
              <a:t>e.g., outcome regression such as logistic or Cox regression</a:t>
            </a:r>
          </a:p>
          <a:p>
            <a:r>
              <a:rPr lang="en-US" dirty="0"/>
              <a:t>Approach #2: All methods can correctly adjust for baseline confounding if the methods’ assumptions hold</a:t>
            </a:r>
          </a:p>
          <a:p>
            <a:pPr lvl="1"/>
            <a:r>
              <a:rPr lang="en-US" dirty="0"/>
              <a:t>e.g., IV estimation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effect of </a:t>
            </a:r>
            <a:br>
              <a:rPr lang="en-US" dirty="0"/>
            </a:br>
            <a:r>
              <a:rPr lang="en-US" dirty="0"/>
              <a:t>sustained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Time-varying treatments imply time-varying confounders</a:t>
            </a:r>
          </a:p>
          <a:p>
            <a:pPr lvl="1"/>
            <a:r>
              <a:rPr lang="en-US" dirty="0"/>
              <a:t>possible treatment-confounder feedback</a:t>
            </a:r>
          </a:p>
          <a:p>
            <a:endParaRPr lang="en-US"/>
          </a:p>
          <a:p>
            <a:r>
              <a:rPr lang="en-US"/>
              <a:t>Conventional </a:t>
            </a:r>
            <a:r>
              <a:rPr lang="en-US" dirty="0"/>
              <a:t>methods may introduce bias even when sufficient data are available on</a:t>
            </a:r>
          </a:p>
          <a:p>
            <a:pPr lvl="1"/>
            <a:r>
              <a:rPr lang="en-US" dirty="0"/>
              <a:t>Time-varying treatments and time-varying confounders</a:t>
            </a:r>
          </a:p>
          <a:p>
            <a:r>
              <a:rPr lang="en-US" dirty="0"/>
              <a:t>G-methods can appropriately handle treatment-confounder feedback</a:t>
            </a:r>
          </a:p>
          <a:p>
            <a:pPr lvl="1"/>
            <a:r>
              <a:rPr lang="en-US" dirty="0"/>
              <a:t>Sometimes referred to as “causal” methods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5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Hernán - SERdigital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C4A9-DEEA-4866-98B8-E990B163DCBD}" type="slidenum">
              <a:rPr lang="en-US"/>
              <a:pPr/>
              <a:t>34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Treatment-confounder feedback</a:t>
            </a:r>
            <a:br>
              <a:rPr lang="en-US" sz="3400" dirty="0"/>
            </a:br>
            <a:r>
              <a:rPr lang="en-US" sz="2600" dirty="0"/>
              <a:t>Hernán and Robins. </a:t>
            </a:r>
            <a:r>
              <a:rPr lang="en-US" sz="2600" i="1" dirty="0"/>
              <a:t>Causal Inference</a:t>
            </a:r>
            <a:r>
              <a:rPr lang="en-US" sz="2600" dirty="0"/>
              <a:t>. Chapter 20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57383" y="1790472"/>
            <a:ext cx="3997325" cy="2348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>
                <a:latin typeface="Times New Roman" pitchFamily="18" charset="0"/>
              </a:rPr>
              <a:t>A</a:t>
            </a:r>
            <a:r>
              <a:rPr lang="en-US" sz="2200" i="1" baseline="-25000" dirty="0">
                <a:latin typeface="Times New Roman" pitchFamily="18" charset="0"/>
              </a:rPr>
              <a:t>t</a:t>
            </a:r>
            <a:r>
              <a:rPr lang="en-US" sz="2200" dirty="0"/>
              <a:t>: Antiretroviral therapy</a:t>
            </a:r>
            <a:endParaRPr lang="en-US" sz="2200" i="1" dirty="0"/>
          </a:p>
          <a:p>
            <a:pPr>
              <a:lnSpc>
                <a:spcPct val="80000"/>
              </a:lnSpc>
              <a:buNone/>
            </a:pPr>
            <a:r>
              <a:rPr lang="en-US" sz="2200" i="1" dirty="0">
                <a:latin typeface="Times New Roman" pitchFamily="18" charset="0"/>
              </a:rPr>
              <a:t>Y</a:t>
            </a:r>
            <a:r>
              <a:rPr lang="en-US" sz="2200" dirty="0"/>
              <a:t>: Outcome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>
                <a:latin typeface="Times New Roman" pitchFamily="18" charset="0"/>
              </a:rPr>
              <a:t>L</a:t>
            </a:r>
            <a:r>
              <a:rPr lang="en-US" sz="2200" i="1" baseline="-25000" dirty="0">
                <a:latin typeface="Times New Roman" pitchFamily="18" charset="0"/>
              </a:rPr>
              <a:t>t</a:t>
            </a:r>
            <a:r>
              <a:rPr lang="en-US" sz="2200" dirty="0"/>
              <a:t>: CD4 cell count</a:t>
            </a:r>
            <a:endParaRPr lang="en-US" sz="22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>
                <a:latin typeface="Times New Roman" pitchFamily="18" charset="0"/>
              </a:rPr>
              <a:t>U</a:t>
            </a:r>
            <a:r>
              <a:rPr lang="en-US" sz="2200" dirty="0"/>
              <a:t>: Immunologic status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95512" y="1905001"/>
            <a:ext cx="4129088" cy="1521226"/>
            <a:chOff x="1066800" y="2436167"/>
            <a:chExt cx="3886200" cy="1419013"/>
          </a:xfrm>
        </p:grpSpPr>
        <p:grpSp>
          <p:nvGrpSpPr>
            <p:cNvPr id="9" name="Group 8"/>
            <p:cNvGrpSpPr/>
            <p:nvPr/>
          </p:nvGrpSpPr>
          <p:grpSpPr>
            <a:xfrm>
              <a:off x="1066800" y="2438400"/>
              <a:ext cx="3886200" cy="1416780"/>
              <a:chOff x="1066800" y="2438400"/>
              <a:chExt cx="3886200" cy="1416780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1066800" y="2438400"/>
                <a:ext cx="2286000" cy="430645"/>
                <a:chOff x="1066800" y="2438400"/>
                <a:chExt cx="2286000" cy="43064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066800" y="2438400"/>
                  <a:ext cx="609600" cy="430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286000" y="2438400"/>
                  <a:ext cx="609600" cy="430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667000" y="2667000"/>
                  <a:ext cx="685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1481136" y="2667000"/>
                <a:ext cx="838200" cy="22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343400" y="2438400"/>
                <a:ext cx="609600" cy="43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6800" y="3424535"/>
                <a:ext cx="609600" cy="43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459684" y="2726422"/>
                <a:ext cx="2944536" cy="914400"/>
              </a:xfrm>
              <a:custGeom>
                <a:avLst/>
                <a:gdLst>
                  <a:gd name="connsiteX0" fmla="*/ 0 w 2944536"/>
                  <a:gd name="connsiteY0" fmla="*/ 914400 h 914400"/>
                  <a:gd name="connsiteX1" fmla="*/ 1182848 w 2944536"/>
                  <a:gd name="connsiteY1" fmla="*/ 771787 h 914400"/>
                  <a:gd name="connsiteX2" fmla="*/ 2063692 w 2944536"/>
                  <a:gd name="connsiteY2" fmla="*/ 570451 h 914400"/>
                  <a:gd name="connsiteX3" fmla="*/ 2944536 w 2944536"/>
                  <a:gd name="connsiteY3" fmla="*/ 0 h 914400"/>
                  <a:gd name="connsiteX4" fmla="*/ 2944536 w 2944536"/>
                  <a:gd name="connsiteY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4536" h="914400">
                    <a:moveTo>
                      <a:pt x="0" y="914400"/>
                    </a:moveTo>
                    <a:cubicBezTo>
                      <a:pt x="419449" y="871756"/>
                      <a:pt x="838899" y="829112"/>
                      <a:pt x="1182848" y="771787"/>
                    </a:cubicBezTo>
                    <a:cubicBezTo>
                      <a:pt x="1526797" y="714462"/>
                      <a:pt x="1770077" y="699082"/>
                      <a:pt x="2063692" y="570451"/>
                    </a:cubicBezTo>
                    <a:cubicBezTo>
                      <a:pt x="2357307" y="441820"/>
                      <a:pt x="2944536" y="0"/>
                      <a:pt x="2944536" y="0"/>
                    </a:cubicBezTo>
                    <a:lnTo>
                      <a:pt x="2944536" y="0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447800" y="2819400"/>
                <a:ext cx="914400" cy="685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326476" y="2436167"/>
              <a:ext cx="609600" cy="43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2800" y="3891764"/>
            <a:ext cx="10541000" cy="21280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treatment-confounder feedback if the time-varying confounders are affected by previous treatment</a:t>
            </a:r>
          </a:p>
          <a:p>
            <a:pPr lvl="1"/>
            <a:r>
              <a:rPr lang="en-US" dirty="0"/>
              <a:t>Confounder on the causal pathway NOT necessary for bias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897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Parametric g-formula</a:t>
            </a:r>
          </a:p>
          <a:p>
            <a:pPr lvl="1"/>
            <a:r>
              <a:rPr lang="en-US" dirty="0"/>
              <a:t>Robins 1986</a:t>
            </a:r>
          </a:p>
          <a:p>
            <a:r>
              <a:rPr lang="en-US" dirty="0"/>
              <a:t>IP weighting of marginal structural models</a:t>
            </a:r>
          </a:p>
          <a:p>
            <a:pPr lvl="1"/>
            <a:r>
              <a:rPr lang="en-US" dirty="0"/>
              <a:t>Robins 1998</a:t>
            </a:r>
          </a:p>
          <a:p>
            <a:r>
              <a:rPr lang="en-US" dirty="0"/>
              <a:t>G-estimation of nested structural models </a:t>
            </a:r>
          </a:p>
          <a:p>
            <a:pPr lvl="1"/>
            <a:r>
              <a:rPr lang="en-US" dirty="0"/>
              <a:t>Robins 1989, 1991</a:t>
            </a:r>
          </a:p>
          <a:p>
            <a:pPr lvl="1"/>
            <a:r>
              <a:rPr lang="en-US" dirty="0"/>
              <a:t>can incorporate IV–like analyses</a:t>
            </a:r>
          </a:p>
          <a:p>
            <a:pPr lvl="1"/>
            <a:endParaRPr lang="en-US" dirty="0"/>
          </a:p>
          <a:p>
            <a:r>
              <a:rPr lang="en-US" dirty="0"/>
              <a:t>Doubly-robust versions</a:t>
            </a:r>
          </a:p>
          <a:p>
            <a:pPr lvl="1"/>
            <a:r>
              <a:rPr lang="en-US" dirty="0"/>
              <a:t>Bang, Robins, </a:t>
            </a:r>
            <a:r>
              <a:rPr lang="en-US" dirty="0" err="1"/>
              <a:t>Vanderlaan</a:t>
            </a:r>
            <a:r>
              <a:rPr lang="en-US" dirty="0"/>
              <a:t>, Rotnitzky…</a:t>
            </a:r>
          </a:p>
          <a:p>
            <a:pPr lvl="1"/>
            <a:r>
              <a:rPr lang="en-US" dirty="0"/>
              <a:t>e.g., collaborative targeted maximum likelihood estimation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3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Conclusions: </a:t>
            </a:r>
            <a:br>
              <a:rPr lang="en-US" dirty="0"/>
            </a:br>
            <a:r>
              <a:rPr lang="en-US" dirty="0"/>
              <a:t>When is each approach valid?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Correctly measuring and adjusting for the confounders</a:t>
            </a:r>
          </a:p>
          <a:p>
            <a:pPr lvl="1"/>
            <a:r>
              <a:rPr lang="en-US" dirty="0"/>
              <a:t>Under possibly strong assumptions</a:t>
            </a:r>
          </a:p>
          <a:p>
            <a:pPr lvl="2"/>
            <a:r>
              <a:rPr lang="en-US" dirty="0"/>
              <a:t>A sufficient set of confounders is measured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Exploiting sources of randomness without measuring the confounders</a:t>
            </a:r>
          </a:p>
          <a:p>
            <a:pPr lvl="1"/>
            <a:r>
              <a:rPr lang="en-US" dirty="0"/>
              <a:t>in special cases</a:t>
            </a:r>
          </a:p>
          <a:p>
            <a:pPr lvl="2"/>
            <a:r>
              <a:rPr lang="en-US" dirty="0"/>
              <a:t>e.g., when an instrument is likely to exist</a:t>
            </a:r>
          </a:p>
          <a:p>
            <a:pPr lvl="1"/>
            <a:r>
              <a:rPr lang="en-US" dirty="0"/>
              <a:t>under possibly strong additional assumptions</a:t>
            </a:r>
          </a:p>
          <a:p>
            <a:pPr lvl="1"/>
            <a:endParaRPr lang="en-US" dirty="0"/>
          </a:p>
          <a:p>
            <a:r>
              <a:rPr lang="en-US" dirty="0"/>
              <a:t>Approach #1: all types of causal questions</a:t>
            </a:r>
          </a:p>
          <a:p>
            <a:r>
              <a:rPr lang="en-US" dirty="0"/>
              <a:t>Approach #2: questions about point interventions</a:t>
            </a:r>
          </a:p>
          <a:p>
            <a:pPr lvl="1"/>
            <a:r>
              <a:rPr lang="en-US" dirty="0"/>
              <a:t>Unless combined with g-estimation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us consider a question </a:t>
            </a:r>
            <a:br>
              <a:rPr lang="en-US" dirty="0"/>
            </a:br>
            <a:r>
              <a:rPr lang="en-US" dirty="0"/>
              <a:t>for which </a:t>
            </a:r>
            <a:r>
              <a:rPr lang="en-US" b="1" dirty="0"/>
              <a:t>both</a:t>
            </a:r>
            <a:r>
              <a:rPr lang="en-US" dirty="0"/>
              <a:t> approaches can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to estimate the causal effect of colonoscopy or sigmoidoscopy </a:t>
            </a:r>
            <a:r>
              <a:rPr lang="en-US" b="1" dirty="0"/>
              <a:t>screening</a:t>
            </a:r>
            <a:r>
              <a:rPr lang="en-US" dirty="0"/>
              <a:t> on the risk of </a:t>
            </a:r>
          </a:p>
          <a:p>
            <a:pPr lvl="1"/>
            <a:r>
              <a:rPr lang="en-US" dirty="0"/>
              <a:t>colorectal </a:t>
            </a:r>
            <a:r>
              <a:rPr lang="en-US" b="1" dirty="0"/>
              <a:t>cancer</a:t>
            </a:r>
            <a:r>
              <a:rPr lang="en-US" dirty="0"/>
              <a:t> incidence</a:t>
            </a:r>
          </a:p>
          <a:p>
            <a:pPr lvl="1"/>
            <a:r>
              <a:rPr lang="en-US" dirty="0"/>
              <a:t>overall mortality</a:t>
            </a:r>
          </a:p>
          <a:p>
            <a:endParaRPr lang="en-US" b="1" dirty="0"/>
          </a:p>
          <a:p>
            <a:r>
              <a:rPr lang="en-US" dirty="0"/>
              <a:t>First, we use observational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Federal health insurance program for people &gt; 65, with disabilities or with ESRD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About 50 million enrollees per year</a:t>
            </a:r>
          </a:p>
          <a:p>
            <a:pPr>
              <a:buClr>
                <a:srgbClr val="C00000"/>
              </a:buClr>
            </a:pPr>
            <a:r>
              <a:rPr lang="en-US" dirty="0"/>
              <a:t>Medicare claims dataset (20% random subsample) available for research purposes, years 1999-2012.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outpatient and inpatient services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doctor services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drug prescriptions</a:t>
            </a:r>
          </a:p>
          <a:p>
            <a:pPr lvl="1"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dirty="0"/>
              <a:t>Medicare reimburses screening colonoscopy since July 2001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for people at average risk for CRC without upper age limit </a:t>
            </a:r>
          </a:p>
          <a:p>
            <a:pPr>
              <a:buClr>
                <a:srgbClr val="C00000"/>
              </a:buClr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B987-A532-492A-8B79-DC6A07E904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67" y="311316"/>
            <a:ext cx="11608676" cy="26604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B987-A532-492A-8B79-DC6A07E904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91201" y="4283402"/>
              <a:ext cx="21888" cy="1108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8024" y="4279937"/>
                <a:ext cx="27890" cy="17325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40" y="4337292"/>
            <a:ext cx="7255360" cy="11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6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7366" y="48335"/>
            <a:ext cx="5388033" cy="3544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Turned 70-79 in the reference years (2004-2012)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 = 29,504,793</a:t>
            </a:r>
          </a:p>
        </p:txBody>
      </p:sp>
      <p:cxnSp>
        <p:nvCxnSpPr>
          <p:cNvPr id="6" name="Straight Arrow Connector 8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6221383" y="402832"/>
            <a:ext cx="0" cy="1211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7" name="Rectangle 6"/>
          <p:cNvSpPr/>
          <p:nvPr/>
        </p:nvSpPr>
        <p:spPr>
          <a:xfrm>
            <a:off x="3527366" y="524006"/>
            <a:ext cx="5388033" cy="541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Enrolled in Medicare parts A and B and not in Medicare Advantage in previous 5 </a:t>
            </a:r>
            <a:r>
              <a:rPr lang="en-US" sz="1200" kern="0" dirty="0" err="1">
                <a:solidFill>
                  <a:schemeClr val="tx1"/>
                </a:solidFill>
                <a:cs typeface="Times New Roman" pitchFamily="18" charset="0"/>
              </a:rPr>
              <a:t>yrs</a:t>
            </a:r>
            <a:endParaRPr lang="en-US" sz="1200" kern="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 = 17,860,332</a:t>
            </a:r>
            <a:endParaRPr lang="en-US" sz="1200" kern="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7368" y="3119040"/>
            <a:ext cx="5388031" cy="3508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Asymptomatic in the 6 months before inclusion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N=13,154,647</a:t>
            </a:r>
            <a:endParaRPr lang="en-US" sz="1200" kern="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9" name="Straight Arrow Connector 45"/>
          <p:cNvCxnSpPr>
            <a:cxnSpLocks noChangeShapeType="1"/>
          </p:cNvCxnSpPr>
          <p:nvPr/>
        </p:nvCxnSpPr>
        <p:spPr bwMode="auto">
          <a:xfrm flipH="1">
            <a:off x="4978408" y="1053085"/>
            <a:ext cx="2" cy="206595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10" name="Rectangle 9"/>
          <p:cNvSpPr/>
          <p:nvPr/>
        </p:nvSpPr>
        <p:spPr>
          <a:xfrm>
            <a:off x="5122272" y="1186834"/>
            <a:ext cx="3793128" cy="18110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Anemia, N = 2,264,355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GI bleed, N = 666,975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Constipation, N = 563,290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Diarrhea, N = 709,179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Abdominal pain, N = 132,865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Irritated bowel syndrome, N = 213,451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Bowel habits change, N = 145,082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Weight loss, N = 375,886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Ischemic bowel disease, N = 30,795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Diverticular disease, N = 991,155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kern="0" dirty="0" err="1">
                <a:solidFill>
                  <a:schemeClr val="tx1"/>
                </a:solidFill>
                <a:cs typeface="Times New Roman" pitchFamily="18" charset="0"/>
              </a:rPr>
              <a:t>Other</a:t>
            </a:r>
            <a:r>
              <a:rPr lang="es-ES_tradnl" sz="900" kern="0" dirty="0">
                <a:solidFill>
                  <a:schemeClr val="tx1"/>
                </a:solidFill>
                <a:cs typeface="Times New Roman" pitchFamily="18" charset="0"/>
              </a:rPr>
              <a:t>, N = 338,512</a:t>
            </a:r>
            <a:endParaRPr lang="en-US" sz="900" kern="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Abdominal CT scan (includes colonography), N = 1,069,623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Barium enema, N = 37,676</a:t>
            </a:r>
          </a:p>
        </p:txBody>
      </p:sp>
      <p:cxnSp>
        <p:nvCxnSpPr>
          <p:cNvPr id="11" name="Straight Arrow Connector 8"/>
          <p:cNvCxnSpPr>
            <a:cxnSpLocks noChangeShapeType="1"/>
            <a:endCxn id="10" idx="1"/>
          </p:cNvCxnSpPr>
          <p:nvPr/>
        </p:nvCxnSpPr>
        <p:spPr bwMode="auto">
          <a:xfrm flipV="1">
            <a:off x="4978409" y="2092352"/>
            <a:ext cx="143863" cy="7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14" name="Rectangle 13"/>
          <p:cNvSpPr/>
          <p:nvPr/>
        </p:nvSpPr>
        <p:spPr>
          <a:xfrm>
            <a:off x="3527368" y="4707922"/>
            <a:ext cx="5388030" cy="4097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No CRC screening or high-risk features in the previous 5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 = 6,185,273</a:t>
            </a:r>
            <a:endParaRPr lang="en-US" sz="1200" kern="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2271" y="3591100"/>
            <a:ext cx="3793127" cy="9956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CRC diagnosis, N=316,459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Adenoma/benign lesion, N=2,438,831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Inflammatory bowel disease, N=158,262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Colonoscopy, N=4,268,400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Sigmoidoscopy, N=190,142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FOBT, N=3,370,997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tx1"/>
                </a:solidFill>
                <a:cs typeface="Times New Roman" pitchFamily="18" charset="0"/>
              </a:rPr>
              <a:t>Colectomy, N=112,242</a:t>
            </a:r>
          </a:p>
        </p:txBody>
      </p:sp>
      <p:cxnSp>
        <p:nvCxnSpPr>
          <p:cNvPr id="13" name="Straight Arrow Connector 8"/>
          <p:cNvCxnSpPr>
            <a:cxnSpLocks noChangeShapeType="1"/>
            <a:endCxn id="12" idx="1"/>
          </p:cNvCxnSpPr>
          <p:nvPr/>
        </p:nvCxnSpPr>
        <p:spPr bwMode="auto">
          <a:xfrm>
            <a:off x="4978408" y="4086225"/>
            <a:ext cx="143863" cy="27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cxnSp>
        <p:nvCxnSpPr>
          <p:cNvPr id="15" name="Straight Arrow Connector 45"/>
          <p:cNvCxnSpPr>
            <a:cxnSpLocks noChangeShapeType="1"/>
          </p:cNvCxnSpPr>
          <p:nvPr/>
        </p:nvCxnSpPr>
        <p:spPr bwMode="auto">
          <a:xfrm>
            <a:off x="4978408" y="3469929"/>
            <a:ext cx="0" cy="123799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16" name="Rectangle 15"/>
          <p:cNvSpPr/>
          <p:nvPr/>
        </p:nvSpPr>
        <p:spPr>
          <a:xfrm>
            <a:off x="3527366" y="6043355"/>
            <a:ext cx="2492433" cy="79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Colonoscopy arm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N=79,019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Person-months=3,582,105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CRC=1,356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6412" y="6043355"/>
            <a:ext cx="2572788" cy="79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No screening arm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N=3,684,435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Person-months=160,378,718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chemeClr val="tx1"/>
                </a:solidFill>
                <a:cs typeface="Times New Roman" pitchFamily="18" charset="0"/>
              </a:rPr>
              <a:t>CRC=50,833</a:t>
            </a:r>
          </a:p>
        </p:txBody>
      </p:sp>
      <p:cxnSp>
        <p:nvCxnSpPr>
          <p:cNvPr id="22" name="Straight Arrow Connector 45"/>
          <p:cNvCxnSpPr>
            <a:cxnSpLocks noChangeShapeType="1"/>
            <a:stCxn id="29" idx="2"/>
            <a:endCxn id="16" idx="0"/>
          </p:cNvCxnSpPr>
          <p:nvPr/>
        </p:nvCxnSpPr>
        <p:spPr bwMode="auto">
          <a:xfrm flipH="1">
            <a:off x="4773583" y="5922183"/>
            <a:ext cx="1447800" cy="1211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cxnSp>
        <p:nvCxnSpPr>
          <p:cNvPr id="25" name="Straight Arrow Connector 45"/>
          <p:cNvCxnSpPr>
            <a:cxnSpLocks noChangeShapeType="1"/>
            <a:stCxn id="29" idx="2"/>
            <a:endCxn id="18" idx="0"/>
          </p:cNvCxnSpPr>
          <p:nvPr/>
        </p:nvCxnSpPr>
        <p:spPr bwMode="auto">
          <a:xfrm>
            <a:off x="6221383" y="5922183"/>
            <a:ext cx="1331423" cy="1211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29" name="Rectangle 28"/>
          <p:cNvSpPr/>
          <p:nvPr/>
        </p:nvSpPr>
        <p:spPr>
          <a:xfrm>
            <a:off x="3527368" y="5238876"/>
            <a:ext cx="5388030" cy="683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Received at least two of the following in the previous 2 years: influenza vaccine, breast cancer screening, prostate cancer screening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tx1"/>
                </a:solidFill>
                <a:cs typeface="Times New Roman" pitchFamily="18" charset="0"/>
              </a:rPr>
              <a:t>N = 1,891,671</a:t>
            </a:r>
            <a:endParaRPr lang="en-US" sz="1200" kern="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40" name="Straight Arrow Connector 8"/>
          <p:cNvCxnSpPr>
            <a:cxnSpLocks noChangeShapeType="1"/>
            <a:stCxn id="14" idx="2"/>
            <a:endCxn id="29" idx="0"/>
          </p:cNvCxnSpPr>
          <p:nvPr/>
        </p:nvCxnSpPr>
        <p:spPr bwMode="auto">
          <a:xfrm>
            <a:off x="6221383" y="5117705"/>
            <a:ext cx="0" cy="12117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/>
            <a:tailEnd type="triangle" w="med" len="med"/>
          </a:ln>
        </p:spPr>
      </p:cxnSp>
      <p:sp>
        <p:nvSpPr>
          <p:cNvPr id="30" name="Left Brace 29"/>
          <p:cNvSpPr/>
          <p:nvPr/>
        </p:nvSpPr>
        <p:spPr>
          <a:xfrm>
            <a:off x="2438400" y="63895"/>
            <a:ext cx="762000" cy="5117705"/>
          </a:xfrm>
          <a:prstGeom prst="leftBrac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6269" y="216108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eligibility criteria</a:t>
            </a:r>
          </a:p>
        </p:txBody>
      </p:sp>
      <p:sp>
        <p:nvSpPr>
          <p:cNvPr id="32" name="Arrow: Left 31"/>
          <p:cNvSpPr/>
          <p:nvPr/>
        </p:nvSpPr>
        <p:spPr>
          <a:xfrm>
            <a:off x="9144000" y="5334000"/>
            <a:ext cx="1066800" cy="48884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260676" y="511675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Confounding adjustment via restriction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confounding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Via stratification/regression</a:t>
            </a:r>
          </a:p>
          <a:p>
            <a:pPr lvl="1"/>
            <a:r>
              <a:rPr lang="en-US" dirty="0"/>
              <a:t>Sex, race, reason of Medicare enrollment, age, use of preventive services, geographic location, comorbidity score, Alzheimer’s/dementia, AMI, asthma, AF, cataracts, CHF, CKD, endometrial cancer, breast cancer, lung cancer, prostate cancer, COPD, depression, diabetes, glaucoma, hip fracture, hyperlipidemia, BPH, hypertension, hypothyroidism, IHD, osteoporosis, osteoarthritis, stroke</a:t>
            </a:r>
          </a:p>
          <a:p>
            <a:r>
              <a:rPr lang="en-US" dirty="0"/>
              <a:t>Plus appropriate definition of time zero (see paper)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estimate of screening colonoscopy </a:t>
            </a:r>
            <a:br>
              <a:rPr lang="en-US" dirty="0"/>
            </a:br>
            <a:r>
              <a:rPr lang="en-US" dirty="0"/>
              <a:t>(vs. no screening colonoscopy) on CRC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Hernán - SERdigital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1932-C0A3-44A6-8F63-F5D8CBABAA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99397"/>
              </p:ext>
            </p:extLst>
          </p:nvPr>
        </p:nvGraphicFramePr>
        <p:xfrm>
          <a:off x="3276600" y="1752600"/>
          <a:ext cx="5087388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8-year </a:t>
                      </a:r>
                      <a:r>
                        <a:rPr lang="es-ES" b="1" dirty="0" err="1"/>
                        <a:t>risk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difference</a:t>
                      </a:r>
                      <a:r>
                        <a:rPr lang="es-ES" b="1" dirty="0"/>
                        <a:t> (95% CI)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/>
                        <a:t>Age</a:t>
                      </a:r>
                      <a:r>
                        <a:rPr lang="es-ES" b="0" dirty="0"/>
                        <a:t> 70-74 </a:t>
                      </a:r>
                      <a:r>
                        <a:rPr lang="es-ES" b="0" dirty="0" err="1"/>
                        <a:t>yrs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-0.42 % (-0.24, -0,63)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/>
                        <a:t>Age</a:t>
                      </a:r>
                      <a:r>
                        <a:rPr lang="es-ES" b="0" dirty="0"/>
                        <a:t> 75-79 </a:t>
                      </a:r>
                      <a:r>
                        <a:rPr lang="es-ES" b="0" dirty="0" err="1"/>
                        <a:t>yrs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-0.14 % (-0.41, 0.16)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3642746"/>
            <a:ext cx="6096000" cy="248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640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23400</TotalTime>
  <Words>2147</Words>
  <Application>Microsoft Office PowerPoint</Application>
  <PresentationFormat>Widescreen</PresentationFormat>
  <Paragraphs>386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Verdana</vt:lpstr>
      <vt:lpstr>Wingdings</vt:lpstr>
      <vt:lpstr>Times New Roman</vt:lpstr>
      <vt:lpstr>Calibri</vt:lpstr>
      <vt:lpstr>Arial</vt:lpstr>
      <vt:lpstr>Calibri Light</vt:lpstr>
      <vt:lpstr>Profile</vt:lpstr>
      <vt:lpstr>Office Theme</vt:lpstr>
      <vt:lpstr>Exploring Epidemiologic and Econometric Approaches to Causal Inference   SERdigital, March 9, 2017</vt:lpstr>
      <vt:lpstr>Causal inference from observational data has many dangers</vt:lpstr>
      <vt:lpstr>Two approaches to adjust for confounding</vt:lpstr>
      <vt:lpstr>Let us consider a question  for which both approaches can be used</vt:lpstr>
      <vt:lpstr>Medicare</vt:lpstr>
      <vt:lpstr>PowerPoint Presentation</vt:lpstr>
      <vt:lpstr>PowerPoint Presentation</vt:lpstr>
      <vt:lpstr>Additional confounding adjustment</vt:lpstr>
      <vt:lpstr>Effect estimate of screening colonoscopy  (vs. no screening colonoscopy) on CRC risk</vt:lpstr>
      <vt:lpstr>However…</vt:lpstr>
      <vt:lpstr>Two approaches to adjust for confounding</vt:lpstr>
      <vt:lpstr>Let us consider a question  for which both approaches can be used</vt:lpstr>
      <vt:lpstr>PowerPoint Presentation</vt:lpstr>
      <vt:lpstr>But 37% of individuals in the screening group  did not undergo screening</vt:lpstr>
      <vt:lpstr>Naïve per-protocol analysis biased: non-adherents have greater mortality than controls!</vt:lpstr>
      <vt:lpstr>A proper per-protocol analysis  needs to adjust for confounding</vt:lpstr>
      <vt:lpstr>Ideal setting for IV estimation</vt:lpstr>
      <vt:lpstr>Reminder: Z is an instrument if it meets the 3 instrumental conditions (informal definition)</vt:lpstr>
      <vt:lpstr>Bounds for the per-protocol effect  10-year risk difference</vt:lpstr>
      <vt:lpstr>What do we learn from these 2 applications?</vt:lpstr>
      <vt:lpstr>Key problem in observational data: Instruments may not exist</vt:lpstr>
      <vt:lpstr>So two approaches to adjust for confounding, but no magic bullet</vt:lpstr>
      <vt:lpstr>But the second approach  has an additional, serious limitation</vt:lpstr>
      <vt:lpstr>Causal inference from observational data</vt:lpstr>
      <vt:lpstr>Procedure to answer causal questions</vt:lpstr>
      <vt:lpstr>PowerPoint Presentation</vt:lpstr>
      <vt:lpstr>PowerPoint Presentation</vt:lpstr>
      <vt:lpstr>PowerPoint Presentation</vt:lpstr>
      <vt:lpstr>Classification of treatment strategies  according to their time course</vt:lpstr>
      <vt:lpstr>Classification of  sustained treatment strategies</vt:lpstr>
      <vt:lpstr>Choice of confounding adjustment method depends on type of strategies</vt:lpstr>
      <vt:lpstr>Comparative effects of  point interventions</vt:lpstr>
      <vt:lpstr>Comparative effect of  sustained strategies</vt:lpstr>
      <vt:lpstr>Treatment-confounder feedback Hernán and Robins. Causal Inference. Chapter 20</vt:lpstr>
      <vt:lpstr>G-methods</vt:lpstr>
      <vt:lpstr>Conclusions:  When is each approach valid?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causal inference from observational data</dc:title>
  <dc:creator>Miguel Hernán</dc:creator>
  <cp:lastModifiedBy>Courtney Long</cp:lastModifiedBy>
  <cp:revision>994</cp:revision>
  <cp:lastPrinted>1601-01-01T00:00:00Z</cp:lastPrinted>
  <dcterms:created xsi:type="dcterms:W3CDTF">2001-09-25T14:29:08Z</dcterms:created>
  <dcterms:modified xsi:type="dcterms:W3CDTF">2017-03-09T16:12:58Z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