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6" r:id="rId2"/>
    <p:sldMasterId id="2147483702" r:id="rId3"/>
    <p:sldMasterId id="2147483713" r:id="rId4"/>
    <p:sldMasterId id="2147483715" r:id="rId5"/>
    <p:sldMasterId id="2147483726" r:id="rId6"/>
    <p:sldMasterId id="2147483739" r:id="rId7"/>
    <p:sldMasterId id="2147483741" r:id="rId8"/>
  </p:sldMasterIdLst>
  <p:notesMasterIdLst>
    <p:notesMasterId r:id="rId33"/>
  </p:notesMasterIdLst>
  <p:handoutMasterIdLst>
    <p:handoutMasterId r:id="rId34"/>
  </p:handoutMasterIdLst>
  <p:sldIdLst>
    <p:sldId id="403" r:id="rId9"/>
    <p:sldId id="338" r:id="rId10"/>
    <p:sldId id="404" r:id="rId11"/>
    <p:sldId id="405" r:id="rId12"/>
    <p:sldId id="406" r:id="rId13"/>
    <p:sldId id="407" r:id="rId14"/>
    <p:sldId id="408" r:id="rId15"/>
    <p:sldId id="409" r:id="rId16"/>
    <p:sldId id="439" r:id="rId17"/>
    <p:sldId id="410" r:id="rId18"/>
    <p:sldId id="412" r:id="rId19"/>
    <p:sldId id="413" r:id="rId20"/>
    <p:sldId id="414" r:id="rId21"/>
    <p:sldId id="434" r:id="rId22"/>
    <p:sldId id="435" r:id="rId23"/>
    <p:sldId id="436" r:id="rId24"/>
    <p:sldId id="437" r:id="rId25"/>
    <p:sldId id="438" r:id="rId26"/>
    <p:sldId id="433" r:id="rId27"/>
    <p:sldId id="443" r:id="rId28"/>
    <p:sldId id="444" r:id="rId29"/>
    <p:sldId id="441" r:id="rId30"/>
    <p:sldId id="442" r:id="rId31"/>
    <p:sldId id="440" r:id="rId32"/>
  </p:sldIdLst>
  <p:sldSz cx="9144000" cy="6858000" type="screen4x3"/>
  <p:notesSz cx="7010400" cy="9296400"/>
  <p:defaultTextStyle>
    <a:defPPr>
      <a:defRPr lang="en-US"/>
    </a:defPPr>
    <a:lvl1pPr algn="l" rtl="0" fontAlgn="base">
      <a:spcBef>
        <a:spcPct val="20000"/>
      </a:spcBef>
      <a:spcAft>
        <a:spcPct val="0"/>
      </a:spcAft>
      <a:buClr>
        <a:schemeClr val="accent2"/>
      </a:buClr>
      <a:buFont typeface="Wingdings" pitchFamily="2" charset="2"/>
      <a:buChar char="§"/>
      <a:defRPr sz="2400" kern="1200">
        <a:solidFill>
          <a:schemeClr val="tx1"/>
        </a:solidFill>
        <a:latin typeface="Arial" charset="0"/>
        <a:ea typeface="+mn-ea"/>
        <a:cs typeface="+mn-cs"/>
      </a:defRPr>
    </a:lvl1pPr>
    <a:lvl2pPr marL="457200" algn="l" rtl="0" fontAlgn="base">
      <a:spcBef>
        <a:spcPct val="20000"/>
      </a:spcBef>
      <a:spcAft>
        <a:spcPct val="0"/>
      </a:spcAft>
      <a:buClr>
        <a:schemeClr val="accent2"/>
      </a:buClr>
      <a:buFont typeface="Wingdings" pitchFamily="2" charset="2"/>
      <a:buChar char="§"/>
      <a:defRPr sz="2400" kern="1200">
        <a:solidFill>
          <a:schemeClr val="tx1"/>
        </a:solidFill>
        <a:latin typeface="Arial" charset="0"/>
        <a:ea typeface="+mn-ea"/>
        <a:cs typeface="+mn-cs"/>
      </a:defRPr>
    </a:lvl2pPr>
    <a:lvl3pPr marL="914400" algn="l" rtl="0" fontAlgn="base">
      <a:spcBef>
        <a:spcPct val="20000"/>
      </a:spcBef>
      <a:spcAft>
        <a:spcPct val="0"/>
      </a:spcAft>
      <a:buClr>
        <a:schemeClr val="accent2"/>
      </a:buClr>
      <a:buFont typeface="Wingdings" pitchFamily="2" charset="2"/>
      <a:buChar char="§"/>
      <a:defRPr sz="2400" kern="1200">
        <a:solidFill>
          <a:schemeClr val="tx1"/>
        </a:solidFill>
        <a:latin typeface="Arial" charset="0"/>
        <a:ea typeface="+mn-ea"/>
        <a:cs typeface="+mn-cs"/>
      </a:defRPr>
    </a:lvl3pPr>
    <a:lvl4pPr marL="1371600" algn="l" rtl="0" fontAlgn="base">
      <a:spcBef>
        <a:spcPct val="20000"/>
      </a:spcBef>
      <a:spcAft>
        <a:spcPct val="0"/>
      </a:spcAft>
      <a:buClr>
        <a:schemeClr val="accent2"/>
      </a:buClr>
      <a:buFont typeface="Wingdings" pitchFamily="2" charset="2"/>
      <a:buChar char="§"/>
      <a:defRPr sz="2400" kern="1200">
        <a:solidFill>
          <a:schemeClr val="tx1"/>
        </a:solidFill>
        <a:latin typeface="Arial" charset="0"/>
        <a:ea typeface="+mn-ea"/>
        <a:cs typeface="+mn-cs"/>
      </a:defRPr>
    </a:lvl4pPr>
    <a:lvl5pPr marL="1828800" algn="l" rtl="0" fontAlgn="base">
      <a:spcBef>
        <a:spcPct val="20000"/>
      </a:spcBef>
      <a:spcAft>
        <a:spcPct val="0"/>
      </a:spcAft>
      <a:buClr>
        <a:schemeClr val="accent2"/>
      </a:buClr>
      <a:buFont typeface="Wingdings" pitchFamily="2" charset="2"/>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844C6EE-77CE-4EAD-A1AE-B1D2FF6EDDCC}">
          <p14:sldIdLst>
            <p14:sldId id="403"/>
            <p14:sldId id="338"/>
            <p14:sldId id="404"/>
            <p14:sldId id="405"/>
            <p14:sldId id="406"/>
            <p14:sldId id="407"/>
            <p14:sldId id="408"/>
            <p14:sldId id="409"/>
            <p14:sldId id="439"/>
            <p14:sldId id="410"/>
            <p14:sldId id="412"/>
            <p14:sldId id="413"/>
            <p14:sldId id="414"/>
            <p14:sldId id="434"/>
            <p14:sldId id="435"/>
            <p14:sldId id="436"/>
            <p14:sldId id="437"/>
            <p14:sldId id="438"/>
            <p14:sldId id="433"/>
            <p14:sldId id="443"/>
            <p14:sldId id="444"/>
            <p14:sldId id="441"/>
            <p14:sldId id="442"/>
            <p14:sldId id="440"/>
          </p14:sldIdLst>
        </p14:section>
        <p14:section name="Untitled Section" id="{81CA7150-896D-47F8-B2D5-505D338EBF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FF"/>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32" autoAdjust="0"/>
    <p:restoredTop sz="66667" autoAdjust="0"/>
  </p:normalViewPr>
  <p:slideViewPr>
    <p:cSldViewPr>
      <p:cViewPr varScale="1">
        <p:scale>
          <a:sx n="79" d="100"/>
          <a:sy n="79" d="100"/>
        </p:scale>
        <p:origin x="30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20"/>
    </p:cViewPr>
  </p:sorterViewPr>
  <p:notesViewPr>
    <p:cSldViewPr>
      <p:cViewPr varScale="1">
        <p:scale>
          <a:sx n="65" d="100"/>
          <a:sy n="65" d="100"/>
        </p:scale>
        <p:origin x="-3294"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dirty="0" smtClean="0"/>
            </a:lvl1pPr>
          </a:lstStyle>
          <a:p>
            <a:pPr>
              <a:defRPr/>
            </a:pPr>
            <a:endParaRPr lang="en-US" dirty="0"/>
          </a:p>
        </p:txBody>
      </p:sp>
      <p:sp>
        <p:nvSpPr>
          <p:cNvPr id="5222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dirty="0" smtClean="0"/>
            </a:lvl1pPr>
          </a:lstStyle>
          <a:p>
            <a:pPr>
              <a:defRPr/>
            </a:pPr>
            <a:endParaRPr lang="en-US" dirty="0"/>
          </a:p>
        </p:txBody>
      </p:sp>
      <p:sp>
        <p:nvSpPr>
          <p:cNvPr id="5222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dirty="0" smtClean="0"/>
            </a:lvl1pPr>
          </a:lstStyle>
          <a:p>
            <a:pPr>
              <a:defRPr/>
            </a:pPr>
            <a:endParaRPr lang="en-US" dirty="0"/>
          </a:p>
        </p:txBody>
      </p:sp>
      <p:sp>
        <p:nvSpPr>
          <p:cNvPr id="5222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smtClean="0"/>
            </a:lvl1pPr>
          </a:lstStyle>
          <a:p>
            <a:pPr>
              <a:defRPr/>
            </a:pPr>
            <a:fld id="{C98A2577-7DE0-4A8B-A9F3-441EF3F08702}" type="slidenum">
              <a:rPr lang="en-US"/>
              <a:pPr>
                <a:defRPr/>
              </a:pPr>
              <a:t>‹#›</a:t>
            </a:fld>
            <a:endParaRPr lang="en-US" dirty="0"/>
          </a:p>
        </p:txBody>
      </p:sp>
    </p:spTree>
    <p:extLst>
      <p:ext uri="{BB962C8B-B14F-4D97-AF65-F5344CB8AC3E}">
        <p14:creationId xmlns:p14="http://schemas.microsoft.com/office/powerpoint/2010/main" val="1099361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FontTx/>
              <a:buNone/>
              <a:defRPr sz="1200" dirty="0" smtClean="0"/>
            </a:lvl1pPr>
          </a:lstStyle>
          <a:p>
            <a:pPr>
              <a:defRPr/>
            </a:pPr>
            <a:endParaRPr lang="en-US" dirty="0"/>
          </a:p>
        </p:txBody>
      </p:sp>
      <p:sp>
        <p:nvSpPr>
          <p:cNvPr id="245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FontTx/>
              <a:buNone/>
              <a:defRPr sz="1200" dirty="0" smtClean="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FontTx/>
              <a:buNone/>
              <a:defRPr sz="1200" dirty="0" smtClean="0"/>
            </a:lvl1pPr>
          </a:lstStyle>
          <a:p>
            <a:pPr>
              <a:defRPr/>
            </a:pPr>
            <a:endParaRPr lang="en-US" dirty="0"/>
          </a:p>
        </p:txBody>
      </p:sp>
      <p:sp>
        <p:nvSpPr>
          <p:cNvPr id="245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FontTx/>
              <a:buNone/>
              <a:defRPr sz="1200" smtClean="0"/>
            </a:lvl1pPr>
          </a:lstStyle>
          <a:p>
            <a:pPr>
              <a:defRPr/>
            </a:pPr>
            <a:fld id="{DB28EC5B-F772-4E8E-9F0D-72FD8153F0B4}" type="slidenum">
              <a:rPr lang="en-US"/>
              <a:pPr>
                <a:defRPr/>
              </a:pPr>
              <a:t>‹#›</a:t>
            </a:fld>
            <a:endParaRPr lang="en-US" dirty="0"/>
          </a:p>
        </p:txBody>
      </p:sp>
    </p:spTree>
    <p:extLst>
      <p:ext uri="{BB962C8B-B14F-4D97-AF65-F5344CB8AC3E}">
        <p14:creationId xmlns:p14="http://schemas.microsoft.com/office/powerpoint/2010/main" val="2075292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 visitor!!</a:t>
            </a:r>
          </a:p>
          <a:p>
            <a:endParaRPr lang="en-US" dirty="0"/>
          </a:p>
          <a:p>
            <a:r>
              <a:rPr lang="en-US" dirty="0"/>
              <a:t>Very simple example…</a:t>
            </a:r>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a:t>
            </a:fld>
            <a:endParaRPr lang="en-US" dirty="0"/>
          </a:p>
        </p:txBody>
      </p:sp>
    </p:spTree>
    <p:extLst>
      <p:ext uri="{BB962C8B-B14F-4D97-AF65-F5344CB8AC3E}">
        <p14:creationId xmlns:p14="http://schemas.microsoft.com/office/powerpoint/2010/main" val="46077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Regression analog</a:t>
                </a:r>
                <a:r>
                  <a:rPr lang="en-US" baseline="0" dirty="0"/>
                  <a:t> from previous page….adding state </a:t>
                </a:r>
                <a:r>
                  <a:rPr lang="en-US" baseline="0" dirty="0" err="1"/>
                  <a:t>fe</a:t>
                </a:r>
                <a:r>
                  <a:rPr lang="en-US" baseline="0" dirty="0"/>
                  <a:t> makes it DDD since looking before and after a state changed vision coverage policies.</a:t>
                </a:r>
              </a:p>
              <a:p>
                <a:endParaRPr lang="en-US" baseline="0" dirty="0"/>
              </a:p>
              <a:p>
                <a:r>
                  <a:rPr lang="en-US" sz="1200" kern="1200" dirty="0">
                    <a:solidFill>
                      <a:schemeClr val="tx1"/>
                    </a:solidFill>
                    <a:effectLst/>
                    <a:latin typeface="Arial" charset="0"/>
                    <a:ea typeface="+mn-ea"/>
                    <a:cs typeface="+mn-cs"/>
                  </a:rPr>
                  <a:t>The estimated coefficient  </a:t>
                </a:r>
                <a14:m>
                  <m:oMath xmlns:m="http://schemas.openxmlformats.org/officeDocument/2006/math">
                    <m:acc>
                      <m:accPr>
                        <m:chr m:val="̂"/>
                        <m:ctrlPr>
                          <a:rPr lang="en-US" sz="1200" i="1" kern="1200">
                            <a:solidFill>
                              <a:schemeClr val="tx1"/>
                            </a:solidFill>
                            <a:effectLst/>
                            <a:latin typeface="Cambria Math" panose="02040503050406030204" pitchFamily="18" charset="0"/>
                            <a:ea typeface="+mn-ea"/>
                            <a:cs typeface="+mn-cs"/>
                          </a:rPr>
                        </m:ctrlPr>
                      </m:acc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1</m:t>
                            </m:r>
                          </m:sub>
                        </m:sSub>
                      </m:e>
                    </m:acc>
                  </m:oMath>
                </a14:m>
                <a:r>
                  <a:rPr lang="en-US" sz="1200" kern="1200" dirty="0">
                    <a:solidFill>
                      <a:schemeClr val="tx1"/>
                    </a:solidFill>
                    <a:effectLst/>
                    <a:latin typeface="Arial" charset="0"/>
                    <a:ea typeface="+mn-ea"/>
                    <a:cs typeface="+mn-cs"/>
                  </a:rPr>
                  <a:t> represents the effect of vision coverage for control group individuals, </a:t>
                </a:r>
              </a:p>
              <a:p>
                <a:endParaRPr lang="en-US" sz="1200" i="1" kern="1200" dirty="0">
                  <a:solidFill>
                    <a:schemeClr val="tx1"/>
                  </a:solidFill>
                  <a:effectLst/>
                  <a:latin typeface="Arial" charset="0"/>
                  <a:ea typeface="+mn-ea"/>
                  <a:cs typeface="+mn-cs"/>
                </a:endParaRPr>
              </a:p>
              <a:p>
                <a14:m>
                  <m:oMath xmlns:m="http://schemas.openxmlformats.org/officeDocument/2006/math">
                    <m:acc>
                      <m:accPr>
                        <m:chr m:val="̂"/>
                        <m:ctrlPr>
                          <a:rPr lang="en-US" sz="1200" i="1" kern="1200">
                            <a:solidFill>
                              <a:schemeClr val="tx1"/>
                            </a:solidFill>
                            <a:effectLst/>
                            <a:latin typeface="Cambria Math" panose="02040503050406030204" pitchFamily="18" charset="0"/>
                            <a:ea typeface="+mn-ea"/>
                            <a:cs typeface="+mn-cs"/>
                          </a:rPr>
                        </m:ctrlPr>
                      </m:acc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2</m:t>
                            </m:r>
                          </m:sub>
                        </m:sSub>
                      </m:e>
                    </m:acc>
                  </m:oMath>
                </a14:m>
                <a:r>
                  <a:rPr lang="en-US" sz="1200" kern="1200" dirty="0">
                    <a:solidFill>
                      <a:schemeClr val="tx1"/>
                    </a:solidFill>
                    <a:effectLst/>
                    <a:latin typeface="Arial" charset="0"/>
                    <a:ea typeface="+mn-ea"/>
                    <a:cs typeface="+mn-cs"/>
                  </a:rPr>
                  <a:t> represents the baseline difference in the outcome between Medicaid beneficiaries and control group individuals, </a:t>
                </a:r>
                <a:endParaRPr lang="en-US" sz="1200" i="1" kern="1200" dirty="0">
                  <a:solidFill>
                    <a:schemeClr val="tx1"/>
                  </a:solidFill>
                  <a:effectLst/>
                  <a:latin typeface="Arial" charset="0"/>
                  <a:ea typeface="+mn-ea"/>
                  <a:cs typeface="+mn-cs"/>
                </a:endParaRPr>
              </a:p>
              <a:p>
                <a:endParaRPr lang="en-US" sz="1200" i="1" kern="1200" dirty="0">
                  <a:solidFill>
                    <a:schemeClr val="tx1"/>
                  </a:solidFill>
                  <a:effectLst/>
                  <a:latin typeface="Arial" charset="0"/>
                  <a:ea typeface="+mn-ea"/>
                  <a:cs typeface="+mn-cs"/>
                </a:endParaRPr>
              </a:p>
              <a:p>
                <a14:m>
                  <m:oMath xmlns:m="http://schemas.openxmlformats.org/officeDocument/2006/math">
                    <m:acc>
                      <m:accPr>
                        <m:chr m:val="̂"/>
                        <m:ctrlPr>
                          <a:rPr lang="en-US" sz="1200" b="1" i="1" kern="1200">
                            <a:solidFill>
                              <a:schemeClr val="tx1"/>
                            </a:solidFill>
                            <a:effectLst/>
                            <a:latin typeface="Cambria Math" panose="02040503050406030204" pitchFamily="18" charset="0"/>
                            <a:ea typeface="+mn-ea"/>
                            <a:cs typeface="+mn-cs"/>
                          </a:rPr>
                        </m:ctrlPr>
                      </m:accPr>
                      <m:e>
                        <m:sSub>
                          <m:sSubPr>
                            <m:ctrlPr>
                              <a:rPr lang="en-US"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a:ea typeface="+mn-ea"/>
                                <a:cs typeface="+mn-cs"/>
                              </a:rPr>
                              <m:t>𝜷</m:t>
                            </m:r>
                          </m:e>
                          <m:sub>
                            <m:r>
                              <a:rPr lang="en-US" sz="1200" b="1" i="1" kern="1200">
                                <a:solidFill>
                                  <a:schemeClr val="tx1"/>
                                </a:solidFill>
                                <a:effectLst/>
                                <a:latin typeface="Cambria Math"/>
                                <a:ea typeface="+mn-ea"/>
                                <a:cs typeface="+mn-cs"/>
                              </a:rPr>
                              <m:t>𝟑</m:t>
                            </m:r>
                          </m:sub>
                        </m:sSub>
                      </m:e>
                    </m:acc>
                  </m:oMath>
                </a14:m>
                <a:r>
                  <a:rPr lang="en-US" sz="1200" b="1" kern="1200" dirty="0">
                    <a:solidFill>
                      <a:schemeClr val="tx1"/>
                    </a:solidFill>
                    <a:effectLst/>
                    <a:latin typeface="Arial" charset="0"/>
                    <a:ea typeface="+mn-ea"/>
                    <a:cs typeface="+mn-cs"/>
                  </a:rPr>
                  <a:t> is the difference-in-difference-in-difference estimate of the effect of vision coverage on the outcome of interest.   DD estimator</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Demographic controls are included in the vector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a:ea typeface="+mn-ea"/>
                            <a:cs typeface="+mn-cs"/>
                          </a:rPr>
                          <m:t>X</m:t>
                        </m:r>
                      </m:e>
                      <m:sub>
                        <m:r>
                          <a:rPr lang="en-US" sz="1200" i="1" kern="1200">
                            <a:solidFill>
                              <a:schemeClr val="tx1"/>
                            </a:solidFill>
                            <a:effectLst/>
                            <a:latin typeface="Cambria Math"/>
                            <a:ea typeface="+mn-ea"/>
                            <a:cs typeface="+mn-cs"/>
                          </a:rPr>
                          <m:t>𝑖𝑡</m:t>
                        </m:r>
                      </m:sub>
                    </m:sSub>
                  </m:oMath>
                </a14:m>
                <a:r>
                  <a:rPr lang="en-US" sz="1200" kern="1200" dirty="0">
                    <a:solidFill>
                      <a:schemeClr val="tx1"/>
                    </a:solidFill>
                    <a:effectLst/>
                    <a:latin typeface="Arial" charset="0"/>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𝛾</m:t>
                        </m:r>
                      </m:e>
                      <m:sub>
                        <m:r>
                          <a:rPr lang="en-US" sz="1200" i="1" kern="1200">
                            <a:solidFill>
                              <a:schemeClr val="tx1"/>
                            </a:solidFill>
                            <a:effectLst/>
                            <a:latin typeface="Cambria Math"/>
                            <a:ea typeface="+mn-ea"/>
                            <a:cs typeface="+mn-cs"/>
                          </a:rPr>
                          <m:t>0</m:t>
                        </m:r>
                        <m:r>
                          <a:rPr lang="en-US" sz="1200" i="1" kern="1200">
                            <a:solidFill>
                              <a:schemeClr val="tx1"/>
                            </a:solidFill>
                            <a:effectLst/>
                            <a:latin typeface="Cambria Math"/>
                            <a:ea typeface="+mn-ea"/>
                            <a:cs typeface="+mn-cs"/>
                          </a:rPr>
                          <m:t>𝑠</m:t>
                        </m:r>
                      </m:sub>
                    </m:sSub>
                  </m:oMath>
                </a14:m>
                <a:r>
                  <a:rPr lang="en-US" sz="1200" kern="1200" dirty="0">
                    <a:solidFill>
                      <a:schemeClr val="tx1"/>
                    </a:solidFill>
                    <a:effectLst/>
                    <a:latin typeface="Arial" charset="0"/>
                    <a:ea typeface="+mn-ea"/>
                    <a:cs typeface="+mn-cs"/>
                  </a:rPr>
                  <a:t> is a vector of state fixed effects,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𝜏</m:t>
                        </m:r>
                      </m:e>
                      <m:sub>
                        <m:r>
                          <a:rPr lang="en-US" sz="1200" i="1" kern="1200">
                            <a:solidFill>
                              <a:schemeClr val="tx1"/>
                            </a:solidFill>
                            <a:effectLst/>
                            <a:latin typeface="Cambria Math"/>
                            <a:ea typeface="+mn-ea"/>
                            <a:cs typeface="+mn-cs"/>
                          </a:rPr>
                          <m:t>𝑡</m:t>
                        </m:r>
                      </m:sub>
                    </m:sSub>
                  </m:oMath>
                </a14:m>
                <a:r>
                  <a:rPr lang="en-US" sz="1200" kern="1200" dirty="0">
                    <a:solidFill>
                      <a:schemeClr val="tx1"/>
                    </a:solidFill>
                    <a:effectLst/>
                    <a:latin typeface="Arial" charset="0"/>
                    <a:ea typeface="+mn-ea"/>
                    <a:cs typeface="+mn-cs"/>
                  </a:rPr>
                  <a:t> is a vector of year effects.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Demographic controls include age, race/ethnicity, sex, education, and marital status.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All regressions incorporated population weights available from the National Center for Health Statistics to produce nationally representative estimates.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Model errors are corrected for </a:t>
                </a:r>
                <a:r>
                  <a:rPr lang="en-US" sz="1200" kern="1200" dirty="0" err="1">
                    <a:solidFill>
                      <a:schemeClr val="tx1"/>
                    </a:solidFill>
                    <a:effectLst/>
                    <a:latin typeface="Arial" charset="0"/>
                    <a:ea typeface="+mn-ea"/>
                    <a:cs typeface="+mn-cs"/>
                  </a:rPr>
                  <a:t>heteroskedasticity</a:t>
                </a:r>
                <a:r>
                  <a:rPr lang="en-US" sz="1200" kern="1200" dirty="0">
                    <a:solidFill>
                      <a:schemeClr val="tx1"/>
                    </a:solidFill>
                    <a:effectLst/>
                    <a:latin typeface="Arial" charset="0"/>
                    <a:ea typeface="+mn-ea"/>
                    <a:cs typeface="+mn-cs"/>
                  </a:rPr>
                  <a:t> and clustered at the state level to allow for serial correlation in the policy variable (i.e., vision coverage) within states since vision coverage is correlated within state by construction.</a:t>
                </a:r>
                <a:endParaRPr lang="en-US" dirty="0"/>
              </a:p>
            </p:txBody>
          </p:sp>
        </mc:Choice>
        <mc:Fallback xmlns="">
          <p:sp>
            <p:nvSpPr>
              <p:cNvPr id="3" name="Notes Placeholder 2"/>
              <p:cNvSpPr>
                <a:spLocks noGrp="1"/>
              </p:cNvSpPr>
              <p:nvPr>
                <p:ph type="body" idx="1"/>
              </p:nvPr>
            </p:nvSpPr>
            <p:spPr/>
            <p:txBody>
              <a:bodyPr/>
              <a:lstStyle/>
              <a:p>
                <a:r>
                  <a:rPr lang="en-US" dirty="0" smtClean="0"/>
                  <a:t>Regression analog</a:t>
                </a:r>
                <a:r>
                  <a:rPr lang="en-US" baseline="0" dirty="0" smtClean="0"/>
                  <a:t> from previous page….adding state </a:t>
                </a:r>
                <a:r>
                  <a:rPr lang="en-US" baseline="0" dirty="0" err="1" smtClean="0"/>
                  <a:t>fe</a:t>
                </a:r>
                <a:r>
                  <a:rPr lang="en-US" baseline="0" dirty="0" smtClean="0"/>
                  <a:t> makes it DDD since looking before and after a state changed vision coverage policies</a:t>
                </a:r>
                <a:r>
                  <a:rPr lang="en-US" baseline="0" dirty="0" smtClean="0"/>
                  <a:t>.</a:t>
                </a:r>
              </a:p>
              <a:p>
                <a:endParaRPr lang="en-US" baseline="0" dirty="0" smtClean="0"/>
              </a:p>
              <a:p>
                <a:r>
                  <a:rPr lang="en-US" sz="1200" kern="1200" dirty="0" smtClean="0">
                    <a:solidFill>
                      <a:schemeClr val="tx1"/>
                    </a:solidFill>
                    <a:effectLst/>
                    <a:latin typeface="Arial" charset="0"/>
                    <a:ea typeface="+mn-ea"/>
                    <a:cs typeface="+mn-cs"/>
                  </a:rPr>
                  <a:t>The estimated coefficient  </a:t>
                </a:r>
                <a:r>
                  <a:rPr lang="en-US" sz="1200" i="0" kern="1200">
                    <a:solidFill>
                      <a:schemeClr val="tx1"/>
                    </a:solidFill>
                    <a:effectLst/>
                    <a:latin typeface="Arial" charset="0"/>
                    <a:ea typeface="+mn-ea"/>
                    <a:cs typeface="+mn-cs"/>
                  </a:rPr>
                  <a:t>(𝛽_1 ) ̂</a:t>
                </a:r>
                <a:r>
                  <a:rPr lang="en-US" sz="1200" kern="1200" dirty="0">
                    <a:solidFill>
                      <a:schemeClr val="tx1"/>
                    </a:solidFill>
                    <a:effectLst/>
                    <a:latin typeface="Arial" charset="0"/>
                    <a:ea typeface="+mn-ea"/>
                    <a:cs typeface="+mn-cs"/>
                  </a:rPr>
                  <a:t> represents the effect of vision coverage for control group individuals, </a:t>
                </a:r>
                <a:endParaRPr lang="en-US" sz="1200" kern="1200" dirty="0" smtClean="0">
                  <a:solidFill>
                    <a:schemeClr val="tx1"/>
                  </a:solidFill>
                  <a:effectLst/>
                  <a:latin typeface="Arial" charset="0"/>
                  <a:ea typeface="+mn-ea"/>
                  <a:cs typeface="+mn-cs"/>
                </a:endParaRPr>
              </a:p>
              <a:p>
                <a:endParaRPr lang="en-US" sz="1200" i="1" kern="1200" dirty="0" smtClean="0">
                  <a:solidFill>
                    <a:schemeClr val="tx1"/>
                  </a:solidFill>
                  <a:effectLst/>
                  <a:latin typeface="Arial" charset="0"/>
                  <a:ea typeface="+mn-ea"/>
                  <a:cs typeface="+mn-cs"/>
                </a:endParaRPr>
              </a:p>
              <a:p>
                <a:r>
                  <a:rPr lang="en-US" sz="1200" i="0" kern="1200">
                    <a:solidFill>
                      <a:schemeClr val="tx1"/>
                    </a:solidFill>
                    <a:effectLst/>
                    <a:latin typeface="Arial" charset="0"/>
                    <a:ea typeface="+mn-ea"/>
                    <a:cs typeface="+mn-cs"/>
                  </a:rPr>
                  <a:t>(𝛽_2 ) ̂</a:t>
                </a:r>
                <a:r>
                  <a:rPr lang="en-US" sz="1200" kern="1200" dirty="0">
                    <a:solidFill>
                      <a:schemeClr val="tx1"/>
                    </a:solidFill>
                    <a:effectLst/>
                    <a:latin typeface="Arial" charset="0"/>
                    <a:ea typeface="+mn-ea"/>
                    <a:cs typeface="+mn-cs"/>
                  </a:rPr>
                  <a:t> represents the baseline difference in the outcome between Medicaid beneficiaries and control group individuals, </a:t>
                </a:r>
                <a:endParaRPr lang="en-US" sz="1200" i="1" kern="1200" dirty="0" smtClean="0">
                  <a:solidFill>
                    <a:schemeClr val="tx1"/>
                  </a:solidFill>
                  <a:effectLst/>
                  <a:latin typeface="Arial" charset="0"/>
                  <a:ea typeface="+mn-ea"/>
                  <a:cs typeface="+mn-cs"/>
                </a:endParaRPr>
              </a:p>
              <a:p>
                <a:endParaRPr lang="en-US" sz="1200" i="1" kern="1200" dirty="0" smtClean="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(𝜷_𝟑 ) ̂</a:t>
                </a:r>
                <a:r>
                  <a:rPr lang="en-US" sz="1200" b="1" kern="1200" dirty="0">
                    <a:solidFill>
                      <a:schemeClr val="tx1"/>
                    </a:solidFill>
                    <a:effectLst/>
                    <a:latin typeface="Arial" charset="0"/>
                    <a:ea typeface="+mn-ea"/>
                    <a:cs typeface="+mn-cs"/>
                  </a:rPr>
                  <a:t> is the difference-in-difference-in-difference estimate of the effect of vision coverage on the outcome of interest. </a:t>
                </a:r>
                <a:endParaRPr lang="en-US" sz="1200" b="1"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Demographic </a:t>
                </a:r>
                <a:r>
                  <a:rPr lang="en-US" sz="1200" kern="1200" dirty="0">
                    <a:solidFill>
                      <a:schemeClr val="tx1"/>
                    </a:solidFill>
                    <a:effectLst/>
                    <a:latin typeface="Arial" charset="0"/>
                    <a:ea typeface="+mn-ea"/>
                    <a:cs typeface="+mn-cs"/>
                  </a:rPr>
                  <a:t>controls are included in the vector </a:t>
                </a:r>
                <a:r>
                  <a:rPr lang="en-US" sz="1200" i="0" kern="1200">
                    <a:solidFill>
                      <a:schemeClr val="tx1"/>
                    </a:solidFill>
                    <a:effectLst/>
                    <a:latin typeface="Arial" charset="0"/>
                    <a:ea typeface="+mn-ea"/>
                    <a:cs typeface="+mn-cs"/>
                  </a:rPr>
                  <a:t>X_𝑖𝑡</a:t>
                </a:r>
                <a:r>
                  <a:rPr lang="en-US" sz="1200" kern="1200" dirty="0">
                    <a:solidFill>
                      <a:schemeClr val="tx1"/>
                    </a:solidFill>
                    <a:effectLst/>
                    <a:latin typeface="Arial" charset="0"/>
                    <a:ea typeface="+mn-ea"/>
                    <a:cs typeface="+mn-cs"/>
                  </a:rPr>
                  <a:t>, </a:t>
                </a:r>
                <a:r>
                  <a:rPr lang="en-US" sz="1200" i="0" kern="1200">
                    <a:solidFill>
                      <a:schemeClr val="tx1"/>
                    </a:solidFill>
                    <a:effectLst/>
                    <a:latin typeface="Arial" charset="0"/>
                    <a:ea typeface="+mn-ea"/>
                    <a:cs typeface="+mn-cs"/>
                  </a:rPr>
                  <a:t>𝛾_0𝑠</a:t>
                </a:r>
                <a:r>
                  <a:rPr lang="en-US" sz="1200" kern="1200" dirty="0">
                    <a:solidFill>
                      <a:schemeClr val="tx1"/>
                    </a:solidFill>
                    <a:effectLst/>
                    <a:latin typeface="Arial" charset="0"/>
                    <a:ea typeface="+mn-ea"/>
                    <a:cs typeface="+mn-cs"/>
                  </a:rPr>
                  <a:t> is a vector of state fixed effects, and </a:t>
                </a:r>
                <a:r>
                  <a:rPr lang="en-US" sz="1200" i="0" kern="1200">
                    <a:solidFill>
                      <a:schemeClr val="tx1"/>
                    </a:solidFill>
                    <a:effectLst/>
                    <a:latin typeface="Arial" charset="0"/>
                    <a:ea typeface="+mn-ea"/>
                    <a:cs typeface="+mn-cs"/>
                  </a:rPr>
                  <a:t>𝜏_𝑡</a:t>
                </a:r>
                <a:r>
                  <a:rPr lang="en-US" sz="1200" kern="1200" dirty="0">
                    <a:solidFill>
                      <a:schemeClr val="tx1"/>
                    </a:solidFill>
                    <a:effectLst/>
                    <a:latin typeface="Arial" charset="0"/>
                    <a:ea typeface="+mn-ea"/>
                    <a:cs typeface="+mn-cs"/>
                  </a:rPr>
                  <a:t> is a vector of year effects. </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Demographic </a:t>
                </a:r>
                <a:r>
                  <a:rPr lang="en-US" sz="1200" kern="1200" dirty="0">
                    <a:solidFill>
                      <a:schemeClr val="tx1"/>
                    </a:solidFill>
                    <a:effectLst/>
                    <a:latin typeface="Arial" charset="0"/>
                    <a:ea typeface="+mn-ea"/>
                    <a:cs typeface="+mn-cs"/>
                  </a:rPr>
                  <a:t>controls include age, race/ethnicity, sex, education, and marital status. </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All </a:t>
                </a:r>
                <a:r>
                  <a:rPr lang="en-US" sz="1200" kern="1200" dirty="0">
                    <a:solidFill>
                      <a:schemeClr val="tx1"/>
                    </a:solidFill>
                    <a:effectLst/>
                    <a:latin typeface="Arial" charset="0"/>
                    <a:ea typeface="+mn-ea"/>
                    <a:cs typeface="+mn-cs"/>
                  </a:rPr>
                  <a:t>regressions incorporated population weights available from the National Center for Health Statistics to produce nationally representative estimates. </a:t>
                </a:r>
                <a:endParaRPr lang="en-US" sz="1200" kern="1200" dirty="0" smtClean="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Model errors are corrected for </a:t>
                </a:r>
                <a:r>
                  <a:rPr lang="en-US" sz="1200" kern="1200" dirty="0" err="1">
                    <a:solidFill>
                      <a:schemeClr val="tx1"/>
                    </a:solidFill>
                    <a:effectLst/>
                    <a:latin typeface="Arial" charset="0"/>
                    <a:ea typeface="+mn-ea"/>
                    <a:cs typeface="+mn-cs"/>
                  </a:rPr>
                  <a:t>heteroskedasticity</a:t>
                </a:r>
                <a:r>
                  <a:rPr lang="en-US" sz="1200" kern="1200" dirty="0">
                    <a:solidFill>
                      <a:schemeClr val="tx1"/>
                    </a:solidFill>
                    <a:effectLst/>
                    <a:latin typeface="Arial" charset="0"/>
                    <a:ea typeface="+mn-ea"/>
                    <a:cs typeface="+mn-cs"/>
                  </a:rPr>
                  <a:t> and clustered at the state level to allow for serial correlation in the policy variable (i.e., vision coverage) within states since vision coverage is correlated within state by </a:t>
                </a:r>
                <a:r>
                  <a:rPr lang="en-US" sz="1200" kern="1200" dirty="0" smtClean="0">
                    <a:solidFill>
                      <a:schemeClr val="tx1"/>
                    </a:solidFill>
                    <a:effectLst/>
                    <a:latin typeface="Arial" charset="0"/>
                    <a:ea typeface="+mn-ea"/>
                    <a:cs typeface="+mn-cs"/>
                  </a:rPr>
                  <a:t>construction.</a:t>
                </a:r>
                <a:endParaRPr lang="en-US" dirty="0"/>
              </a:p>
            </p:txBody>
          </p:sp>
        </mc:Fallback>
      </mc:AlternateContent>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10</a:t>
            </a:fld>
            <a:endParaRPr lang="en-US" dirty="0"/>
          </a:p>
        </p:txBody>
      </p:sp>
    </p:spTree>
    <p:extLst>
      <p:ext uri="{BB962C8B-B14F-4D97-AF65-F5344CB8AC3E}">
        <p14:creationId xmlns:p14="http://schemas.microsoft.com/office/powerpoint/2010/main" val="34316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Medicaid beneficiaries residing in states with vision coverage were significantly less likely than those residing in states without coverage to have any under-correction of distance vision, as illustrated by the unadjusted results shown in Fig. 3. (Any </a:t>
            </a:r>
            <a:r>
              <a:rPr lang="en-US" sz="1200" b="0" i="0" u="none" strike="noStrike" kern="1200" baseline="0" dirty="0" err="1">
                <a:solidFill>
                  <a:schemeClr val="tx1"/>
                </a:solidFill>
                <a:latin typeface="Arial" charset="0"/>
                <a:ea typeface="+mn-ea"/>
                <a:cs typeface="+mn-cs"/>
              </a:rPr>
              <a:t>undercorrection</a:t>
            </a:r>
            <a:r>
              <a:rPr lang="en-US" sz="1200" b="0" i="0" u="none" strike="noStrike" kern="1200" baseline="0" dirty="0">
                <a:solidFill>
                  <a:schemeClr val="tx1"/>
                </a:solidFill>
                <a:latin typeface="Arial" charset="0"/>
                <a:ea typeface="+mn-ea"/>
                <a:cs typeface="+mn-cs"/>
              </a:rPr>
              <a:t> of distance vision was defined as visual acuity of 20/30 or worse for those whose vision could be corrected to 20/25 or better in either eye.) We found that about 28 percent and 37 percent of Medicaid beneficiaries residing in states with and</a:t>
            </a:r>
          </a:p>
          <a:p>
            <a:r>
              <a:rPr lang="en-US" sz="1200" b="0" i="0" u="none" strike="noStrike" kern="1200" baseline="0" dirty="0">
                <a:solidFill>
                  <a:schemeClr val="tx1"/>
                </a:solidFill>
                <a:latin typeface="Arial" charset="0"/>
                <a:ea typeface="+mn-ea"/>
                <a:cs typeface="+mn-cs"/>
              </a:rPr>
              <a:t>without vision coverage, respectively, had any under-correction of distance vision, a negative and significant difference of nine percentage points (p &lt; 0.01). In contrast, the percentage of low-income adults not enrolled in Medicaid that had any under-correction of distance vision was the same in states that did and did not offer</a:t>
            </a:r>
          </a:p>
          <a:p>
            <a:r>
              <a:rPr lang="en-US" sz="1200" b="0" i="0" u="none" strike="noStrike" kern="1200" baseline="0" dirty="0">
                <a:solidFill>
                  <a:schemeClr val="tx1"/>
                </a:solidFill>
                <a:latin typeface="Arial" charset="0"/>
                <a:ea typeface="+mn-ea"/>
                <a:cs typeface="+mn-cs"/>
              </a:rPr>
              <a:t>adult Medicaid vision benefits (29 percent in either case).</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11</a:t>
            </a:fld>
            <a:endParaRPr lang="en-US" dirty="0"/>
          </a:p>
        </p:txBody>
      </p:sp>
    </p:spTree>
    <p:extLst>
      <p:ext uri="{BB962C8B-B14F-4D97-AF65-F5344CB8AC3E}">
        <p14:creationId xmlns:p14="http://schemas.microsoft.com/office/powerpoint/2010/main" val="180491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about LPM model.    Not many out of 0,1 range.</a:t>
            </a:r>
          </a:p>
          <a:p>
            <a:endParaRPr lang="en-US" baseline="0" dirty="0"/>
          </a:p>
          <a:p>
            <a:r>
              <a:rPr lang="en-US" baseline="0" dirty="0"/>
              <a:t>Not reporting coefficients on controls.  </a:t>
            </a:r>
          </a:p>
          <a:p>
            <a:endParaRPr lang="en-US" baseline="0" dirty="0"/>
          </a:p>
          <a:p>
            <a:r>
              <a:rPr lang="en-US" sz="1200" b="0" i="0" u="none" strike="noStrike" kern="1200" baseline="0" dirty="0">
                <a:solidFill>
                  <a:schemeClr val="tx1"/>
                </a:solidFill>
                <a:latin typeface="Arial" charset="0"/>
                <a:ea typeface="+mn-ea"/>
                <a:cs typeface="+mn-cs"/>
              </a:rPr>
              <a:t>This table presents the results of our regression analysis estimating the effect of Medicaid adult vision coverage on the likelihood of any under-correction of distance vision (in either eye) using two visual acuity thresholds (i.e., 20/30, and 20/40).   The point estimates suggest that Medicaid beneficiaries with vision coverage were approximately 10 (p &lt; 0.05) and  eight (p &lt; 0.01) percentage points (p &gt; 0.10) less likely to have any under-correction of distance vision based on the visual acuity thresholds of 20/30 or worse and 20/40 or worse, respectively, relative to the control group.  These estimated effects represent reductions of 27, and 32 percent relative to their respective means for Medicaid beneficiaries without vision benefits (also shown in the table).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estimated effects of Medicaid vision coverage for control group individuals from our main model (i.e., the coefficient estimate for the vision coverage indicator variable) are also shown in the table. Significant effects could cast doubt on the validity of our DDD estimates since it is unexpected that Medicaid vision coverage would have a direct effect on visual acuity outcomes for those not enrolled in Medicaid. However, we estimated that vision coverage was associated with effects of about zero and  two percentage points on the likelihood of having any under-correction of distance vision based on the visual acuity thresholds of 20/30 or worse and 20/40 or worse, respectively, among control group individuals.  The second effect has the opposite sign compared with the corresponding DDD estimates and neither are significant at conventional levels.</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12</a:t>
            </a:fld>
            <a:endParaRPr lang="en-US" dirty="0"/>
          </a:p>
        </p:txBody>
      </p:sp>
    </p:spTree>
    <p:extLst>
      <p:ext uri="{BB962C8B-B14F-4D97-AF65-F5344CB8AC3E}">
        <p14:creationId xmlns:p14="http://schemas.microsoft.com/office/powerpoint/2010/main" val="299541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Marginal effect explanation.</a:t>
            </a:r>
            <a:r>
              <a:rPr lang="en-US" baseline="0" dirty="0"/>
              <a:t>  (relate to risk ratio???)</a:t>
            </a:r>
          </a:p>
          <a:p>
            <a:endParaRPr lang="en-US" baseline="0" dirty="0"/>
          </a:p>
          <a:p>
            <a:r>
              <a:rPr lang="en-US" baseline="0" dirty="0"/>
              <a:t>Tough because of interactions.  Sometimes boot strap.</a:t>
            </a:r>
          </a:p>
          <a:p>
            <a:endParaRPr lang="en-US" baseline="0" dirty="0"/>
          </a:p>
          <a:p>
            <a:r>
              <a:rPr lang="en-US" sz="1200" b="0" i="0" u="none" strike="noStrike" kern="1200" baseline="0" dirty="0">
                <a:solidFill>
                  <a:schemeClr val="tx1"/>
                </a:solidFill>
                <a:latin typeface="Arial" charset="0"/>
                <a:ea typeface="+mn-ea"/>
                <a:cs typeface="+mn-cs"/>
              </a:rPr>
              <a:t>Linear probability model (LPM) estimates are presented for ease of interpretation. Though the LPM can produce biased and inconsistent estimates, these models typically perform well in practice (for further details see: Wooldridge, Jeffrey. 2012. </a:t>
            </a:r>
            <a:r>
              <a:rPr lang="en-US" sz="1200" b="0" i="1" u="none" strike="noStrike" kern="1200" baseline="0" dirty="0">
                <a:solidFill>
                  <a:schemeClr val="tx1"/>
                </a:solidFill>
                <a:latin typeface="Arial" charset="0"/>
                <a:ea typeface="+mn-ea"/>
                <a:cs typeface="+mn-cs"/>
              </a:rPr>
              <a:t>Introductory econometrics: A modern approach</a:t>
            </a:r>
            <a:r>
              <a:rPr lang="en-US" sz="1200" b="0" i="0" u="none" strike="noStrike" kern="1200" baseline="0" dirty="0">
                <a:solidFill>
                  <a:schemeClr val="tx1"/>
                </a:solidFill>
                <a:latin typeface="Arial" charset="0"/>
                <a:ea typeface="+mn-ea"/>
                <a:cs typeface="+mn-cs"/>
              </a:rPr>
              <a:t>: Cengage Learning). Furthermore, concerns of bias and inconsistency are mitigated if most or all predicted values are between zero and one (for further details see: </a:t>
            </a:r>
            <a:r>
              <a:rPr lang="en-US" sz="1200" b="0" i="0" u="none" strike="noStrike" kern="1200" baseline="0" dirty="0" err="1">
                <a:solidFill>
                  <a:schemeClr val="tx1"/>
                </a:solidFill>
                <a:latin typeface="Arial" charset="0"/>
                <a:ea typeface="+mn-ea"/>
                <a:cs typeface="+mn-cs"/>
              </a:rPr>
              <a:t>Horrace</a:t>
            </a:r>
            <a:r>
              <a:rPr lang="en-US" sz="1200" b="0" i="0" u="none" strike="noStrike" kern="1200" baseline="0" dirty="0">
                <a:solidFill>
                  <a:schemeClr val="tx1"/>
                </a:solidFill>
                <a:latin typeface="Arial" charset="0"/>
                <a:ea typeface="+mn-ea"/>
                <a:cs typeface="+mn-cs"/>
              </a:rPr>
              <a:t>, William C, and Ronald L Oaxaca. 2006. "Results on the bias and inconsistency of ordinary least squares for the linear probability model." </a:t>
            </a:r>
            <a:r>
              <a:rPr lang="en-US" sz="1200" b="0" i="1" u="none" strike="noStrike" kern="1200" baseline="0" dirty="0">
                <a:solidFill>
                  <a:schemeClr val="tx1"/>
                </a:solidFill>
                <a:latin typeface="Arial" charset="0"/>
                <a:ea typeface="+mn-ea"/>
                <a:cs typeface="+mn-cs"/>
              </a:rPr>
              <a:t>Economics Letters </a:t>
            </a:r>
            <a:r>
              <a:rPr lang="en-US" sz="1200" b="0" i="0" u="none" strike="noStrike" kern="1200" baseline="0" dirty="0">
                <a:solidFill>
                  <a:schemeClr val="tx1"/>
                </a:solidFill>
                <a:latin typeface="Arial" charset="0"/>
                <a:ea typeface="+mn-ea"/>
                <a:cs typeface="+mn-cs"/>
              </a:rPr>
              <a:t>no. 90 (3):321-327). In our main analysis, about 96 percent of LPM predicted values were between zero and one. However, logistic model results for select outcomes are presented here as a  comparison with our main results.  </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13</a:t>
            </a:fld>
            <a:endParaRPr lang="en-US" dirty="0"/>
          </a:p>
        </p:txBody>
      </p:sp>
    </p:spTree>
    <p:extLst>
      <p:ext uri="{BB962C8B-B14F-4D97-AF65-F5344CB8AC3E}">
        <p14:creationId xmlns:p14="http://schemas.microsoft.com/office/powerpoint/2010/main" val="3994354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to interrupted time series at the beginning? </a:t>
            </a:r>
          </a:p>
          <a:p>
            <a:endParaRPr lang="en-US" dirty="0"/>
          </a:p>
          <a:p>
            <a:r>
              <a:rPr lang="en-US" sz="1200" b="0" i="0" u="none" strike="noStrike" kern="1200" baseline="0" dirty="0">
                <a:solidFill>
                  <a:schemeClr val="tx1"/>
                </a:solidFill>
                <a:latin typeface="Arial" charset="0"/>
                <a:ea typeface="+mn-ea"/>
                <a:cs typeface="+mn-cs"/>
              </a:rPr>
              <a:t>This table presents DDD estimates of the effect of Medicaid vision coverage on any under-correction of distance vision with additional controls for time-varying state-level variables and state-specific linear time trends. The first column estimates control for individual characteristics and year fixed effects only. The second column</a:t>
            </a:r>
          </a:p>
          <a:p>
            <a:r>
              <a:rPr lang="en-US" sz="1200" b="0" i="0" u="none" strike="noStrike" kern="1200" baseline="0" dirty="0">
                <a:solidFill>
                  <a:schemeClr val="tx1"/>
                </a:solidFill>
                <a:latin typeface="Arial" charset="0"/>
                <a:ea typeface="+mn-ea"/>
                <a:cs typeface="+mn-cs"/>
              </a:rPr>
              <a:t>additionally controls for state fixed effects (our main specification), the third for time-varying state-level variables including the annual unemployment rate, the Medicaid managed care penetration rate, and the percentage of college educated, non-elderly adults with private health insurance, and the fourth for state-specific linear</a:t>
            </a:r>
          </a:p>
          <a:p>
            <a:r>
              <a:rPr lang="en-US" sz="1200" b="0" i="0" u="none" strike="noStrike" kern="1200" baseline="0" dirty="0">
                <a:solidFill>
                  <a:schemeClr val="tx1"/>
                </a:solidFill>
                <a:latin typeface="Arial" charset="0"/>
                <a:ea typeface="+mn-ea"/>
                <a:cs typeface="+mn-cs"/>
              </a:rPr>
              <a:t>time trends.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Comparing the first and second columns of the table, inclusion of state fixed effects had little impact on our point estimates of the effect of vision coverage though did result in somewhat reduced precision. The fact that the results with and without state fixed effects are similar suggests that the states that changed their vision</a:t>
            </a:r>
          </a:p>
          <a:p>
            <a:r>
              <a:rPr lang="en-US" sz="1200" b="0" i="0" u="none" strike="noStrike" kern="1200" baseline="0" dirty="0">
                <a:solidFill>
                  <a:schemeClr val="tx1"/>
                </a:solidFill>
                <a:latin typeface="Arial" charset="0"/>
                <a:ea typeface="+mn-ea"/>
                <a:cs typeface="+mn-cs"/>
              </a:rPr>
              <a:t>coverage policies were not systematically different from those that provided the same coverage throughout our study period. Similarly, inclusion of time-varying state level variables and state-specific time trends did not have a substantial effect on our DDD estimates. When including all controls (column 4), we estimated</a:t>
            </a:r>
          </a:p>
          <a:p>
            <a:r>
              <a:rPr lang="en-US" sz="1200" b="0" i="0" u="none" strike="noStrike" kern="1200" baseline="0" dirty="0">
                <a:solidFill>
                  <a:schemeClr val="tx1"/>
                </a:solidFill>
                <a:latin typeface="Arial" charset="0"/>
                <a:ea typeface="+mn-ea"/>
                <a:cs typeface="+mn-cs"/>
              </a:rPr>
              <a:t>that vision coverage was associated with a reduction in the likelihood of any under-correction of distance vision of about nine (p &lt; 0.05) and eight (p &lt; 0.05) percentage points when considering a visual acuity threshold of 20/30 or worse and 20/40 or worse, respectively, for Medicaid beneficiaries relative to the control group.</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14</a:t>
            </a:fld>
            <a:endParaRPr lang="en-US" dirty="0"/>
          </a:p>
        </p:txBody>
      </p:sp>
    </p:spTree>
    <p:extLst>
      <p:ext uri="{BB962C8B-B14F-4D97-AF65-F5344CB8AC3E}">
        <p14:creationId xmlns:p14="http://schemas.microsoft.com/office/powerpoint/2010/main" val="97363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To explore alternative definitions of under-corrected distance vision, we also estimated the effect of Medicaid vision coverage using our main regression model and outcomes defined based on the worse- and better-seeing eyes Our point estimates suggest that Medicaid beneficiaries with vision coverage were approximately 10 (p &lt; 0.05) and nine percentage points less likely to have under-corrected distance vision in the worse-seeing eye based on the visual acuity thresholds of 20/30 or worse and 20/40 or worse, respectively, relative to the control group (Panel A).</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15</a:t>
            </a:fld>
            <a:endParaRPr lang="en-US" dirty="0"/>
          </a:p>
        </p:txBody>
      </p:sp>
    </p:spTree>
    <p:extLst>
      <p:ext uri="{BB962C8B-B14F-4D97-AF65-F5344CB8AC3E}">
        <p14:creationId xmlns:p14="http://schemas.microsoft.com/office/powerpoint/2010/main" val="210209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The estimated reductions in the likelihood of under-corrected distance vision in the better-seeing eye are generally smaller in magnitude than the analogous estimates for the worse-seeing or either eye, but effect significance patterns are similar (Panel B). Furthermore, although estimated absolute effect sizes are smaller,</a:t>
            </a:r>
          </a:p>
          <a:p>
            <a:r>
              <a:rPr lang="en-US" sz="1200" b="0" i="0" u="none" strike="noStrike" kern="1200" baseline="0" dirty="0">
                <a:solidFill>
                  <a:schemeClr val="tx1"/>
                </a:solidFill>
                <a:latin typeface="Arial" charset="0"/>
                <a:ea typeface="+mn-ea"/>
                <a:cs typeface="+mn-cs"/>
              </a:rPr>
              <a:t>the relative effect sizes estimated for the better-seeing eye are similar to the corresponding effects estimated for the worse-seeing and either eye.</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16</a:t>
            </a:fld>
            <a:endParaRPr lang="en-US" dirty="0"/>
          </a:p>
        </p:txBody>
      </p:sp>
    </p:spTree>
    <p:extLst>
      <p:ext uri="{BB962C8B-B14F-4D97-AF65-F5344CB8AC3E}">
        <p14:creationId xmlns:p14="http://schemas.microsoft.com/office/powerpoint/2010/main" val="179749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The results of our placebo checks are presented in here and in the next slide. We estimated that Medicaid vision coverage was associated with insignificant DDD effects of about two, two, and one percentage point(s) on the likelihood of having distance vision of 20/30 or worse that could not be improved in either, the worse-seeing, and the better-seeing eye, respectively. These DDD effects are smaller in magnitude and opposite in sign compared to the estimated effects for under-corrected distance vision shown in Tables 2e4 and none are significant at conventional levels. Similarly, the estimated association between Medicaid vision coverage and having high cholesterol is small and insignificant.</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17</a:t>
            </a:fld>
            <a:endParaRPr lang="en-US" dirty="0"/>
          </a:p>
        </p:txBody>
      </p:sp>
    </p:spTree>
    <p:extLst>
      <p:ext uri="{BB962C8B-B14F-4D97-AF65-F5344CB8AC3E}">
        <p14:creationId xmlns:p14="http://schemas.microsoft.com/office/powerpoint/2010/main" val="377203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We also found no evidence of a significant association between a state's coverage of Medicaid adult vision benefits and take up of Medicaid.</a:t>
            </a:r>
          </a:p>
          <a:p>
            <a:r>
              <a:rPr lang="en-US" sz="1200" b="0" i="0" u="none" strike="noStrike" kern="1200" baseline="0" dirty="0">
                <a:solidFill>
                  <a:schemeClr val="tx1"/>
                </a:solidFill>
                <a:latin typeface="Arial" charset="0"/>
                <a:ea typeface="+mn-ea"/>
                <a:cs typeface="+mn-cs"/>
              </a:rPr>
              <a:t>Specifically, we estimated that vision coverage was associated with an increase of about three and two percentage points in the likelihood </a:t>
            </a:r>
          </a:p>
          <a:p>
            <a:r>
              <a:rPr lang="en-US" sz="1200" b="0" i="0" u="none" strike="noStrike" kern="1200" baseline="0" dirty="0">
                <a:solidFill>
                  <a:schemeClr val="tx1"/>
                </a:solidFill>
                <a:latin typeface="Arial" charset="0"/>
                <a:ea typeface="+mn-ea"/>
                <a:cs typeface="+mn-cs"/>
              </a:rPr>
              <a:t>of having Medicaid coverage before and after including the ratio of family income to the federal poverty threshold as an explanatory variable, respectively, with neither estimate attaining significance at conventional levels.</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18</a:t>
            </a:fld>
            <a:endParaRPr lang="en-US" dirty="0"/>
          </a:p>
        </p:txBody>
      </p:sp>
    </p:spTree>
    <p:extLst>
      <p:ext uri="{BB962C8B-B14F-4D97-AF65-F5344CB8AC3E}">
        <p14:creationId xmlns:p14="http://schemas.microsoft.com/office/powerpoint/2010/main" val="352620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costs and benefits.</a:t>
            </a:r>
          </a:p>
          <a:p>
            <a:endParaRPr lang="en-US" dirty="0"/>
          </a:p>
          <a:p>
            <a:r>
              <a:rPr lang="en-US" dirty="0"/>
              <a:t>Though characteristics of expansion population could be different.</a:t>
            </a:r>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19</a:t>
            </a:fld>
            <a:endParaRPr lang="en-US" dirty="0"/>
          </a:p>
        </p:txBody>
      </p:sp>
    </p:spTree>
    <p:extLst>
      <p:ext uri="{BB962C8B-B14F-4D97-AF65-F5344CB8AC3E}">
        <p14:creationId xmlns:p14="http://schemas.microsoft.com/office/powerpoint/2010/main" val="369295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2</a:t>
            </a:fld>
            <a:endParaRPr lang="en-US" dirty="0"/>
          </a:p>
        </p:txBody>
      </p:sp>
    </p:spTree>
    <p:extLst>
      <p:ext uri="{BB962C8B-B14F-4D97-AF65-F5344CB8AC3E}">
        <p14:creationId xmlns:p14="http://schemas.microsoft.com/office/powerpoint/2010/main" val="2984981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20</a:t>
            </a:fld>
            <a:endParaRPr lang="en-US" dirty="0"/>
          </a:p>
        </p:txBody>
      </p:sp>
    </p:spTree>
    <p:extLst>
      <p:ext uri="{BB962C8B-B14F-4D97-AF65-F5344CB8AC3E}">
        <p14:creationId xmlns:p14="http://schemas.microsoft.com/office/powerpoint/2010/main" val="2045066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21</a:t>
            </a:fld>
            <a:endParaRPr lang="en-US" dirty="0"/>
          </a:p>
        </p:txBody>
      </p:sp>
    </p:spTree>
    <p:extLst>
      <p:ext uri="{BB962C8B-B14F-4D97-AF65-F5344CB8AC3E}">
        <p14:creationId xmlns:p14="http://schemas.microsoft.com/office/powerpoint/2010/main" val="3559792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22</a:t>
            </a:fld>
            <a:endParaRPr lang="en-US" dirty="0"/>
          </a:p>
        </p:txBody>
      </p:sp>
    </p:spTree>
    <p:extLst>
      <p:ext uri="{BB962C8B-B14F-4D97-AF65-F5344CB8AC3E}">
        <p14:creationId xmlns:p14="http://schemas.microsoft.com/office/powerpoint/2010/main" val="6727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23</a:t>
            </a:fld>
            <a:endParaRPr lang="en-US" dirty="0"/>
          </a:p>
        </p:txBody>
      </p:sp>
    </p:spTree>
    <p:extLst>
      <p:ext uri="{BB962C8B-B14F-4D97-AF65-F5344CB8AC3E}">
        <p14:creationId xmlns:p14="http://schemas.microsoft.com/office/powerpoint/2010/main" val="676311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states cover emergency eye treatment and some procedures such as cataract surgery but coverage of routine eye exams and correction of refractive error is not a service that states must cover for adults </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24</a:t>
            </a:fld>
            <a:endParaRPr lang="en-US" dirty="0"/>
          </a:p>
        </p:txBody>
      </p:sp>
    </p:spTree>
    <p:extLst>
      <p:ext uri="{BB962C8B-B14F-4D97-AF65-F5344CB8AC3E}">
        <p14:creationId xmlns:p14="http://schemas.microsoft.com/office/powerpoint/2010/main" val="369295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in January…</a:t>
            </a:r>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3</a:t>
            </a:fld>
            <a:endParaRPr lang="en-US" dirty="0"/>
          </a:p>
        </p:txBody>
      </p:sp>
    </p:spTree>
    <p:extLst>
      <p:ext uri="{BB962C8B-B14F-4D97-AF65-F5344CB8AC3E}">
        <p14:creationId xmlns:p14="http://schemas.microsoft.com/office/powerpoint/2010/main" val="100448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states cover emergency eye treatment and some procedures such as cataract surgery but coverage of routine eye exams and correction of refractive error is not a service that states must cover for adults </a:t>
            </a:r>
          </a:p>
          <a:p>
            <a:endParaRPr lang="en-US" baseline="0" dirty="0"/>
          </a:p>
          <a:p>
            <a:r>
              <a:rPr lang="en-US" baseline="0" dirty="0"/>
              <a:t>Mothers and disabled….</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4</a:t>
            </a:fld>
            <a:endParaRPr lang="en-US" dirty="0"/>
          </a:p>
        </p:txBody>
      </p:sp>
    </p:spTree>
    <p:extLst>
      <p:ext uri="{BB962C8B-B14F-4D97-AF65-F5344CB8AC3E}">
        <p14:creationId xmlns:p14="http://schemas.microsoft.com/office/powerpoint/2010/main" val="369295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In 2008, 33 states offered coverage of both vision exams and eyeglasses, six states offered coverage of vision exams only and 12 states covered neither in fiscal year 2008.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State Medicaid coverage of optional benefits is often based on budgetary considerations, which change over time. For example, Massachusetts dropped vision coverage in 2002 and reinstated coverage in 2006. Texas dropped coverage in 2003 and reinstated coverage in 2005.</a:t>
            </a:r>
          </a:p>
          <a:p>
            <a:endParaRPr lang="en-US" sz="1200" b="0" i="0" u="none" strike="noStrike" kern="1200" baseline="0" dirty="0">
              <a:solidFill>
                <a:schemeClr val="tx1"/>
              </a:solidFill>
              <a:latin typeface="Arial" charset="0"/>
              <a:ea typeface="+mn-ea"/>
              <a:cs typeface="+mn-cs"/>
            </a:endParaRP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Kaiser Family Foundation (KFF) was our main source of data on Medicaid adult vision coverage policies. Medicaid coverage of vision exams and eyeglasses by state is available for select years on KFF's website (Kaiser Family Foundation, 2014c). Furthermore, KFF publishes a biannual report which describes state changes to</a:t>
            </a:r>
          </a:p>
          <a:p>
            <a:r>
              <a:rPr lang="en-US" sz="1200" b="0" i="0" u="none" strike="noStrike" kern="1200" baseline="0" dirty="0">
                <a:solidFill>
                  <a:schemeClr val="tx1"/>
                </a:solidFill>
                <a:latin typeface="Arial" charset="0"/>
                <a:ea typeface="+mn-ea"/>
                <a:cs typeface="+mn-cs"/>
              </a:rPr>
              <a:t>Medicaid benefits compared with the prior fiscal year (Kaiser Family Foundation, 2014b). Whenever possible, we used exact dates of changes to vision coverage policies. When an exact date was unavailable, we imputed the date by assuming the change occurred at the beginning or mid-point of the appropriate state's</a:t>
            </a:r>
          </a:p>
          <a:p>
            <a:r>
              <a:rPr lang="en-US" sz="1200" b="0" i="0" u="none" strike="noStrike" kern="1200" baseline="0" dirty="0">
                <a:solidFill>
                  <a:schemeClr val="tx1"/>
                </a:solidFill>
                <a:latin typeface="Arial" charset="0"/>
                <a:ea typeface="+mn-ea"/>
                <a:cs typeface="+mn-cs"/>
              </a:rPr>
              <a:t>fiscal year, depending on when the change was reported by KFF.  We searched state Medicaid websites, conducted an internet search of news articles, and contacted state health departments to resolve any discrepancies. We required coverage of both vision exams and eyeglasses to classify a state as providing comprehensive coverage since our study focused on under-corrected distance vision and eyeglasses account for the majority of the costs of achieving appropriate vision correction (Vitale et al., 2006). Most states that covered eye exams also covered eyeglasses. (A few states covered eye exams but not eyeglasses and were classified as not providing comprehensive vision coverage.) As it is unlikely that vision coverage (or the absence of coverage) would have an immediate effect on vision, our</a:t>
            </a:r>
          </a:p>
          <a:p>
            <a:r>
              <a:rPr lang="en-US" sz="1200" b="0" i="0" u="none" strike="noStrike" kern="1200" baseline="0" dirty="0">
                <a:solidFill>
                  <a:schemeClr val="tx1"/>
                </a:solidFill>
                <a:latin typeface="Arial" charset="0"/>
                <a:ea typeface="+mn-ea"/>
                <a:cs typeface="+mn-cs"/>
              </a:rPr>
              <a:t>vision coverage indicator is equal to one for individuals residing in states that offered vision coverage for at least six months of the year prior to their interview date and zero otherwise.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Between 29 and 33 states provided Medicaid adult vision benefits during 2001e2008, depending on the year. For example, 33 states offered coverage of both vision exams and eyeglasses, six states offered coverage of vision exams only and 12 states covered neither in fiscal year 2008 (Fig. 2). State Medicaid coverage of</a:t>
            </a:r>
          </a:p>
          <a:p>
            <a:r>
              <a:rPr lang="en-US" sz="1200" b="0" i="0" u="none" strike="noStrike" kern="1200" baseline="0" dirty="0">
                <a:solidFill>
                  <a:schemeClr val="tx1"/>
                </a:solidFill>
                <a:latin typeface="Arial" charset="0"/>
                <a:ea typeface="+mn-ea"/>
                <a:cs typeface="+mn-cs"/>
              </a:rPr>
              <a:t>optional benefits is often based on budgetary considerations, which change over time. For example, Massachusetts dropped vision coverage in 2002 and reinstated coverage in 2006. Texas dropped coverage in 2003 and reinstated coverage in 2005. However, because many states maintained the same level of coverage</a:t>
            </a:r>
          </a:p>
          <a:p>
            <a:r>
              <a:rPr lang="en-US" sz="1200" b="0" i="0" u="none" strike="noStrike" kern="1200" baseline="0" dirty="0">
                <a:solidFill>
                  <a:schemeClr val="tx1"/>
                </a:solidFill>
                <a:latin typeface="Arial" charset="0"/>
                <a:ea typeface="+mn-ea"/>
                <a:cs typeface="+mn-cs"/>
              </a:rPr>
              <a:t>throughout the period and some states are not represented in the NHANES data, we observed vision outcomes before and after a change in Medicaid vision coverage for approximately 21 percent of the respondents in our sample (or about a quarter of the states included in our sample).</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Third, KFF data on vision coverage policies are based on benefits provided to fee-for-service (FFS) beneficiaries. Managed care organizations (MCOs) sometimes provide optional benefits that are unavailable to FFS beneficiaries.  Our vision coverage indicator did not distinguish more from less generous coverage or account for other factors such as required copayments. Therefore, our estimates represent the effects of vision coverage on average and cannot inform differences in the effects of different types of coverage policies.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5</a:t>
            </a:fld>
            <a:endParaRPr lang="en-US" dirty="0"/>
          </a:p>
        </p:txBody>
      </p:sp>
    </p:spTree>
    <p:extLst>
      <p:ext uri="{BB962C8B-B14F-4D97-AF65-F5344CB8AC3E}">
        <p14:creationId xmlns:p14="http://schemas.microsoft.com/office/powerpoint/2010/main" val="250662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Survey conducted</a:t>
            </a:r>
            <a:r>
              <a:rPr lang="en-US" baseline="0" dirty="0"/>
              <a:t> by NCHS</a:t>
            </a:r>
            <a:endParaRPr lang="en-US" dirty="0"/>
          </a:p>
          <a:p>
            <a:endParaRPr lang="en-US" dirty="0"/>
          </a:p>
          <a:p>
            <a:r>
              <a:rPr lang="en-US" dirty="0"/>
              <a:t>(2) Both survey and physician exam component including an eye exam.  </a:t>
            </a:r>
          </a:p>
          <a:p>
            <a:endParaRPr lang="en-US" dirty="0"/>
          </a:p>
          <a:p>
            <a:r>
              <a:rPr lang="en-US" dirty="0"/>
              <a:t>(3) Stopped doing</a:t>
            </a:r>
            <a:r>
              <a:rPr lang="en-US" baseline="0" dirty="0"/>
              <a:t> eye exam in 2008 – would love to update</a:t>
            </a:r>
          </a:p>
          <a:p>
            <a:endParaRPr lang="en-US" baseline="0" dirty="0"/>
          </a:p>
          <a:p>
            <a:r>
              <a:rPr lang="en-US" sz="1200" b="0" i="0" u="none" strike="noStrike" kern="1200" baseline="0" dirty="0">
                <a:solidFill>
                  <a:schemeClr val="tx1"/>
                </a:solidFill>
                <a:latin typeface="Arial" charset="0"/>
                <a:ea typeface="+mn-ea"/>
                <a:cs typeface="+mn-cs"/>
              </a:rPr>
              <a:t>(4) To determine whether distance vision was appropriately corrected, we compared initial visual acuity (while wearing usual vision correction) with best-corrected visual acuity (after examiner correction). We created a binary variable equal to one for  participants with initial visual acuity worse than a given threshold and best-corrected visual acuity of 20/25 or better in either eye, which measured any under-correction of distance vision. This variable was equal to zero for participants with initial visual acuity better than the given threshold in both eyes, or with initial visual acuity at or below the threshold that could not be improved to 20/25 or better (after examiner correction). The thresholds for initial visual acuity used were 20/30 or worse, 20/40 or worse, and 20/50 or worse. In addition to the results of our main analysis, which evaluated under-correction of distance vision in either eye, we also present results for analogous outcomes based on vision in the worse- and better-seeing eyes for wider comparability with other studies.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(5) individuals under age 22 were excluded because the Early and Periodic Screening, Diagnostic, and Treatment (EPDST) benefit provides vision coverage to adult Medicaid beneficiaries up to the age of 21</a:t>
            </a:r>
          </a:p>
          <a:p>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6</a:t>
            </a:fld>
            <a:endParaRPr lang="en-US" dirty="0"/>
          </a:p>
        </p:txBody>
      </p:sp>
    </p:spTree>
    <p:extLst>
      <p:ext uri="{BB962C8B-B14F-4D97-AF65-F5344CB8AC3E}">
        <p14:creationId xmlns:p14="http://schemas.microsoft.com/office/powerpoint/2010/main" val="140055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flunked</a:t>
            </a:r>
            <a:r>
              <a:rPr lang="en-US" baseline="0" dirty="0"/>
              <a:t> in second grade – hate this chart!!....using usual correction</a:t>
            </a:r>
          </a:p>
          <a:p>
            <a:endParaRPr lang="en-US" baseline="0" dirty="0"/>
          </a:p>
          <a:p>
            <a:r>
              <a:rPr lang="en-US" baseline="0" dirty="0"/>
              <a:t>Looking at an actual health outcome!</a:t>
            </a:r>
          </a:p>
          <a:p>
            <a:endParaRPr lang="en-US" baseline="0" dirty="0"/>
          </a:p>
          <a:p>
            <a:r>
              <a:rPr lang="en-US" sz="1200" b="0" i="0" u="none" strike="noStrike" kern="1200" baseline="0" dirty="0">
                <a:solidFill>
                  <a:schemeClr val="tx1"/>
                </a:solidFill>
                <a:latin typeface="Arial" charset="0"/>
                <a:ea typeface="+mn-ea"/>
                <a:cs typeface="+mn-cs"/>
              </a:rPr>
              <a:t>During our period of analysis, NHANES examiners collected distance vision data using an automated refractor, a standard tool</a:t>
            </a:r>
          </a:p>
          <a:p>
            <a:r>
              <a:rPr lang="en-US" sz="1200" b="0" i="0" u="none" strike="noStrike" kern="1200" baseline="0" dirty="0">
                <a:solidFill>
                  <a:schemeClr val="tx1"/>
                </a:solidFill>
                <a:latin typeface="Arial" charset="0"/>
                <a:ea typeface="+mn-ea"/>
                <a:cs typeface="+mn-cs"/>
              </a:rPr>
              <a:t>used during eye exams to measure refractive error and determine the appropriate prescription for vision correction. The automated refractor contained a built-in Snellen chart, as shown in Fig. 1. Visual acuity, or clarity of vision, was measured in each eye by asking participants to read each line on the Snellen chart until they incorrectly identified at least one of five characters per line for two lines in a row while wearing usual vision correction. Measured visual acuity corresponded to the line with the smallest characters for which at least four of five characters were correctly identified. If visual acuity in either eye was worse than 20/25, then additional measurements were taken after examiner correction to achieve the examinee's best possible corrected vision.</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7</a:t>
            </a:fld>
            <a:endParaRPr lang="en-US" dirty="0"/>
          </a:p>
        </p:txBody>
      </p:sp>
    </p:spTree>
    <p:extLst>
      <p:ext uri="{BB962C8B-B14F-4D97-AF65-F5344CB8AC3E}">
        <p14:creationId xmlns:p14="http://schemas.microsoft.com/office/powerpoint/2010/main" val="19330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a:t>
            </a:r>
            <a:r>
              <a:rPr lang="en-US" baseline="0" dirty="0"/>
              <a:t> RCT but a natural experiment.  Some states cover and some don’t.  In case policies endogenous, have a control group.  Explain about pre-trends.</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8</a:t>
            </a:fld>
            <a:endParaRPr lang="en-US" dirty="0"/>
          </a:p>
        </p:txBody>
      </p:sp>
    </p:spTree>
    <p:extLst>
      <p:ext uri="{BB962C8B-B14F-4D97-AF65-F5344CB8AC3E}">
        <p14:creationId xmlns:p14="http://schemas.microsoft.com/office/powerpoint/2010/main" val="254547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Though our main model included state fixed effects, which account for time-invariant state-level factors, we also tested the robustness of our results to the addition of time-varying state-level variables and a state-specific linear time trend. Specifically, we included the state-level annual unemployment rate, Medicaid managed care penetration rate, and percentage of college-educated adults with private insurance. The state unemployment rate was used to proxy for economic conditions, which may affect the proportion of individuals eligible for Medicaid and participation in Medicaid among the eligible. The Medicaid managed care penetration rate may affect coverage quality. Finally, trends in private insurance may affect both Medicaid take-up and population vision health. Since there could be other relevant factors that were not captured, we also included a state-specific linear time trend in some models, which allowed trends in the outcome variable to differ across states.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To evaluate potential threats to the validity of our model, we conducted three placebo checks. First, we estimated the association between Medicaid vision coverage and the likelihood of distance vision of 20/30 or worse that could not be improved to 20/25 or better using refractive correction. Because it is unlikely that vision</a:t>
            </a:r>
          </a:p>
          <a:p>
            <a:r>
              <a:rPr lang="en-US" sz="1200" b="0" i="0" u="none" strike="noStrike" kern="1200" baseline="0" dirty="0">
                <a:solidFill>
                  <a:schemeClr val="tx1"/>
                </a:solidFill>
                <a:latin typeface="Arial" charset="0"/>
                <a:ea typeface="+mn-ea"/>
                <a:cs typeface="+mn-cs"/>
              </a:rPr>
              <a:t>insurance would have an effect on poor distance vision that cannot be corrected with glasses or contacts, a significant correlation could indicate that vision health varies systematically between states that do and do not cover adult vision care, perhaps because the choice to provide an adult vision benefit is responsive to vision health in the Medicaid population. Though this outcome has the advantage of being related to under-correction of distance vision while being less responsive to Medicaid vision coverage, it is also a rare outcome and therefore it is more difficult to detect effect significance. Furthermore, though unlikely, it is plausible that vision coverage</a:t>
            </a:r>
          </a:p>
          <a:p>
            <a:r>
              <a:rPr lang="en-US" sz="1200" b="0" i="0" u="none" strike="noStrike" kern="1200" baseline="0" dirty="0">
                <a:solidFill>
                  <a:schemeClr val="tx1"/>
                </a:solidFill>
                <a:latin typeface="Arial" charset="0"/>
                <a:ea typeface="+mn-ea"/>
                <a:cs typeface="+mn-cs"/>
              </a:rPr>
              <a:t>could have an effect (e.g., if the vision problem is operable).  Therefore, as a second check, we estimated the association between Medicaid vision coverage and a more common health outcome that is unrelated to vision care: having cholesterol of 200 mg/</a:t>
            </a:r>
            <a:r>
              <a:rPr lang="en-US" sz="1200" b="0" i="0" u="none" strike="noStrike" kern="1200" baseline="0" dirty="0" err="1">
                <a:solidFill>
                  <a:schemeClr val="tx1"/>
                </a:solidFill>
                <a:latin typeface="Arial" charset="0"/>
                <a:ea typeface="+mn-ea"/>
                <a:cs typeface="+mn-cs"/>
              </a:rPr>
              <a:t>dL</a:t>
            </a:r>
            <a:r>
              <a:rPr lang="en-US" sz="1200" b="0" i="0" u="none" strike="noStrike" kern="1200" baseline="0" dirty="0">
                <a:solidFill>
                  <a:schemeClr val="tx1"/>
                </a:solidFill>
                <a:latin typeface="Arial" charset="0"/>
                <a:ea typeface="+mn-ea"/>
                <a:cs typeface="+mn-cs"/>
              </a:rPr>
              <a:t> or higher, which indicates borderline high to high cholesterol.</a:t>
            </a:r>
          </a:p>
          <a:p>
            <a:r>
              <a:rPr lang="en-US" sz="1200" b="0" i="0" u="none" strike="noStrike" kern="1200" baseline="0" dirty="0">
                <a:solidFill>
                  <a:schemeClr val="tx1"/>
                </a:solidFill>
                <a:latin typeface="Arial" charset="0"/>
                <a:ea typeface="+mn-ea"/>
                <a:cs typeface="+mn-cs"/>
              </a:rPr>
              <a:t>Finally, to test whether Medicaid take-up is associated with state vision benefits, we regressed a dummy variable indicating Medicaid coverage against a vision coverage indicator, all demographic characteristics included in our main analysis, and state and year fixed effects. The coefficient estimate for the vision coverage indicator was of interest. A positive and significant estimate could indicate that eligible individuals in states with more generous vision benefits are more likely to participate in Medicaid.</a:t>
            </a:r>
          </a:p>
          <a:p>
            <a:r>
              <a:rPr lang="en-US" sz="1200" b="0" i="0" u="none" strike="noStrike" kern="1200" baseline="0" dirty="0">
                <a:solidFill>
                  <a:schemeClr val="tx1"/>
                </a:solidFill>
                <a:latin typeface="Arial" charset="0"/>
                <a:ea typeface="+mn-ea"/>
                <a:cs typeface="+mn-cs"/>
              </a:rPr>
              <a:t>In this case, there could be systematic differences in vision and other characteristics between Medicaid beneficiaries and control group individuals in states with compared to without Medicaid vision benefits, which could bias our regression estimates. </a:t>
            </a:r>
            <a:endParaRPr lang="en-US" dirty="0"/>
          </a:p>
        </p:txBody>
      </p:sp>
      <p:sp>
        <p:nvSpPr>
          <p:cNvPr id="4" name="Slide Number Placeholder 3"/>
          <p:cNvSpPr>
            <a:spLocks noGrp="1"/>
          </p:cNvSpPr>
          <p:nvPr>
            <p:ph type="sldNum" sz="quarter" idx="10"/>
          </p:nvPr>
        </p:nvSpPr>
        <p:spPr/>
        <p:txBody>
          <a:bodyPr/>
          <a:lstStyle/>
          <a:p>
            <a:pPr>
              <a:defRPr/>
            </a:pPr>
            <a:fld id="{DB28EC5B-F772-4E8E-9F0D-72FD8153F0B4}" type="slidenum">
              <a:rPr lang="en-US" smtClean="0"/>
              <a:pPr>
                <a:defRPr/>
              </a:pPr>
              <a:t>9</a:t>
            </a:fld>
            <a:endParaRPr lang="en-US" dirty="0"/>
          </a:p>
        </p:txBody>
      </p:sp>
    </p:spTree>
    <p:extLst>
      <p:ext uri="{BB962C8B-B14F-4D97-AF65-F5344CB8AC3E}">
        <p14:creationId xmlns:p14="http://schemas.microsoft.com/office/powerpoint/2010/main" val="385014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fld id="{8BE00B9A-A871-4BC5-8570-A5199A96024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fld id="{2B19C750-DBCC-4A68-8ED6-74325648E3E3}"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fld id="{2BA640BD-D9CD-428B-A558-311E7B1A140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443038" y="2971800"/>
            <a:ext cx="7313612" cy="990600"/>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smtClean="0"/>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dirty="0"/>
              <a:t>AMT R3 Senior Management Overview</a:t>
            </a:r>
          </a:p>
        </p:txBody>
      </p:sp>
      <p:sp>
        <p:nvSpPr>
          <p:cNvPr id="6" name="Rectangle 6"/>
          <p:cNvSpPr>
            <a:spLocks noGrp="1" noChangeArrowheads="1"/>
          </p:cNvSpPr>
          <p:nvPr>
            <p:ph type="sldNum" sz="quarter" idx="12"/>
          </p:nvPr>
        </p:nvSpPr>
        <p:spPr/>
        <p:txBody>
          <a:bodyPr/>
          <a:lstStyle>
            <a:lvl1pPr>
              <a:defRPr smtClean="0"/>
            </a:lvl1pPr>
          </a:lstStyle>
          <a:p>
            <a:pPr>
              <a:defRPr/>
            </a:pPr>
            <a:fld id="{D4219AF2-AC3E-4AFF-BDF3-834CCC71E752}"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6" name="Rectangle 6"/>
          <p:cNvSpPr>
            <a:spLocks noGrp="1" noChangeArrowheads="1"/>
          </p:cNvSpPr>
          <p:nvPr>
            <p:ph type="sldNum" sz="quarter" idx="12"/>
          </p:nvPr>
        </p:nvSpPr>
        <p:spPr>
          <a:ln/>
        </p:spPr>
        <p:txBody>
          <a:bodyPr/>
          <a:lstStyle>
            <a:lvl1pPr>
              <a:defRPr/>
            </a:lvl1pPr>
          </a:lstStyle>
          <a:p>
            <a:pPr>
              <a:defRPr/>
            </a:pPr>
            <a:fld id="{EF60D156-F8E4-45CC-AFF8-E1BD3B3F5CA6}"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6" name="Rectangle 6"/>
          <p:cNvSpPr>
            <a:spLocks noGrp="1" noChangeArrowheads="1"/>
          </p:cNvSpPr>
          <p:nvPr>
            <p:ph type="sldNum" sz="quarter" idx="12"/>
          </p:nvPr>
        </p:nvSpPr>
        <p:spPr>
          <a:ln/>
        </p:spPr>
        <p:txBody>
          <a:bodyPr/>
          <a:lstStyle>
            <a:lvl1pPr>
              <a:defRPr/>
            </a:lvl1pPr>
          </a:lstStyle>
          <a:p>
            <a:pPr>
              <a:defRPr/>
            </a:pPr>
            <a:fld id="{DD4AB74D-5452-442D-8795-7945CD5232E9}"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7" name="Rectangle 6"/>
          <p:cNvSpPr>
            <a:spLocks noGrp="1" noChangeArrowheads="1"/>
          </p:cNvSpPr>
          <p:nvPr>
            <p:ph type="sldNum" sz="quarter" idx="12"/>
          </p:nvPr>
        </p:nvSpPr>
        <p:spPr>
          <a:ln/>
        </p:spPr>
        <p:txBody>
          <a:bodyPr/>
          <a:lstStyle>
            <a:lvl1pPr>
              <a:defRPr/>
            </a:lvl1pPr>
          </a:lstStyle>
          <a:p>
            <a:pPr>
              <a:defRPr/>
            </a:pPr>
            <a:fld id="{ADBE0840-1D7B-4AFB-AD6C-F106E5E54800}"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9" name="Rectangle 6"/>
          <p:cNvSpPr>
            <a:spLocks noGrp="1" noChangeArrowheads="1"/>
          </p:cNvSpPr>
          <p:nvPr>
            <p:ph type="sldNum" sz="quarter" idx="12"/>
          </p:nvPr>
        </p:nvSpPr>
        <p:spPr>
          <a:ln/>
        </p:spPr>
        <p:txBody>
          <a:bodyPr/>
          <a:lstStyle>
            <a:lvl1pPr>
              <a:defRPr/>
            </a:lvl1pPr>
          </a:lstStyle>
          <a:p>
            <a:pPr>
              <a:defRPr/>
            </a:pPr>
            <a:fld id="{64C79EAC-9282-4F37-92A6-F911A1B778CF}"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5" name="Rectangle 6"/>
          <p:cNvSpPr>
            <a:spLocks noGrp="1" noChangeArrowheads="1"/>
          </p:cNvSpPr>
          <p:nvPr>
            <p:ph type="sldNum" sz="quarter" idx="12"/>
          </p:nvPr>
        </p:nvSpPr>
        <p:spPr>
          <a:ln/>
        </p:spPr>
        <p:txBody>
          <a:bodyPr/>
          <a:lstStyle>
            <a:lvl1pPr>
              <a:defRPr/>
            </a:lvl1pPr>
          </a:lstStyle>
          <a:p>
            <a:pPr>
              <a:defRPr/>
            </a:pPr>
            <a:fld id="{BB8467A3-36FE-4B59-9A7E-F0DFD4C8E8A0}"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4" name="Rectangle 6"/>
          <p:cNvSpPr>
            <a:spLocks noGrp="1" noChangeArrowheads="1"/>
          </p:cNvSpPr>
          <p:nvPr>
            <p:ph type="sldNum" sz="quarter" idx="12"/>
          </p:nvPr>
        </p:nvSpPr>
        <p:spPr>
          <a:ln/>
        </p:spPr>
        <p:txBody>
          <a:bodyPr/>
          <a:lstStyle>
            <a:lvl1pPr>
              <a:defRPr/>
            </a:lvl1pPr>
          </a:lstStyle>
          <a:p>
            <a:pPr>
              <a:defRPr/>
            </a:pPr>
            <a:fld id="{335A4E4C-EA0C-400B-982C-ABCEC6DB0411}"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7" name="Rectangle 6"/>
          <p:cNvSpPr>
            <a:spLocks noGrp="1" noChangeArrowheads="1"/>
          </p:cNvSpPr>
          <p:nvPr>
            <p:ph type="sldNum" sz="quarter" idx="12"/>
          </p:nvPr>
        </p:nvSpPr>
        <p:spPr>
          <a:ln/>
        </p:spPr>
        <p:txBody>
          <a:bodyPr/>
          <a:lstStyle>
            <a:lvl1pPr>
              <a:defRPr/>
            </a:lvl1pPr>
          </a:lstStyle>
          <a:p>
            <a:pPr>
              <a:defRPr/>
            </a:pPr>
            <a:fld id="{6F95A3BF-4A9D-45A7-A71D-E381D95EC627}"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7" name="Rectangle 6"/>
          <p:cNvSpPr>
            <a:spLocks noGrp="1" noChangeArrowheads="1"/>
          </p:cNvSpPr>
          <p:nvPr>
            <p:ph type="sldNum" sz="quarter" idx="12"/>
          </p:nvPr>
        </p:nvSpPr>
        <p:spPr>
          <a:ln/>
        </p:spPr>
        <p:txBody>
          <a:bodyPr/>
          <a:lstStyle>
            <a:lvl1pPr>
              <a:defRPr/>
            </a:lvl1pPr>
          </a:lstStyle>
          <a:p>
            <a:pPr>
              <a:defRPr/>
            </a:pPr>
            <a:fld id="{5CA2FCC4-8698-49F0-B1F9-91CDFC5A8673}"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6" name="Rectangle 6"/>
          <p:cNvSpPr>
            <a:spLocks noGrp="1" noChangeArrowheads="1"/>
          </p:cNvSpPr>
          <p:nvPr>
            <p:ph type="sldNum" sz="quarter" idx="12"/>
          </p:nvPr>
        </p:nvSpPr>
        <p:spPr>
          <a:ln/>
        </p:spPr>
        <p:txBody>
          <a:bodyPr/>
          <a:lstStyle>
            <a:lvl1pPr>
              <a:defRPr/>
            </a:lvl1pPr>
          </a:lstStyle>
          <a:p>
            <a:pPr>
              <a:defRPr/>
            </a:pPr>
            <a:fld id="{424F092F-9773-4148-BF2C-C0292091C833}"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AMT R3 Senior Management Overview</a:t>
            </a:r>
          </a:p>
        </p:txBody>
      </p:sp>
      <p:sp>
        <p:nvSpPr>
          <p:cNvPr id="6" name="Rectangle 6"/>
          <p:cNvSpPr>
            <a:spLocks noGrp="1" noChangeArrowheads="1"/>
          </p:cNvSpPr>
          <p:nvPr>
            <p:ph type="sldNum" sz="quarter" idx="12"/>
          </p:nvPr>
        </p:nvSpPr>
        <p:spPr>
          <a:ln/>
        </p:spPr>
        <p:txBody>
          <a:bodyPr/>
          <a:lstStyle>
            <a:lvl1pPr>
              <a:defRPr/>
            </a:lvl1pPr>
          </a:lstStyle>
          <a:p>
            <a:pPr>
              <a:defRPr/>
            </a:pPr>
            <a:fld id="{73DE9D93-75B8-4799-B6D5-7EE5863AE85F}"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Date Placeholder 3"/>
          <p:cNvSpPr>
            <a:spLocks noGrp="1"/>
          </p:cNvSpPr>
          <p:nvPr>
            <p:ph type="dt" sz="half" idx="10"/>
          </p:nvPr>
        </p:nvSpPr>
        <p:spPr/>
        <p:txBody>
          <a:bodyPr/>
          <a:lstStyle/>
          <a:p>
            <a:fld id="{8369CEEB-D5BD-4BA4-9F0F-BBFD9BD91A1F}" type="datetimeFigureOut">
              <a:rPr lang="en-US" smtClean="0"/>
              <a:pPr/>
              <a:t>3/13/2017</a:t>
            </a:fld>
            <a:endParaRPr lang="en-US"/>
          </a:p>
        </p:txBody>
      </p:sp>
      <p:sp>
        <p:nvSpPr>
          <p:cNvPr id="5" name="Footer Placeholder 4"/>
          <p:cNvSpPr>
            <a:spLocks noGrp="1"/>
          </p:cNvSpPr>
          <p:nvPr>
            <p:ph type="ftr" sz="quarter" idx="11"/>
          </p:nvPr>
        </p:nvSpPr>
        <p:spPr/>
        <p:txBody>
          <a:bodyPr/>
          <a:lstStyle/>
          <a:p>
            <a:pPr>
              <a:defRPr/>
            </a:pPr>
            <a:fld id="{8BE00B9A-A871-4BC5-8570-A5199A960242}"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3/13/2017</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3/13/2017</a:t>
            </a:fld>
            <a:endParaRPr lang="en-US"/>
          </a:p>
        </p:txBody>
      </p:sp>
      <p:sp>
        <p:nvSpPr>
          <p:cNvPr id="5" name="Footer Placeholder 4"/>
          <p:cNvSpPr>
            <a:spLocks noGrp="1"/>
          </p:cNvSpPr>
          <p:nvPr>
            <p:ph type="ftr" sz="quarter" idx="11"/>
          </p:nvPr>
        </p:nvSpPr>
        <p:spPr/>
        <p:txBody>
          <a:bodyPr/>
          <a:lstStyle/>
          <a:p>
            <a:pPr>
              <a:defRPr/>
            </a:pPr>
            <a:fld id="{ECC1B5E8-46DD-4950-95D8-929E01FCC323}"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9CEEB-D5BD-4BA4-9F0F-BBFD9BD91A1F}" type="datetimeFigureOut">
              <a:rPr lang="en-US" smtClean="0"/>
              <a:pPr/>
              <a:t>3/13/2017</a:t>
            </a:fld>
            <a:endParaRPr lang="en-US"/>
          </a:p>
        </p:txBody>
      </p:sp>
      <p:sp>
        <p:nvSpPr>
          <p:cNvPr id="6" name="Footer Placeholder 5"/>
          <p:cNvSpPr>
            <a:spLocks noGrp="1"/>
          </p:cNvSpPr>
          <p:nvPr>
            <p:ph type="ftr" sz="quarter" idx="11"/>
          </p:nvPr>
        </p:nvSpPr>
        <p:spPr/>
        <p:txBody>
          <a:bodyPr/>
          <a:lstStyle/>
          <a:p>
            <a:pPr>
              <a:defRPr/>
            </a:pPr>
            <a:fld id="{511F632B-655A-4365-B6DA-BB61A08920D2}" type="slidenum">
              <a:rPr lang="en-US" smtClean="0"/>
              <a:pPr>
                <a:defRPr/>
              </a:pPr>
              <a:t>‹#›</a:t>
            </a:fld>
            <a:endParaRPr lang="en-US" dirty="0"/>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9CEEB-D5BD-4BA4-9F0F-BBFD9BD91A1F}" type="datetimeFigureOut">
              <a:rPr lang="en-US" smtClean="0"/>
              <a:pPr/>
              <a:t>3/13/2017</a:t>
            </a:fld>
            <a:endParaRPr lang="en-US"/>
          </a:p>
        </p:txBody>
      </p:sp>
      <p:sp>
        <p:nvSpPr>
          <p:cNvPr id="8" name="Footer Placeholder 7"/>
          <p:cNvSpPr>
            <a:spLocks noGrp="1"/>
          </p:cNvSpPr>
          <p:nvPr>
            <p:ph type="ftr" sz="quarter" idx="11"/>
          </p:nvPr>
        </p:nvSpPr>
        <p:spPr/>
        <p:txBody>
          <a:bodyPr/>
          <a:lstStyle/>
          <a:p>
            <a:pPr>
              <a:defRPr/>
            </a:pPr>
            <a:fld id="{89A67FEA-B0E1-4F47-ABCC-215BD761D260}" type="slidenum">
              <a:rPr lang="en-US" smtClean="0"/>
              <a:pPr>
                <a:defRPr/>
              </a:pPr>
              <a:t>‹#›</a:t>
            </a:fld>
            <a:endParaRPr lang="en-US" dirty="0"/>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3/13/2017</a:t>
            </a:fld>
            <a:endParaRPr lang="en-US"/>
          </a:p>
        </p:txBody>
      </p:sp>
      <p:sp>
        <p:nvSpPr>
          <p:cNvPr id="4" name="Footer Placeholder 3"/>
          <p:cNvSpPr>
            <a:spLocks noGrp="1"/>
          </p:cNvSpPr>
          <p:nvPr>
            <p:ph type="ftr" sz="quarter" idx="11"/>
          </p:nvPr>
        </p:nvSpPr>
        <p:spPr/>
        <p:txBody>
          <a:bodyPr/>
          <a:lstStyle/>
          <a:p>
            <a:pPr>
              <a:defRPr/>
            </a:pPr>
            <a:fld id="{A11E2877-E804-44CB-A652-0ECA89FE7A2D}" type="slidenum">
              <a:rPr lang="en-US" smtClean="0"/>
              <a:pPr>
                <a:defRPr/>
              </a:pPr>
              <a:t>‹#›</a:t>
            </a:fld>
            <a:endParaRPr lang="en-US" dirty="0"/>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3/13/2017</a:t>
            </a:fld>
            <a:endParaRPr lang="en-US"/>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fld id="{ECC1B5E8-46DD-4950-95D8-929E01FCC323}"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3/13/2017</a:t>
            </a:fld>
            <a:endParaRPr lang="en-US"/>
          </a:p>
        </p:txBody>
      </p:sp>
      <p:sp>
        <p:nvSpPr>
          <p:cNvPr id="6" name="Footer Placeholder 5"/>
          <p:cNvSpPr>
            <a:spLocks noGrp="1"/>
          </p:cNvSpPr>
          <p:nvPr>
            <p:ph type="ftr" sz="quarter" idx="11"/>
          </p:nvPr>
        </p:nvSpPr>
        <p:spPr/>
        <p:txBody>
          <a:bodyPr/>
          <a:lstStyle/>
          <a:p>
            <a:pPr>
              <a:defRPr/>
            </a:pPr>
            <a:fld id="{52B758E4-AA54-4191-BFCF-553B1EC12E70}" type="slidenum">
              <a:rPr lang="en-US" smtClean="0"/>
              <a:pPr>
                <a:defRPr/>
              </a:pPr>
              <a:t>‹#›</a:t>
            </a:fld>
            <a:endParaRPr lang="en-US" dirty="0"/>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3/13/2017</a:t>
            </a:fld>
            <a:endParaRPr lang="en-US"/>
          </a:p>
        </p:txBody>
      </p:sp>
      <p:sp>
        <p:nvSpPr>
          <p:cNvPr id="5" name="Footer Placeholder 4"/>
          <p:cNvSpPr>
            <a:spLocks noGrp="1"/>
          </p:cNvSpPr>
          <p:nvPr>
            <p:ph type="ftr" sz="quarter" idx="11"/>
          </p:nvPr>
        </p:nvSpPr>
        <p:spPr/>
        <p:txBody>
          <a:bodyPr/>
          <a:lstStyle/>
          <a:p>
            <a:pPr>
              <a:defRPr/>
            </a:pPr>
            <a:fld id="{2B19C750-DBCC-4A68-8ED6-74325648E3E3}"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3/13/2017</a:t>
            </a:fld>
            <a:endParaRPr lang="en-US"/>
          </a:p>
        </p:txBody>
      </p:sp>
      <p:sp>
        <p:nvSpPr>
          <p:cNvPr id="5" name="Footer Placeholder 4"/>
          <p:cNvSpPr>
            <a:spLocks noGrp="1"/>
          </p:cNvSpPr>
          <p:nvPr>
            <p:ph type="ftr" sz="quarter" idx="11"/>
          </p:nvPr>
        </p:nvSpPr>
        <p:spPr/>
        <p:txBody>
          <a:bodyPr/>
          <a:lstStyle/>
          <a:p>
            <a:pPr>
              <a:defRPr/>
            </a:pPr>
            <a:fld id="{2BA640BD-D9CD-428B-A558-311E7B1A1407}"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
        <p:nvSpPr>
          <p:cNvPr id="4" name="Date Placeholder 3"/>
          <p:cNvSpPr>
            <a:spLocks noGrp="1"/>
          </p:cNvSpPr>
          <p:nvPr>
            <p:ph type="dt" sz="half" idx="10"/>
          </p:nvPr>
        </p:nvSpPr>
        <p:spPr/>
        <p:txBody>
          <a:bodyPr/>
          <a:lstStyle/>
          <a:p>
            <a:fld id="{8FEDEFF1-E1CD-448D-9DFE-7FC3FE0F11BB}"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2977F-0695-4C57-AF40-70739867F63D}"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11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09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091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857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96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309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fld id="{511F632B-655A-4365-B6DA-BB61A08920D2}"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780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528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313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395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23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93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80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248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360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55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fld id="{89A67FEA-B0E1-4F47-ABCC-215BD761D260}"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683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323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241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927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a:t>Click to edit Master title style</a:t>
            </a:r>
          </a:p>
        </p:txBody>
      </p:sp>
      <p:sp>
        <p:nvSpPr>
          <p:cNvPr id="3" name="Text Placeholder 2"/>
          <p:cNvSpPr>
            <a:spLocks noGrp="1"/>
          </p:cNvSpPr>
          <p:nvPr>
            <p:ph type="body" sz="half" idx="1"/>
          </p:nvPr>
        </p:nvSpPr>
        <p:spPr>
          <a:xfrm>
            <a:off x="609600" y="1676400"/>
            <a:ext cx="3919538"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1538" y="1676400"/>
            <a:ext cx="3921125"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587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a:t>Click to edit Master title style</a:t>
            </a:r>
          </a:p>
        </p:txBody>
      </p:sp>
      <p:sp>
        <p:nvSpPr>
          <p:cNvPr id="3" name="Content Placeholder 2"/>
          <p:cNvSpPr>
            <a:spLocks noGrp="1"/>
          </p:cNvSpPr>
          <p:nvPr>
            <p:ph sz="half" idx="1"/>
          </p:nvPr>
        </p:nvSpPr>
        <p:spPr>
          <a:xfrm>
            <a:off x="609600" y="1676400"/>
            <a:ext cx="3919538"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1538" y="1676400"/>
            <a:ext cx="3921125"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803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
        <p:nvSpPr>
          <p:cNvPr id="4" name="Date Placeholder 3"/>
          <p:cNvSpPr>
            <a:spLocks noGrp="1"/>
          </p:cNvSpPr>
          <p:nvPr>
            <p:ph type="dt" sz="half" idx="10"/>
          </p:nvPr>
        </p:nvSpPr>
        <p:spPr/>
        <p:txBody>
          <a:bodyPr/>
          <a:lstStyle/>
          <a:p>
            <a:fld id="{8FEDEFF1-E1CD-448D-9DFE-7FC3FE0F11BB}"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C2977F-0695-4C57-AF40-70739867F6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545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
        <p:nvSpPr>
          <p:cNvPr id="4" name="Date Placeholder 3"/>
          <p:cNvSpPr>
            <a:spLocks noGrp="1"/>
          </p:cNvSpPr>
          <p:nvPr>
            <p:ph type="dt" sz="half" idx="10"/>
          </p:nvPr>
        </p:nvSpPr>
        <p:spPr/>
        <p:txBody>
          <a:bodyPr/>
          <a:lstStyle/>
          <a:p>
            <a:fld id="{8FEDEFF1-E1CD-448D-9DFE-7FC3FE0F11BB}"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C2977F-0695-4C57-AF40-70739867F63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fld id="{A11E2877-E804-44CB-A652-0ECA89FE7A2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AE72A281-8E88-4AAC-BC46-EA2675F0AC2E}"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52B758E4-AA54-4191-BFCF-553B1EC12E7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5.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28600"/>
            <a:ext cx="6019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3" name="Rectangle 5"/>
          <p:cNvSpPr>
            <a:spLocks noGrp="1" noChangeArrowheads="1"/>
          </p:cNvSpPr>
          <p:nvPr>
            <p:ph type="ftr" sz="quarter" idx="3"/>
          </p:nvPr>
        </p:nvSpPr>
        <p:spPr bwMode="auto">
          <a:xfrm>
            <a:off x="4267200" y="6400800"/>
            <a:ext cx="449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800" b="1" smtClean="0"/>
            </a:lvl1pPr>
          </a:lstStyle>
          <a:p>
            <a:pPr>
              <a:defRPr/>
            </a:pPr>
            <a:fld id="{A0112C03-9A3B-4346-B04D-5FE9601E7F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hf sldNum="0"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dirty="0" smtClean="0"/>
            </a:lvl1pPr>
          </a:lstStyle>
          <a:p>
            <a:pPr>
              <a:defRPr/>
            </a:pPr>
            <a:endParaRPr lang="en-US" dirty="0"/>
          </a:p>
        </p:txBody>
      </p:sp>
      <p:sp>
        <p:nvSpPr>
          <p:cNvPr id="37893" name="Rectangle 5"/>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200" dirty="0" smtClean="0"/>
            </a:lvl1pPr>
          </a:lstStyle>
          <a:p>
            <a:pPr>
              <a:defRPr/>
            </a:pPr>
            <a:r>
              <a:rPr lang="en-US" dirty="0"/>
              <a:t>AMT R3 Senior Management Overview</a:t>
            </a:r>
          </a:p>
        </p:txBody>
      </p:sp>
      <p:sp>
        <p:nvSpPr>
          <p:cNvPr id="37894" name="Rectangle 6"/>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smtClean="0"/>
            </a:lvl1pPr>
          </a:lstStyle>
          <a:p>
            <a:pPr>
              <a:defRPr/>
            </a:pPr>
            <a:fld id="{16CB35C7-7903-409D-8BB8-F200EA35EB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A0112C03-9A3B-4346-B04D-5FE9601E7FEC}" type="slidenum">
              <a:rPr lang="en-US" smtClean="0"/>
              <a:pPr>
                <a:defRPr/>
              </a:pPr>
              <a:t>‹#›</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sldNum="0" hdr="0" dt="0"/>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a:t>Author and Date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DEFF1-E1CD-448D-9DFE-7FC3FE0F11BB}" type="datetimeFigureOut">
              <a:rPr lang="en-US" smtClean="0"/>
              <a:pPr/>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977F-0695-4C57-AF40-70739867F6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ctr" defTabSz="914400" rtl="0" eaLnBrk="1" latinLnBrk="0" hangingPunct="1">
        <a:spcBef>
          <a:spcPct val="0"/>
        </a:spcBef>
        <a:buNone/>
        <a:defRPr sz="3600" b="1" kern="1200">
          <a:solidFill>
            <a:schemeClr val="accent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0179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914400" rtl="0" eaLnBrk="1" latinLnBrk="0" hangingPunct="1">
        <a:spcBef>
          <a:spcPct val="0"/>
        </a:spcBef>
        <a:buNone/>
        <a:defRPr sz="3600" b="1"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6656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a:t>Author and Date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DEFF1-E1CD-448D-9DFE-7FC3FE0F11BB}" type="datetimeFigureOut">
              <a:rPr lang="en-US" smtClean="0">
                <a:solidFill>
                  <a:prstClr val="black">
                    <a:tint val="75000"/>
                  </a:prstClr>
                </a:solidFill>
              </a:rPr>
              <a:pPr/>
              <a:t>3/13/2017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977F-0695-4C57-AF40-70739867F6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746852"/>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914400" rtl="0" eaLnBrk="1" latinLnBrk="0" hangingPunct="1">
        <a:spcBef>
          <a:spcPct val="0"/>
        </a:spcBef>
        <a:buNone/>
        <a:defRPr sz="3600" b="1" kern="1200">
          <a:solidFill>
            <a:schemeClr val="accent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a:t>Author and Date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FontTx/>
              <a:buNone/>
            </a:pPr>
            <a:fld id="{8FEDEFF1-E1CD-448D-9DFE-7FC3FE0F11BB}" type="datetimeFigureOut">
              <a:rPr lang="en-US" smtClean="0">
                <a:solidFill>
                  <a:prstClr val="black">
                    <a:tint val="75000"/>
                  </a:prstClr>
                </a:solidFill>
                <a:latin typeface="Calibri"/>
              </a:rPr>
              <a:pPr fontAlgn="auto">
                <a:spcBef>
                  <a:spcPts val="0"/>
                </a:spcBef>
                <a:spcAft>
                  <a:spcPts val="0"/>
                </a:spcAft>
                <a:buClrTx/>
                <a:buFontTx/>
                <a:buNone/>
              </a:pPr>
              <a:t>3/13/2017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FontTx/>
              <a:buNone/>
            </a:pPr>
            <a:fld id="{F7C2977F-0695-4C57-AF40-70739867F63D}" type="slidenum">
              <a:rPr lang="en-US" smtClean="0">
                <a:solidFill>
                  <a:prstClr val="black">
                    <a:tint val="75000"/>
                  </a:prstClr>
                </a:solidFill>
                <a:latin typeface="Calibri"/>
              </a:rPr>
              <a:pPr fontAlgn="auto">
                <a:spcBef>
                  <a:spcPts val="0"/>
                </a:spcBef>
                <a:spcAft>
                  <a:spcPts val="0"/>
                </a:spcAft>
                <a:buClrTx/>
                <a:buFontTx/>
                <a:buNone/>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3600" b="1" kern="1200">
          <a:solidFill>
            <a:srgbClr val="1F497D"/>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981200"/>
            <a:ext cx="7924800" cy="2590800"/>
          </a:xfrm>
        </p:spPr>
        <p:txBody>
          <a:bodyPr>
            <a:normAutofit/>
          </a:bodyPr>
          <a:lstStyle/>
          <a:p>
            <a:r>
              <a:rPr lang="en-US">
                <a:solidFill>
                  <a:srgbClr val="3333FF"/>
                </a:solidFill>
              </a:rPr>
              <a:t>The Use </a:t>
            </a:r>
            <a:r>
              <a:rPr lang="en-US" dirty="0">
                <a:solidFill>
                  <a:srgbClr val="3333FF"/>
                </a:solidFill>
              </a:rPr>
              <a:t>of Difference-in-Difference Models to Analyze Policy Effects:  An </a:t>
            </a:r>
            <a:r>
              <a:rPr lang="en-US">
                <a:solidFill>
                  <a:srgbClr val="3333FF"/>
                </a:solidFill>
              </a:rPr>
              <a:t>Economist’s Example</a:t>
            </a:r>
            <a:br>
              <a:rPr lang="en-US" dirty="0">
                <a:solidFill>
                  <a:srgbClr val="3333FF"/>
                </a:solidFill>
              </a:rPr>
            </a:br>
            <a:endParaRPr lang="en-US" dirty="0">
              <a:solidFill>
                <a:srgbClr val="3333FF"/>
              </a:solidFill>
            </a:endParaRPr>
          </a:p>
        </p:txBody>
      </p:sp>
      <p:sp>
        <p:nvSpPr>
          <p:cNvPr id="5" name="Content Placeholder 4"/>
          <p:cNvSpPr>
            <a:spLocks noGrp="1"/>
          </p:cNvSpPr>
          <p:nvPr>
            <p:ph idx="1"/>
          </p:nvPr>
        </p:nvSpPr>
        <p:spPr>
          <a:xfrm>
            <a:off x="533400" y="4191000"/>
            <a:ext cx="8153400" cy="1935163"/>
          </a:xfrm>
        </p:spPr>
        <p:txBody>
          <a:bodyPr>
            <a:normAutofit fontScale="70000" lnSpcReduction="20000"/>
          </a:bodyPr>
          <a:lstStyle/>
          <a:p>
            <a:r>
              <a:rPr lang="en-US" sz="2400" dirty="0">
                <a:solidFill>
                  <a:srgbClr val="FF0000"/>
                </a:solidFill>
              </a:rPr>
              <a:t>Sandra L. Decker, Ph.D.</a:t>
            </a:r>
          </a:p>
          <a:p>
            <a:r>
              <a:rPr lang="en-US" sz="2400" dirty="0">
                <a:solidFill>
                  <a:srgbClr val="7030A0"/>
                </a:solidFill>
              </a:rPr>
              <a:t>Email:  Sandra.Decker@AHRQ.GOV</a:t>
            </a:r>
          </a:p>
          <a:p>
            <a:endParaRPr lang="en-US" sz="2400" dirty="0">
              <a:solidFill>
                <a:srgbClr val="FF0000"/>
              </a:solidFill>
            </a:endParaRPr>
          </a:p>
          <a:p>
            <a:endParaRPr lang="en-US" sz="2400" dirty="0">
              <a:solidFill>
                <a:srgbClr val="FF0000"/>
              </a:solidFill>
            </a:endParaRPr>
          </a:p>
          <a:p>
            <a:r>
              <a:rPr lang="en-US" sz="2400" dirty="0"/>
              <a:t>Society for Epidemiologic Research </a:t>
            </a:r>
          </a:p>
          <a:p>
            <a:r>
              <a:rPr lang="en-US" sz="2400"/>
              <a:t>Webinar</a:t>
            </a:r>
            <a:endParaRPr lang="en-US" sz="2400" dirty="0"/>
          </a:p>
          <a:p>
            <a:r>
              <a:rPr lang="en-US" sz="2400" dirty="0"/>
              <a:t>March 9,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6934200" cy="762000"/>
          </a:xfrm>
        </p:spPr>
        <p:txBody>
          <a:bodyPr/>
          <a:lstStyle/>
          <a:p>
            <a:r>
              <a:rPr lang="en-US" dirty="0">
                <a:solidFill>
                  <a:srgbClr val="3333FF"/>
                </a:solidFill>
              </a:rPr>
              <a:t>Empirical Estimation</a:t>
            </a:r>
          </a:p>
        </p:txBody>
      </p:sp>
      <mc:AlternateContent xmlns:mc="http://schemas.openxmlformats.org/markup-compatibility/2006" xmlns:a14="http://schemas.microsoft.com/office/drawing/2010/main">
        <mc:Choice Requires="a14">
          <p:sp>
            <p:nvSpPr>
              <p:cNvPr id="5" name="Subtitle 4"/>
              <p:cNvSpPr>
                <a:spLocks noGrp="1"/>
              </p:cNvSpPr>
              <p:nvPr>
                <p:ph type="subTitle" idx="1"/>
              </p:nvPr>
            </p:nvSpPr>
            <p:spPr>
              <a:xfrm>
                <a:off x="533400" y="2743200"/>
                <a:ext cx="8610600" cy="3352800"/>
              </a:xfrm>
            </p:spPr>
            <p:txBody>
              <a:bodyPr>
                <a:normAutofit fontScale="92500" lnSpcReduction="20000"/>
              </a:bodyPr>
              <a:lstStyle/>
              <a:p>
                <a:pPr marL="342900" indent="-342900" algn="l">
                  <a:buFont typeface="Arial" panose="020B0604020202020204" pitchFamily="34" charset="0"/>
                  <a:buChar char="•"/>
                </a:pP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b="1" i="0" baseline="0">
                            <a:solidFill>
                              <a:schemeClr val="tx1"/>
                            </a:solidFill>
                            <a:latin typeface="Cambria Math"/>
                          </a:rPr>
                          <m:t>𝐘</m:t>
                        </m:r>
                      </m:e>
                      <m:sub>
                        <m:r>
                          <a:rPr lang="en-US" sz="2200" b="1" i="0" baseline="0">
                            <a:solidFill>
                              <a:schemeClr val="tx1"/>
                            </a:solidFill>
                            <a:latin typeface="Cambria Math"/>
                          </a:rPr>
                          <m:t>𝐢𝐬𝐭</m:t>
                        </m:r>
                      </m:sub>
                    </m:sSub>
                  </m:oMath>
                </a14:m>
                <a:r>
                  <a:rPr lang="en-US" sz="2200" dirty="0">
                    <a:solidFill>
                      <a:schemeClr val="tx1"/>
                    </a:solidFill>
                  </a:rPr>
                  <a:t> represents the visual acuity outcome of interest for individual i in state s at time t</a:t>
                </a:r>
              </a:p>
              <a:p>
                <a:pPr algn="l"/>
                <a:r>
                  <a:rPr lang="en-US" sz="2200" dirty="0">
                    <a:solidFill>
                      <a:schemeClr val="tx1"/>
                    </a:solidFill>
                  </a:rPr>
                  <a:t> </a:t>
                </a:r>
              </a:p>
              <a:p>
                <a:pPr marL="342900" indent="-342900" algn="l">
                  <a:buFont typeface="Arial" panose="020B0604020202020204" pitchFamily="34" charset="0"/>
                  <a:buChar char="•"/>
                </a:pPr>
                <a14:m>
                  <m:oMath xmlns:m="http://schemas.openxmlformats.org/officeDocument/2006/math">
                    <m:sSub>
                      <m:sSubPr>
                        <m:ctrlPr>
                          <a:rPr lang="en-US" sz="2200" i="1">
                            <a:solidFill>
                              <a:srgbClr val="3333FF"/>
                            </a:solidFill>
                            <a:latin typeface="Cambria Math" panose="02040503050406030204" pitchFamily="18" charset="0"/>
                          </a:rPr>
                        </m:ctrlPr>
                      </m:sSubPr>
                      <m:e>
                        <m:r>
                          <a:rPr lang="en-US" sz="2200" b="1" i="0" baseline="0">
                            <a:solidFill>
                              <a:srgbClr val="3333FF"/>
                            </a:solidFill>
                            <a:latin typeface="Cambria Math"/>
                          </a:rPr>
                          <m:t>𝐕𝐢𝐬𝐢𝐨𝐧</m:t>
                        </m:r>
                      </m:e>
                      <m:sub>
                        <m:r>
                          <a:rPr lang="en-US" sz="2200" b="1" i="0" baseline="0">
                            <a:solidFill>
                              <a:srgbClr val="3333FF"/>
                            </a:solidFill>
                            <a:latin typeface="Cambria Math"/>
                          </a:rPr>
                          <m:t>𝐬𝐭</m:t>
                        </m:r>
                      </m:sub>
                    </m:sSub>
                  </m:oMath>
                </a14:m>
                <a:r>
                  <a:rPr lang="en-US" sz="2200" dirty="0">
                    <a:solidFill>
                      <a:schemeClr val="tx1"/>
                    </a:solidFill>
                  </a:rPr>
                  <a:t> is a binary variable equal to one if state s offers coverage of both exams and eyeglasses at time t and zero otherwise</a:t>
                </a:r>
              </a:p>
              <a:p>
                <a:pPr marL="342900" indent="-342900" algn="l">
                  <a:buFont typeface="Arial" panose="020B0604020202020204" pitchFamily="34" charset="0"/>
                  <a:buChar char="•"/>
                </a:pPr>
                <a:endParaRPr lang="en-US" sz="2200" dirty="0">
                  <a:solidFill>
                    <a:schemeClr val="tx1"/>
                  </a:solidFill>
                </a:endParaRPr>
              </a:p>
              <a:p>
                <a:pPr marL="342900" indent="-342900" algn="l">
                  <a:buFont typeface="Arial" panose="020B0604020202020204" pitchFamily="34" charset="0"/>
                  <a:buChar char="•"/>
                </a:pPr>
                <a14:m>
                  <m:oMath xmlns:m="http://schemas.openxmlformats.org/officeDocument/2006/math">
                    <m:sSub>
                      <m:sSubPr>
                        <m:ctrlPr>
                          <a:rPr lang="en-US" sz="2200" i="1">
                            <a:solidFill>
                              <a:srgbClr val="3333FF"/>
                            </a:solidFill>
                            <a:latin typeface="Cambria Math" panose="02040503050406030204" pitchFamily="18" charset="0"/>
                          </a:rPr>
                        </m:ctrlPr>
                      </m:sSubPr>
                      <m:e>
                        <m:r>
                          <a:rPr lang="en-US" sz="2200" b="1" i="0" baseline="0">
                            <a:solidFill>
                              <a:srgbClr val="3333FF"/>
                            </a:solidFill>
                            <a:latin typeface="Cambria Math"/>
                          </a:rPr>
                          <m:t>𝐌𝐞𝐝𝐢𝐜𝐚𝐢𝐝</m:t>
                        </m:r>
                      </m:e>
                      <m:sub>
                        <m:r>
                          <a:rPr lang="en-US" sz="2200" b="1" i="0" baseline="0">
                            <a:solidFill>
                              <a:srgbClr val="3333FF"/>
                            </a:solidFill>
                            <a:latin typeface="Cambria Math"/>
                          </a:rPr>
                          <m:t>𝐢𝐭</m:t>
                        </m:r>
                      </m:sub>
                    </m:sSub>
                  </m:oMath>
                </a14:m>
                <a:r>
                  <a:rPr lang="en-US" sz="2200" dirty="0">
                    <a:solidFill>
                      <a:srgbClr val="3333FF"/>
                    </a:solidFill>
                  </a:rPr>
                  <a:t> </a:t>
                </a:r>
                <a:r>
                  <a:rPr lang="en-US" sz="2200" dirty="0">
                    <a:solidFill>
                      <a:schemeClr val="tx1"/>
                    </a:solidFill>
                  </a:rPr>
                  <a:t>is a binary variable equal to one if individual i is enrolled in Medicaid at time t, </a:t>
                </a:r>
              </a:p>
              <a:p>
                <a:pPr marL="342900" indent="-342900" algn="l">
                  <a:buFont typeface="Arial" panose="020B0604020202020204" pitchFamily="34" charset="0"/>
                  <a:buChar char="•"/>
                </a:pPr>
                <a:endParaRPr lang="en-US" sz="2200" dirty="0">
                  <a:solidFill>
                    <a:schemeClr val="tx1"/>
                  </a:solidFill>
                </a:endParaRPr>
              </a:p>
              <a:p>
                <a:pPr marL="342900" indent="-342900" algn="l">
                  <a:buFont typeface="Arial" panose="020B0604020202020204" pitchFamily="34" charset="0"/>
                  <a:buChar char="•"/>
                </a:pPr>
                <a14:m>
                  <m:oMath xmlns:m="http://schemas.openxmlformats.org/officeDocument/2006/math">
                    <m:sSub>
                      <m:sSubPr>
                        <m:ctrlPr>
                          <a:rPr lang="en-US" sz="2200" i="1">
                            <a:solidFill>
                              <a:srgbClr val="3333FF"/>
                            </a:solidFill>
                            <a:latin typeface="Cambria Math" panose="02040503050406030204" pitchFamily="18" charset="0"/>
                          </a:rPr>
                        </m:ctrlPr>
                      </m:sSubPr>
                      <m:e>
                        <m:r>
                          <a:rPr lang="en-US" sz="2200" b="1" i="0" baseline="0">
                            <a:solidFill>
                              <a:srgbClr val="3333FF"/>
                            </a:solidFill>
                            <a:latin typeface="Cambria Math"/>
                          </a:rPr>
                          <m:t>𝐕𝐢𝐬𝐢𝐨𝐧</m:t>
                        </m:r>
                      </m:e>
                      <m:sub>
                        <m:r>
                          <a:rPr lang="en-US" sz="2200" b="1" i="0" baseline="0">
                            <a:solidFill>
                              <a:srgbClr val="3333FF"/>
                            </a:solidFill>
                            <a:latin typeface="Cambria Math"/>
                          </a:rPr>
                          <m:t>𝐬𝐭</m:t>
                        </m:r>
                      </m:sub>
                    </m:sSub>
                    <m:r>
                      <a:rPr lang="en-US" sz="2200" b="1" i="0" baseline="0">
                        <a:solidFill>
                          <a:srgbClr val="3333FF"/>
                        </a:solidFill>
                        <a:latin typeface="Cambria Math"/>
                      </a:rPr>
                      <m:t>×</m:t>
                    </m:r>
                    <m:sSub>
                      <m:sSubPr>
                        <m:ctrlPr>
                          <a:rPr lang="en-US" sz="2200" i="1">
                            <a:solidFill>
                              <a:srgbClr val="3333FF"/>
                            </a:solidFill>
                            <a:latin typeface="Cambria Math" panose="02040503050406030204" pitchFamily="18" charset="0"/>
                          </a:rPr>
                        </m:ctrlPr>
                      </m:sSubPr>
                      <m:e>
                        <m:r>
                          <a:rPr lang="en-US" sz="2200" b="1" i="0" baseline="0">
                            <a:solidFill>
                              <a:srgbClr val="3333FF"/>
                            </a:solidFill>
                            <a:latin typeface="Cambria Math"/>
                          </a:rPr>
                          <m:t>𝐌𝐞𝐝𝐢𝐜𝐚𝐢𝐝</m:t>
                        </m:r>
                      </m:e>
                      <m:sub>
                        <m:r>
                          <a:rPr lang="en-US" sz="2200" b="1" i="0" baseline="0">
                            <a:solidFill>
                              <a:srgbClr val="3333FF"/>
                            </a:solidFill>
                            <a:latin typeface="Cambria Math"/>
                          </a:rPr>
                          <m:t>𝐢𝐭</m:t>
                        </m:r>
                      </m:sub>
                    </m:sSub>
                  </m:oMath>
                </a14:m>
                <a:r>
                  <a:rPr lang="en-US" sz="2200" dirty="0">
                    <a:solidFill>
                      <a:schemeClr val="tx1"/>
                    </a:solidFill>
                  </a:rPr>
                  <a:t> is the interaction between vision coverage status and Medicaid enrollment status. </a:t>
                </a:r>
              </a:p>
            </p:txBody>
          </p:sp>
        </mc:Choice>
        <mc:Fallback xmlns="">
          <p:sp>
            <p:nvSpPr>
              <p:cNvPr id="5" name="Subtitle 4"/>
              <p:cNvSpPr>
                <a:spLocks noGrp="1" noRot="1" noChangeAspect="1" noMove="1" noResize="1" noEditPoints="1" noAdjustHandles="1" noChangeArrowheads="1" noChangeShapeType="1" noTextEdit="1"/>
              </p:cNvSpPr>
              <p:nvPr>
                <p:ph type="subTitle" idx="1"/>
              </p:nvPr>
            </p:nvSpPr>
            <p:spPr>
              <a:xfrm>
                <a:off x="533400" y="2743200"/>
                <a:ext cx="8610600" cy="3352800"/>
              </a:xfrm>
              <a:blipFill rotWithShape="1">
                <a:blip r:embed="rId3"/>
                <a:stretch>
                  <a:fillRect l="-1487" t="-6545" r="-77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fld id="{8BE00B9A-A871-4BC5-8570-A5199A960242}" type="slidenum">
              <a:rPr lang="en-US" smtClean="0"/>
              <a:pPr>
                <a:defRPr/>
              </a:pPr>
              <a:t>10</a:t>
            </a:fld>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1524001"/>
            <a:ext cx="8562975"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43400" y="1828800"/>
            <a:ext cx="2057400" cy="609600"/>
          </a:xfrm>
          <a:prstGeom prst="rect">
            <a:avLst/>
          </a:prstGeom>
          <a:noFill/>
          <a:ln w="2222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80968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rgbClr val="3333FF"/>
                </a:solidFill>
              </a:rPr>
              <a:t>Percentage of Medicaid Beneficiaries and other low-income adults aged 22-64 with visual acuity of 20/30 or worse even wearing usual correction that can be corrected to 20/25 or better in either eye</a:t>
            </a:r>
          </a:p>
        </p:txBody>
      </p:sp>
      <p:sp>
        <p:nvSpPr>
          <p:cNvPr id="4" name="Footer Placeholder 3"/>
          <p:cNvSpPr>
            <a:spLocks noGrp="1"/>
          </p:cNvSpPr>
          <p:nvPr>
            <p:ph type="ftr" sz="quarter" idx="11"/>
          </p:nvPr>
        </p:nvSpPr>
        <p:spPr/>
        <p:txBody>
          <a:bodyPr/>
          <a:lstStyle/>
          <a:p>
            <a:pPr>
              <a:defRPr/>
            </a:pPr>
            <a:endParaRPr lang="en-US" dirty="0"/>
          </a:p>
        </p:txBody>
      </p:sp>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420445"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2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228600"/>
            <a:ext cx="763905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1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193800"/>
            <a:ext cx="77247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56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3813"/>
            <a:ext cx="862965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51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077200"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1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18" y="152400"/>
            <a:ext cx="80772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31763"/>
            <a:ext cx="661035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68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9" y="76200"/>
            <a:ext cx="4046944"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9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391400" cy="685800"/>
          </a:xfrm>
        </p:spPr>
        <p:txBody>
          <a:bodyPr>
            <a:normAutofit fontScale="90000"/>
          </a:bodyPr>
          <a:lstStyle/>
          <a:p>
            <a:r>
              <a:rPr lang="en-US" dirty="0">
                <a:solidFill>
                  <a:srgbClr val="3333FF"/>
                </a:solidFill>
              </a:rPr>
              <a:t>Conclusions and Policy Implications</a:t>
            </a:r>
          </a:p>
        </p:txBody>
      </p:sp>
      <p:sp>
        <p:nvSpPr>
          <p:cNvPr id="3" name="Subtitle 2"/>
          <p:cNvSpPr>
            <a:spLocks noGrp="1"/>
          </p:cNvSpPr>
          <p:nvPr>
            <p:ph type="subTitle" idx="1"/>
          </p:nvPr>
        </p:nvSpPr>
        <p:spPr>
          <a:xfrm>
            <a:off x="304800" y="1752600"/>
            <a:ext cx="8534400" cy="5105400"/>
          </a:xfrm>
        </p:spPr>
        <p:txBody>
          <a:bodyPr>
            <a:normAutofit/>
          </a:bodyPr>
          <a:lstStyle/>
          <a:p>
            <a:pPr marL="285750" indent="-285750" algn="l">
              <a:buFont typeface="Arial" panose="020B0604020202020204" pitchFamily="34" charset="0"/>
              <a:buChar char="•"/>
            </a:pPr>
            <a:r>
              <a:rPr lang="en-US" sz="1800" dirty="0">
                <a:solidFill>
                  <a:schemeClr val="tx1"/>
                </a:solidFill>
              </a:rPr>
              <a:t>Though states are not required to provide adult vision care, at least 12 of the 28 states that expanded their Medicaid programs as of January 2015 offered vision coverage to the expansion population. Therefore, the proportion of low income adults with vision coverage is likely to increase.</a:t>
            </a: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a:solidFill>
                  <a:schemeClr val="tx1"/>
                </a:solidFill>
              </a:rPr>
              <a:t>Our results suggest that low-income adults that gain vision benefits in these states may have improved access to eye care and vision correction.</a:t>
            </a:r>
          </a:p>
        </p:txBody>
      </p:sp>
      <p:sp>
        <p:nvSpPr>
          <p:cNvPr id="4" name="Footer Placeholder 3"/>
          <p:cNvSpPr>
            <a:spLocks noGrp="1"/>
          </p:cNvSpPr>
          <p:nvPr>
            <p:ph type="ftr" sz="quarter" idx="11"/>
          </p:nvPr>
        </p:nvSpPr>
        <p:spPr/>
        <p:txBody>
          <a:bodyPr/>
          <a:lstStyle/>
          <a:p>
            <a:pPr>
              <a:buNone/>
              <a:defRPr/>
            </a:pPr>
            <a:endParaRPr lang="en-US" dirty="0"/>
          </a:p>
        </p:txBody>
      </p:sp>
    </p:spTree>
    <p:extLst>
      <p:ext uri="{BB962C8B-B14F-4D97-AF65-F5344CB8AC3E}">
        <p14:creationId xmlns:p14="http://schemas.microsoft.com/office/powerpoint/2010/main" val="217612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848600" cy="2438400"/>
          </a:xfrm>
        </p:spPr>
        <p:txBody>
          <a:bodyPr>
            <a:normAutofit fontScale="90000"/>
          </a:bodyPr>
          <a:lstStyle/>
          <a:p>
            <a:pPr algn="l"/>
            <a:r>
              <a:rPr lang="en-US" dirty="0"/>
              <a:t>		</a:t>
            </a:r>
            <a:br>
              <a:rPr lang="en-US" dirty="0"/>
            </a:br>
            <a:br>
              <a:rPr lang="en-US" dirty="0"/>
            </a:br>
            <a:r>
              <a:rPr lang="en-US" dirty="0"/>
              <a:t>			</a:t>
            </a:r>
            <a:br>
              <a:rPr lang="en-US" dirty="0"/>
            </a:br>
            <a:br>
              <a:rPr lang="en-US" dirty="0"/>
            </a:br>
            <a:r>
              <a:rPr lang="en-US" dirty="0"/>
              <a:t>			</a:t>
            </a:r>
            <a:br>
              <a:rPr lang="en-US" dirty="0"/>
            </a:br>
            <a:br>
              <a:rPr lang="en-US" dirty="0"/>
            </a:br>
            <a:r>
              <a:rPr lang="en-US" dirty="0"/>
              <a:t>			</a:t>
            </a:r>
            <a:br>
              <a:rPr lang="en-US" dirty="0"/>
            </a:br>
            <a:br>
              <a:rPr lang="en-US" dirty="0"/>
            </a:br>
            <a:br>
              <a:rPr lang="en-US" dirty="0"/>
            </a:br>
            <a:r>
              <a:rPr lang="en-US" sz="3000" dirty="0">
                <a:solidFill>
                  <a:srgbClr val="3333FF"/>
                </a:solidFill>
              </a:rPr>
              <a:t>Disclaimer</a:t>
            </a:r>
            <a:br>
              <a:rPr lang="en-US" dirty="0"/>
            </a:br>
            <a:br>
              <a:rPr lang="en-US" dirty="0"/>
            </a:br>
            <a:r>
              <a:rPr lang="en-US" sz="2400" dirty="0">
                <a:solidFill>
                  <a:schemeClr val="tx1"/>
                </a:solidFill>
                <a:latin typeface="Times New Roman" panose="02020603050405020304" pitchFamily="18" charset="0"/>
              </a:rPr>
              <a:t>The findings and conclusions in this presentation are those of the author and do not necessarily represent the views of </a:t>
            </a:r>
            <a:r>
              <a:rPr lang="en-US" sz="2400">
                <a:solidFill>
                  <a:schemeClr val="tx1"/>
                </a:solidFill>
                <a:latin typeface="Times New Roman" panose="02020603050405020304" pitchFamily="18" charset="0"/>
              </a:rPr>
              <a:t>the Agency </a:t>
            </a:r>
            <a:r>
              <a:rPr lang="en-US" sz="2400" dirty="0">
                <a:solidFill>
                  <a:schemeClr val="tx1"/>
                </a:solidFill>
                <a:latin typeface="Times New Roman" panose="02020603050405020304" pitchFamily="18" charset="0"/>
              </a:rPr>
              <a:t>for Healthcare Research and Quality.</a:t>
            </a:r>
            <a:br>
              <a:rPr lang="en-US" sz="2400" dirty="0">
                <a:solidFill>
                  <a:schemeClr val="tx1"/>
                </a:solidFill>
                <a:latin typeface="Times New Roman" panose="02020603050405020304" pitchFamily="18" charset="0"/>
              </a:rPr>
            </a:br>
            <a:br>
              <a:rPr lang="en-US" sz="2500" dirty="0">
                <a:solidFill>
                  <a:schemeClr val="tx1"/>
                </a:solidFill>
              </a:rPr>
            </a:br>
            <a:br>
              <a:rPr lang="en-US" sz="2500" dirty="0">
                <a:solidFill>
                  <a:schemeClr val="tx1"/>
                </a:solidFill>
              </a:rPr>
            </a:br>
            <a:br>
              <a:rPr lang="en-US" sz="2500" dirty="0">
                <a:solidFill>
                  <a:schemeClr val="tx1"/>
                </a:solidFill>
              </a:rPr>
            </a:br>
            <a:br>
              <a:rPr lang="en-US" sz="2500" dirty="0">
                <a:solidFill>
                  <a:schemeClr val="tx1"/>
                </a:solidFill>
              </a:rPr>
            </a:br>
            <a:br>
              <a:rPr lang="en-US" sz="2500" dirty="0">
                <a:solidFill>
                  <a:schemeClr val="tx1"/>
                </a:solidFill>
              </a:rPr>
            </a:br>
            <a:br>
              <a:rPr lang="en-US" sz="2500" dirty="0">
                <a:solidFill>
                  <a:schemeClr val="tx1"/>
                </a:solidFill>
              </a:rPr>
            </a:br>
            <a:br>
              <a:rPr lang="en-US" dirty="0"/>
            </a:br>
            <a:br>
              <a:rPr lang="en-US" dirty="0"/>
            </a:b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204276"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86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563563"/>
            <a:ext cx="89820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64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96" y="457200"/>
            <a:ext cx="8123631"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61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309688"/>
            <a:ext cx="86391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48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391400" cy="685800"/>
          </a:xfrm>
        </p:spPr>
        <p:txBody>
          <a:bodyPr/>
          <a:lstStyle/>
          <a:p>
            <a:r>
              <a:rPr lang="en-US" dirty="0">
                <a:solidFill>
                  <a:srgbClr val="3333FF"/>
                </a:solidFill>
              </a:rPr>
              <a:t>Other DD Examples</a:t>
            </a:r>
          </a:p>
        </p:txBody>
      </p:sp>
      <p:sp>
        <p:nvSpPr>
          <p:cNvPr id="3" name="Subtitle 2"/>
          <p:cNvSpPr>
            <a:spLocks noGrp="1"/>
          </p:cNvSpPr>
          <p:nvPr>
            <p:ph type="subTitle" idx="1"/>
          </p:nvPr>
        </p:nvSpPr>
        <p:spPr>
          <a:xfrm>
            <a:off x="228600" y="1447800"/>
            <a:ext cx="9220200" cy="5181600"/>
          </a:xfrm>
        </p:spPr>
        <p:txBody>
          <a:bodyPr>
            <a:normAutofit fontScale="25000" lnSpcReduction="20000"/>
          </a:bodyPr>
          <a:lstStyle/>
          <a:p>
            <a:pPr marL="342900" indent="-342900" algn="l">
              <a:buFont typeface="Arial" panose="020B0604020202020204" pitchFamily="34" charset="0"/>
              <a:buChar char="•"/>
            </a:pPr>
            <a:r>
              <a:rPr lang="en-US" sz="4800" dirty="0">
                <a:solidFill>
                  <a:srgbClr val="FF0000"/>
                </a:solidFill>
              </a:rPr>
              <a:t>Hu, Tianyan, Sandra L. Decker, and Shin-Yi Chou.  2016.  “Medicaid Pay-For-Performance  (P4P) and Childhood </a:t>
            </a:r>
          </a:p>
          <a:p>
            <a:pPr marL="800100" lvl="1" indent="-342900" algn="l">
              <a:buFont typeface="Arial" panose="020B0604020202020204" pitchFamily="34" charset="0"/>
              <a:buChar char="•"/>
            </a:pPr>
            <a:r>
              <a:rPr lang="en-US" sz="4800" b="1" dirty="0">
                <a:solidFill>
                  <a:srgbClr val="FF0000"/>
                </a:solidFill>
              </a:rPr>
              <a:t>Inmunization Status,” </a:t>
            </a:r>
            <a:r>
              <a:rPr lang="en-US" sz="4800" b="1" u="sng" dirty="0">
                <a:solidFill>
                  <a:srgbClr val="FF0000"/>
                </a:solidFill>
              </a:rPr>
              <a:t>American Journal of Preventive Medicine</a:t>
            </a:r>
            <a:r>
              <a:rPr lang="en-US" sz="4800" b="1" dirty="0">
                <a:solidFill>
                  <a:srgbClr val="FF0000"/>
                </a:solidFill>
              </a:rPr>
              <a:t>,   50(5S1):  S51-S57</a:t>
            </a:r>
          </a:p>
          <a:p>
            <a:pPr marL="342900" indent="-342900" algn="l">
              <a:buFont typeface="Arial" panose="020B0604020202020204" pitchFamily="34" charset="0"/>
              <a:buChar char="•"/>
            </a:pPr>
            <a:endParaRPr lang="en-US" sz="4800" dirty="0">
              <a:solidFill>
                <a:schemeClr val="tx1"/>
              </a:solidFill>
            </a:endParaRPr>
          </a:p>
          <a:p>
            <a:pPr marL="342900" indent="-342900" algn="l">
              <a:buFont typeface="Arial" panose="020B0604020202020204" pitchFamily="34" charset="0"/>
              <a:buChar char="•"/>
            </a:pPr>
            <a:r>
              <a:rPr lang="en-US" sz="4800" dirty="0">
                <a:solidFill>
                  <a:schemeClr val="tx1"/>
                </a:solidFill>
              </a:rPr>
              <a:t>Lipton, Brandy J. and Sandra L. Decker.  2015.  “The Effect of Health Insurance Coverage </a:t>
            </a:r>
            <a:r>
              <a:rPr lang="en-US" sz="4800">
                <a:solidFill>
                  <a:schemeClr val="tx1"/>
                </a:solidFill>
              </a:rPr>
              <a:t>on Medical Care </a:t>
            </a:r>
            <a:r>
              <a:rPr lang="en-US" sz="4800" dirty="0">
                <a:solidFill>
                  <a:schemeClr val="tx1"/>
                </a:solidFill>
              </a:rPr>
              <a:t>Utilization</a:t>
            </a:r>
          </a:p>
          <a:p>
            <a:pPr algn="l"/>
            <a:r>
              <a:rPr lang="en-US" sz="4800" dirty="0">
                <a:solidFill>
                  <a:schemeClr val="tx1"/>
                </a:solidFill>
              </a:rPr>
              <a:t>	 and Health Outcomes:  Evidence from Medicaid Adult Vision Benefits,”   </a:t>
            </a:r>
            <a:r>
              <a:rPr lang="en-US" sz="4800" u="sng" dirty="0">
                <a:solidFill>
                  <a:schemeClr val="tx1"/>
                </a:solidFill>
              </a:rPr>
              <a:t>Journal of Health Economics</a:t>
            </a:r>
            <a:r>
              <a:rPr lang="en-US" sz="4800" dirty="0">
                <a:solidFill>
                  <a:schemeClr val="tx1"/>
                </a:solidFill>
              </a:rPr>
              <a:t> 44:</a:t>
            </a:r>
          </a:p>
          <a:p>
            <a:pPr algn="l"/>
            <a:r>
              <a:rPr lang="en-US" sz="4800" dirty="0">
                <a:solidFill>
                  <a:schemeClr val="tx1"/>
                </a:solidFill>
              </a:rPr>
              <a:t>	320-32.</a:t>
            </a:r>
          </a:p>
          <a:p>
            <a:pPr marL="342900" indent="-342900" algn="l">
              <a:buFont typeface="Arial" panose="020B0604020202020204" pitchFamily="34" charset="0"/>
              <a:buChar char="•"/>
            </a:pPr>
            <a:endParaRPr lang="en-US" sz="4800" dirty="0">
              <a:solidFill>
                <a:schemeClr val="tx1"/>
              </a:solidFill>
            </a:endParaRPr>
          </a:p>
          <a:p>
            <a:pPr marL="342900" indent="-342900" algn="l">
              <a:buFont typeface="Arial" panose="020B0604020202020204" pitchFamily="34" charset="0"/>
              <a:buChar char="•"/>
            </a:pPr>
            <a:r>
              <a:rPr lang="en-US" sz="4800" dirty="0">
                <a:solidFill>
                  <a:schemeClr val="tx1"/>
                </a:solidFill>
              </a:rPr>
              <a:t>Decker, Sandra L. and Brandy J. Lipton.  2015.  “Effect of Dental Insurance Coverage and Payment Rates to Dentists</a:t>
            </a:r>
          </a:p>
          <a:p>
            <a:pPr algn="l"/>
            <a:r>
              <a:rPr lang="en-US" sz="4800" dirty="0">
                <a:solidFill>
                  <a:schemeClr val="tx1"/>
                </a:solidFill>
              </a:rPr>
              <a:t>	 on Use of Dental Care and Dental Health Among Medicaid Beneficiaries.”  </a:t>
            </a:r>
            <a:r>
              <a:rPr lang="en-US" sz="4800" u="sng" dirty="0">
                <a:solidFill>
                  <a:schemeClr val="tx1"/>
                </a:solidFill>
              </a:rPr>
              <a:t>Journal of Health Economics</a:t>
            </a:r>
            <a:r>
              <a:rPr lang="en-US" sz="4800" dirty="0">
                <a:solidFill>
                  <a:schemeClr val="tx1"/>
                </a:solidFill>
              </a:rPr>
              <a:t>,  </a:t>
            </a:r>
          </a:p>
          <a:p>
            <a:pPr algn="l"/>
            <a:r>
              <a:rPr lang="en-US" sz="4800" dirty="0">
                <a:solidFill>
                  <a:schemeClr val="tx1"/>
                </a:solidFill>
              </a:rPr>
              <a:t>	44:212-225.</a:t>
            </a:r>
          </a:p>
          <a:p>
            <a:pPr marL="342900" indent="-342900" algn="l">
              <a:buFont typeface="Arial" panose="020B0604020202020204" pitchFamily="34" charset="0"/>
              <a:buChar char="•"/>
            </a:pPr>
            <a:endParaRPr lang="en-US" sz="4800" dirty="0">
              <a:solidFill>
                <a:schemeClr val="tx1"/>
              </a:solidFill>
            </a:endParaRPr>
          </a:p>
          <a:p>
            <a:pPr marL="342900" indent="-342900" algn="l">
              <a:buFont typeface="Arial" panose="020B0604020202020204" pitchFamily="34" charset="0"/>
              <a:buChar char="•"/>
            </a:pPr>
            <a:r>
              <a:rPr lang="en-US" sz="4800" dirty="0">
                <a:solidFill>
                  <a:schemeClr val="tx1"/>
                </a:solidFill>
              </a:rPr>
              <a:t>Decker, Sandra L.  2015.  “Acceptance of New Medicaid Patients by Primary Care Physicians and Experiences with </a:t>
            </a:r>
          </a:p>
          <a:p>
            <a:pPr algn="l"/>
            <a:r>
              <a:rPr lang="en-US" sz="4800" dirty="0">
                <a:solidFill>
                  <a:schemeClr val="tx1"/>
                </a:solidFill>
              </a:rPr>
              <a:t>	Physician Availability among Children on Medicaid or the Children’s Health Insurance Program,” </a:t>
            </a:r>
            <a:r>
              <a:rPr lang="en-US" sz="4800" u="sng" dirty="0">
                <a:solidFill>
                  <a:schemeClr val="tx1"/>
                </a:solidFill>
              </a:rPr>
              <a:t>Health</a:t>
            </a:r>
            <a:r>
              <a:rPr lang="en-US" sz="4800" dirty="0">
                <a:solidFill>
                  <a:schemeClr val="tx1"/>
                </a:solidFill>
              </a:rPr>
              <a:t>	</a:t>
            </a:r>
            <a:r>
              <a:rPr lang="en-US" sz="4800" u="sng" dirty="0">
                <a:solidFill>
                  <a:schemeClr val="tx1"/>
                </a:solidFill>
              </a:rPr>
              <a:t>Services Research</a:t>
            </a:r>
            <a:r>
              <a:rPr lang="en-US" sz="4800" dirty="0">
                <a:solidFill>
                  <a:schemeClr val="tx1"/>
                </a:solidFill>
              </a:rPr>
              <a:t>, 50(5):  1508-27.  </a:t>
            </a:r>
          </a:p>
          <a:p>
            <a:pPr marL="342900" indent="-342900" algn="l">
              <a:buFont typeface="Arial" panose="020B0604020202020204" pitchFamily="34" charset="0"/>
              <a:buChar char="•"/>
            </a:pPr>
            <a:endParaRPr lang="en-US" sz="4800" dirty="0">
              <a:solidFill>
                <a:schemeClr val="tx1"/>
              </a:solidFill>
            </a:endParaRPr>
          </a:p>
          <a:p>
            <a:pPr marL="342900" indent="-342900" algn="l">
              <a:buFont typeface="Arial" panose="020B0604020202020204" pitchFamily="34" charset="0"/>
              <a:buChar char="•"/>
            </a:pPr>
            <a:r>
              <a:rPr lang="en-US" sz="4800" dirty="0">
                <a:solidFill>
                  <a:srgbClr val="FF0000"/>
                </a:solidFill>
              </a:rPr>
              <a:t>Lipton, Brandy J. and Sandra L. Decker.  2015.  “Health Insurance Reform and the Use of Preventive Care Services:</a:t>
            </a:r>
          </a:p>
          <a:p>
            <a:pPr algn="l"/>
            <a:r>
              <a:rPr lang="en-US" sz="4800" dirty="0">
                <a:solidFill>
                  <a:srgbClr val="FF0000"/>
                </a:solidFill>
              </a:rPr>
              <a:t>	 The Case of HPV Vaccine Uptake Among Young Adult Women,”  </a:t>
            </a:r>
            <a:r>
              <a:rPr lang="en-US" sz="4800" u="sng" dirty="0">
                <a:solidFill>
                  <a:srgbClr val="FF0000"/>
                </a:solidFill>
              </a:rPr>
              <a:t>Health Affairs</a:t>
            </a:r>
            <a:r>
              <a:rPr lang="en-US" sz="4800" dirty="0">
                <a:solidFill>
                  <a:srgbClr val="FF0000"/>
                </a:solidFill>
              </a:rPr>
              <a:t>, 34(5):  757-64.</a:t>
            </a:r>
          </a:p>
          <a:p>
            <a:pPr marL="342900" indent="-342900" algn="l">
              <a:buFont typeface="Arial" panose="020B0604020202020204" pitchFamily="34" charset="0"/>
              <a:buChar char="•"/>
            </a:pPr>
            <a:endParaRPr lang="en-US" sz="4800" dirty="0">
              <a:solidFill>
                <a:schemeClr val="tx1"/>
              </a:solidFill>
            </a:endParaRPr>
          </a:p>
          <a:p>
            <a:pPr marL="342900" indent="-342900" algn="l">
              <a:buFont typeface="Arial" panose="020B0604020202020204" pitchFamily="34" charset="0"/>
              <a:buChar char="•"/>
            </a:pPr>
            <a:r>
              <a:rPr lang="en-US" sz="4800" dirty="0">
                <a:solidFill>
                  <a:schemeClr val="tx1"/>
                </a:solidFill>
              </a:rPr>
              <a:t>Sommers, Benjamin D., Thomas Buchmueller, Sandra L. Decker, Colleen Carey, and Richard Kronick.  2013. “The </a:t>
            </a:r>
          </a:p>
          <a:p>
            <a:pPr algn="l"/>
            <a:r>
              <a:rPr lang="en-US" sz="4800" dirty="0">
                <a:solidFill>
                  <a:schemeClr val="tx1"/>
                </a:solidFill>
              </a:rPr>
              <a:t>	Affordable Care Act Has Led To Large Gains in Insurance Coverage and  Access To Health Care For Young </a:t>
            </a:r>
          </a:p>
          <a:p>
            <a:pPr algn="l"/>
            <a:r>
              <a:rPr lang="en-US" sz="4800" dirty="0">
                <a:solidFill>
                  <a:schemeClr val="tx1"/>
                </a:solidFill>
              </a:rPr>
              <a:t>	Adults,”  </a:t>
            </a:r>
            <a:r>
              <a:rPr lang="en-US" sz="4800" u="sng" dirty="0">
                <a:solidFill>
                  <a:schemeClr val="tx1"/>
                </a:solidFill>
              </a:rPr>
              <a:t>Health Affairs</a:t>
            </a:r>
            <a:r>
              <a:rPr lang="en-US" sz="4800" dirty="0">
                <a:solidFill>
                  <a:schemeClr val="tx1"/>
                </a:solidFill>
              </a:rPr>
              <a:t>, 32(1):  165-74.</a:t>
            </a:r>
          </a:p>
          <a:p>
            <a:pPr marL="342900" indent="-342900" algn="l">
              <a:buFont typeface="Arial" panose="020B0604020202020204" pitchFamily="34" charset="0"/>
              <a:buChar char="•"/>
            </a:pPr>
            <a:endParaRPr lang="en-US" sz="4800" dirty="0">
              <a:solidFill>
                <a:schemeClr val="tx1"/>
              </a:solidFill>
            </a:endParaRPr>
          </a:p>
          <a:p>
            <a:pPr marL="342900" indent="-342900" algn="l">
              <a:buFont typeface="Arial" panose="020B0604020202020204" pitchFamily="34" charset="0"/>
              <a:buChar char="•"/>
            </a:pPr>
            <a:r>
              <a:rPr lang="en-US" sz="4800" dirty="0">
                <a:solidFill>
                  <a:srgbClr val="FF0000"/>
                </a:solidFill>
              </a:rPr>
              <a:t>Decker, Sandra L, 2011.  “Medicaid Payment Levels to Dentists and Access to Dental Care Among Children and </a:t>
            </a:r>
          </a:p>
          <a:p>
            <a:pPr algn="l"/>
            <a:r>
              <a:rPr lang="en-US" sz="4800" dirty="0">
                <a:solidFill>
                  <a:srgbClr val="FF0000"/>
                </a:solidFill>
              </a:rPr>
              <a:t>	Adolescents,” </a:t>
            </a:r>
            <a:r>
              <a:rPr lang="en-US" sz="4800" u="sng" dirty="0">
                <a:solidFill>
                  <a:srgbClr val="FF0000"/>
                </a:solidFill>
              </a:rPr>
              <a:t>JAMA,</a:t>
            </a:r>
            <a:r>
              <a:rPr lang="en-US" sz="4800" dirty="0">
                <a:solidFill>
                  <a:srgbClr val="FF0000"/>
                </a:solidFill>
              </a:rPr>
              <a:t> 306(2):  187-193.</a:t>
            </a:r>
          </a:p>
          <a:p>
            <a:pPr marL="342900" indent="-342900" algn="l">
              <a:buFont typeface="Arial" panose="020B0604020202020204" pitchFamily="34" charset="0"/>
              <a:buChar char="•"/>
            </a:pPr>
            <a:endParaRPr lang="en-US" sz="4800" dirty="0">
              <a:solidFill>
                <a:srgbClr val="FF0000"/>
              </a:solidFill>
            </a:endParaRPr>
          </a:p>
          <a:p>
            <a:pPr marL="342900" indent="-342900" algn="l">
              <a:buFont typeface="Arial" panose="020B0604020202020204" pitchFamily="34" charset="0"/>
              <a:buChar char="•"/>
            </a:pPr>
            <a:r>
              <a:rPr lang="en-US" sz="4800" dirty="0">
                <a:solidFill>
                  <a:srgbClr val="FF0000"/>
                </a:solidFill>
              </a:rPr>
              <a:t>Howell, Embry M., Sandy Decker, Sara Hogan, </a:t>
            </a:r>
            <a:r>
              <a:rPr lang="en-US" sz="4800" dirty="0" err="1">
                <a:solidFill>
                  <a:srgbClr val="FF0000"/>
                </a:solidFill>
              </a:rPr>
              <a:t>Alshadye</a:t>
            </a:r>
            <a:r>
              <a:rPr lang="en-US" sz="4800" dirty="0">
                <a:solidFill>
                  <a:srgbClr val="FF0000"/>
                </a:solidFill>
              </a:rPr>
              <a:t> </a:t>
            </a:r>
            <a:r>
              <a:rPr lang="en-US" sz="4800" dirty="0" err="1">
                <a:solidFill>
                  <a:srgbClr val="FF0000"/>
                </a:solidFill>
              </a:rPr>
              <a:t>Yemane</a:t>
            </a:r>
            <a:r>
              <a:rPr lang="en-US" sz="4800" dirty="0">
                <a:solidFill>
                  <a:srgbClr val="FF0000"/>
                </a:solidFill>
              </a:rPr>
              <a:t>, and </a:t>
            </a:r>
            <a:r>
              <a:rPr lang="en-US" sz="4800" dirty="0" err="1">
                <a:solidFill>
                  <a:srgbClr val="FF0000"/>
                </a:solidFill>
              </a:rPr>
              <a:t>Jonay</a:t>
            </a:r>
            <a:r>
              <a:rPr lang="en-US" sz="4800" dirty="0">
                <a:solidFill>
                  <a:srgbClr val="FF0000"/>
                </a:solidFill>
              </a:rPr>
              <a:t> Foster.  2010.  “Declining Child Mortality </a:t>
            </a:r>
          </a:p>
          <a:p>
            <a:pPr algn="l"/>
            <a:r>
              <a:rPr lang="en-US" sz="4800" dirty="0">
                <a:solidFill>
                  <a:srgbClr val="FF0000"/>
                </a:solidFill>
              </a:rPr>
              <a:t>	and Continuing Racial Disparities in the Era of the Medicaid/SCHIP Insurance Coverage Expansions,”</a:t>
            </a:r>
          </a:p>
          <a:p>
            <a:pPr algn="l"/>
            <a:r>
              <a:rPr lang="en-US" sz="4800" dirty="0">
                <a:solidFill>
                  <a:srgbClr val="FF0000"/>
                </a:solidFill>
              </a:rPr>
              <a:t>	 </a:t>
            </a:r>
            <a:r>
              <a:rPr lang="en-US" sz="4800" u="sng" dirty="0">
                <a:solidFill>
                  <a:srgbClr val="FF0000"/>
                </a:solidFill>
              </a:rPr>
              <a:t>American Journal of Public Health</a:t>
            </a:r>
            <a:r>
              <a:rPr lang="en-US" sz="4800" dirty="0">
                <a:solidFill>
                  <a:srgbClr val="FF0000"/>
                </a:solidFill>
              </a:rPr>
              <a:t> 100(12):  2500-6.</a:t>
            </a:r>
          </a:p>
          <a:p>
            <a:endParaRPr lang="en-US" sz="5600" dirty="0">
              <a:solidFill>
                <a:schemeClr val="tx1"/>
              </a:solidFill>
            </a:endParaRPr>
          </a:p>
          <a:p>
            <a:endParaRPr lang="en-US" sz="2000" dirty="0">
              <a:solidFill>
                <a:schemeClr val="tx1"/>
              </a:solidFill>
            </a:endParaRPr>
          </a:p>
          <a:p>
            <a:pPr algn="l"/>
            <a:endParaRPr lang="en-US" sz="2000" dirty="0">
              <a:solidFill>
                <a:schemeClr val="tx1"/>
              </a:solidFill>
            </a:endParaRPr>
          </a:p>
          <a:p>
            <a:pPr algn="l"/>
            <a:endParaRPr lang="en-US" sz="2000" dirty="0">
              <a:solidFill>
                <a:schemeClr val="tx1"/>
              </a:solidFill>
            </a:endParaRPr>
          </a:p>
          <a:p>
            <a:endParaRPr lang="en-US" sz="1600" dirty="0"/>
          </a:p>
          <a:p>
            <a:endParaRPr lang="en-US" sz="1600" dirty="0"/>
          </a:p>
          <a:p>
            <a:r>
              <a:rPr lang="en-US" sz="1600" dirty="0"/>
              <a:t> </a:t>
            </a:r>
          </a:p>
          <a:p>
            <a:endParaRPr lang="en-US" sz="1500" dirty="0">
              <a:solidFill>
                <a:schemeClr val="tx1"/>
              </a:solidFill>
            </a:endParaRPr>
          </a:p>
          <a:p>
            <a:endParaRPr lang="en-US" sz="1500" dirty="0">
              <a:solidFill>
                <a:schemeClr val="tx1"/>
              </a:solidFill>
            </a:endParaRPr>
          </a:p>
        </p:txBody>
      </p:sp>
      <p:sp>
        <p:nvSpPr>
          <p:cNvPr id="4" name="Footer Placeholder 3"/>
          <p:cNvSpPr>
            <a:spLocks noGrp="1"/>
          </p:cNvSpPr>
          <p:nvPr>
            <p:ph type="ftr" sz="quarter" idx="11"/>
          </p:nvPr>
        </p:nvSpPr>
        <p:spPr/>
        <p:txBody>
          <a:bodyPr/>
          <a:lstStyle/>
          <a:p>
            <a:pPr>
              <a:buNone/>
              <a:defRPr/>
            </a:pPr>
            <a:endParaRPr lang="en-US" dirty="0"/>
          </a:p>
        </p:txBody>
      </p:sp>
    </p:spTree>
    <p:extLst>
      <p:ext uri="{BB962C8B-B14F-4D97-AF65-F5344CB8AC3E}">
        <p14:creationId xmlns:p14="http://schemas.microsoft.com/office/powerpoint/2010/main" val="298505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832464" cy="667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18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391400" cy="685800"/>
          </a:xfrm>
        </p:spPr>
        <p:txBody>
          <a:bodyPr/>
          <a:lstStyle/>
          <a:p>
            <a:r>
              <a:rPr lang="en-US" dirty="0">
                <a:solidFill>
                  <a:srgbClr val="3333FF"/>
                </a:solidFill>
              </a:rPr>
              <a:t>Motivation and Question</a:t>
            </a:r>
          </a:p>
        </p:txBody>
      </p:sp>
      <p:sp>
        <p:nvSpPr>
          <p:cNvPr id="3" name="Subtitle 2"/>
          <p:cNvSpPr>
            <a:spLocks noGrp="1"/>
          </p:cNvSpPr>
          <p:nvPr>
            <p:ph type="subTitle" idx="1"/>
          </p:nvPr>
        </p:nvSpPr>
        <p:spPr>
          <a:xfrm>
            <a:off x="1219200" y="1371600"/>
            <a:ext cx="6858000" cy="5486400"/>
          </a:xfrm>
        </p:spPr>
        <p:txBody>
          <a:bodyPr>
            <a:normAutofit fontScale="92500" lnSpcReduction="20000"/>
          </a:bodyPr>
          <a:lstStyle/>
          <a:p>
            <a:pPr marL="342900" indent="-342900" algn="l">
              <a:buFont typeface="Arial" panose="020B0604020202020204" pitchFamily="34" charset="0"/>
              <a:buChar char="•"/>
            </a:pPr>
            <a:r>
              <a:rPr lang="en-US" sz="2400" dirty="0">
                <a:solidFill>
                  <a:schemeClr val="tx1"/>
                </a:solidFill>
              </a:rPr>
              <a:t>Medicaid pays for nearly half of all births in the U.S., and nearly 10% of mothers are insured through Medicaid even when their youngest child is in their teens</a:t>
            </a:r>
          </a:p>
          <a:p>
            <a:pPr marL="342900" indent="-342900" algn="l">
              <a:buFont typeface="Arial" panose="020B0604020202020204" pitchFamily="34" charset="0"/>
              <a:buChar char="•"/>
            </a:pPr>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Health services available to mothers depend on the state in which she lives – for example Medicaid coverage of vision services for adults is optional</a:t>
            </a:r>
          </a:p>
          <a:p>
            <a:pPr marL="342900" indent="-342900" algn="l">
              <a:buFont typeface="Arial" panose="020B0604020202020204" pitchFamily="34" charset="0"/>
              <a:buChar char="•"/>
            </a:pPr>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Vision care is important - incomplete correction of refractive error can reduce general well-being and decrease workplace productivity</a:t>
            </a:r>
          </a:p>
          <a:p>
            <a:pPr marL="342900" indent="-342900" algn="l">
              <a:buFont typeface="Arial" panose="020B0604020202020204" pitchFamily="34" charset="0"/>
              <a:buChar char="•"/>
            </a:pPr>
            <a:endParaRPr lang="en-US" sz="2400" dirty="0">
              <a:solidFill>
                <a:schemeClr val="tx1"/>
              </a:solidFill>
            </a:endParaRPr>
          </a:p>
          <a:p>
            <a:pPr marL="342900" indent="-342900" algn="l">
              <a:buFont typeface="Arial" panose="020B0604020202020204" pitchFamily="34" charset="0"/>
              <a:buChar char="•"/>
            </a:pPr>
            <a:r>
              <a:rPr lang="en-US" sz="2400" dirty="0">
                <a:solidFill>
                  <a:srgbClr val="FF0000"/>
                </a:solidFill>
              </a:rPr>
              <a:t>How do state decisions about whether to offer routine vision coverage for adults on Medicaid affect measured vision outcomes?</a:t>
            </a:r>
          </a:p>
          <a:p>
            <a:pPr algn="l"/>
            <a:endParaRPr lang="en-US" sz="2400" dirty="0">
              <a:solidFill>
                <a:schemeClr val="tx1"/>
              </a:solidFill>
            </a:endParaRPr>
          </a:p>
          <a:p>
            <a:endParaRPr lang="en-US" dirty="0"/>
          </a:p>
        </p:txBody>
      </p:sp>
      <p:sp>
        <p:nvSpPr>
          <p:cNvPr id="4" name="Footer Placeholder 3"/>
          <p:cNvSpPr>
            <a:spLocks noGrp="1"/>
          </p:cNvSpPr>
          <p:nvPr>
            <p:ph type="ftr" sz="quarter" idx="11"/>
          </p:nvPr>
        </p:nvSpPr>
        <p:spPr/>
        <p:txBody>
          <a:bodyPr/>
          <a:lstStyle/>
          <a:p>
            <a:pPr>
              <a:buNone/>
              <a:defRPr/>
            </a:pPr>
            <a:endParaRPr lang="en-US" dirty="0"/>
          </a:p>
        </p:txBody>
      </p:sp>
    </p:spTree>
    <p:extLst>
      <p:ext uri="{BB962C8B-B14F-4D97-AF65-F5344CB8AC3E}">
        <p14:creationId xmlns:p14="http://schemas.microsoft.com/office/powerpoint/2010/main" val="263994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333FF"/>
                </a:solidFill>
              </a:rPr>
              <a:t>State Vision Coverage Policies for Adults on Medicaid in 2008</a:t>
            </a:r>
          </a:p>
        </p:txBody>
      </p:sp>
      <p:sp>
        <p:nvSpPr>
          <p:cNvPr id="4" name="Footer Placeholder 3"/>
          <p:cNvSpPr>
            <a:spLocks noGrp="1"/>
          </p:cNvSpPr>
          <p:nvPr>
            <p:ph type="ftr" sz="quarter" idx="11"/>
          </p:nvPr>
        </p:nvSpPr>
        <p:spPr/>
        <p:txBody>
          <a:bodyPr/>
          <a:lstStyle/>
          <a:p>
            <a:pPr>
              <a:defRPr/>
            </a:pPr>
            <a:endParaRPr lang="en-US"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9368" y="1600200"/>
            <a:ext cx="77052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48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0"/>
            <a:ext cx="6553200" cy="990600"/>
          </a:xfrm>
        </p:spPr>
        <p:txBody>
          <a:bodyPr/>
          <a:lstStyle/>
          <a:p>
            <a:r>
              <a:rPr lang="en-US" dirty="0">
                <a:solidFill>
                  <a:srgbClr val="3333FF"/>
                </a:solidFill>
              </a:rPr>
              <a:t>Data and Analysis </a:t>
            </a:r>
          </a:p>
        </p:txBody>
      </p:sp>
      <p:sp>
        <p:nvSpPr>
          <p:cNvPr id="3" name="Subtitle 2"/>
          <p:cNvSpPr>
            <a:spLocks noGrp="1"/>
          </p:cNvSpPr>
          <p:nvPr>
            <p:ph type="subTitle" idx="1"/>
          </p:nvPr>
        </p:nvSpPr>
        <p:spPr>
          <a:xfrm>
            <a:off x="914400" y="1524000"/>
            <a:ext cx="7239000" cy="4419600"/>
          </a:xfrm>
        </p:spPr>
        <p:txBody>
          <a:bodyPr>
            <a:normAutofit fontScale="77500" lnSpcReduction="20000"/>
          </a:bodyPr>
          <a:lstStyle/>
          <a:p>
            <a:pPr marL="342900" indent="-342900" algn="l">
              <a:lnSpc>
                <a:spcPct val="120000"/>
              </a:lnSpc>
              <a:spcBef>
                <a:spcPts val="0"/>
              </a:spcBef>
              <a:buFont typeface="Arial" panose="020B0604020202020204" pitchFamily="34" charset="0"/>
              <a:buChar char="•"/>
            </a:pPr>
            <a:r>
              <a:rPr lang="en-US" altLang="en-US" sz="2400" dirty="0">
                <a:solidFill>
                  <a:schemeClr val="tx1"/>
                </a:solidFill>
              </a:rPr>
              <a:t>National Health and Nutrition Examination Survey,  2001-2008</a:t>
            </a:r>
          </a:p>
          <a:p>
            <a:pPr marL="342900" indent="-342900" algn="l">
              <a:lnSpc>
                <a:spcPct val="120000"/>
              </a:lnSpc>
              <a:spcBef>
                <a:spcPts val="0"/>
              </a:spcBef>
              <a:buFont typeface="Arial" panose="020B0604020202020204" pitchFamily="34" charset="0"/>
              <a:buChar char="•"/>
            </a:pPr>
            <a:endParaRPr lang="en-US" altLang="en-US" sz="2400" dirty="0">
              <a:solidFill>
                <a:schemeClr val="tx1"/>
              </a:solidFill>
            </a:endParaRPr>
          </a:p>
          <a:p>
            <a:pPr marL="342900" indent="-342900" algn="l">
              <a:lnSpc>
                <a:spcPct val="120000"/>
              </a:lnSpc>
              <a:spcBef>
                <a:spcPts val="0"/>
              </a:spcBef>
              <a:buFont typeface="Arial" panose="020B0604020202020204" pitchFamily="34" charset="0"/>
              <a:buChar char="•"/>
            </a:pPr>
            <a:r>
              <a:rPr lang="en-US" altLang="en-US" sz="2400" dirty="0">
                <a:solidFill>
                  <a:schemeClr val="tx1"/>
                </a:solidFill>
              </a:rPr>
              <a:t>Nationally representative survey of approximately 5,000 persons each year</a:t>
            </a:r>
          </a:p>
          <a:p>
            <a:pPr marL="342900" indent="-342900" algn="l">
              <a:lnSpc>
                <a:spcPct val="120000"/>
              </a:lnSpc>
              <a:spcBef>
                <a:spcPts val="0"/>
              </a:spcBef>
              <a:buFont typeface="Arial" panose="020B0604020202020204" pitchFamily="34" charset="0"/>
              <a:buChar char="•"/>
            </a:pPr>
            <a:endParaRPr lang="en-US" altLang="en-US" sz="2400" dirty="0">
              <a:solidFill>
                <a:schemeClr val="tx1"/>
              </a:solidFill>
            </a:endParaRPr>
          </a:p>
          <a:p>
            <a:pPr marL="342900" indent="-342900" algn="l">
              <a:lnSpc>
                <a:spcPct val="120000"/>
              </a:lnSpc>
              <a:spcBef>
                <a:spcPts val="0"/>
              </a:spcBef>
              <a:buFont typeface="Arial" panose="020B0604020202020204" pitchFamily="34" charset="0"/>
              <a:buChar char="•"/>
            </a:pPr>
            <a:r>
              <a:rPr lang="en-US" altLang="en-US" sz="2400" dirty="0">
                <a:solidFill>
                  <a:schemeClr val="tx1"/>
                </a:solidFill>
              </a:rPr>
              <a:t>Outcome consisted of measured visual acuity (using usual vision correction) compared to best-corrected acuity (i.e., whether “under-corrected”)</a:t>
            </a:r>
          </a:p>
          <a:p>
            <a:pPr marL="342900" indent="-342900">
              <a:buFont typeface="Arial" panose="020B0604020202020204" pitchFamily="34" charset="0"/>
              <a:buChar char="•"/>
            </a:pPr>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Sample consisted of adults aged 22-64 in two groups: </a:t>
            </a:r>
          </a:p>
          <a:p>
            <a:pPr marL="342900" indent="-342900" algn="l">
              <a:buFont typeface="Arial" panose="020B0604020202020204" pitchFamily="34" charset="0"/>
              <a:buChar char="•"/>
            </a:pPr>
            <a:endParaRPr lang="en-US" sz="2400" dirty="0">
              <a:solidFill>
                <a:schemeClr val="tx1"/>
              </a:solidFill>
            </a:endParaRPr>
          </a:p>
          <a:p>
            <a:pPr algn="l"/>
            <a:r>
              <a:rPr lang="en-US" sz="2400" dirty="0">
                <a:solidFill>
                  <a:schemeClr val="tx1"/>
                </a:solidFill>
              </a:rPr>
              <a:t>	  (a) Those enrolled in Medicaid</a:t>
            </a:r>
          </a:p>
          <a:p>
            <a:r>
              <a:rPr lang="en-US" sz="2400" dirty="0">
                <a:solidFill>
                  <a:schemeClr val="tx1"/>
                </a:solidFill>
              </a:rPr>
              <a:t>           (b) Other low-income (less than twice the poverty level) adults as a comparison group</a:t>
            </a:r>
          </a:p>
        </p:txBody>
      </p:sp>
      <p:sp>
        <p:nvSpPr>
          <p:cNvPr id="4" name="Footer Placeholder 3"/>
          <p:cNvSpPr>
            <a:spLocks noGrp="1"/>
          </p:cNvSpPr>
          <p:nvPr>
            <p:ph type="ftr" sz="quarter" idx="11"/>
          </p:nvPr>
        </p:nvSpPr>
        <p:spPr/>
        <p:txBody>
          <a:bodyPr/>
          <a:lstStyle/>
          <a:p>
            <a:pPr>
              <a:defRPr/>
            </a:pPr>
            <a:fld id="{8BE00B9A-A871-4BC5-8570-A5199A960242}" type="slidenum">
              <a:rPr lang="en-US" smtClean="0"/>
              <a:pPr>
                <a:defRPr/>
              </a:pPr>
              <a:t>6</a:t>
            </a:fld>
            <a:endParaRPr lang="en-US" dirty="0"/>
          </a:p>
        </p:txBody>
      </p:sp>
    </p:spTree>
    <p:extLst>
      <p:ext uri="{BB962C8B-B14F-4D97-AF65-F5344CB8AC3E}">
        <p14:creationId xmlns:p14="http://schemas.microsoft.com/office/powerpoint/2010/main" val="417924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sp>
        <p:nvSpPr>
          <p:cNvPr id="4" name="TextBox 3"/>
          <p:cNvSpPr txBox="1"/>
          <p:nvPr/>
        </p:nvSpPr>
        <p:spPr>
          <a:xfrm>
            <a:off x="1447800" y="533400"/>
            <a:ext cx="7879411" cy="461665"/>
          </a:xfrm>
          <a:prstGeom prst="rect">
            <a:avLst/>
          </a:prstGeom>
          <a:noFill/>
        </p:spPr>
        <p:txBody>
          <a:bodyPr wrap="square" rtlCol="0">
            <a:spAutoFit/>
          </a:bodyPr>
          <a:lstStyle/>
          <a:p>
            <a:pPr>
              <a:buNone/>
            </a:pPr>
            <a:r>
              <a:rPr lang="en-US" b="1" dirty="0">
                <a:solidFill>
                  <a:srgbClr val="3333FF"/>
                </a:solidFill>
                <a:latin typeface="+mn-lt"/>
              </a:rPr>
              <a:t>Example of Snellen Chart to Measure Visual Acuity</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72619"/>
            <a:ext cx="511796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79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6553200" cy="838200"/>
          </a:xfrm>
        </p:spPr>
        <p:txBody>
          <a:bodyPr>
            <a:normAutofit fontScale="90000"/>
          </a:bodyPr>
          <a:lstStyle/>
          <a:p>
            <a:r>
              <a:rPr lang="en-US" dirty="0">
                <a:solidFill>
                  <a:srgbClr val="3333FF"/>
                </a:solidFill>
              </a:rPr>
              <a:t>Difference-in-difference (DD) Approach</a:t>
            </a:r>
          </a:p>
        </p:txBody>
      </p:sp>
      <p:sp>
        <p:nvSpPr>
          <p:cNvPr id="3" name="Subtitle 2"/>
          <p:cNvSpPr>
            <a:spLocks noGrp="1"/>
          </p:cNvSpPr>
          <p:nvPr>
            <p:ph type="subTitle" idx="1"/>
          </p:nvPr>
        </p:nvSpPr>
        <p:spPr>
          <a:xfrm>
            <a:off x="76200" y="1371600"/>
            <a:ext cx="9296400" cy="4495800"/>
          </a:xfrm>
        </p:spPr>
        <p:txBody>
          <a:bodyPr>
            <a:noAutofit/>
          </a:bodyPr>
          <a:lstStyle/>
          <a:p>
            <a:pPr algn="l">
              <a:lnSpc>
                <a:spcPct val="120000"/>
              </a:lnSpc>
              <a:spcBef>
                <a:spcPts val="0"/>
              </a:spcBef>
            </a:pPr>
            <a:r>
              <a:rPr lang="en-US" altLang="en-US" sz="1400" u="sng" dirty="0">
                <a:solidFill>
                  <a:schemeClr val="tx1"/>
                </a:solidFill>
              </a:rPr>
              <a:t>Summary of approach </a:t>
            </a:r>
            <a:endParaRPr lang="en-US" altLang="en-US" sz="1400" dirty="0">
              <a:solidFill>
                <a:schemeClr val="tx1"/>
              </a:solidFill>
            </a:endParaRPr>
          </a:p>
          <a:p>
            <a:pPr algn="l">
              <a:lnSpc>
                <a:spcPct val="120000"/>
              </a:lnSpc>
              <a:spcBef>
                <a:spcPts val="0"/>
              </a:spcBef>
            </a:pPr>
            <a:r>
              <a:rPr lang="en-US" altLang="en-US" sz="1400" dirty="0">
                <a:solidFill>
                  <a:schemeClr val="tx1"/>
                </a:solidFill>
              </a:rPr>
              <a:t>Consider the difference in vision outcomes for Medicaid enrollees in states that do and do not offer vision benefits.  Compare this difference to the same difference in vision outcomes for low income adults not on Medicaid.</a:t>
            </a:r>
          </a:p>
          <a:p>
            <a:pPr algn="l">
              <a:lnSpc>
                <a:spcPct val="120000"/>
              </a:lnSpc>
              <a:spcBef>
                <a:spcPts val="0"/>
              </a:spcBef>
            </a:pPr>
            <a:endParaRPr lang="en-US" altLang="en-US" sz="1400" dirty="0">
              <a:solidFill>
                <a:schemeClr val="tx1"/>
              </a:solidFill>
            </a:endParaRPr>
          </a:p>
          <a:p>
            <a:pPr algn="l">
              <a:lnSpc>
                <a:spcPct val="120000"/>
              </a:lnSpc>
              <a:spcBef>
                <a:spcPts val="0"/>
              </a:spcBef>
            </a:pPr>
            <a:r>
              <a:rPr lang="en-US" altLang="en-US" sz="1400" dirty="0">
                <a:solidFill>
                  <a:schemeClr val="tx1"/>
                </a:solidFill>
              </a:rPr>
              <a:t>	</a:t>
            </a:r>
            <a:r>
              <a:rPr lang="en-US" altLang="en-US" sz="1400" u="sng" dirty="0">
                <a:solidFill>
                  <a:schemeClr val="tx1"/>
                </a:solidFill>
              </a:rPr>
              <a:t>First difference</a:t>
            </a:r>
            <a:r>
              <a:rPr lang="en-US" altLang="en-US" sz="1400" dirty="0">
                <a:solidFill>
                  <a:schemeClr val="tx1"/>
                </a:solidFill>
              </a:rPr>
              <a:t>:  Compare vision outcomes for Medicaid adults in states that </a:t>
            </a:r>
          </a:p>
          <a:p>
            <a:pPr algn="l">
              <a:lnSpc>
                <a:spcPct val="120000"/>
              </a:lnSpc>
              <a:spcBef>
                <a:spcPts val="0"/>
              </a:spcBef>
            </a:pPr>
            <a:r>
              <a:rPr lang="en-US" altLang="en-US" sz="1400" dirty="0">
                <a:solidFill>
                  <a:schemeClr val="tx1"/>
                </a:solidFill>
              </a:rPr>
              <a:t>		do and do not offer vision coverage.  For example, NY offers vision 			coverage and GA does not.  So calculate the difference in vision </a:t>
            </a:r>
          </a:p>
          <a:p>
            <a:pPr algn="l">
              <a:lnSpc>
                <a:spcPct val="120000"/>
              </a:lnSpc>
              <a:spcBef>
                <a:spcPts val="0"/>
              </a:spcBef>
            </a:pPr>
            <a:r>
              <a:rPr lang="en-US" altLang="en-US" sz="1400" dirty="0">
                <a:solidFill>
                  <a:schemeClr val="tx1"/>
                </a:solidFill>
              </a:rPr>
              <a:t>		outcomes for Medicaid adults between these two states.   Maybe vision 			outcomes are better in NY.</a:t>
            </a:r>
          </a:p>
          <a:p>
            <a:pPr algn="l">
              <a:lnSpc>
                <a:spcPct val="120000"/>
              </a:lnSpc>
              <a:spcBef>
                <a:spcPts val="0"/>
              </a:spcBef>
            </a:pPr>
            <a:endParaRPr lang="en-US" sz="1400" dirty="0">
              <a:solidFill>
                <a:schemeClr val="tx1"/>
              </a:solidFill>
            </a:endParaRPr>
          </a:p>
          <a:p>
            <a:pPr algn="l">
              <a:lnSpc>
                <a:spcPct val="120000"/>
              </a:lnSpc>
              <a:spcBef>
                <a:spcPts val="0"/>
              </a:spcBef>
            </a:pPr>
            <a:r>
              <a:rPr lang="en-US" sz="1400" dirty="0">
                <a:solidFill>
                  <a:schemeClr val="tx1"/>
                </a:solidFill>
              </a:rPr>
              <a:t>		</a:t>
            </a:r>
            <a:r>
              <a:rPr lang="en-US" sz="1400" i="1" dirty="0">
                <a:solidFill>
                  <a:schemeClr val="tx1"/>
                </a:solidFill>
              </a:rPr>
              <a:t>--Question:  </a:t>
            </a:r>
            <a:r>
              <a:rPr lang="en-US" sz="1400" dirty="0">
                <a:solidFill>
                  <a:schemeClr val="tx1"/>
                </a:solidFill>
              </a:rPr>
              <a:t>What is the potential problem with this?</a:t>
            </a:r>
          </a:p>
          <a:p>
            <a:pPr algn="l">
              <a:lnSpc>
                <a:spcPct val="120000"/>
              </a:lnSpc>
              <a:spcBef>
                <a:spcPts val="0"/>
              </a:spcBef>
            </a:pPr>
            <a:r>
              <a:rPr lang="en-US" sz="1400" dirty="0">
                <a:solidFill>
                  <a:schemeClr val="tx1"/>
                </a:solidFill>
              </a:rPr>
              <a:t>		</a:t>
            </a:r>
            <a:r>
              <a:rPr lang="en-US" sz="1400" i="1" dirty="0">
                <a:solidFill>
                  <a:schemeClr val="tx1"/>
                </a:solidFill>
              </a:rPr>
              <a:t>--Answer:  </a:t>
            </a:r>
            <a:r>
              <a:rPr lang="en-US" sz="1400" dirty="0">
                <a:solidFill>
                  <a:schemeClr val="tx1"/>
                </a:solidFill>
              </a:rPr>
              <a:t>There are a lot of differences between NY and GA!  Maybe </a:t>
            </a:r>
          </a:p>
          <a:p>
            <a:pPr algn="l">
              <a:lnSpc>
                <a:spcPct val="120000"/>
              </a:lnSpc>
              <a:spcBef>
                <a:spcPts val="0"/>
              </a:spcBef>
            </a:pPr>
            <a:r>
              <a:rPr lang="en-US" sz="1400" dirty="0">
                <a:solidFill>
                  <a:schemeClr val="tx1"/>
                </a:solidFill>
              </a:rPr>
              <a:t>		NY is stricter on driving tests.  So maybe those in NY have better </a:t>
            </a:r>
          </a:p>
          <a:p>
            <a:pPr algn="l">
              <a:lnSpc>
                <a:spcPct val="120000"/>
              </a:lnSpc>
              <a:spcBef>
                <a:spcPts val="0"/>
              </a:spcBef>
            </a:pPr>
            <a:r>
              <a:rPr lang="en-US" sz="1400" dirty="0">
                <a:solidFill>
                  <a:schemeClr val="tx1"/>
                </a:solidFill>
              </a:rPr>
              <a:t>		corrected vision because they need to </a:t>
            </a:r>
            <a:r>
              <a:rPr lang="en-US" sz="1400" dirty="0" err="1">
                <a:solidFill>
                  <a:schemeClr val="tx1"/>
                </a:solidFill>
              </a:rPr>
              <a:t>to</a:t>
            </a:r>
            <a:r>
              <a:rPr lang="en-US" sz="1400" dirty="0">
                <a:solidFill>
                  <a:schemeClr val="tx1"/>
                </a:solidFill>
              </a:rPr>
              <a:t> drive, not because NY </a:t>
            </a:r>
          </a:p>
          <a:p>
            <a:pPr algn="l">
              <a:lnSpc>
                <a:spcPct val="120000"/>
              </a:lnSpc>
              <a:spcBef>
                <a:spcPts val="0"/>
              </a:spcBef>
            </a:pPr>
            <a:r>
              <a:rPr lang="en-US" sz="1400" dirty="0">
                <a:solidFill>
                  <a:schemeClr val="tx1"/>
                </a:solidFill>
              </a:rPr>
              <a:t>		Medicaid pays for their eye exam and glasses!  </a:t>
            </a:r>
          </a:p>
          <a:p>
            <a:pPr algn="l">
              <a:lnSpc>
                <a:spcPct val="120000"/>
              </a:lnSpc>
              <a:spcBef>
                <a:spcPts val="0"/>
              </a:spcBef>
            </a:pPr>
            <a:endParaRPr lang="en-US" sz="1400" dirty="0">
              <a:solidFill>
                <a:schemeClr val="tx1"/>
              </a:solidFill>
            </a:endParaRPr>
          </a:p>
          <a:p>
            <a:pPr algn="l">
              <a:lnSpc>
                <a:spcPct val="120000"/>
              </a:lnSpc>
              <a:spcBef>
                <a:spcPts val="0"/>
              </a:spcBef>
            </a:pPr>
            <a:r>
              <a:rPr lang="en-US" sz="1400" dirty="0">
                <a:solidFill>
                  <a:schemeClr val="tx1"/>
                </a:solidFill>
              </a:rPr>
              <a:t>	</a:t>
            </a:r>
            <a:r>
              <a:rPr lang="en-US" sz="1400" u="sng" dirty="0">
                <a:solidFill>
                  <a:schemeClr val="tx1"/>
                </a:solidFill>
              </a:rPr>
              <a:t>SO second difference:  </a:t>
            </a:r>
            <a:r>
              <a:rPr lang="en-US" sz="1400" dirty="0">
                <a:solidFill>
                  <a:schemeClr val="tx1"/>
                </a:solidFill>
              </a:rPr>
              <a:t>Also measure difference in vision in NY and GA for adults 			NOT on Medicaid.  These adults should not be affected by Medicaid </a:t>
            </a:r>
          </a:p>
          <a:p>
            <a:pPr algn="l">
              <a:lnSpc>
                <a:spcPct val="120000"/>
              </a:lnSpc>
              <a:spcBef>
                <a:spcPts val="0"/>
              </a:spcBef>
            </a:pPr>
            <a:r>
              <a:rPr lang="en-US" sz="1400" dirty="0">
                <a:solidFill>
                  <a:schemeClr val="tx1"/>
                </a:solidFill>
              </a:rPr>
              <a:t>		vision coverage.   Subtract this difference from the vision difference </a:t>
            </a:r>
          </a:p>
          <a:p>
            <a:pPr algn="l">
              <a:lnSpc>
                <a:spcPct val="120000"/>
              </a:lnSpc>
              <a:spcBef>
                <a:spcPts val="0"/>
              </a:spcBef>
            </a:pPr>
            <a:r>
              <a:rPr lang="en-US" sz="1400" dirty="0">
                <a:solidFill>
                  <a:schemeClr val="tx1"/>
                </a:solidFill>
              </a:rPr>
              <a:t>		for Medicaid adults in the two states.</a:t>
            </a:r>
            <a:endParaRPr lang="en-US" sz="1400" dirty="0"/>
          </a:p>
        </p:txBody>
      </p:sp>
      <p:sp>
        <p:nvSpPr>
          <p:cNvPr id="4" name="Footer Placeholder 3"/>
          <p:cNvSpPr>
            <a:spLocks noGrp="1"/>
          </p:cNvSpPr>
          <p:nvPr>
            <p:ph type="ftr" sz="quarter" idx="11"/>
          </p:nvPr>
        </p:nvSpPr>
        <p:spPr/>
        <p:txBody>
          <a:bodyPr/>
          <a:lstStyle/>
          <a:p>
            <a:pPr>
              <a:defRPr/>
            </a:pPr>
            <a:fld id="{8BE00B9A-A871-4BC5-8570-A5199A960242}" type="slidenum">
              <a:rPr lang="en-US" smtClean="0"/>
              <a:pPr>
                <a:defRPr/>
              </a:pPr>
              <a:t>8</a:t>
            </a:fld>
            <a:endParaRPr lang="en-US" dirty="0"/>
          </a:p>
        </p:txBody>
      </p:sp>
    </p:spTree>
    <p:extLst>
      <p:ext uri="{BB962C8B-B14F-4D97-AF65-F5344CB8AC3E}">
        <p14:creationId xmlns:p14="http://schemas.microsoft.com/office/powerpoint/2010/main" val="256390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28600"/>
            <a:ext cx="6781800" cy="838200"/>
          </a:xfrm>
        </p:spPr>
        <p:txBody>
          <a:bodyPr/>
          <a:lstStyle/>
          <a:p>
            <a:r>
              <a:rPr lang="en-US" dirty="0">
                <a:solidFill>
                  <a:srgbClr val="3333FF"/>
                </a:solidFill>
              </a:rPr>
              <a:t>Robustness checks</a:t>
            </a:r>
          </a:p>
        </p:txBody>
      </p:sp>
      <p:sp>
        <p:nvSpPr>
          <p:cNvPr id="3" name="Subtitle 2"/>
          <p:cNvSpPr>
            <a:spLocks noGrp="1"/>
          </p:cNvSpPr>
          <p:nvPr>
            <p:ph type="subTitle" idx="1"/>
          </p:nvPr>
        </p:nvSpPr>
        <p:spPr>
          <a:xfrm>
            <a:off x="457200" y="1752600"/>
            <a:ext cx="8153400" cy="4800600"/>
          </a:xfrm>
        </p:spPr>
        <p:txBody>
          <a:bodyPr>
            <a:normAutofit/>
          </a:bodyPr>
          <a:lstStyle/>
          <a:p>
            <a:pPr marL="285750" indent="-285750" algn="l">
              <a:buFont typeface="Arial" panose="020B0604020202020204" pitchFamily="34" charset="0"/>
              <a:buChar char="•"/>
            </a:pPr>
            <a:r>
              <a:rPr lang="en-US" sz="1800" dirty="0">
                <a:solidFill>
                  <a:schemeClr val="tx1"/>
                </a:solidFill>
              </a:rPr>
              <a:t>Added time-varying state-level variables and a state-specific linear time trends</a:t>
            </a:r>
          </a:p>
          <a:p>
            <a:pPr marL="457200" indent="-45720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a:solidFill>
                  <a:schemeClr val="tx1"/>
                </a:solidFill>
              </a:rPr>
              <a:t>Conducted placebo tests.  That is, estimated the effect of Medicaid vision coverage on: </a:t>
            </a:r>
          </a:p>
          <a:p>
            <a:pPr marL="285750" indent="-285750" algn="l">
              <a:buFont typeface="Arial" panose="020B0604020202020204" pitchFamily="34" charset="0"/>
              <a:buChar char="•"/>
            </a:pPr>
            <a:endParaRPr lang="en-US" sz="1800" dirty="0">
              <a:solidFill>
                <a:schemeClr val="tx1"/>
              </a:solidFill>
            </a:endParaRPr>
          </a:p>
          <a:p>
            <a:pPr marL="742950" lvl="1" indent="-285750" algn="l">
              <a:buFont typeface="Arial" panose="020B0604020202020204" pitchFamily="34" charset="0"/>
              <a:buChar char="•"/>
            </a:pPr>
            <a:r>
              <a:rPr lang="en-US" sz="1800" b="1" dirty="0">
                <a:solidFill>
                  <a:schemeClr val="tx1"/>
                </a:solidFill>
              </a:rPr>
              <a:t>Poor vision that could not be corrected</a:t>
            </a:r>
          </a:p>
          <a:p>
            <a:pPr marL="742950" lvl="1" indent="-285750" algn="l">
              <a:buFont typeface="Arial" panose="020B0604020202020204" pitchFamily="34" charset="0"/>
              <a:buChar char="•"/>
            </a:pPr>
            <a:r>
              <a:rPr lang="en-US" sz="1800" b="1" dirty="0">
                <a:solidFill>
                  <a:schemeClr val="tx1"/>
                </a:solidFill>
              </a:rPr>
              <a:t>Having high cholesterol</a:t>
            </a: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b="1" dirty="0">
                <a:solidFill>
                  <a:schemeClr val="tx1"/>
                </a:solidFill>
              </a:rPr>
              <a:t>Tested if Medicaid vision coverage affected Medicaid take-up and the characteristics of Medicaid enrollees</a:t>
            </a:r>
          </a:p>
        </p:txBody>
      </p:sp>
      <p:sp>
        <p:nvSpPr>
          <p:cNvPr id="4" name="Footer Placeholder 3"/>
          <p:cNvSpPr>
            <a:spLocks noGrp="1"/>
          </p:cNvSpPr>
          <p:nvPr>
            <p:ph type="ftr" sz="quarter" idx="11"/>
          </p:nvPr>
        </p:nvSpPr>
        <p:spPr/>
        <p:txBody>
          <a:bodyPr/>
          <a:lstStyle/>
          <a:p>
            <a:pPr>
              <a:defRPr/>
            </a:pPr>
            <a:fld id="{8BE00B9A-A871-4BC5-8570-A5199A960242}" type="slidenum">
              <a:rPr lang="en-US" smtClean="0"/>
              <a:pPr>
                <a:defRPr/>
              </a:pPr>
              <a:t>9</a:t>
            </a:fld>
            <a:endParaRPr lang="en-US" dirty="0"/>
          </a:p>
        </p:txBody>
      </p:sp>
    </p:spTree>
    <p:extLst>
      <p:ext uri="{BB962C8B-B14F-4D97-AF65-F5344CB8AC3E}">
        <p14:creationId xmlns:p14="http://schemas.microsoft.com/office/powerpoint/2010/main" val="3370731675"/>
      </p:ext>
    </p:extLst>
  </p:cSld>
  <p:clrMapOvr>
    <a:masterClrMapping/>
  </p:clrMapOvr>
</p:sld>
</file>

<file path=ppt/theme/theme1.xml><?xml version="1.0" encoding="utf-8"?>
<a:theme xmlns:a="http://schemas.openxmlformats.org/drawingml/2006/main" name="z3">
  <a:themeElements>
    <a:clrScheme name="z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z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utlin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11111</TotalTime>
  <Words>3710</Words>
  <Application>Microsoft Office PowerPoint</Application>
  <PresentationFormat>On-screen Show (4:3)</PresentationFormat>
  <Paragraphs>227</Paragraphs>
  <Slides>24</Slides>
  <Notes>24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24</vt:i4>
      </vt:variant>
    </vt:vector>
  </HeadingPairs>
  <TitlesOfParts>
    <vt:vector size="38" baseType="lpstr">
      <vt:lpstr>Arial</vt:lpstr>
      <vt:lpstr>Calibri</vt:lpstr>
      <vt:lpstr>Cambria Math</vt:lpstr>
      <vt:lpstr>Courier New</vt:lpstr>
      <vt:lpstr>Times New Roman</vt:lpstr>
      <vt:lpstr>Wingdings</vt:lpstr>
      <vt:lpstr>z3</vt:lpstr>
      <vt:lpstr>WritingDesignTemplate</vt:lpstr>
      <vt:lpstr>outline1</vt:lpstr>
      <vt:lpstr>Custom Design</vt:lpstr>
      <vt:lpstr>1_Office Theme</vt:lpstr>
      <vt:lpstr>2_Office Theme</vt:lpstr>
      <vt:lpstr>1_Custom Design</vt:lpstr>
      <vt:lpstr>2_Custom Design</vt:lpstr>
      <vt:lpstr>The Use of Difference-in-Difference Models to Analyze Policy Effects:  An Economist’s Example </vt:lpstr>
      <vt:lpstr>                    Disclaimer  The findings and conclusions in this presentation are those of the author and do not necessarily represent the views of the Agency for Healthcare Research and Quality.         </vt:lpstr>
      <vt:lpstr>PowerPoint Presentation</vt:lpstr>
      <vt:lpstr>Motivation and Question</vt:lpstr>
      <vt:lpstr>State Vision Coverage Policies for Adults on Medicaid in 2008</vt:lpstr>
      <vt:lpstr>Data and Analysis </vt:lpstr>
      <vt:lpstr>PowerPoint Presentation</vt:lpstr>
      <vt:lpstr>Difference-in-difference (DD) Approach</vt:lpstr>
      <vt:lpstr>Robustness checks</vt:lpstr>
      <vt:lpstr>Empirical Estimation</vt:lpstr>
      <vt:lpstr>Percentage of Medicaid Beneficiaries and other low-income adults aged 22-64 with visual acuity of 20/30 or worse even wearing usual correction that can be corrected to 20/25 or better in either eye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and Policy Implications</vt:lpstr>
      <vt:lpstr>PowerPoint Presentation</vt:lpstr>
      <vt:lpstr>PowerPoint Presentation</vt:lpstr>
      <vt:lpstr>PowerPoint Presentation</vt:lpstr>
      <vt:lpstr>PowerPoint Presentation</vt:lpstr>
      <vt:lpstr>Other DD Examples</vt:lpstr>
    </vt:vector>
  </TitlesOfParts>
  <Company>ITSO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ITSO PowerPoint Presentation Template</dc:title>
  <dc:subject>PowerPoint Presentation</dc:subject>
  <dc:creator>Shared Services Office/Project Management Office</dc:creator>
  <cp:keywords>PowerPoint Presentation</cp:keywords>
  <cp:lastModifiedBy>Courtney Long</cp:lastModifiedBy>
  <cp:revision>812</cp:revision>
  <cp:lastPrinted>2016-09-13T23:27:51Z</cp:lastPrinted>
  <dcterms:created xsi:type="dcterms:W3CDTF">2007-02-09T19:13:29Z</dcterms:created>
  <dcterms:modified xsi:type="dcterms:W3CDTF">2017-03-13T17:57:08Z</dcterms:modified>
  <cp:category>Implementation</cp:category>
  <cp:contentStatus>Final</cp:contentStatus>
</cp:coreProperties>
</file>