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4" r:id="rId2"/>
  </p:sldMasterIdLst>
  <p:notesMasterIdLst>
    <p:notesMasterId r:id="rId84"/>
  </p:notesMasterIdLst>
  <p:sldIdLst>
    <p:sldId id="386" r:id="rId3"/>
    <p:sldId id="685" r:id="rId4"/>
    <p:sldId id="768" r:id="rId5"/>
    <p:sldId id="670" r:id="rId6"/>
    <p:sldId id="542" r:id="rId7"/>
    <p:sldId id="840" r:id="rId8"/>
    <p:sldId id="841" r:id="rId9"/>
    <p:sldId id="852" r:id="rId10"/>
    <p:sldId id="851" r:id="rId11"/>
    <p:sldId id="836" r:id="rId12"/>
    <p:sldId id="673" r:id="rId13"/>
    <p:sldId id="784" r:id="rId14"/>
    <p:sldId id="785" r:id="rId15"/>
    <p:sldId id="786" r:id="rId16"/>
    <p:sldId id="796" r:id="rId17"/>
    <p:sldId id="787" r:id="rId18"/>
    <p:sldId id="793" r:id="rId19"/>
    <p:sldId id="795" r:id="rId20"/>
    <p:sldId id="799" r:id="rId21"/>
    <p:sldId id="774" r:id="rId22"/>
    <p:sldId id="777" r:id="rId23"/>
    <p:sldId id="776" r:id="rId24"/>
    <p:sldId id="778" r:id="rId25"/>
    <p:sldId id="624" r:id="rId26"/>
    <p:sldId id="797" r:id="rId27"/>
    <p:sldId id="798" r:id="rId28"/>
    <p:sldId id="773" r:id="rId29"/>
    <p:sldId id="775" r:id="rId30"/>
    <p:sldId id="781" r:id="rId31"/>
    <p:sldId id="782" r:id="rId32"/>
    <p:sldId id="733" r:id="rId33"/>
    <p:sldId id="734" r:id="rId34"/>
    <p:sldId id="788" r:id="rId35"/>
    <p:sldId id="810" r:id="rId36"/>
    <p:sldId id="783" r:id="rId37"/>
    <p:sldId id="789" r:id="rId38"/>
    <p:sldId id="790" r:id="rId39"/>
    <p:sldId id="791" r:id="rId40"/>
    <p:sldId id="792" r:id="rId41"/>
    <p:sldId id="806" r:id="rId42"/>
    <p:sldId id="807" r:id="rId43"/>
    <p:sldId id="827" r:id="rId44"/>
    <p:sldId id="828" r:id="rId45"/>
    <p:sldId id="829" r:id="rId46"/>
    <p:sldId id="830" r:id="rId47"/>
    <p:sldId id="831" r:id="rId48"/>
    <p:sldId id="808" r:id="rId49"/>
    <p:sldId id="824" r:id="rId50"/>
    <p:sldId id="825" r:id="rId51"/>
    <p:sldId id="832" r:id="rId52"/>
    <p:sldId id="833" r:id="rId53"/>
    <p:sldId id="816" r:id="rId54"/>
    <p:sldId id="817" r:id="rId55"/>
    <p:sldId id="818" r:id="rId56"/>
    <p:sldId id="819" r:id="rId57"/>
    <p:sldId id="739" r:id="rId58"/>
    <p:sldId id="744" r:id="rId59"/>
    <p:sldId id="743" r:id="rId60"/>
    <p:sldId id="718" r:id="rId61"/>
    <p:sldId id="488" r:id="rId62"/>
    <p:sldId id="757" r:id="rId63"/>
    <p:sldId id="766" r:id="rId64"/>
    <p:sldId id="765" r:id="rId65"/>
    <p:sldId id="424" r:id="rId66"/>
    <p:sldId id="687" r:id="rId67"/>
    <p:sldId id="701" r:id="rId68"/>
    <p:sldId id="758" r:id="rId69"/>
    <p:sldId id="759" r:id="rId70"/>
    <p:sldId id="834" r:id="rId71"/>
    <p:sldId id="837" r:id="rId72"/>
    <p:sldId id="688" r:id="rId73"/>
    <p:sldId id="767" r:id="rId74"/>
    <p:sldId id="835" r:id="rId75"/>
    <p:sldId id="702" r:id="rId76"/>
    <p:sldId id="637" r:id="rId77"/>
    <p:sldId id="689" r:id="rId78"/>
    <p:sldId id="644" r:id="rId79"/>
    <p:sldId id="645" r:id="rId80"/>
    <p:sldId id="720" r:id="rId81"/>
    <p:sldId id="770" r:id="rId82"/>
    <p:sldId id="838"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9900"/>
    <a:srgbClr val="0000FF"/>
    <a:srgbClr val="719ED0"/>
    <a:srgbClr val="DDDDDD"/>
    <a:srgbClr val="FF00FF"/>
    <a:srgbClr val="339933"/>
    <a:srgbClr val="EAEAE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8" d="100"/>
          <a:sy n="118" d="100"/>
        </p:scale>
        <p:origin x="1446"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A5AA6-97E1-4348-821F-A2082BD65AAC}" type="datetimeFigureOut">
              <a:rPr lang="en-US" smtClean="0"/>
              <a:t>12/12/2016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287436-93AA-4597-8FD7-C49ED113B5FC}" type="slidenum">
              <a:rPr lang="en-US" smtClean="0"/>
              <a:t>‹#›</a:t>
            </a:fld>
            <a:endParaRPr lang="en-US" dirty="0"/>
          </a:p>
        </p:txBody>
      </p:sp>
    </p:spTree>
    <p:extLst>
      <p:ext uri="{BB962C8B-B14F-4D97-AF65-F5344CB8AC3E}">
        <p14:creationId xmlns:p14="http://schemas.microsoft.com/office/powerpoint/2010/main" val="681200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E6AFB-3260-440A-B453-453026BC80EC}" type="datetime1">
              <a:rPr lang="en-US" smtClean="0"/>
              <a:t>12/12/2016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2766B-278E-4D62-A49D-6B4129E80B77}" type="datetime1">
              <a:rPr lang="en-US" smtClean="0"/>
              <a:t>12/12/2016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CA588-082B-4D99-AD21-AA7A5F0C0C75}" type="datetime1">
              <a:rPr lang="en-US" smtClean="0"/>
              <a:t>12/12/2016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3558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835587"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835588" name="Rectangle 4"/>
          <p:cNvSpPr>
            <a:spLocks noGrp="1" noChangeArrowheads="1"/>
          </p:cNvSpPr>
          <p:nvPr>
            <p:ph type="dt" sz="half" idx="2"/>
          </p:nvPr>
        </p:nvSpPr>
        <p:spPr>
          <a:xfrm>
            <a:off x="457200" y="6245225"/>
            <a:ext cx="2133600" cy="476250"/>
          </a:xfrm>
        </p:spPr>
        <p:txBody>
          <a:bodyPr/>
          <a:lstStyle>
            <a:lvl1pPr>
              <a:defRPr>
                <a:latin typeface="Times New Roman" pitchFamily="18" charset="0"/>
              </a:defRPr>
            </a:lvl1pPr>
          </a:lstStyle>
          <a:p>
            <a:fld id="{4106B2F2-FAB8-42DE-89AC-A5370C605231}" type="datetime1">
              <a:rPr lang="en-US" smtClean="0">
                <a:solidFill>
                  <a:srgbClr val="000000"/>
                </a:solidFill>
              </a:rPr>
              <a:t>12/12/2016</a:t>
            </a:fld>
            <a:endParaRPr lang="en-US" dirty="0">
              <a:solidFill>
                <a:srgbClr val="000000"/>
              </a:solidFill>
            </a:endParaRPr>
          </a:p>
        </p:txBody>
      </p:sp>
      <p:sp>
        <p:nvSpPr>
          <p:cNvPr id="835589" name="Rectangle 5"/>
          <p:cNvSpPr>
            <a:spLocks noGrp="1" noChangeArrowheads="1"/>
          </p:cNvSpPr>
          <p:nvPr>
            <p:ph type="ftr" sz="quarter" idx="3"/>
          </p:nvPr>
        </p:nvSpPr>
        <p:spPr>
          <a:xfrm>
            <a:off x="3124200" y="6245225"/>
            <a:ext cx="2895600" cy="476250"/>
          </a:xfrm>
        </p:spPr>
        <p:txBody>
          <a:bodyPr/>
          <a:lstStyle>
            <a:lvl1pPr>
              <a:defRPr>
                <a:latin typeface="Times New Roman" pitchFamily="18" charset="0"/>
              </a:defRPr>
            </a:lvl1pPr>
          </a:lstStyle>
          <a:p>
            <a:endParaRPr lang="en-US" dirty="0">
              <a:solidFill>
                <a:srgbClr val="000000"/>
              </a:solidFill>
            </a:endParaRPr>
          </a:p>
        </p:txBody>
      </p:sp>
      <p:sp>
        <p:nvSpPr>
          <p:cNvPr id="835590" name="Rectangle 6"/>
          <p:cNvSpPr>
            <a:spLocks noGrp="1" noChangeArrowheads="1"/>
          </p:cNvSpPr>
          <p:nvPr>
            <p:ph type="sldNum" sz="quarter" idx="4"/>
          </p:nvPr>
        </p:nvSpPr>
        <p:spPr>
          <a:xfrm>
            <a:off x="6553200" y="6245225"/>
            <a:ext cx="2133600" cy="476250"/>
          </a:xfrm>
        </p:spPr>
        <p:txBody>
          <a:bodyPr/>
          <a:lstStyle>
            <a:lvl1pPr>
              <a:defRPr>
                <a:latin typeface="Times New Roman" pitchFamily="18" charset="0"/>
              </a:defRPr>
            </a:lvl1pPr>
          </a:lstStyle>
          <a:p>
            <a:fld id="{579206AB-EF1F-4CA8-ABF9-087C680B374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68486317"/>
      </p:ext>
    </p:extLst>
  </p:cSld>
  <p:clrMapOvr>
    <a:masterClrMapping/>
  </p:clrMapOvr>
  <p:transition>
    <p:rand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CF54174-8906-4E34-B566-0052E5297F70}" type="datetime1">
              <a:rPr lang="en-US" smtClean="0">
                <a:solidFill>
                  <a:srgbClr val="000000"/>
                </a:solidFill>
              </a:rPr>
              <a:t>12/12/2016</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4A54C3-ECEB-4C66-A7DE-1C3BD4C9192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13322278"/>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3A04054-91AA-4267-B9C6-6FE11B919B89}" type="datetime1">
              <a:rPr lang="en-US" smtClean="0">
                <a:solidFill>
                  <a:srgbClr val="000000"/>
                </a:solidFill>
              </a:rPr>
              <a:t>12/12/2016</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077862D-BBA9-4563-B0B6-0AE5B2B876F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90921794"/>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F36B683-573F-4286-983F-C52C4F05D6A6}" type="datetime1">
              <a:rPr lang="en-US" smtClean="0">
                <a:solidFill>
                  <a:srgbClr val="000000"/>
                </a:solidFill>
              </a:rPr>
              <a:t>12/12/2016</a:t>
            </a:fld>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3BD886E-82F2-4B6D-A20D-360417E47A5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37416108"/>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FD613FB-6136-487D-BB6C-401EE2CDACFF}" type="datetime1">
              <a:rPr lang="en-US" smtClean="0">
                <a:solidFill>
                  <a:srgbClr val="000000"/>
                </a:solidFill>
              </a:rPr>
              <a:t>12/12/2016</a:t>
            </a:fld>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123C4A2-AA23-444B-8D0F-162CB878C33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68965778"/>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A378568-EDD0-4957-B74E-DFBE30E0D331}" type="datetime1">
              <a:rPr lang="en-US" smtClean="0">
                <a:solidFill>
                  <a:srgbClr val="000000"/>
                </a:solidFill>
              </a:rPr>
              <a:t>12/12/2016</a:t>
            </a:fld>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82513C5-710D-4B4B-82A6-6756D8CC4F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47928152"/>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D415CF4-A037-4F81-A2B4-F6083C5198B8}" type="datetime1">
              <a:rPr lang="en-US" smtClean="0">
                <a:solidFill>
                  <a:srgbClr val="000000"/>
                </a:solidFill>
              </a:rPr>
              <a:t>12/12/2016</a:t>
            </a:fld>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66B3B88-81B2-4DC1-B750-8F6E741A0DF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00606738"/>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E813EB7-AD29-42DD-B296-43E4F101135A}" type="datetime1">
              <a:rPr lang="en-US" smtClean="0">
                <a:solidFill>
                  <a:srgbClr val="000000"/>
                </a:solidFill>
              </a:rPr>
              <a:t>12/12/2016</a:t>
            </a:fld>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165E882-74C2-4979-966B-D3364AF62C6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9975748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6425E-EB4C-4E3F-975B-B7C9A6C5056D}" type="datetime1">
              <a:rPr lang="en-US" smtClean="0"/>
              <a:t>12/12/2016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F084913-70CD-44DA-B421-435FD6863982}" type="datetime1">
              <a:rPr lang="en-US" smtClean="0">
                <a:solidFill>
                  <a:srgbClr val="000000"/>
                </a:solidFill>
              </a:rPr>
              <a:t>12/12/2016</a:t>
            </a:fld>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5A9A55-55E2-46F1-A013-855A4E5B303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67358980"/>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3F71291-79F9-42E2-B537-72042E36EC80}" type="datetime1">
              <a:rPr lang="en-US" smtClean="0">
                <a:solidFill>
                  <a:srgbClr val="000000"/>
                </a:solidFill>
              </a:rPr>
              <a:t>12/12/2016</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5C02837-A075-489F-8719-EA87DE12A29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71341705"/>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781DDE6-0AB7-4AF8-A520-8BFE34BA4256}" type="datetime1">
              <a:rPr lang="en-US" smtClean="0">
                <a:solidFill>
                  <a:srgbClr val="000000"/>
                </a:solidFill>
              </a:rPr>
              <a:t>12/12/2016</a:t>
            </a:fld>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212E928-B75C-4406-9408-72965C3DD9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741610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7465D-2960-4CC3-AD6C-CC2B6E8486B1}" type="datetime1">
              <a:rPr lang="en-US" smtClean="0"/>
              <a:t>12/12/2016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D75AE3-EF15-4037-8754-B75A28A45BF6}" type="datetime1">
              <a:rPr lang="en-US" smtClean="0"/>
              <a:t>12/12/2016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63D6D8-942F-4286-B11F-D23D05459DD7}" type="datetime1">
              <a:rPr lang="en-US" smtClean="0"/>
              <a:t>12/12/2016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475E76-4C48-4718-B3BF-1A9DF4A954EF}" type="datetime1">
              <a:rPr lang="en-US" smtClean="0"/>
              <a:t>12/12/2016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7"/>
          <p:cNvPicPr>
            <a:picLocks noChangeAspect="1" noChangeArrowheads="1"/>
          </p:cNvPicPr>
          <p:nvPr userDrawn="1"/>
        </p:nvPicPr>
        <p:blipFill>
          <a:blip r:embed="rId2" cstate="print"/>
          <a:srcRect r="84544" b="12500"/>
          <a:stretch>
            <a:fillRect/>
          </a:stretch>
        </p:blipFill>
        <p:spPr bwMode="auto">
          <a:xfrm>
            <a:off x="157163" y="6167438"/>
            <a:ext cx="381000" cy="533400"/>
          </a:xfrm>
          <a:prstGeom prst="rect">
            <a:avLst/>
          </a:prstGeom>
          <a:noFill/>
          <a:ln w="38100">
            <a:noFill/>
            <a:miter lim="800000"/>
            <a:headEnd/>
            <a:tailEnd/>
          </a:ln>
        </p:spPr>
      </p:pic>
      <p:sp>
        <p:nvSpPr>
          <p:cNvPr id="6" name="Date Placeholder 5"/>
          <p:cNvSpPr>
            <a:spLocks noGrp="1"/>
          </p:cNvSpPr>
          <p:nvPr>
            <p:ph type="dt" sz="half" idx="10"/>
          </p:nvPr>
        </p:nvSpPr>
        <p:spPr/>
        <p:txBody>
          <a:bodyPr/>
          <a:lstStyle/>
          <a:p>
            <a:fld id="{0D5E44F4-2F3C-40FF-B900-4410EAD898FB}" type="datetime1">
              <a:rPr lang="en-US" smtClean="0"/>
              <a:t>12/12/2016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D9EFF-E8A3-481E-A31D-7F598E134956}" type="datetime1">
              <a:rPr lang="en-US" smtClean="0"/>
              <a:t>12/12/2016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27E7D-46EB-49AC-B18F-4CD8B7173B21}" type="datetime1">
              <a:rPr lang="en-US" smtClean="0"/>
              <a:t>12/12/2016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9CEC79-7381-4054-ADA6-3AED7F0DF6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D597F-DE9B-44A7-B266-A5765F18DC7F}" type="datetime1">
              <a:rPr lang="en-US" smtClean="0"/>
              <a:t>12/12/2016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CEC79-7381-4054-ADA6-3AED7F0DF6C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bwMode="auto">
          <a:xfrm>
            <a:off x="685800" y="381000"/>
            <a:ext cx="7772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6291" name="Rectangle 3"/>
          <p:cNvSpPr>
            <a:spLocks noGrp="1" noChangeArrowheads="1"/>
          </p:cNvSpPr>
          <p:nvPr>
            <p:ph type="body" idx="1"/>
          </p:nvPr>
        </p:nvSpPr>
        <p:spPr bwMode="auto">
          <a:xfrm>
            <a:off x="685800" y="14478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6292"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ahoma" pitchFamily="34" charset="0"/>
              </a:defRPr>
            </a:lvl1pPr>
          </a:lstStyle>
          <a:p>
            <a:pPr fontAlgn="base">
              <a:spcBef>
                <a:spcPct val="0"/>
              </a:spcBef>
              <a:spcAft>
                <a:spcPct val="0"/>
              </a:spcAft>
            </a:pPr>
            <a:fld id="{AB5C0B70-D0F2-4AD1-BC45-2254D7824AD0}" type="datetime1">
              <a:rPr lang="en-US" smtClean="0">
                <a:solidFill>
                  <a:srgbClr val="000000"/>
                </a:solidFill>
              </a:rPr>
              <a:t>12/12/2016</a:t>
            </a:fld>
            <a:endParaRPr lang="en-US" dirty="0">
              <a:solidFill>
                <a:srgbClr val="000000"/>
              </a:solidFill>
            </a:endParaRPr>
          </a:p>
        </p:txBody>
      </p:sp>
      <p:sp>
        <p:nvSpPr>
          <p:cNvPr id="396293" name="Rectangle 5"/>
          <p:cNvSpPr>
            <a:spLocks noGrp="1" noChangeArrowheads="1"/>
          </p:cNvSpPr>
          <p:nvPr>
            <p:ph type="ftr" sz="quarter" idx="3"/>
          </p:nvPr>
        </p:nvSpPr>
        <p:spPr bwMode="auto">
          <a:xfrm>
            <a:off x="2819400" y="6400800"/>
            <a:ext cx="4191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ahoma" pitchFamily="34" charset="0"/>
              </a:defRPr>
            </a:lvl1pPr>
          </a:lstStyle>
          <a:p>
            <a:pPr fontAlgn="base">
              <a:spcBef>
                <a:spcPct val="0"/>
              </a:spcBef>
              <a:spcAft>
                <a:spcPct val="0"/>
              </a:spcAft>
            </a:pPr>
            <a:endParaRPr lang="en-US" dirty="0">
              <a:solidFill>
                <a:srgbClr val="000000"/>
              </a:solidFill>
            </a:endParaRPr>
          </a:p>
        </p:txBody>
      </p:sp>
      <p:sp>
        <p:nvSpPr>
          <p:cNvPr id="396294" name="Rectangle 6"/>
          <p:cNvSpPr>
            <a:spLocks noGrp="1" noChangeArrowheads="1"/>
          </p:cNvSpPr>
          <p:nvPr>
            <p:ph type="sldNum" sz="quarter" idx="4"/>
          </p:nvPr>
        </p:nvSpPr>
        <p:spPr bwMode="auto">
          <a:xfrm>
            <a:off x="7239000" y="6400800"/>
            <a:ext cx="1219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ahoma" pitchFamily="34" charset="0"/>
              </a:defRPr>
            </a:lvl1pPr>
          </a:lstStyle>
          <a:p>
            <a:pPr fontAlgn="base">
              <a:spcBef>
                <a:spcPct val="0"/>
              </a:spcBef>
              <a:spcAft>
                <a:spcPct val="0"/>
              </a:spcAft>
            </a:pPr>
            <a:fld id="{51492045-DD7D-4C22-B3B7-F1CF0FE777D7}" type="slidenum">
              <a:rPr lang="en-US">
                <a:solidFill>
                  <a:srgbClr val="000000"/>
                </a:solidFill>
              </a:rPr>
              <a:pPr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7610474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random/>
  </p:transition>
  <p:timing>
    <p:tnLst>
      <p:par>
        <p:cTn id="1" dur="indefinite" restart="never" nodeType="tmRoot"/>
      </p:par>
    </p:tnLst>
  </p:timing>
  <p:hf hdr="0" ftr="0" dt="0"/>
  <p:txStyles>
    <p:titleStyle>
      <a:lvl1pPr algn="ctr" rtl="0" fontAlgn="base">
        <a:spcBef>
          <a:spcPct val="0"/>
        </a:spcBef>
        <a:spcAft>
          <a:spcPct val="0"/>
        </a:spcAft>
        <a:defRPr sz="3000" b="1">
          <a:solidFill>
            <a:srgbClr val="009900"/>
          </a:solidFill>
          <a:latin typeface="+mj-lt"/>
          <a:ea typeface="+mj-ea"/>
          <a:cs typeface="+mj-cs"/>
        </a:defRPr>
      </a:lvl1pPr>
      <a:lvl2pPr algn="ctr" rtl="0" fontAlgn="base">
        <a:spcBef>
          <a:spcPct val="0"/>
        </a:spcBef>
        <a:spcAft>
          <a:spcPct val="0"/>
        </a:spcAft>
        <a:defRPr sz="3000" b="1">
          <a:solidFill>
            <a:srgbClr val="009900"/>
          </a:solidFill>
          <a:latin typeface="Calibri" pitchFamily="34" charset="0"/>
        </a:defRPr>
      </a:lvl2pPr>
      <a:lvl3pPr algn="ctr" rtl="0" fontAlgn="base">
        <a:spcBef>
          <a:spcPct val="0"/>
        </a:spcBef>
        <a:spcAft>
          <a:spcPct val="0"/>
        </a:spcAft>
        <a:defRPr sz="3000" b="1">
          <a:solidFill>
            <a:srgbClr val="009900"/>
          </a:solidFill>
          <a:latin typeface="Calibri" pitchFamily="34" charset="0"/>
        </a:defRPr>
      </a:lvl3pPr>
      <a:lvl4pPr algn="ctr" rtl="0" fontAlgn="base">
        <a:spcBef>
          <a:spcPct val="0"/>
        </a:spcBef>
        <a:spcAft>
          <a:spcPct val="0"/>
        </a:spcAft>
        <a:defRPr sz="3000" b="1">
          <a:solidFill>
            <a:srgbClr val="009900"/>
          </a:solidFill>
          <a:latin typeface="Calibri" pitchFamily="34" charset="0"/>
        </a:defRPr>
      </a:lvl4pPr>
      <a:lvl5pPr algn="ctr" rtl="0" fontAlgn="base">
        <a:spcBef>
          <a:spcPct val="0"/>
        </a:spcBef>
        <a:spcAft>
          <a:spcPct val="0"/>
        </a:spcAft>
        <a:defRPr sz="3000" b="1">
          <a:solidFill>
            <a:srgbClr val="009900"/>
          </a:solidFill>
          <a:latin typeface="Calibri" pitchFamily="34" charset="0"/>
        </a:defRPr>
      </a:lvl5pPr>
      <a:lvl6pPr marL="457200" algn="ctr" rtl="0" fontAlgn="base">
        <a:spcBef>
          <a:spcPct val="0"/>
        </a:spcBef>
        <a:spcAft>
          <a:spcPct val="0"/>
        </a:spcAft>
        <a:defRPr sz="3000" b="1">
          <a:solidFill>
            <a:srgbClr val="009900"/>
          </a:solidFill>
          <a:latin typeface="Calibri" pitchFamily="34" charset="0"/>
        </a:defRPr>
      </a:lvl6pPr>
      <a:lvl7pPr marL="914400" algn="ctr" rtl="0" fontAlgn="base">
        <a:spcBef>
          <a:spcPct val="0"/>
        </a:spcBef>
        <a:spcAft>
          <a:spcPct val="0"/>
        </a:spcAft>
        <a:defRPr sz="3000" b="1">
          <a:solidFill>
            <a:srgbClr val="009900"/>
          </a:solidFill>
          <a:latin typeface="Calibri" pitchFamily="34" charset="0"/>
        </a:defRPr>
      </a:lvl7pPr>
      <a:lvl8pPr marL="1371600" algn="ctr" rtl="0" fontAlgn="base">
        <a:spcBef>
          <a:spcPct val="0"/>
        </a:spcBef>
        <a:spcAft>
          <a:spcPct val="0"/>
        </a:spcAft>
        <a:defRPr sz="3000" b="1">
          <a:solidFill>
            <a:srgbClr val="009900"/>
          </a:solidFill>
          <a:latin typeface="Calibri" pitchFamily="34" charset="0"/>
        </a:defRPr>
      </a:lvl8pPr>
      <a:lvl9pPr marL="1828800" algn="ctr" rtl="0" fontAlgn="base">
        <a:spcBef>
          <a:spcPct val="0"/>
        </a:spcBef>
        <a:spcAft>
          <a:spcPct val="0"/>
        </a:spcAft>
        <a:defRPr sz="3000" b="1">
          <a:solidFill>
            <a:srgbClr val="009900"/>
          </a:solidFill>
          <a:latin typeface="Calibri" pitchFamily="34" charset="0"/>
        </a:defRPr>
      </a:lvl9pPr>
    </p:titleStyle>
    <p:bodyStyle>
      <a:lvl1pPr marL="342900" indent="-342900" algn="l" rtl="0" fontAlgn="base">
        <a:lnSpc>
          <a:spcPct val="110000"/>
        </a:lnSpc>
        <a:spcBef>
          <a:spcPct val="20000"/>
        </a:spcBef>
        <a:spcAft>
          <a:spcPct val="0"/>
        </a:spcAft>
        <a:buSzPct val="70000"/>
        <a:buFont typeface="Wingdings" pitchFamily="2" charset="2"/>
        <a:buChar char="n"/>
        <a:defRPr sz="2200">
          <a:solidFill>
            <a:schemeClr val="tx1"/>
          </a:solidFill>
          <a:latin typeface="+mn-lt"/>
          <a:ea typeface="+mn-ea"/>
          <a:cs typeface="+mn-cs"/>
        </a:defRPr>
      </a:lvl1pPr>
      <a:lvl2pPr marL="742950" indent="-285750" algn="l" rtl="0" fontAlgn="base">
        <a:lnSpc>
          <a:spcPct val="110000"/>
        </a:lnSpc>
        <a:spcBef>
          <a:spcPct val="20000"/>
        </a:spcBef>
        <a:spcAft>
          <a:spcPct val="0"/>
        </a:spcAft>
        <a:buSzPct val="70000"/>
        <a:buFont typeface="Wingdings" pitchFamily="2" charset="2"/>
        <a:buChar char="l"/>
        <a:defRPr sz="2000">
          <a:solidFill>
            <a:schemeClr val="tx1"/>
          </a:solidFill>
          <a:latin typeface="+mn-lt"/>
        </a:defRPr>
      </a:lvl2pPr>
      <a:lvl3pPr marL="1143000" indent="-228600" algn="l" rtl="0" fontAlgn="base">
        <a:lnSpc>
          <a:spcPct val="110000"/>
        </a:lnSpc>
        <a:spcBef>
          <a:spcPct val="20000"/>
        </a:spcBef>
        <a:spcAft>
          <a:spcPct val="0"/>
        </a:spcAft>
        <a:buSzPct val="50000"/>
        <a:buFont typeface="Wingdings" pitchFamily="2" charset="2"/>
        <a:buChar char="u"/>
        <a:defRPr sz="2000">
          <a:solidFill>
            <a:schemeClr val="tx1"/>
          </a:solidFill>
          <a:latin typeface="+mn-lt"/>
        </a:defRPr>
      </a:lvl3pPr>
      <a:lvl4pPr marL="1600200" indent="-228600" algn="l" rtl="0" fontAlgn="base">
        <a:lnSpc>
          <a:spcPct val="110000"/>
        </a:lnSpc>
        <a:spcBef>
          <a:spcPct val="20000"/>
        </a:spcBef>
        <a:spcAft>
          <a:spcPct val="0"/>
        </a:spcAft>
        <a:buSzPct val="70000"/>
        <a:buFont typeface="Wingdings 3" pitchFamily="18" charset="2"/>
        <a:buChar char=""/>
        <a:defRPr sz="2000">
          <a:solidFill>
            <a:schemeClr val="tx1"/>
          </a:solidFill>
          <a:latin typeface="+mn-lt"/>
        </a:defRPr>
      </a:lvl4pPr>
      <a:lvl5pPr marL="2057400" indent="-228600" algn="l" rtl="0" fontAlgn="base">
        <a:lnSpc>
          <a:spcPct val="110000"/>
        </a:lnSpc>
        <a:spcBef>
          <a:spcPct val="20000"/>
        </a:spcBef>
        <a:spcAft>
          <a:spcPct val="0"/>
        </a:spcAft>
        <a:buSzPct val="70000"/>
        <a:buFont typeface="Wingdings" pitchFamily="2" charset="2"/>
        <a:buChar char="n"/>
        <a:defRPr sz="2000">
          <a:solidFill>
            <a:schemeClr val="tx1"/>
          </a:solidFill>
          <a:latin typeface="+mn-lt"/>
        </a:defRPr>
      </a:lvl5pPr>
      <a:lvl6pPr marL="2514600" indent="-228600" algn="l" rtl="0" fontAlgn="base">
        <a:lnSpc>
          <a:spcPct val="110000"/>
        </a:lnSpc>
        <a:spcBef>
          <a:spcPct val="20000"/>
        </a:spcBef>
        <a:spcAft>
          <a:spcPct val="0"/>
        </a:spcAft>
        <a:buSzPct val="70000"/>
        <a:buFont typeface="Wingdings" pitchFamily="2" charset="2"/>
        <a:buChar char="n"/>
        <a:defRPr sz="2000">
          <a:solidFill>
            <a:schemeClr val="tx1"/>
          </a:solidFill>
          <a:latin typeface="+mn-lt"/>
        </a:defRPr>
      </a:lvl6pPr>
      <a:lvl7pPr marL="2971800" indent="-228600" algn="l" rtl="0" fontAlgn="base">
        <a:lnSpc>
          <a:spcPct val="110000"/>
        </a:lnSpc>
        <a:spcBef>
          <a:spcPct val="20000"/>
        </a:spcBef>
        <a:spcAft>
          <a:spcPct val="0"/>
        </a:spcAft>
        <a:buSzPct val="70000"/>
        <a:buFont typeface="Wingdings" pitchFamily="2" charset="2"/>
        <a:buChar char="n"/>
        <a:defRPr sz="2000">
          <a:solidFill>
            <a:schemeClr val="tx1"/>
          </a:solidFill>
          <a:latin typeface="+mn-lt"/>
        </a:defRPr>
      </a:lvl7pPr>
      <a:lvl8pPr marL="3429000" indent="-228600" algn="l" rtl="0" fontAlgn="base">
        <a:lnSpc>
          <a:spcPct val="110000"/>
        </a:lnSpc>
        <a:spcBef>
          <a:spcPct val="20000"/>
        </a:spcBef>
        <a:spcAft>
          <a:spcPct val="0"/>
        </a:spcAft>
        <a:buSzPct val="70000"/>
        <a:buFont typeface="Wingdings" pitchFamily="2" charset="2"/>
        <a:buChar char="n"/>
        <a:defRPr sz="2000">
          <a:solidFill>
            <a:schemeClr val="tx1"/>
          </a:solidFill>
          <a:latin typeface="+mn-lt"/>
        </a:defRPr>
      </a:lvl8pPr>
      <a:lvl9pPr marL="3886200" indent="-228600" algn="l" rtl="0" fontAlgn="base">
        <a:lnSpc>
          <a:spcPct val="110000"/>
        </a:lnSpc>
        <a:spcBef>
          <a:spcPct val="20000"/>
        </a:spcBef>
        <a:spcAft>
          <a:spcPct val="0"/>
        </a:spcAft>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epi.dife.de/dag/" TargetMode="External"/><Relationship Id="rId2" Type="http://schemas.openxmlformats.org/officeDocument/2006/relationships/hyperlink" Target="http://www.dagitty.net/"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381000"/>
            <a:ext cx="6973447" cy="4918269"/>
          </a:xfrm>
          <a:prstGeom prst="rect">
            <a:avLst/>
          </a:prstGeom>
          <a:noFill/>
        </p:spPr>
        <p:txBody>
          <a:bodyPr wrap="none" rtlCol="0">
            <a:spAutoFit/>
          </a:bodyPr>
          <a:lstStyle/>
          <a:p>
            <a:pPr>
              <a:lnSpc>
                <a:spcPct val="120000"/>
              </a:lnSpc>
            </a:pPr>
            <a:r>
              <a:rPr lang="en-US" sz="3200" b="1" dirty="0" smtClean="0">
                <a:solidFill>
                  <a:srgbClr val="CC00CC"/>
                </a:solidFill>
              </a:rPr>
              <a:t>Introduction to Directed </a:t>
            </a:r>
            <a:r>
              <a:rPr lang="en-US" sz="3200" b="1" dirty="0">
                <a:solidFill>
                  <a:srgbClr val="CC00CC"/>
                </a:solidFill>
              </a:rPr>
              <a:t>A</a:t>
            </a:r>
            <a:r>
              <a:rPr lang="en-US" sz="3200" b="1" dirty="0" smtClean="0">
                <a:solidFill>
                  <a:srgbClr val="CC00CC"/>
                </a:solidFill>
              </a:rPr>
              <a:t>cyclic </a:t>
            </a:r>
            <a:r>
              <a:rPr lang="en-US" sz="3200" b="1" dirty="0">
                <a:solidFill>
                  <a:srgbClr val="CC00CC"/>
                </a:solidFill>
              </a:rPr>
              <a:t>G</a:t>
            </a:r>
            <a:r>
              <a:rPr lang="en-US" sz="3200" b="1" dirty="0" smtClean="0">
                <a:solidFill>
                  <a:srgbClr val="CC00CC"/>
                </a:solidFill>
              </a:rPr>
              <a:t>raphs</a:t>
            </a:r>
          </a:p>
          <a:p>
            <a:pPr>
              <a:lnSpc>
                <a:spcPct val="50000"/>
              </a:lnSpc>
            </a:pPr>
            <a:endParaRPr lang="en-US" sz="3200" b="1" dirty="0">
              <a:solidFill>
                <a:srgbClr val="0000FF"/>
              </a:solidFill>
            </a:endParaRPr>
          </a:p>
          <a:p>
            <a:pPr>
              <a:lnSpc>
                <a:spcPct val="120000"/>
              </a:lnSpc>
            </a:pPr>
            <a:r>
              <a:rPr lang="en-US" sz="2800" b="1" dirty="0" smtClean="0"/>
              <a:t>Society for </a:t>
            </a:r>
            <a:r>
              <a:rPr lang="en-US" sz="2800" b="1" smtClean="0"/>
              <a:t>Epidemiologic </a:t>
            </a:r>
            <a:r>
              <a:rPr lang="en-US" sz="2800" b="1" smtClean="0"/>
              <a:t>Research</a:t>
            </a:r>
            <a:endParaRPr lang="en-US" sz="2800" b="1" dirty="0" smtClean="0"/>
          </a:p>
          <a:p>
            <a:pPr>
              <a:lnSpc>
                <a:spcPct val="120000"/>
              </a:lnSpc>
            </a:pPr>
            <a:r>
              <a:rPr lang="en-US" sz="2800" b="1" smtClean="0"/>
              <a:t>SERTalks - Live</a:t>
            </a:r>
            <a:endParaRPr lang="en-US" sz="2800" b="1" dirty="0" smtClean="0"/>
          </a:p>
          <a:p>
            <a:pPr>
              <a:lnSpc>
                <a:spcPct val="120000"/>
              </a:lnSpc>
            </a:pPr>
            <a:r>
              <a:rPr lang="en-US" sz="2800" b="1" smtClean="0"/>
              <a:t>December 12, 2016</a:t>
            </a:r>
            <a:endParaRPr lang="en-US" sz="2800" b="1" dirty="0" smtClean="0"/>
          </a:p>
          <a:p>
            <a:pPr>
              <a:lnSpc>
                <a:spcPct val="120000"/>
              </a:lnSpc>
            </a:pPr>
            <a:endParaRPr lang="en-US" sz="2200" b="1" dirty="0" smtClean="0">
              <a:solidFill>
                <a:srgbClr val="0070C0"/>
              </a:solidFill>
            </a:endParaRPr>
          </a:p>
          <a:p>
            <a:pPr>
              <a:lnSpc>
                <a:spcPct val="120000"/>
              </a:lnSpc>
            </a:pPr>
            <a:r>
              <a:rPr lang="en-US" sz="2400" b="1" dirty="0"/>
              <a:t>Charles Poole</a:t>
            </a:r>
          </a:p>
          <a:p>
            <a:pPr>
              <a:lnSpc>
                <a:spcPct val="120000"/>
              </a:lnSpc>
            </a:pPr>
            <a:r>
              <a:rPr lang="en-US" sz="2000" b="1" dirty="0"/>
              <a:t>cpoole@unc.edu</a:t>
            </a:r>
          </a:p>
          <a:p>
            <a:pPr>
              <a:lnSpc>
                <a:spcPct val="120000"/>
              </a:lnSpc>
            </a:pPr>
            <a:endParaRPr lang="en-US" sz="2200" b="1" dirty="0" smtClean="0">
              <a:solidFill>
                <a:srgbClr val="0070C0"/>
              </a:solidFill>
            </a:endParaRPr>
          </a:p>
          <a:p>
            <a:pPr>
              <a:lnSpc>
                <a:spcPct val="120000"/>
              </a:lnSpc>
            </a:pPr>
            <a:r>
              <a:rPr lang="en-US" sz="2200" b="1" dirty="0" smtClean="0">
                <a:solidFill>
                  <a:srgbClr val="719ED0"/>
                </a:solidFill>
              </a:rPr>
              <a:t>Department of Epidemiology</a:t>
            </a:r>
          </a:p>
          <a:p>
            <a:pPr>
              <a:lnSpc>
                <a:spcPct val="120000"/>
              </a:lnSpc>
            </a:pPr>
            <a:r>
              <a:rPr lang="en-US" sz="2200" b="1" dirty="0" smtClean="0">
                <a:solidFill>
                  <a:srgbClr val="719ED0"/>
                </a:solidFill>
              </a:rPr>
              <a:t>Gillings School of Global Public Health</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21224"/>
            <a:ext cx="3438144" cy="9509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10</a:t>
            </a:fld>
            <a:endParaRPr lang="en-US" dirty="0"/>
          </a:p>
        </p:txBody>
      </p:sp>
      <p:sp>
        <p:nvSpPr>
          <p:cNvPr id="3" name="Text Box 2"/>
          <p:cNvSpPr txBox="1">
            <a:spLocks noChangeArrowheads="1"/>
          </p:cNvSpPr>
          <p:nvPr/>
        </p:nvSpPr>
        <p:spPr bwMode="auto">
          <a:xfrm>
            <a:off x="609600" y="381000"/>
            <a:ext cx="8077200" cy="5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a:lnSpc>
                <a:spcPct val="120000"/>
              </a:lnSpc>
            </a:pPr>
            <a:r>
              <a:rPr lang="en-US" sz="2800" b="1" dirty="0">
                <a:solidFill>
                  <a:srgbClr val="CC00CC"/>
                </a:solidFill>
              </a:rPr>
              <a:t>Directed acyclic graphs</a:t>
            </a:r>
          </a:p>
        </p:txBody>
      </p:sp>
      <p:sp>
        <p:nvSpPr>
          <p:cNvPr id="4" name="Text Box 2"/>
          <p:cNvSpPr txBox="1">
            <a:spLocks noChangeArrowheads="1"/>
          </p:cNvSpPr>
          <p:nvPr/>
        </p:nvSpPr>
        <p:spPr bwMode="auto">
          <a:xfrm>
            <a:off x="669925" y="1149350"/>
            <a:ext cx="7712075"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rgbClr val="000000"/>
                </a:solidFill>
                <a:miter lim="800000"/>
                <a:headEnd/>
                <a:tailEnd type="none" w="lg" len="lg"/>
              </a14:hiddenLine>
            </a:ext>
          </a:extLst>
        </p:spPr>
        <p:txBody>
          <a:bodyPr>
            <a:spAutoFit/>
          </a:bodyPr>
          <a:lstStyle>
            <a:lvl1pPr eaLnBrk="0" hangingPunct="0">
              <a:tabLst>
                <a:tab pos="338138" algn="l"/>
                <a:tab pos="688975" algn="l"/>
              </a:tabLst>
              <a:defRPr sz="2000">
                <a:solidFill>
                  <a:schemeClr val="tx1"/>
                </a:solidFill>
                <a:latin typeface="Calibri" pitchFamily="34" charset="0"/>
              </a:defRPr>
            </a:lvl1pPr>
            <a:lvl2pPr marL="742950" indent="-285750" eaLnBrk="0" hangingPunct="0">
              <a:tabLst>
                <a:tab pos="338138" algn="l"/>
                <a:tab pos="688975" algn="l"/>
              </a:tabLst>
              <a:defRPr sz="2000">
                <a:solidFill>
                  <a:schemeClr val="tx1"/>
                </a:solidFill>
                <a:latin typeface="Calibri" pitchFamily="34" charset="0"/>
              </a:defRPr>
            </a:lvl2pPr>
            <a:lvl3pPr marL="1143000" indent="-228600" eaLnBrk="0" hangingPunct="0">
              <a:tabLst>
                <a:tab pos="338138" algn="l"/>
                <a:tab pos="688975" algn="l"/>
              </a:tabLst>
              <a:defRPr sz="2000">
                <a:solidFill>
                  <a:schemeClr val="tx1"/>
                </a:solidFill>
                <a:latin typeface="Calibri" pitchFamily="34" charset="0"/>
              </a:defRPr>
            </a:lvl3pPr>
            <a:lvl4pPr marL="1600200" indent="-228600" eaLnBrk="0" hangingPunct="0">
              <a:tabLst>
                <a:tab pos="338138" algn="l"/>
                <a:tab pos="688975" algn="l"/>
              </a:tabLst>
              <a:defRPr sz="2000">
                <a:solidFill>
                  <a:schemeClr val="tx1"/>
                </a:solidFill>
                <a:latin typeface="Calibri" pitchFamily="34" charset="0"/>
              </a:defRPr>
            </a:lvl4pPr>
            <a:lvl5pPr marL="2057400" indent="-228600" eaLnBrk="0" hangingPunct="0">
              <a:tabLst>
                <a:tab pos="338138" algn="l"/>
                <a:tab pos="688975" algn="l"/>
              </a:tabLst>
              <a:defRPr sz="2000">
                <a:solidFill>
                  <a:schemeClr val="tx1"/>
                </a:solidFill>
                <a:latin typeface="Calibri" pitchFamily="34" charset="0"/>
              </a:defRPr>
            </a:lvl5pPr>
            <a:lvl6pPr marL="25146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6pPr>
            <a:lvl7pPr marL="29718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7pPr>
            <a:lvl8pPr marL="34290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8pPr>
            <a:lvl9pPr marL="38862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9pPr>
          </a:lstStyle>
          <a:p>
            <a:pPr eaLnBrk="1" hangingPunct="1">
              <a:lnSpc>
                <a:spcPct val="120000"/>
              </a:lnSpc>
            </a:pPr>
            <a:r>
              <a:rPr lang="en-US" sz="2200" dirty="0">
                <a:solidFill>
                  <a:srgbClr val="000000"/>
                </a:solidFill>
              </a:rPr>
              <a:t>The diagram must be </a:t>
            </a:r>
            <a:r>
              <a:rPr lang="en-US" sz="2200" u="sng" dirty="0">
                <a:solidFill>
                  <a:srgbClr val="000000"/>
                </a:solidFill>
              </a:rPr>
              <a:t>directed</a:t>
            </a:r>
            <a:r>
              <a:rPr lang="en-US" sz="2200" dirty="0">
                <a:solidFill>
                  <a:srgbClr val="000000"/>
                </a:solidFill>
              </a:rPr>
              <a:t>.</a:t>
            </a:r>
          </a:p>
          <a:p>
            <a:pPr eaLnBrk="1" hangingPunct="1">
              <a:lnSpc>
                <a:spcPct val="120000"/>
              </a:lnSpc>
            </a:pPr>
            <a:r>
              <a:rPr lang="en-US" dirty="0">
                <a:solidFill>
                  <a:srgbClr val="000000"/>
                </a:solidFill>
              </a:rPr>
              <a:t>	Each arrow has only one arrowhead.</a:t>
            </a:r>
          </a:p>
          <a:p>
            <a:pPr eaLnBrk="1" hangingPunct="1">
              <a:lnSpc>
                <a:spcPct val="120000"/>
              </a:lnSpc>
            </a:pPr>
            <a:r>
              <a:rPr lang="en-US" dirty="0">
                <a:solidFill>
                  <a:srgbClr val="000000"/>
                </a:solidFill>
              </a:rPr>
              <a:t>	Each arrow points from one variable to one other variable.</a:t>
            </a:r>
          </a:p>
          <a:p>
            <a:pPr eaLnBrk="1" hangingPunct="1">
              <a:lnSpc>
                <a:spcPct val="120000"/>
              </a:lnSpc>
            </a:pPr>
            <a:r>
              <a:rPr lang="en-US" dirty="0">
                <a:solidFill>
                  <a:srgbClr val="000000"/>
                </a:solidFill>
              </a:rPr>
              <a:t>		Arrows don’t point to other arrows.</a:t>
            </a:r>
          </a:p>
          <a:p>
            <a:pPr eaLnBrk="1" hangingPunct="1">
              <a:lnSpc>
                <a:spcPct val="120000"/>
              </a:lnSpc>
            </a:pPr>
            <a:r>
              <a:rPr lang="en-US" dirty="0">
                <a:solidFill>
                  <a:srgbClr val="000000"/>
                </a:solidFill>
              </a:rPr>
              <a:t>		Arrows don’t split or merge.</a:t>
            </a:r>
          </a:p>
          <a:p>
            <a:pPr eaLnBrk="1" hangingPunct="1">
              <a:lnSpc>
                <a:spcPct val="50000"/>
              </a:lnSpc>
            </a:pPr>
            <a:endParaRPr lang="en-US" sz="1800" dirty="0">
              <a:solidFill>
                <a:srgbClr val="000000"/>
              </a:solidFill>
            </a:endParaRPr>
          </a:p>
          <a:p>
            <a:pPr eaLnBrk="1" hangingPunct="1">
              <a:lnSpc>
                <a:spcPct val="120000"/>
              </a:lnSpc>
            </a:pPr>
            <a:r>
              <a:rPr lang="en-US" sz="2200" dirty="0">
                <a:solidFill>
                  <a:srgbClr val="000000"/>
                </a:solidFill>
              </a:rPr>
              <a:t>The diagram must be acyclic (no closed loops).</a:t>
            </a:r>
          </a:p>
          <a:p>
            <a:pPr eaLnBrk="1" hangingPunct="1">
              <a:lnSpc>
                <a:spcPct val="120000"/>
              </a:lnSpc>
            </a:pPr>
            <a:r>
              <a:rPr lang="en-US" dirty="0">
                <a:solidFill>
                  <a:srgbClr val="000000"/>
                </a:solidFill>
              </a:rPr>
              <a:t>	No variable can affect itself.</a:t>
            </a:r>
          </a:p>
          <a:p>
            <a:pPr eaLnBrk="1" hangingPunct="1">
              <a:lnSpc>
                <a:spcPct val="120000"/>
              </a:lnSpc>
            </a:pPr>
            <a:r>
              <a:rPr lang="en-US" dirty="0">
                <a:solidFill>
                  <a:srgbClr val="000000"/>
                </a:solidFill>
              </a:rPr>
              <a:t>	If our diagram looks like this,                              ,</a:t>
            </a:r>
          </a:p>
          <a:p>
            <a:pPr eaLnBrk="1" hangingPunct="1">
              <a:lnSpc>
                <a:spcPct val="120000"/>
              </a:lnSpc>
            </a:pPr>
            <a:endParaRPr lang="en-US" dirty="0">
              <a:solidFill>
                <a:srgbClr val="000000"/>
              </a:solidFill>
            </a:endParaRPr>
          </a:p>
          <a:p>
            <a:pPr eaLnBrk="1" hangingPunct="1">
              <a:lnSpc>
                <a:spcPct val="120000"/>
              </a:lnSpc>
            </a:pPr>
            <a:r>
              <a:rPr lang="en-US" dirty="0">
                <a:solidFill>
                  <a:srgbClr val="000000"/>
                </a:solidFill>
              </a:rPr>
              <a:t>	we’ll have to measure X, Z or Y at different points in time so we can 	draw a diagram that looks something </a:t>
            </a:r>
            <a:r>
              <a:rPr lang="en-US">
                <a:solidFill>
                  <a:srgbClr val="000000"/>
                </a:solidFill>
              </a:rPr>
              <a:t>like </a:t>
            </a:r>
            <a:r>
              <a:rPr lang="en-US" smtClean="0">
                <a:solidFill>
                  <a:srgbClr val="000000"/>
                </a:solidFill>
              </a:rPr>
              <a:t>this (Poole 2016): </a:t>
            </a:r>
            <a:endParaRPr lang="en-US" dirty="0">
              <a:solidFill>
                <a:srgbClr val="000000"/>
              </a:solidFill>
            </a:endParaRPr>
          </a:p>
        </p:txBody>
      </p:sp>
      <p:grpSp>
        <p:nvGrpSpPr>
          <p:cNvPr id="5" name="Group 4"/>
          <p:cNvGrpSpPr>
            <a:grpSpLocks/>
          </p:cNvGrpSpPr>
          <p:nvPr/>
        </p:nvGrpSpPr>
        <p:grpSpPr bwMode="auto">
          <a:xfrm>
            <a:off x="3608388" y="3641725"/>
            <a:ext cx="1963737" cy="923925"/>
            <a:chOff x="3609087" y="3641725"/>
            <a:chExt cx="1963038" cy="923330"/>
          </a:xfrm>
        </p:grpSpPr>
        <p:sp>
          <p:nvSpPr>
            <p:cNvPr id="6" name="Text Box 5"/>
            <p:cNvSpPr txBox="1">
              <a:spLocks noChangeArrowheads="1"/>
            </p:cNvSpPr>
            <p:nvPr/>
          </p:nvSpPr>
          <p:spPr bwMode="auto">
            <a:xfrm>
              <a:off x="3609087" y="3641725"/>
              <a:ext cx="19630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lg" len="lg"/>
                </a14:hiddenLine>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r>
                <a:rPr lang="en-US" sz="1800" b="1" dirty="0">
                  <a:solidFill>
                    <a:srgbClr val="000000"/>
                  </a:solidFill>
                  <a:latin typeface="Arial" charset="0"/>
                </a:rPr>
                <a:t>                 Z</a:t>
              </a:r>
            </a:p>
            <a:p>
              <a:endParaRPr lang="en-US" sz="1800" b="1" dirty="0">
                <a:solidFill>
                  <a:srgbClr val="000000"/>
                </a:solidFill>
                <a:latin typeface="Arial" charset="0"/>
              </a:endParaRPr>
            </a:p>
            <a:p>
              <a:r>
                <a:rPr lang="en-US" sz="1800" b="1" dirty="0">
                  <a:solidFill>
                    <a:srgbClr val="000000"/>
                  </a:solidFill>
                  <a:latin typeface="Arial" charset="0"/>
                </a:rPr>
                <a:t>        X               Y</a:t>
              </a:r>
            </a:p>
          </p:txBody>
        </p:sp>
        <p:sp>
          <p:nvSpPr>
            <p:cNvPr id="7" name="Line 6"/>
            <p:cNvSpPr>
              <a:spLocks noChangeShapeType="1"/>
            </p:cNvSpPr>
            <p:nvPr/>
          </p:nvSpPr>
          <p:spPr bwMode="auto">
            <a:xfrm>
              <a:off x="4539362" y="4421188"/>
              <a:ext cx="685800" cy="0"/>
            </a:xfrm>
            <a:prstGeom prst="line">
              <a:avLst/>
            </a:prstGeom>
            <a:noFill/>
            <a:ln w="25400">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en-US" dirty="0"/>
            </a:p>
          </p:txBody>
        </p:sp>
        <p:sp>
          <p:nvSpPr>
            <p:cNvPr id="8" name="Line 7"/>
            <p:cNvSpPr>
              <a:spLocks noChangeShapeType="1"/>
            </p:cNvSpPr>
            <p:nvPr/>
          </p:nvSpPr>
          <p:spPr bwMode="auto">
            <a:xfrm flipH="1">
              <a:off x="4399488" y="3910361"/>
              <a:ext cx="304800" cy="381000"/>
            </a:xfrm>
            <a:prstGeom prst="line">
              <a:avLst/>
            </a:prstGeom>
            <a:noFill/>
            <a:ln w="25400">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en-US" dirty="0"/>
            </a:p>
          </p:txBody>
        </p:sp>
        <p:sp>
          <p:nvSpPr>
            <p:cNvPr id="9" name="Line 8"/>
            <p:cNvSpPr>
              <a:spLocks noChangeShapeType="1"/>
            </p:cNvSpPr>
            <p:nvPr/>
          </p:nvSpPr>
          <p:spPr bwMode="auto">
            <a:xfrm>
              <a:off x="4967987" y="3949700"/>
              <a:ext cx="304800" cy="304800"/>
            </a:xfrm>
            <a:prstGeom prst="line">
              <a:avLst/>
            </a:prstGeom>
            <a:noFill/>
            <a:ln w="25400">
              <a:solidFill>
                <a:schemeClr val="tx1"/>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en-US" dirty="0"/>
            </a:p>
          </p:txBody>
        </p:sp>
      </p:grpSp>
      <p:grpSp>
        <p:nvGrpSpPr>
          <p:cNvPr id="10" name="Group 9"/>
          <p:cNvGrpSpPr>
            <a:grpSpLocks/>
          </p:cNvGrpSpPr>
          <p:nvPr/>
        </p:nvGrpSpPr>
        <p:grpSpPr bwMode="auto">
          <a:xfrm>
            <a:off x="1466850" y="5546725"/>
            <a:ext cx="5688013" cy="369888"/>
            <a:chOff x="1466850" y="5546725"/>
            <a:chExt cx="5687263" cy="369332"/>
          </a:xfrm>
        </p:grpSpPr>
        <p:sp>
          <p:nvSpPr>
            <p:cNvPr id="11" name="Text Box 10"/>
            <p:cNvSpPr txBox="1">
              <a:spLocks noChangeArrowheads="1"/>
            </p:cNvSpPr>
            <p:nvPr/>
          </p:nvSpPr>
          <p:spPr bwMode="auto">
            <a:xfrm>
              <a:off x="1466850" y="5546725"/>
              <a:ext cx="56872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lg" len="lg"/>
                </a14:hiddenLine>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r>
                <a:rPr lang="en-US" sz="1800" b="1" dirty="0">
                  <a:solidFill>
                    <a:srgbClr val="000000"/>
                  </a:solidFill>
                  <a:latin typeface="Arial" charset="0"/>
                </a:rPr>
                <a:t>                X</a:t>
              </a:r>
              <a:r>
                <a:rPr lang="en-US" sz="1800" b="1" baseline="-25000" dirty="0">
                  <a:solidFill>
                    <a:srgbClr val="000000"/>
                  </a:solidFill>
                  <a:latin typeface="Arial" charset="0"/>
                </a:rPr>
                <a:t>1</a:t>
              </a:r>
              <a:r>
                <a:rPr lang="en-US" sz="1800" b="1" dirty="0">
                  <a:solidFill>
                    <a:srgbClr val="000000"/>
                  </a:solidFill>
                  <a:latin typeface="Arial" charset="0"/>
                </a:rPr>
                <a:t>             Y</a:t>
              </a:r>
              <a:r>
                <a:rPr lang="en-US" sz="1800" b="1" baseline="-25000" dirty="0">
                  <a:solidFill>
                    <a:srgbClr val="000000"/>
                  </a:solidFill>
                  <a:latin typeface="Arial" charset="0"/>
                </a:rPr>
                <a:t>1</a:t>
              </a:r>
              <a:r>
                <a:rPr lang="en-US" sz="1800" b="1" dirty="0">
                  <a:solidFill>
                    <a:srgbClr val="000000"/>
                  </a:solidFill>
                  <a:latin typeface="Arial" charset="0"/>
                </a:rPr>
                <a:t>              Z             X</a:t>
              </a:r>
              <a:r>
                <a:rPr lang="en-US" sz="1800" b="1" baseline="-25000" dirty="0">
                  <a:solidFill>
                    <a:srgbClr val="000000"/>
                  </a:solidFill>
                  <a:latin typeface="Arial" charset="0"/>
                </a:rPr>
                <a:t>2                   </a:t>
              </a:r>
              <a:r>
                <a:rPr lang="en-US" sz="1800" b="1" dirty="0">
                  <a:solidFill>
                    <a:srgbClr val="000000"/>
                  </a:solidFill>
                  <a:latin typeface="Arial" charset="0"/>
                </a:rPr>
                <a:t>Y</a:t>
              </a:r>
              <a:r>
                <a:rPr lang="en-US" sz="1800" b="1" baseline="-25000" dirty="0">
                  <a:solidFill>
                    <a:srgbClr val="000000"/>
                  </a:solidFill>
                  <a:latin typeface="Arial" charset="0"/>
                </a:rPr>
                <a:t>2</a:t>
              </a:r>
            </a:p>
          </p:txBody>
        </p:sp>
        <p:sp>
          <p:nvSpPr>
            <p:cNvPr id="12" name="Line 11"/>
            <p:cNvSpPr>
              <a:spLocks noChangeShapeType="1"/>
            </p:cNvSpPr>
            <p:nvPr/>
          </p:nvSpPr>
          <p:spPr bwMode="auto">
            <a:xfrm>
              <a:off x="2895600" y="5761038"/>
              <a:ext cx="685800" cy="0"/>
            </a:xfrm>
            <a:prstGeom prst="line">
              <a:avLst/>
            </a:prstGeom>
            <a:noFill/>
            <a:ln w="25400">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en-US" dirty="0"/>
            </a:p>
          </p:txBody>
        </p:sp>
        <p:sp>
          <p:nvSpPr>
            <p:cNvPr id="13" name="Line 12"/>
            <p:cNvSpPr>
              <a:spLocks noChangeShapeType="1"/>
            </p:cNvSpPr>
            <p:nvPr/>
          </p:nvSpPr>
          <p:spPr bwMode="auto">
            <a:xfrm>
              <a:off x="3962400" y="5759450"/>
              <a:ext cx="685800" cy="0"/>
            </a:xfrm>
            <a:prstGeom prst="line">
              <a:avLst/>
            </a:prstGeom>
            <a:noFill/>
            <a:ln w="25400">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en-US" dirty="0"/>
            </a:p>
          </p:txBody>
        </p:sp>
        <p:sp>
          <p:nvSpPr>
            <p:cNvPr id="14" name="Line 13"/>
            <p:cNvSpPr>
              <a:spLocks noChangeShapeType="1"/>
            </p:cNvSpPr>
            <p:nvPr/>
          </p:nvSpPr>
          <p:spPr bwMode="auto">
            <a:xfrm>
              <a:off x="4953000" y="5759450"/>
              <a:ext cx="685800" cy="0"/>
            </a:xfrm>
            <a:prstGeom prst="line">
              <a:avLst/>
            </a:prstGeom>
            <a:noFill/>
            <a:ln w="25400">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en-US" dirty="0"/>
            </a:p>
          </p:txBody>
        </p:sp>
        <p:sp>
          <p:nvSpPr>
            <p:cNvPr id="15" name="Line 14"/>
            <p:cNvSpPr>
              <a:spLocks noChangeShapeType="1"/>
            </p:cNvSpPr>
            <p:nvPr/>
          </p:nvSpPr>
          <p:spPr bwMode="auto">
            <a:xfrm>
              <a:off x="6019800" y="5761038"/>
              <a:ext cx="685800" cy="0"/>
            </a:xfrm>
            <a:prstGeom prst="line">
              <a:avLst/>
            </a:prstGeom>
            <a:noFill/>
            <a:ln w="25400">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en-US" dirty="0"/>
            </a:p>
          </p:txBody>
        </p:sp>
      </p:grpSp>
      <p:sp>
        <p:nvSpPr>
          <p:cNvPr id="16" name="TextBox 15"/>
          <p:cNvSpPr txBox="1"/>
          <p:nvPr/>
        </p:nvSpPr>
        <p:spPr>
          <a:xfrm>
            <a:off x="609600" y="6297347"/>
            <a:ext cx="2891625" cy="307777"/>
          </a:xfrm>
          <a:prstGeom prst="rect">
            <a:avLst/>
          </a:prstGeom>
          <a:noFill/>
        </p:spPr>
        <p:txBody>
          <a:bodyPr wrap="none" rtlCol="0">
            <a:spAutoFit/>
          </a:bodyPr>
          <a:lstStyle/>
          <a:p>
            <a:r>
              <a:rPr lang="en-US" sz="1400" smtClean="0"/>
              <a:t>Pearl</a:t>
            </a:r>
            <a:r>
              <a:rPr lang="en-US" sz="1400" smtClean="0"/>
              <a:t> (1995), Greenland et al. (1999)</a:t>
            </a:r>
            <a:endParaRPr lang="en-US" sz="1400" smtClean="0"/>
          </a:p>
        </p:txBody>
      </p:sp>
    </p:spTree>
    <p:extLst>
      <p:ext uri="{BB962C8B-B14F-4D97-AF65-F5344CB8AC3E}">
        <p14:creationId xmlns:p14="http://schemas.microsoft.com/office/powerpoint/2010/main" val="2873443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11</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baseline="0" noProof="0" smtClean="0">
                <a:ln>
                  <a:noFill/>
                </a:ln>
                <a:solidFill>
                  <a:srgbClr val="CC00CC"/>
                </a:solidFill>
                <a:effectLst/>
                <a:uLnTx/>
                <a:uFillTx/>
                <a:latin typeface="Calibri" pitchFamily="34" charset="0"/>
              </a:rPr>
              <a:t>DAGs step</a:t>
            </a:r>
            <a:r>
              <a:rPr lang="en-US" sz="2400" b="1" kern="0" smtClean="0">
                <a:solidFill>
                  <a:srgbClr val="CC00CC"/>
                </a:solidFill>
              </a:rPr>
              <a:t>-</a:t>
            </a:r>
            <a:r>
              <a:rPr kumimoji="0" lang="en-US" sz="2400" b="1" i="0" u="none" strike="noStrike" kern="0" cap="none" spc="0" normalizeH="0" noProof="0" smtClean="0">
                <a:ln>
                  <a:noFill/>
                </a:ln>
                <a:solidFill>
                  <a:srgbClr val="CC00CC"/>
                </a:solidFill>
                <a:effectLst/>
                <a:uLnTx/>
                <a:uFillTx/>
                <a:latin typeface="Calibri" pitchFamily="34" charset="0"/>
              </a:rPr>
              <a:t>by-step</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305800" cy="4062651"/>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50000"/>
              </a:lnSpc>
              <a:spcBef>
                <a:spcPts val="0"/>
              </a:spcBef>
              <a:spcAft>
                <a:spcPts val="0"/>
              </a:spcAft>
              <a:buClrTx/>
              <a:buSzTx/>
              <a:buFontTx/>
              <a:buNone/>
              <a:defRPr/>
            </a:pPr>
            <a:r>
              <a:rPr lang="en-US" sz="2200" kern="0" smtClean="0">
                <a:solidFill>
                  <a:srgbClr val="000000"/>
                </a:solidFill>
              </a:rPr>
              <a:t>1.	Draw your best DAG.</a:t>
            </a:r>
          </a:p>
          <a:p>
            <a:pPr marL="339725" marR="0" lvl="0" indent="-339725" defTabSz="914400" eaLnBrk="1" fontAlgn="auto" latinLnBrk="0" hangingPunct="1">
              <a:lnSpc>
                <a:spcPct val="150000"/>
              </a:lnSpc>
              <a:spcBef>
                <a:spcPts val="0"/>
              </a:spcBef>
              <a:spcAft>
                <a:spcPts val="0"/>
              </a:spcAft>
              <a:buClrTx/>
              <a:buSzTx/>
              <a:buFontTx/>
              <a:buNone/>
              <a:defRPr/>
            </a:pPr>
            <a:r>
              <a:rPr kumimoji="0" lang="en-US" sz="2200" i="0" u="none" strike="noStrike" kern="0" cap="none" spc="0" normalizeH="0" baseline="0" noProof="0" smtClean="0">
                <a:ln>
                  <a:noFill/>
                </a:ln>
                <a:solidFill>
                  <a:srgbClr val="000000"/>
                </a:solidFill>
                <a:effectLst/>
                <a:uLnTx/>
                <a:uFillTx/>
              </a:rPr>
              <a:t>2.	Find all the paths between the exposure and outcome.</a:t>
            </a:r>
          </a:p>
          <a:p>
            <a:pPr marL="339725" marR="0" lvl="0" indent="-339725" defTabSz="914400" eaLnBrk="1" fontAlgn="auto" latinLnBrk="0" hangingPunct="1">
              <a:lnSpc>
                <a:spcPct val="150000"/>
              </a:lnSpc>
              <a:spcBef>
                <a:spcPts val="0"/>
              </a:spcBef>
              <a:spcAft>
                <a:spcPts val="0"/>
              </a:spcAft>
              <a:buClrTx/>
              <a:buSzTx/>
              <a:buFontTx/>
              <a:buNone/>
              <a:defRPr/>
            </a:pPr>
            <a:r>
              <a:rPr lang="en-US" sz="2200" kern="0" smtClean="0">
                <a:solidFill>
                  <a:srgbClr val="000000"/>
                </a:solidFill>
              </a:rPr>
              <a:t>3.	Separate the causal and non-causal paths.</a:t>
            </a:r>
          </a:p>
          <a:p>
            <a:pPr marL="339725" marR="0" lvl="0" indent="-339725" defTabSz="914400" eaLnBrk="1" fontAlgn="auto" latinLnBrk="0" hangingPunct="1">
              <a:lnSpc>
                <a:spcPct val="150000"/>
              </a:lnSpc>
              <a:spcBef>
                <a:spcPts val="0"/>
              </a:spcBef>
              <a:spcAft>
                <a:spcPts val="0"/>
              </a:spcAft>
              <a:buClrTx/>
              <a:buSzTx/>
              <a:buFontTx/>
              <a:buNone/>
              <a:defRPr/>
            </a:pPr>
            <a:r>
              <a:rPr kumimoji="0" lang="en-US" sz="2200" i="0" u="none" strike="noStrike" kern="0" cap="none" spc="0" normalizeH="0" baseline="0" noProof="0" smtClean="0">
                <a:ln>
                  <a:noFill/>
                </a:ln>
                <a:solidFill>
                  <a:srgbClr val="000000"/>
                </a:solidFill>
                <a:effectLst/>
                <a:uLnTx/>
                <a:uFillTx/>
              </a:rPr>
              <a:t>4.	Separate the open and closed paths.</a:t>
            </a:r>
          </a:p>
          <a:p>
            <a:pPr marL="339725" marR="0" lvl="0" indent="-339725" defTabSz="914400" eaLnBrk="1" fontAlgn="auto" latinLnBrk="0" hangingPunct="1">
              <a:lnSpc>
                <a:spcPct val="150000"/>
              </a:lnSpc>
              <a:spcBef>
                <a:spcPts val="0"/>
              </a:spcBef>
              <a:spcAft>
                <a:spcPts val="0"/>
              </a:spcAft>
              <a:buClrTx/>
              <a:buSzTx/>
              <a:buFontTx/>
              <a:buNone/>
              <a:defRPr/>
            </a:pPr>
            <a:r>
              <a:rPr lang="en-US" sz="2200" kern="0" smtClean="0">
                <a:solidFill>
                  <a:srgbClr val="000000"/>
                </a:solidFill>
              </a:rPr>
              <a:t>5.	To estimate the total effect of the exposure on the outcome, find the minimally sufficient set(s) of conditioning variables so that:</a:t>
            </a:r>
          </a:p>
          <a:p>
            <a:pPr marL="687388" marR="0" lvl="0" indent="-339725"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a.	All the causal paths will be open.</a:t>
            </a:r>
          </a:p>
          <a:p>
            <a:pPr marL="687388" marR="0" lvl="0" indent="-339725" defTabSz="914400" eaLnBrk="1" fontAlgn="auto" latinLnBrk="0" hangingPunct="1">
              <a:lnSpc>
                <a:spcPct val="150000"/>
              </a:lnSpc>
              <a:spcBef>
                <a:spcPts val="0"/>
              </a:spcBef>
              <a:spcAft>
                <a:spcPts val="0"/>
              </a:spcAft>
              <a:buClrTx/>
              <a:buSzTx/>
              <a:buFontTx/>
              <a:buNone/>
              <a:defRPr/>
            </a:pPr>
            <a:r>
              <a:rPr kumimoji="0" lang="en-US" sz="2000" i="0" u="none" strike="noStrike" kern="0" cap="none" spc="0" normalizeH="0" baseline="0" noProof="0" smtClean="0">
                <a:ln>
                  <a:noFill/>
                </a:ln>
                <a:solidFill>
                  <a:srgbClr val="000000"/>
                </a:solidFill>
                <a:effectLst/>
                <a:uLnTx/>
                <a:uFillTx/>
              </a:rPr>
              <a:t>b.	All the non-causal paths will be closed.</a:t>
            </a:r>
          </a:p>
        </p:txBody>
      </p:sp>
    </p:spTree>
    <p:extLst>
      <p:ext uri="{BB962C8B-B14F-4D97-AF65-F5344CB8AC3E}">
        <p14:creationId xmlns:p14="http://schemas.microsoft.com/office/powerpoint/2010/main" val="3311745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12</a:t>
            </a:fld>
            <a:endParaRPr lang="en-US" dirty="0"/>
          </a:p>
        </p:txBody>
      </p:sp>
      <p:sp>
        <p:nvSpPr>
          <p:cNvPr id="5" name="Text Box 2"/>
          <p:cNvSpPr txBox="1">
            <a:spLocks noChangeArrowheads="1"/>
          </p:cNvSpPr>
          <p:nvPr/>
        </p:nvSpPr>
        <p:spPr bwMode="auto">
          <a:xfrm>
            <a:off x="609600" y="181128"/>
            <a:ext cx="80772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baseline="0" noProof="0" smtClean="0">
                <a:ln>
                  <a:noFill/>
                </a:ln>
                <a:solidFill>
                  <a:srgbClr val="CC00CC"/>
                </a:solidFill>
                <a:effectLst/>
                <a:uLnTx/>
                <a:uFillTx/>
                <a:latin typeface="Calibri" pitchFamily="34" charset="0"/>
              </a:rPr>
              <a:t>Step</a:t>
            </a:r>
            <a:r>
              <a:rPr kumimoji="0" lang="en-US" sz="2400" b="1" i="0" u="none" strike="noStrike" kern="0" cap="none" spc="0" normalizeH="0" noProof="0" smtClean="0">
                <a:ln>
                  <a:noFill/>
                </a:ln>
                <a:solidFill>
                  <a:srgbClr val="CC00CC"/>
                </a:solidFill>
                <a:effectLst/>
                <a:uLnTx/>
                <a:uFillTx/>
                <a:latin typeface="Calibri" pitchFamily="34" charset="0"/>
              </a:rPr>
              <a:t> 1:  Draw your best DAG</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305800" cy="5456878"/>
          </a:xfrm>
          <a:prstGeom prst="rect">
            <a:avLst/>
          </a:prstGeom>
          <a:noFill/>
          <a:ln w="34925">
            <a:noFill/>
            <a:miter lim="800000"/>
            <a:headEnd/>
            <a:tailEnd type="none" w="lg" len="lg"/>
          </a:ln>
          <a:effectLst/>
        </p:spPr>
        <p:txBody>
          <a:bodyPr wrap="square">
            <a:spAutoFit/>
          </a:bodyPr>
          <a:lstStyle/>
          <a:p>
            <a:pPr marL="0" marR="0" lvl="0" indent="0" defTabSz="914400" eaLnBrk="1" fontAlgn="auto" latinLnBrk="0" hangingPunct="1">
              <a:lnSpc>
                <a:spcPct val="120000"/>
              </a:lnSpc>
              <a:spcBef>
                <a:spcPts val="0"/>
              </a:spcBef>
              <a:spcAft>
                <a:spcPts val="0"/>
              </a:spcAft>
              <a:buClrTx/>
              <a:buSzTx/>
              <a:buFontTx/>
              <a:buNone/>
              <a:defRPr/>
            </a:pPr>
            <a:r>
              <a:rPr kumimoji="0" lang="en-US" sz="2200" b="1" i="0" u="none" strike="noStrike" kern="0" cap="none" spc="0" normalizeH="0" baseline="0" noProof="0" smtClean="0">
                <a:ln>
                  <a:noFill/>
                </a:ln>
                <a:solidFill>
                  <a:srgbClr val="000000"/>
                </a:solidFill>
                <a:effectLst/>
                <a:uLnTx/>
                <a:uFillTx/>
              </a:rPr>
              <a:t>“Your” means your entire research team’s.</a:t>
            </a:r>
            <a:endParaRPr kumimoji="0" lang="en-US" sz="2200" b="1" i="0" u="none" strike="noStrike" kern="0" cap="none" spc="0" normalizeH="0" baseline="0" noProof="0" dirty="0">
              <a:ln>
                <a:noFill/>
              </a:ln>
              <a:solidFill>
                <a:srgbClr val="000000"/>
              </a:solidFill>
              <a:effectLst/>
              <a:uLnTx/>
              <a:uFillTx/>
            </a:endParaRPr>
          </a:p>
          <a:p>
            <a:pPr marL="463550" marR="0" lvl="0" indent="-238125" defTabSz="914400" eaLnBrk="1" fontAlgn="auto" latinLnBrk="0" hangingPunct="1">
              <a:lnSpc>
                <a:spcPct val="120000"/>
              </a:lnSpc>
              <a:spcBef>
                <a:spcPts val="0"/>
              </a:spcBef>
              <a:spcAft>
                <a:spcPts val="0"/>
              </a:spcAft>
              <a:buClrTx/>
              <a:buSzTx/>
              <a:buFontTx/>
              <a:buNone/>
              <a:defRPr/>
            </a:pPr>
            <a:r>
              <a:rPr kumimoji="0" lang="en-US" sz="2000" b="0" i="0" u="none" strike="noStrike" kern="0" cap="none" spc="0" normalizeH="0" baseline="0" noProof="0" smtClean="0">
                <a:ln>
                  <a:noFill/>
                </a:ln>
                <a:solidFill>
                  <a:srgbClr val="000000"/>
                </a:solidFill>
                <a:effectLst/>
                <a:uLnTx/>
                <a:uFillTx/>
              </a:rPr>
              <a:t>Epidemiologic</a:t>
            </a:r>
            <a:r>
              <a:rPr kumimoji="0" lang="en-US" sz="2000" b="0" i="0" u="none" strike="noStrike" kern="0" cap="none" spc="0" normalizeH="0" noProof="0" smtClean="0">
                <a:ln>
                  <a:noFill/>
                </a:ln>
                <a:solidFill>
                  <a:srgbClr val="000000"/>
                </a:solidFill>
                <a:effectLst/>
                <a:uLnTx/>
                <a:uFillTx/>
              </a:rPr>
              <a:t> research </a:t>
            </a:r>
            <a:r>
              <a:rPr kumimoji="0" lang="en-US" sz="2000" b="0" i="0" u="none" strike="noStrike" kern="0" cap="none" spc="0" normalizeH="0" baseline="0" noProof="0" smtClean="0">
                <a:ln>
                  <a:noFill/>
                </a:ln>
                <a:solidFill>
                  <a:srgbClr val="000000"/>
                </a:solidFill>
                <a:effectLst/>
                <a:uLnTx/>
                <a:uFillTx/>
              </a:rPr>
              <a:t>is intrinsically multidisciplinary.</a:t>
            </a:r>
          </a:p>
          <a:p>
            <a:pPr marL="801688" marR="0" lvl="0" indent="-350838" defTabSz="914400" eaLnBrk="1" fontAlgn="auto" latinLnBrk="0" hangingPunct="1">
              <a:lnSpc>
                <a:spcPct val="120000"/>
              </a:lnSpc>
              <a:spcBef>
                <a:spcPts val="0"/>
              </a:spcBef>
              <a:spcAft>
                <a:spcPts val="0"/>
              </a:spcAft>
              <a:buClrTx/>
              <a:buSzTx/>
              <a:buFontTx/>
              <a:buNone/>
              <a:defRPr/>
            </a:pPr>
            <a:r>
              <a:rPr lang="en-US" kern="0" smtClean="0">
                <a:solidFill>
                  <a:srgbClr val="000000"/>
                </a:solidFill>
              </a:rPr>
              <a:t>A </a:t>
            </a:r>
            <a:r>
              <a:rPr lang="en-US" kern="0" dirty="0" smtClean="0">
                <a:solidFill>
                  <a:srgbClr val="000000"/>
                </a:solidFill>
              </a:rPr>
              <a:t>DAG is a scaffold on which to hang the </a:t>
            </a:r>
            <a:r>
              <a:rPr lang="en-US" kern="0" smtClean="0">
                <a:solidFill>
                  <a:srgbClr val="000000"/>
                </a:solidFill>
              </a:rPr>
              <a:t>indispensable subject-matter knowledge of your team members.</a:t>
            </a:r>
          </a:p>
          <a:p>
            <a:pPr marL="0" marR="0" lvl="0" indent="0" defTabSz="914400" eaLnBrk="1" fontAlgn="auto" latinLnBrk="0" hangingPunct="1">
              <a:lnSpc>
                <a:spcPct val="5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20000"/>
              </a:lnSpc>
              <a:spcBef>
                <a:spcPts val="0"/>
              </a:spcBef>
              <a:spcAft>
                <a:spcPts val="0"/>
              </a:spcAft>
              <a:buClrTx/>
              <a:buSzTx/>
              <a:buFontTx/>
              <a:buNone/>
              <a:defRPr/>
            </a:pPr>
            <a:r>
              <a:rPr kumimoji="0" lang="en-US" sz="2200" b="1" i="0" u="none" strike="noStrike" kern="0" cap="none" spc="0" normalizeH="0" baseline="0" noProof="0" smtClean="0">
                <a:ln>
                  <a:noFill/>
                </a:ln>
                <a:solidFill>
                  <a:srgbClr val="000000"/>
                </a:solidFill>
                <a:effectLst/>
                <a:uLnTx/>
                <a:uFillTx/>
              </a:rPr>
              <a:t>The best time to draw a DAG is when designing</a:t>
            </a:r>
            <a:r>
              <a:rPr kumimoji="0" lang="en-US" sz="2200" b="1" i="0" u="none" strike="noStrike" kern="0" cap="none" spc="0" normalizeH="0" noProof="0" smtClean="0">
                <a:ln>
                  <a:noFill/>
                </a:ln>
                <a:solidFill>
                  <a:srgbClr val="000000"/>
                </a:solidFill>
                <a:effectLst/>
                <a:uLnTx/>
                <a:uFillTx/>
              </a:rPr>
              <a:t> your study.</a:t>
            </a:r>
            <a:endParaRPr kumimoji="0" lang="en-US" sz="2200" b="1" i="0" u="none" strike="noStrike" kern="0" cap="none" spc="0" normalizeH="0" baseline="0" noProof="0" dirty="0">
              <a:ln>
                <a:noFill/>
              </a:ln>
              <a:solidFill>
                <a:srgbClr val="000000"/>
              </a:solidFill>
              <a:effectLst/>
              <a:uLnTx/>
              <a:uFillTx/>
            </a:endParaRPr>
          </a:p>
          <a:p>
            <a:pPr marL="688975" marR="0" lvl="0" indent="-350838" defTabSz="914400" eaLnBrk="1" fontAlgn="auto" latinLnBrk="0" hangingPunct="1">
              <a:lnSpc>
                <a:spcPct val="120000"/>
              </a:lnSpc>
              <a:spcBef>
                <a:spcPts val="0"/>
              </a:spcBef>
              <a:spcAft>
                <a:spcPts val="0"/>
              </a:spcAft>
              <a:buClrTx/>
              <a:buSzTx/>
              <a:buFontTx/>
              <a:buNone/>
              <a:defRPr/>
            </a:pPr>
            <a:r>
              <a:rPr kumimoji="0" lang="en-US" sz="2000" b="0" i="0" u="none" strike="noStrike" kern="0" cap="none" spc="0" normalizeH="0" baseline="0" noProof="0" smtClean="0">
                <a:ln>
                  <a:noFill/>
                </a:ln>
                <a:solidFill>
                  <a:srgbClr val="000000"/>
                </a:solidFill>
                <a:effectLst/>
                <a:uLnTx/>
                <a:uFillTx/>
              </a:rPr>
              <a:t>Then revisit it from time to time.</a:t>
            </a:r>
          </a:p>
          <a:p>
            <a:pPr lvl="0">
              <a:lnSpc>
                <a:spcPct val="50000"/>
              </a:lnSpc>
              <a:defRPr/>
            </a:pPr>
            <a:endParaRPr lang="en-US" kern="0">
              <a:solidFill>
                <a:srgbClr val="000000"/>
              </a:solidFill>
            </a:endParaRPr>
          </a:p>
          <a:p>
            <a:pPr lvl="0">
              <a:lnSpc>
                <a:spcPct val="120000"/>
              </a:lnSpc>
              <a:defRPr/>
            </a:pPr>
            <a:r>
              <a:rPr lang="en-US" sz="2200" b="1" kern="0" smtClean="0">
                <a:solidFill>
                  <a:srgbClr val="000000"/>
                </a:solidFill>
              </a:rPr>
              <a:t>The DAG encodes your background information.</a:t>
            </a:r>
            <a:endParaRPr lang="en-US" sz="2200" b="1" kern="0">
              <a:solidFill>
                <a:srgbClr val="000000"/>
              </a:solidFill>
            </a:endParaRPr>
          </a:p>
          <a:p>
            <a:pPr marL="688975" lvl="0" indent="-350838">
              <a:lnSpc>
                <a:spcPct val="120000"/>
              </a:lnSpc>
              <a:defRPr/>
            </a:pPr>
            <a:r>
              <a:rPr lang="en-US" sz="2000" kern="0" smtClean="0">
                <a:solidFill>
                  <a:srgbClr val="000000"/>
                </a:solidFill>
              </a:rPr>
              <a:t>“Background” means independent of the data from your study.</a:t>
            </a:r>
          </a:p>
          <a:p>
            <a:pPr marL="688975" marR="0" lvl="0" indent="-350838" defTabSz="914400" eaLnBrk="1" fontAlgn="auto" latinLnBrk="0" hangingPunct="1">
              <a:lnSpc>
                <a:spcPct val="120000"/>
              </a:lnSpc>
              <a:spcBef>
                <a:spcPts val="0"/>
              </a:spcBef>
              <a:spcAft>
                <a:spcPts val="0"/>
              </a:spcAft>
              <a:buClrTx/>
              <a:buSzTx/>
              <a:buFontTx/>
              <a:buNone/>
              <a:defRPr/>
            </a:pPr>
            <a:r>
              <a:rPr lang="en-US" sz="2000" kern="0" noProof="0" smtClean="0">
                <a:solidFill>
                  <a:srgbClr val="000000"/>
                </a:solidFill>
              </a:rPr>
              <a:t>Each arrow represents a direct causal (causative or preventive) effect</a:t>
            </a:r>
            <a:r>
              <a:rPr lang="en-US" sz="2000" kern="0" noProof="0" smtClean="0">
                <a:solidFill>
                  <a:srgbClr val="000000"/>
                </a:solidFill>
              </a:rPr>
              <a:t>.</a:t>
            </a:r>
          </a:p>
          <a:p>
            <a:pPr lvl="0">
              <a:lnSpc>
                <a:spcPct val="50000"/>
              </a:lnSpc>
              <a:defRPr/>
            </a:pPr>
            <a:endParaRPr lang="en-US" kern="0" smtClean="0">
              <a:solidFill>
                <a:srgbClr val="000000"/>
              </a:solidFill>
            </a:endParaRPr>
          </a:p>
          <a:p>
            <a:pPr marL="227013" lvl="0" indent="-227013">
              <a:lnSpc>
                <a:spcPct val="120000"/>
              </a:lnSpc>
              <a:defRPr/>
            </a:pPr>
            <a:r>
              <a:rPr lang="en-US" sz="2200" b="1" kern="0">
                <a:solidFill>
                  <a:srgbClr val="000000"/>
                </a:solidFill>
              </a:rPr>
              <a:t>A</a:t>
            </a:r>
            <a:r>
              <a:rPr lang="en-US" sz="2200" b="1" kern="0" smtClean="0">
                <a:solidFill>
                  <a:srgbClr val="000000"/>
                </a:solidFill>
              </a:rPr>
              <a:t> </a:t>
            </a:r>
            <a:r>
              <a:rPr lang="en-US" sz="2200" b="1" kern="0">
                <a:solidFill>
                  <a:srgbClr val="000000"/>
                </a:solidFill>
              </a:rPr>
              <a:t>DAG </a:t>
            </a:r>
            <a:r>
              <a:rPr lang="en-US" sz="2200" b="1" kern="0" smtClean="0">
                <a:solidFill>
                  <a:srgbClr val="000000"/>
                </a:solidFill>
              </a:rPr>
              <a:t>is a scaffold on which to hang the input from the subject-matter experts on your team.</a:t>
            </a:r>
          </a:p>
          <a:p>
            <a:pPr marL="227013" lvl="0" indent="-227013">
              <a:lnSpc>
                <a:spcPct val="120000"/>
              </a:lnSpc>
              <a:defRPr/>
            </a:pPr>
            <a:r>
              <a:rPr lang="en-US" sz="2200" b="1" kern="0">
                <a:solidFill>
                  <a:srgbClr val="000000"/>
                </a:solidFill>
              </a:rPr>
              <a:t>	</a:t>
            </a:r>
            <a:r>
              <a:rPr lang="en-US" sz="2000" kern="0" smtClean="0">
                <a:solidFill>
                  <a:srgbClr val="000000"/>
                </a:solidFill>
              </a:rPr>
              <a:t>It facilitates engaging them early and often.</a:t>
            </a:r>
          </a:p>
          <a:p>
            <a:pPr marL="227013" lvl="0" indent="-227013">
              <a:lnSpc>
                <a:spcPct val="120000"/>
              </a:lnSpc>
              <a:defRPr/>
            </a:pPr>
            <a:r>
              <a:rPr lang="en-US" sz="2000" kern="0">
                <a:solidFill>
                  <a:srgbClr val="000000"/>
                </a:solidFill>
              </a:rPr>
              <a:t>	</a:t>
            </a:r>
            <a:r>
              <a:rPr lang="en-US" sz="2000" kern="0" smtClean="0">
                <a:solidFill>
                  <a:srgbClr val="000000"/>
                </a:solidFill>
              </a:rPr>
              <a:t>They won’t need to know the DAG technicalities.</a:t>
            </a:r>
            <a:endParaRPr lang="en-US" sz="2000" kern="0">
              <a:solidFill>
                <a:srgbClr val="000000"/>
              </a:solidFill>
            </a:endParaRPr>
          </a:p>
        </p:txBody>
      </p:sp>
    </p:spTree>
    <p:extLst>
      <p:ext uri="{BB962C8B-B14F-4D97-AF65-F5344CB8AC3E}">
        <p14:creationId xmlns:p14="http://schemas.microsoft.com/office/powerpoint/2010/main" val="3161129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13</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noProof="0" smtClean="0">
                <a:ln>
                  <a:noFill/>
                </a:ln>
                <a:solidFill>
                  <a:srgbClr val="CC00CC"/>
                </a:solidFill>
                <a:effectLst/>
                <a:uLnTx/>
                <a:uFillTx/>
                <a:latin typeface="Calibri" pitchFamily="34" charset="0"/>
              </a:rPr>
              <a:t>DAG FAQs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077200" cy="5235279"/>
          </a:xfrm>
          <a:prstGeom prst="rect">
            <a:avLst/>
          </a:prstGeom>
          <a:noFill/>
          <a:ln w="34925">
            <a:noFill/>
            <a:miter lim="800000"/>
            <a:headEnd/>
            <a:tailEnd type="none" w="lg" len="lg"/>
          </a:ln>
          <a:effectLst/>
        </p:spPr>
        <p:txBody>
          <a:bodyPr wrap="square">
            <a:spAutoFit/>
          </a:bodyPr>
          <a:lstStyle/>
          <a:p>
            <a:pPr marL="225425" lvl="0" indent="-225425">
              <a:lnSpc>
                <a:spcPct val="120000"/>
              </a:lnSpc>
              <a:defRPr/>
            </a:pPr>
            <a:r>
              <a:rPr lang="en-US" sz="2200" b="1" kern="0" smtClean="0">
                <a:solidFill>
                  <a:srgbClr val="000000"/>
                </a:solidFill>
              </a:rPr>
              <a:t>What covariates </a:t>
            </a:r>
            <a:r>
              <a:rPr lang="en-US" sz="2200" b="1" kern="0" smtClean="0">
                <a:solidFill>
                  <a:srgbClr val="000000"/>
                </a:solidFill>
              </a:rPr>
              <a:t>go </a:t>
            </a:r>
            <a:r>
              <a:rPr lang="en-US" sz="2200" b="1" kern="0">
                <a:solidFill>
                  <a:srgbClr val="000000"/>
                </a:solidFill>
              </a:rPr>
              <a:t>onto the DAG?</a:t>
            </a:r>
          </a:p>
          <a:p>
            <a:pPr marL="463550" lvl="0" indent="-238125">
              <a:lnSpc>
                <a:spcPct val="120000"/>
              </a:lnSpc>
              <a:defRPr/>
            </a:pPr>
            <a:r>
              <a:rPr lang="en-US" sz="2000" kern="0">
                <a:solidFill>
                  <a:srgbClr val="000000"/>
                </a:solidFill>
              </a:rPr>
              <a:t>Every one that affects at least one variable </a:t>
            </a:r>
            <a:r>
              <a:rPr lang="en-US" sz="2000" kern="0" smtClean="0">
                <a:solidFill>
                  <a:srgbClr val="000000"/>
                </a:solidFill>
              </a:rPr>
              <a:t>already </a:t>
            </a:r>
            <a:r>
              <a:rPr lang="en-US" sz="2000" kern="0" smtClean="0">
                <a:solidFill>
                  <a:srgbClr val="000000"/>
                </a:solidFill>
              </a:rPr>
              <a:t>on the DAG </a:t>
            </a:r>
            <a:r>
              <a:rPr lang="en-US" sz="2000" kern="0" smtClean="0">
                <a:solidFill>
                  <a:srgbClr val="000000"/>
                </a:solidFill>
              </a:rPr>
              <a:t>or that’s affected by at </a:t>
            </a:r>
            <a:r>
              <a:rPr lang="en-US" sz="2000" kern="0">
                <a:solidFill>
                  <a:srgbClr val="000000"/>
                </a:solidFill>
              </a:rPr>
              <a:t>least one variable </a:t>
            </a:r>
            <a:r>
              <a:rPr lang="en-US" sz="2000" kern="0" smtClean="0">
                <a:solidFill>
                  <a:srgbClr val="000000"/>
                </a:solidFill>
              </a:rPr>
              <a:t>already </a:t>
            </a:r>
            <a:r>
              <a:rPr lang="en-US" sz="2000" kern="0">
                <a:solidFill>
                  <a:srgbClr val="000000"/>
                </a:solidFill>
              </a:rPr>
              <a:t>on the DAG.</a:t>
            </a:r>
          </a:p>
          <a:p>
            <a:pPr marL="463550" lvl="0" indent="-238125">
              <a:lnSpc>
                <a:spcPct val="50000"/>
              </a:lnSpc>
              <a:defRPr/>
            </a:pPr>
            <a:endParaRPr lang="en-US" kern="0">
              <a:solidFill>
                <a:srgbClr val="000000"/>
              </a:solidFill>
            </a:endParaRPr>
          </a:p>
          <a:p>
            <a:pPr marL="463550" lvl="0" indent="-238125">
              <a:lnSpc>
                <a:spcPct val="120000"/>
              </a:lnSpc>
              <a:defRPr/>
            </a:pPr>
            <a:r>
              <a:rPr lang="en-US" sz="2000" kern="0" smtClean="0">
                <a:solidFill>
                  <a:srgbClr val="000000"/>
                </a:solidFill>
              </a:rPr>
              <a:t>Include at least one node for “selection.”</a:t>
            </a:r>
          </a:p>
          <a:p>
            <a:pPr marL="463550" lvl="0" indent="-238125">
              <a:lnSpc>
                <a:spcPct val="120000"/>
              </a:lnSpc>
              <a:defRPr/>
            </a:pPr>
            <a:r>
              <a:rPr lang="en-US" kern="0">
                <a:solidFill>
                  <a:srgbClr val="000000"/>
                </a:solidFill>
              </a:rPr>
              <a:t>	</a:t>
            </a:r>
            <a:r>
              <a:rPr lang="en-US" kern="0" smtClean="0">
                <a:solidFill>
                  <a:srgbClr val="000000"/>
                </a:solidFill>
              </a:rPr>
              <a:t>Mark it in some way.</a:t>
            </a:r>
          </a:p>
          <a:p>
            <a:pPr marL="463550" lvl="0" indent="-238125">
              <a:lnSpc>
                <a:spcPct val="50000"/>
              </a:lnSpc>
              <a:defRPr/>
            </a:pPr>
            <a:endParaRPr lang="en-US" kern="0" smtClean="0">
              <a:solidFill>
                <a:srgbClr val="000000"/>
              </a:solidFill>
            </a:endParaRPr>
          </a:p>
          <a:p>
            <a:pPr marL="463550" lvl="0" indent="-238125">
              <a:lnSpc>
                <a:spcPct val="120000"/>
              </a:lnSpc>
              <a:defRPr/>
            </a:pPr>
            <a:r>
              <a:rPr lang="en-US" sz="2000" kern="0" smtClean="0">
                <a:solidFill>
                  <a:srgbClr val="000000"/>
                </a:solidFill>
              </a:rPr>
              <a:t>It’s a good idea to start with:</a:t>
            </a:r>
            <a:endParaRPr lang="en-US" sz="2000" kern="0">
              <a:solidFill>
                <a:srgbClr val="000000"/>
              </a:solidFill>
            </a:endParaRPr>
          </a:p>
          <a:p>
            <a:pPr marL="463550" lvl="0" indent="-238125">
              <a:lnSpc>
                <a:spcPct val="120000"/>
              </a:lnSpc>
              <a:defRPr/>
            </a:pPr>
            <a:r>
              <a:rPr lang="en-US" kern="0">
                <a:solidFill>
                  <a:srgbClr val="000000"/>
                </a:solidFill>
              </a:rPr>
              <a:t>	</a:t>
            </a:r>
            <a:r>
              <a:rPr lang="en-US" kern="0" smtClean="0">
                <a:solidFill>
                  <a:srgbClr val="000000"/>
                </a:solidFill>
              </a:rPr>
              <a:t>The exposure(s)</a:t>
            </a:r>
          </a:p>
          <a:p>
            <a:pPr marL="463550" lvl="0" indent="-238125">
              <a:lnSpc>
                <a:spcPct val="120000"/>
              </a:lnSpc>
              <a:defRPr/>
            </a:pPr>
            <a:r>
              <a:rPr lang="en-US" kern="0">
                <a:solidFill>
                  <a:srgbClr val="000000"/>
                </a:solidFill>
              </a:rPr>
              <a:t>	</a:t>
            </a:r>
            <a:r>
              <a:rPr lang="en-US" kern="0" smtClean="0">
                <a:solidFill>
                  <a:srgbClr val="000000"/>
                </a:solidFill>
              </a:rPr>
              <a:t>The outcome(s)</a:t>
            </a:r>
          </a:p>
          <a:p>
            <a:pPr marL="463550" lvl="0" indent="-238125">
              <a:lnSpc>
                <a:spcPct val="120000"/>
              </a:lnSpc>
              <a:defRPr/>
            </a:pPr>
            <a:r>
              <a:rPr lang="en-US" kern="0">
                <a:solidFill>
                  <a:srgbClr val="000000"/>
                </a:solidFill>
              </a:rPr>
              <a:t>	</a:t>
            </a:r>
            <a:r>
              <a:rPr lang="en-US" kern="0" smtClean="0">
                <a:solidFill>
                  <a:srgbClr val="000000"/>
                </a:solidFill>
              </a:rPr>
              <a:t>The selection node(s)</a:t>
            </a:r>
          </a:p>
          <a:p>
            <a:pPr marL="463550" lvl="0" indent="-238125">
              <a:lnSpc>
                <a:spcPct val="50000"/>
              </a:lnSpc>
              <a:defRPr/>
            </a:pPr>
            <a:endParaRPr lang="en-US" kern="0" smtClean="0">
              <a:solidFill>
                <a:srgbClr val="000000"/>
              </a:solidFill>
            </a:endParaRPr>
          </a:p>
          <a:p>
            <a:pPr marL="225425" lvl="0" indent="-225425">
              <a:lnSpc>
                <a:spcPct val="120000"/>
              </a:lnSpc>
              <a:defRPr/>
            </a:pPr>
            <a:r>
              <a:rPr lang="en-US" sz="2200" b="1" kern="0" smtClean="0">
                <a:solidFill>
                  <a:srgbClr val="000000"/>
                </a:solidFill>
              </a:rPr>
              <a:t>Suppose our best DAG is wrong?</a:t>
            </a:r>
            <a:endParaRPr lang="en-US" sz="2200" b="1" kern="0">
              <a:solidFill>
                <a:srgbClr val="000000"/>
              </a:solidFill>
            </a:endParaRPr>
          </a:p>
          <a:p>
            <a:pPr marL="463550" lvl="0" indent="-238125">
              <a:lnSpc>
                <a:spcPct val="120000"/>
              </a:lnSpc>
              <a:defRPr/>
            </a:pPr>
            <a:r>
              <a:rPr lang="en-US" sz="2000" kern="0" smtClean="0">
                <a:solidFill>
                  <a:srgbClr val="000000"/>
                </a:solidFill>
              </a:rPr>
              <a:t>It might not matter, depending on how it’s wrong.</a:t>
            </a:r>
          </a:p>
          <a:p>
            <a:pPr marL="463550" lvl="0" indent="-238125">
              <a:lnSpc>
                <a:spcPct val="120000"/>
              </a:lnSpc>
              <a:defRPr/>
            </a:pPr>
            <a:r>
              <a:rPr lang="en-US" sz="2000" kern="0" smtClean="0">
                <a:solidFill>
                  <a:srgbClr val="000000"/>
                </a:solidFill>
              </a:rPr>
              <a:t>It almost certainly is wrong in some ways.</a:t>
            </a:r>
          </a:p>
          <a:p>
            <a:pPr marL="463550" lvl="0" indent="-238125">
              <a:lnSpc>
                <a:spcPct val="120000"/>
              </a:lnSpc>
              <a:defRPr/>
            </a:pPr>
            <a:r>
              <a:rPr lang="en-US" sz="2000" kern="0" smtClean="0">
                <a:solidFill>
                  <a:srgbClr val="000000"/>
                </a:solidFill>
              </a:rPr>
              <a:t>What approaches to confounding and selection bias can’t be wrong?</a:t>
            </a:r>
            <a:endParaRPr lang="en-US" kern="0" smtClean="0">
              <a:solidFill>
                <a:srgbClr val="000000"/>
              </a:solidFill>
            </a:endParaRPr>
          </a:p>
        </p:txBody>
      </p:sp>
    </p:spTree>
    <p:extLst>
      <p:ext uri="{BB962C8B-B14F-4D97-AF65-F5344CB8AC3E}">
        <p14:creationId xmlns:p14="http://schemas.microsoft.com/office/powerpoint/2010/main" val="2466142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14</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noProof="0" smtClean="0">
                <a:ln>
                  <a:noFill/>
                </a:ln>
                <a:solidFill>
                  <a:srgbClr val="CC00CC"/>
                </a:solidFill>
                <a:effectLst/>
                <a:uLnTx/>
                <a:uFillTx/>
                <a:latin typeface="Calibri" pitchFamily="34" charset="0"/>
              </a:rPr>
              <a:t>DAG FAQs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077200" cy="5016758"/>
          </a:xfrm>
          <a:prstGeom prst="rect">
            <a:avLst/>
          </a:prstGeom>
          <a:noFill/>
          <a:ln w="34925">
            <a:noFill/>
            <a:miter lim="800000"/>
            <a:headEnd/>
            <a:tailEnd type="none" w="lg" len="lg"/>
          </a:ln>
          <a:effectLst/>
        </p:spPr>
        <p:txBody>
          <a:bodyPr wrap="square">
            <a:spAutoFit/>
          </a:bodyPr>
          <a:lstStyle/>
          <a:p>
            <a:pPr marL="231775" lvl="0" indent="-231775">
              <a:lnSpc>
                <a:spcPct val="120000"/>
              </a:lnSpc>
              <a:defRPr/>
            </a:pPr>
            <a:r>
              <a:rPr lang="en-US" sz="2200" b="1" kern="0" smtClean="0">
                <a:solidFill>
                  <a:srgbClr val="000000"/>
                </a:solidFill>
              </a:rPr>
              <a:t>What if our DAG looks too messy to be useful?</a:t>
            </a:r>
            <a:endParaRPr lang="en-US" sz="2200" b="1" kern="0" smtClean="0">
              <a:solidFill>
                <a:srgbClr val="000000"/>
              </a:solidFill>
            </a:endParaRPr>
          </a:p>
          <a:p>
            <a:pPr marL="457200" lvl="0" indent="-231775">
              <a:lnSpc>
                <a:spcPct val="120000"/>
              </a:lnSpc>
              <a:defRPr/>
            </a:pPr>
            <a:r>
              <a:rPr lang="en-US" sz="2000" kern="0" smtClean="0">
                <a:solidFill>
                  <a:srgbClr val="000000"/>
                </a:solidFill>
              </a:rPr>
              <a:t>That’s when it’s the most useful. </a:t>
            </a:r>
          </a:p>
          <a:p>
            <a:pPr marL="457200" lvl="0" indent="-231775">
              <a:lnSpc>
                <a:spcPct val="120000"/>
              </a:lnSpc>
              <a:defRPr/>
            </a:pPr>
            <a:r>
              <a:rPr lang="en-US" sz="2000" kern="0" smtClean="0">
                <a:solidFill>
                  <a:srgbClr val="000000"/>
                </a:solidFill>
              </a:rPr>
              <a:t>But not for visual display as a conceptual diagram.</a:t>
            </a:r>
            <a:endParaRPr lang="en-US" sz="2000" kern="0" smtClean="0">
              <a:solidFill>
                <a:srgbClr val="000000"/>
              </a:solidFill>
            </a:endParaRPr>
          </a:p>
          <a:p>
            <a:pPr marL="231775" lvl="0" indent="-231775">
              <a:lnSpc>
                <a:spcPct val="50000"/>
              </a:lnSpc>
              <a:defRPr/>
            </a:pPr>
            <a:endParaRPr lang="en-US" sz="2000" kern="0">
              <a:solidFill>
                <a:srgbClr val="000000"/>
              </a:solidFill>
            </a:endParaRPr>
          </a:p>
          <a:p>
            <a:pPr marL="231775" lvl="0" indent="-231775">
              <a:lnSpc>
                <a:spcPct val="120000"/>
              </a:lnSpc>
              <a:defRPr/>
            </a:pPr>
            <a:r>
              <a:rPr lang="en-US" sz="2200" b="1" kern="0" smtClean="0">
                <a:solidFill>
                  <a:srgbClr val="000000"/>
                </a:solidFill>
              </a:rPr>
              <a:t>What if two variables can affect each other, but we don’t know their time order in our data?</a:t>
            </a:r>
          </a:p>
          <a:p>
            <a:pPr marL="457200" lvl="0" indent="-231775">
              <a:lnSpc>
                <a:spcPct val="120000"/>
              </a:lnSpc>
              <a:defRPr/>
            </a:pPr>
            <a:r>
              <a:rPr lang="en-US" sz="2000" kern="0" smtClean="0">
                <a:solidFill>
                  <a:srgbClr val="000000"/>
                </a:solidFill>
              </a:rPr>
              <a:t>The DAG’s the messenger.</a:t>
            </a:r>
          </a:p>
          <a:p>
            <a:pPr marL="457200" lvl="0" indent="-231775">
              <a:lnSpc>
                <a:spcPct val="120000"/>
              </a:lnSpc>
              <a:defRPr/>
            </a:pPr>
            <a:r>
              <a:rPr lang="en-US" sz="2000" kern="0" smtClean="0">
                <a:solidFill>
                  <a:srgbClr val="000000"/>
                </a:solidFill>
              </a:rPr>
              <a:t>Don’t blame it.</a:t>
            </a:r>
          </a:p>
          <a:p>
            <a:pPr marL="231775" lvl="0" indent="-231775">
              <a:lnSpc>
                <a:spcPct val="50000"/>
              </a:lnSpc>
              <a:defRPr/>
            </a:pPr>
            <a:endParaRPr lang="en-US" sz="2000" kern="0">
              <a:solidFill>
                <a:srgbClr val="000000"/>
              </a:solidFill>
            </a:endParaRPr>
          </a:p>
          <a:p>
            <a:pPr marL="231775" lvl="0" indent="-231775">
              <a:lnSpc>
                <a:spcPct val="120000"/>
              </a:lnSpc>
              <a:defRPr/>
            </a:pPr>
            <a:r>
              <a:rPr lang="en-US" sz="2200" b="1" kern="0" smtClean="0">
                <a:solidFill>
                  <a:srgbClr val="000000"/>
                </a:solidFill>
              </a:rPr>
              <a:t>Will a DAG show me the one best model to estimate the effects of several exposures on one outcome?</a:t>
            </a:r>
            <a:endParaRPr lang="en-US" sz="2200" b="1" kern="0">
              <a:solidFill>
                <a:srgbClr val="000000"/>
              </a:solidFill>
            </a:endParaRPr>
          </a:p>
          <a:p>
            <a:pPr marL="457200" lvl="0" indent="-231775">
              <a:lnSpc>
                <a:spcPct val="120000"/>
              </a:lnSpc>
              <a:defRPr/>
            </a:pPr>
            <a:r>
              <a:rPr lang="en-US" sz="2000" kern="0" smtClean="0">
                <a:solidFill>
                  <a:srgbClr val="000000"/>
                </a:solidFill>
              </a:rPr>
              <a:t>It might, but it probably won’t.</a:t>
            </a:r>
          </a:p>
          <a:p>
            <a:pPr marL="457200" lvl="0" indent="-231775">
              <a:lnSpc>
                <a:spcPct val="120000"/>
              </a:lnSpc>
              <a:defRPr/>
            </a:pPr>
            <a:r>
              <a:rPr lang="en-US" sz="2000" kern="0" smtClean="0">
                <a:solidFill>
                  <a:srgbClr val="000000"/>
                </a:solidFill>
              </a:rPr>
              <a:t>It might even show that you need a different model for each exposure.</a:t>
            </a:r>
          </a:p>
          <a:p>
            <a:pPr marL="457200" lvl="0" indent="-231775">
              <a:lnSpc>
                <a:spcPct val="120000"/>
              </a:lnSpc>
              <a:defRPr/>
            </a:pPr>
            <a:r>
              <a:rPr lang="en-US" kern="0" smtClean="0">
                <a:solidFill>
                  <a:srgbClr val="000000"/>
                </a:solidFill>
              </a:rPr>
              <a:t>	See Westreich and Greenland (2010) on the table 2 fallacy.</a:t>
            </a:r>
            <a:endParaRPr kumimoji="0" lang="en-US"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418095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15</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noProof="0" smtClean="0">
                <a:ln>
                  <a:noFill/>
                </a:ln>
                <a:solidFill>
                  <a:srgbClr val="CC00CC"/>
                </a:solidFill>
                <a:effectLst/>
                <a:uLnTx/>
                <a:uFillTx/>
                <a:latin typeface="Calibri" pitchFamily="34" charset="0"/>
              </a:rPr>
              <a:t>DAG FAQs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077200" cy="3348609"/>
          </a:xfrm>
          <a:prstGeom prst="rect">
            <a:avLst/>
          </a:prstGeom>
          <a:noFill/>
          <a:ln w="34925">
            <a:noFill/>
            <a:miter lim="800000"/>
            <a:headEnd/>
            <a:tailEnd type="none" w="lg" len="lg"/>
          </a:ln>
          <a:effectLst/>
        </p:spPr>
        <p:txBody>
          <a:bodyPr wrap="square">
            <a:spAutoFit/>
          </a:bodyPr>
          <a:lstStyle/>
          <a:p>
            <a:pPr marL="225425" lvl="0" indent="-225425">
              <a:lnSpc>
                <a:spcPct val="120000"/>
              </a:lnSpc>
              <a:defRPr/>
            </a:pPr>
            <a:r>
              <a:rPr lang="en-US" sz="2200" b="1" kern="0" smtClean="0">
                <a:solidFill>
                  <a:srgbClr val="000000"/>
                </a:solidFill>
              </a:rPr>
              <a:t>Can we turn a confounder into a non-confounder by adjusting for something else?</a:t>
            </a:r>
          </a:p>
          <a:p>
            <a:pPr marL="461963" lvl="0" indent="-234950">
              <a:lnSpc>
                <a:spcPct val="120000"/>
              </a:lnSpc>
              <a:defRPr/>
            </a:pPr>
            <a:r>
              <a:rPr lang="en-US" sz="2000" kern="0" smtClean="0">
                <a:solidFill>
                  <a:srgbClr val="000000"/>
                </a:solidFill>
              </a:rPr>
              <a:t>Yes.</a:t>
            </a:r>
            <a:endParaRPr lang="en-US" kern="0" smtClean="0">
              <a:solidFill>
                <a:srgbClr val="000000"/>
              </a:solidFill>
            </a:endParaRPr>
          </a:p>
          <a:p>
            <a:pPr marL="463550" lvl="0" indent="-238125">
              <a:lnSpc>
                <a:spcPct val="50000"/>
              </a:lnSpc>
              <a:defRPr/>
            </a:pPr>
            <a:endParaRPr lang="en-US" sz="2000" kern="0" smtClean="0">
              <a:solidFill>
                <a:srgbClr val="000000"/>
              </a:solidFill>
            </a:endParaRPr>
          </a:p>
          <a:p>
            <a:pPr marL="225425" lvl="0" indent="-225425">
              <a:lnSpc>
                <a:spcPct val="120000"/>
              </a:lnSpc>
              <a:defRPr/>
            </a:pPr>
            <a:r>
              <a:rPr lang="en-US" sz="2200" b="1" kern="0" smtClean="0">
                <a:solidFill>
                  <a:srgbClr val="000000"/>
                </a:solidFill>
              </a:rPr>
              <a:t>Can we turn a non-confounder into a confounder by adjusting for something else?</a:t>
            </a:r>
            <a:endParaRPr lang="en-US" sz="2200" b="1" kern="0">
              <a:solidFill>
                <a:srgbClr val="000000"/>
              </a:solidFill>
            </a:endParaRPr>
          </a:p>
          <a:p>
            <a:pPr marL="463550" lvl="0" indent="-238125">
              <a:lnSpc>
                <a:spcPct val="120000"/>
              </a:lnSpc>
              <a:defRPr/>
            </a:pPr>
            <a:r>
              <a:rPr lang="en-US" sz="2000" kern="0" smtClean="0">
                <a:solidFill>
                  <a:srgbClr val="000000"/>
                </a:solidFill>
              </a:rPr>
              <a:t>Not quite.</a:t>
            </a:r>
          </a:p>
          <a:p>
            <a:pPr marL="463550" lvl="0" indent="-238125">
              <a:lnSpc>
                <a:spcPct val="120000"/>
              </a:lnSpc>
              <a:defRPr/>
            </a:pPr>
            <a:r>
              <a:rPr lang="en-US" sz="2000" kern="0" smtClean="0">
                <a:solidFill>
                  <a:srgbClr val="000000"/>
                </a:solidFill>
              </a:rPr>
              <a:t>But we can turn a non-confounder into something on which it’s advisable to adjust by adjusting for something else.</a:t>
            </a:r>
            <a:endParaRPr lang="en-US" kern="0" smtClean="0">
              <a:solidFill>
                <a:srgbClr val="000000"/>
              </a:solidFill>
            </a:endParaRPr>
          </a:p>
        </p:txBody>
      </p:sp>
    </p:spTree>
    <p:extLst>
      <p:ext uri="{BB962C8B-B14F-4D97-AF65-F5344CB8AC3E}">
        <p14:creationId xmlns:p14="http://schemas.microsoft.com/office/powerpoint/2010/main" val="221329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16</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noProof="0" smtClean="0">
                <a:ln>
                  <a:noFill/>
                </a:ln>
                <a:solidFill>
                  <a:srgbClr val="CC00CC"/>
                </a:solidFill>
                <a:effectLst/>
                <a:uLnTx/>
                <a:uFillTx/>
                <a:latin typeface="Calibri" pitchFamily="34" charset="0"/>
              </a:rPr>
              <a:t>DAG FAQs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077200" cy="5207579"/>
          </a:xfrm>
          <a:prstGeom prst="rect">
            <a:avLst/>
          </a:prstGeom>
          <a:noFill/>
          <a:ln w="34925">
            <a:noFill/>
            <a:miter lim="800000"/>
            <a:headEnd/>
            <a:tailEnd type="none" w="lg" len="lg"/>
          </a:ln>
          <a:effectLst/>
        </p:spPr>
        <p:txBody>
          <a:bodyPr wrap="square">
            <a:spAutoFit/>
          </a:bodyPr>
          <a:lstStyle/>
          <a:p>
            <a:pPr marL="225425" lvl="0" indent="-225425">
              <a:lnSpc>
                <a:spcPct val="120000"/>
              </a:lnSpc>
              <a:defRPr/>
            </a:pPr>
            <a:r>
              <a:rPr lang="en-US" sz="2200" b="1" kern="0" smtClean="0">
                <a:solidFill>
                  <a:srgbClr val="000000"/>
                </a:solidFill>
              </a:rPr>
              <a:t>What if we already know two variables are associated with each other, but we don’t know why?</a:t>
            </a:r>
          </a:p>
          <a:p>
            <a:pPr marL="688975" lvl="0" indent="-350838">
              <a:lnSpc>
                <a:spcPct val="120000"/>
              </a:lnSpc>
              <a:defRPr/>
            </a:pPr>
            <a:r>
              <a:rPr lang="en-US" sz="2000" kern="0" smtClean="0">
                <a:solidFill>
                  <a:srgbClr val="000000"/>
                </a:solidFill>
              </a:rPr>
              <a:t>Beware the trap of assuming that one of them must affect the other.</a:t>
            </a:r>
            <a:endParaRPr lang="en-US" sz="2000" kern="0" smtClean="0">
              <a:solidFill>
                <a:srgbClr val="000000"/>
              </a:solidFill>
            </a:endParaRPr>
          </a:p>
          <a:p>
            <a:pPr marL="463550" lvl="0" indent="-238125">
              <a:lnSpc>
                <a:spcPct val="50000"/>
              </a:lnSpc>
              <a:defRPr/>
            </a:pPr>
            <a:endParaRPr lang="en-US" sz="2000" kern="0">
              <a:solidFill>
                <a:srgbClr val="000000"/>
              </a:solidFill>
            </a:endParaRPr>
          </a:p>
          <a:p>
            <a:pPr marL="225425" lvl="0" indent="-225425">
              <a:lnSpc>
                <a:spcPct val="120000"/>
              </a:lnSpc>
              <a:defRPr/>
            </a:pPr>
            <a:r>
              <a:rPr lang="en-US" sz="2200" b="1" kern="0" smtClean="0">
                <a:solidFill>
                  <a:srgbClr val="000000"/>
                </a:solidFill>
              </a:rPr>
              <a:t>What if we’re unsure about the presence or absence of an arrow?</a:t>
            </a:r>
            <a:endParaRPr lang="en-US" sz="2200" b="1" kern="0">
              <a:solidFill>
                <a:srgbClr val="000000"/>
              </a:solidFill>
            </a:endParaRPr>
          </a:p>
          <a:p>
            <a:pPr marL="463550" lvl="0" indent="-238125">
              <a:lnSpc>
                <a:spcPct val="120000"/>
              </a:lnSpc>
              <a:defRPr/>
            </a:pPr>
            <a:r>
              <a:rPr lang="en-US" sz="2000" kern="0" smtClean="0">
                <a:solidFill>
                  <a:srgbClr val="000000"/>
                </a:solidFill>
              </a:rPr>
              <a:t>Try it both ways.</a:t>
            </a:r>
          </a:p>
          <a:p>
            <a:pPr marL="463550" lvl="0" indent="-238125">
              <a:lnSpc>
                <a:spcPct val="120000"/>
              </a:lnSpc>
              <a:defRPr/>
            </a:pPr>
            <a:r>
              <a:rPr lang="en-US" sz="2000" kern="0" smtClean="0">
                <a:solidFill>
                  <a:srgbClr val="000000"/>
                </a:solidFill>
              </a:rPr>
              <a:t>See if it matters.  (It </a:t>
            </a:r>
            <a:r>
              <a:rPr lang="en-US" sz="2000" kern="0">
                <a:solidFill>
                  <a:srgbClr val="000000"/>
                </a:solidFill>
              </a:rPr>
              <a:t>might </a:t>
            </a:r>
            <a:r>
              <a:rPr lang="en-US" sz="2000" kern="0" smtClean="0">
                <a:solidFill>
                  <a:srgbClr val="000000"/>
                </a:solidFill>
              </a:rPr>
              <a:t>not.)</a:t>
            </a:r>
          </a:p>
          <a:p>
            <a:pPr marL="463550" lvl="0" indent="-238125">
              <a:lnSpc>
                <a:spcPct val="50000"/>
              </a:lnSpc>
              <a:defRPr/>
            </a:pPr>
            <a:endParaRPr lang="en-US" sz="2000" kern="0">
              <a:solidFill>
                <a:srgbClr val="000000"/>
              </a:solidFill>
            </a:endParaRPr>
          </a:p>
          <a:p>
            <a:pPr marL="225425" lvl="0" indent="-225425">
              <a:lnSpc>
                <a:spcPct val="120000"/>
              </a:lnSpc>
              <a:defRPr/>
            </a:pPr>
            <a:r>
              <a:rPr lang="en-US" sz="2200" b="1" kern="0">
                <a:solidFill>
                  <a:srgbClr val="000000"/>
                </a:solidFill>
              </a:rPr>
              <a:t>What </a:t>
            </a:r>
            <a:r>
              <a:rPr lang="en-US" sz="2200" b="1" kern="0" smtClean="0">
                <a:solidFill>
                  <a:srgbClr val="000000"/>
                </a:solidFill>
              </a:rPr>
              <a:t>can DAGs tell us about effect-measure modification and interaction?</a:t>
            </a:r>
            <a:endParaRPr lang="en-US" sz="2200" b="1" kern="0">
              <a:solidFill>
                <a:srgbClr val="000000"/>
              </a:solidFill>
            </a:endParaRPr>
          </a:p>
          <a:p>
            <a:pPr marL="463550" lvl="0" indent="-238125">
              <a:lnSpc>
                <a:spcPct val="120000"/>
              </a:lnSpc>
              <a:defRPr/>
            </a:pPr>
            <a:r>
              <a:rPr lang="en-US" sz="2000" kern="0" smtClean="0">
                <a:solidFill>
                  <a:srgbClr val="000000"/>
                </a:solidFill>
              </a:rPr>
              <a:t>Only one thing.</a:t>
            </a:r>
            <a:endParaRPr lang="en-US" sz="2000" kern="0">
              <a:solidFill>
                <a:srgbClr val="000000"/>
              </a:solidFill>
            </a:endParaRPr>
          </a:p>
          <a:p>
            <a:pPr marL="463550" lvl="0" indent="-238125">
              <a:lnSpc>
                <a:spcPct val="120000"/>
              </a:lnSpc>
              <a:defRPr/>
            </a:pPr>
            <a:r>
              <a:rPr lang="en-US" sz="2000" kern="0">
                <a:solidFill>
                  <a:srgbClr val="000000"/>
                </a:solidFill>
              </a:rPr>
              <a:t>W</a:t>
            </a:r>
            <a:r>
              <a:rPr lang="en-US" sz="2000" kern="0" smtClean="0">
                <a:solidFill>
                  <a:srgbClr val="000000"/>
                </a:solidFill>
              </a:rPr>
              <a:t>hen a DAG shows it, it’s very valuable to know.</a:t>
            </a:r>
          </a:p>
          <a:p>
            <a:pPr marL="463550" lvl="0" indent="-238125">
              <a:lnSpc>
                <a:spcPct val="50000"/>
              </a:lnSpc>
              <a:defRPr/>
            </a:pPr>
            <a:endParaRPr lang="en-US" sz="2000" kern="0" smtClean="0">
              <a:solidFill>
                <a:srgbClr val="000000"/>
              </a:solidFill>
            </a:endParaRPr>
          </a:p>
          <a:p>
            <a:pPr marL="225425" lvl="0" indent="-225425">
              <a:lnSpc>
                <a:spcPct val="120000"/>
              </a:lnSpc>
              <a:defRPr/>
            </a:pPr>
            <a:r>
              <a:rPr lang="en-US" sz="2200" b="1" kern="0" smtClean="0">
                <a:solidFill>
                  <a:srgbClr val="000000"/>
                </a:solidFill>
              </a:rPr>
              <a:t>What </a:t>
            </a:r>
            <a:r>
              <a:rPr lang="en-US" sz="2200" b="1" kern="0">
                <a:solidFill>
                  <a:srgbClr val="000000"/>
                </a:solidFill>
              </a:rPr>
              <a:t>about </a:t>
            </a:r>
            <a:r>
              <a:rPr lang="en-US" sz="2200" b="1" kern="0" smtClean="0">
                <a:solidFill>
                  <a:srgbClr val="000000"/>
                </a:solidFill>
              </a:rPr>
              <a:t>bias from measurement and specification error?</a:t>
            </a:r>
            <a:endParaRPr lang="en-US" sz="2200" b="1" kern="0">
              <a:solidFill>
                <a:srgbClr val="000000"/>
              </a:solidFill>
            </a:endParaRPr>
          </a:p>
          <a:p>
            <a:pPr marL="463550" lvl="0" indent="-238125">
              <a:lnSpc>
                <a:spcPct val="120000"/>
              </a:lnSpc>
              <a:defRPr/>
            </a:pPr>
            <a:r>
              <a:rPr lang="en-US" sz="2000" kern="0" smtClean="0">
                <a:solidFill>
                  <a:srgbClr val="000000"/>
                </a:solidFill>
              </a:rPr>
              <a:t>So far, DAGs don’t appear well-suited for those biases.</a:t>
            </a:r>
            <a:endParaRPr lang="en-US" sz="2000" kern="0">
              <a:solidFill>
                <a:srgbClr val="000000"/>
              </a:solidFill>
            </a:endParaRPr>
          </a:p>
        </p:txBody>
      </p:sp>
    </p:spTree>
    <p:extLst>
      <p:ext uri="{BB962C8B-B14F-4D97-AF65-F5344CB8AC3E}">
        <p14:creationId xmlns:p14="http://schemas.microsoft.com/office/powerpoint/2010/main" val="470151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17</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noProof="0" smtClean="0">
                <a:ln>
                  <a:noFill/>
                </a:ln>
                <a:solidFill>
                  <a:srgbClr val="CC00CC"/>
                </a:solidFill>
                <a:effectLst/>
                <a:uLnTx/>
                <a:uFillTx/>
                <a:latin typeface="Calibri" pitchFamily="34" charset="0"/>
              </a:rPr>
              <a:t>DAG FAQs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077200" cy="4662815"/>
          </a:xfrm>
          <a:prstGeom prst="rect">
            <a:avLst/>
          </a:prstGeom>
          <a:noFill/>
          <a:ln w="34925">
            <a:noFill/>
            <a:miter lim="800000"/>
            <a:headEnd/>
            <a:tailEnd type="none" w="lg" len="lg"/>
          </a:ln>
          <a:effectLst/>
        </p:spPr>
        <p:txBody>
          <a:bodyPr wrap="square">
            <a:spAutoFit/>
          </a:bodyPr>
          <a:lstStyle/>
          <a:p>
            <a:pPr marL="225425" lvl="0" indent="-225425">
              <a:lnSpc>
                <a:spcPct val="120000"/>
              </a:lnSpc>
              <a:defRPr/>
            </a:pPr>
            <a:r>
              <a:rPr lang="en-US" sz="2200" b="1" kern="0" smtClean="0">
                <a:solidFill>
                  <a:srgbClr val="000000"/>
                </a:solidFill>
              </a:rPr>
              <a:t>What about precision implications, especially if the conditioning is by adjustment?</a:t>
            </a:r>
          </a:p>
          <a:p>
            <a:pPr marL="461963" lvl="0" indent="-234950">
              <a:lnSpc>
                <a:spcPct val="120000"/>
              </a:lnSpc>
              <a:defRPr/>
            </a:pPr>
            <a:r>
              <a:rPr lang="en-US" sz="2000" kern="0" smtClean="0">
                <a:solidFill>
                  <a:srgbClr val="000000"/>
                </a:solidFill>
              </a:rPr>
              <a:t>DAGs are quite limited in this regard.</a:t>
            </a:r>
          </a:p>
          <a:p>
            <a:pPr marL="461963" lvl="0" indent="-234950">
              <a:lnSpc>
                <a:spcPct val="120000"/>
              </a:lnSpc>
              <a:defRPr/>
            </a:pPr>
            <a:r>
              <a:rPr lang="en-US" sz="2000" kern="0" smtClean="0">
                <a:solidFill>
                  <a:srgbClr val="000000"/>
                </a:solidFill>
              </a:rPr>
              <a:t>In general, if we’ll lose less precision by adjusting:</a:t>
            </a:r>
          </a:p>
          <a:p>
            <a:pPr marL="461963" lvl="0" indent="-234950">
              <a:lnSpc>
                <a:spcPct val="120000"/>
              </a:lnSpc>
              <a:defRPr/>
            </a:pPr>
            <a:r>
              <a:rPr lang="en-US" kern="0">
                <a:solidFill>
                  <a:srgbClr val="000000"/>
                </a:solidFill>
              </a:rPr>
              <a:t>	</a:t>
            </a:r>
            <a:r>
              <a:rPr lang="en-US" kern="0">
                <a:solidFill>
                  <a:srgbClr val="000000"/>
                </a:solidFill>
              </a:rPr>
              <a:t>F</a:t>
            </a:r>
            <a:r>
              <a:rPr lang="en-US" kern="0" smtClean="0">
                <a:solidFill>
                  <a:srgbClr val="000000"/>
                </a:solidFill>
              </a:rPr>
              <a:t>or fewer covariates rather than more</a:t>
            </a:r>
          </a:p>
          <a:p>
            <a:pPr marL="461963" lvl="0" indent="-234950">
              <a:lnSpc>
                <a:spcPct val="120000"/>
              </a:lnSpc>
              <a:defRPr/>
            </a:pPr>
            <a:r>
              <a:rPr lang="en-US" kern="0">
                <a:solidFill>
                  <a:srgbClr val="000000"/>
                </a:solidFill>
              </a:rPr>
              <a:t>	</a:t>
            </a:r>
            <a:r>
              <a:rPr lang="en-US" kern="0" smtClean="0">
                <a:solidFill>
                  <a:srgbClr val="000000"/>
                </a:solidFill>
              </a:rPr>
              <a:t>For a covariate closer to the exposure than to the outcome</a:t>
            </a:r>
          </a:p>
          <a:p>
            <a:pPr marL="461963" lvl="0" indent="-234950">
              <a:lnSpc>
                <a:spcPct val="120000"/>
              </a:lnSpc>
              <a:defRPr/>
            </a:pPr>
            <a:r>
              <a:rPr lang="en-US" sz="2000" kern="0" smtClean="0">
                <a:solidFill>
                  <a:srgbClr val="000000"/>
                </a:solidFill>
              </a:rPr>
              <a:t>Fortunately, unlike confounding and selection bias, precision implications are readily assessed solely by data analysis.</a:t>
            </a:r>
            <a:endParaRPr lang="en-US" kern="0">
              <a:solidFill>
                <a:srgbClr val="000000"/>
              </a:solidFill>
            </a:endParaRPr>
          </a:p>
          <a:p>
            <a:pPr marL="461963" lvl="0" indent="-234950">
              <a:lnSpc>
                <a:spcPct val="50000"/>
              </a:lnSpc>
              <a:defRPr/>
            </a:pPr>
            <a:endParaRPr lang="en-US" kern="0" smtClean="0">
              <a:solidFill>
                <a:srgbClr val="000000"/>
              </a:solidFill>
            </a:endParaRPr>
          </a:p>
          <a:p>
            <a:pPr marL="225425" lvl="0" indent="-225425">
              <a:lnSpc>
                <a:spcPct val="120000"/>
              </a:lnSpc>
              <a:defRPr/>
            </a:pPr>
            <a:r>
              <a:rPr lang="en-US" sz="2200" b="1" kern="0" smtClean="0">
                <a:solidFill>
                  <a:srgbClr val="000000"/>
                </a:solidFill>
              </a:rPr>
              <a:t>What about strength of confounding and selection bias?</a:t>
            </a:r>
            <a:endParaRPr lang="en-US" sz="2200" b="1" kern="0">
              <a:solidFill>
                <a:srgbClr val="000000"/>
              </a:solidFill>
            </a:endParaRPr>
          </a:p>
          <a:p>
            <a:pPr marL="463550" lvl="0" indent="-238125">
              <a:lnSpc>
                <a:spcPct val="120000"/>
              </a:lnSpc>
              <a:defRPr/>
            </a:pPr>
            <a:r>
              <a:rPr lang="en-US" sz="2000" kern="0" smtClean="0">
                <a:solidFill>
                  <a:srgbClr val="000000"/>
                </a:solidFill>
              </a:rPr>
              <a:t>DAGs are exceedingly limited in this regard.</a:t>
            </a:r>
          </a:p>
          <a:p>
            <a:pPr marL="463550" lvl="0" indent="-238125">
              <a:lnSpc>
                <a:spcPct val="120000"/>
              </a:lnSpc>
              <a:defRPr/>
            </a:pPr>
            <a:r>
              <a:rPr lang="en-US" sz="2000" kern="0" smtClean="0">
                <a:solidFill>
                  <a:srgbClr val="000000"/>
                </a:solidFill>
              </a:rPr>
              <a:t>In general, the longer the path, the weaker the bias.</a:t>
            </a:r>
          </a:p>
          <a:p>
            <a:pPr marL="463550" lvl="0" indent="-238125">
              <a:lnSpc>
                <a:spcPct val="120000"/>
              </a:lnSpc>
              <a:defRPr/>
            </a:pPr>
            <a:r>
              <a:rPr lang="en-US" kern="0">
                <a:solidFill>
                  <a:srgbClr val="000000"/>
                </a:solidFill>
              </a:rPr>
              <a:t>	</a:t>
            </a:r>
            <a:r>
              <a:rPr lang="en-US" kern="0" smtClean="0">
                <a:solidFill>
                  <a:srgbClr val="000000"/>
                </a:solidFill>
              </a:rPr>
              <a:t>Definitely so if the longer path subsumes the shorter one.</a:t>
            </a:r>
          </a:p>
        </p:txBody>
      </p:sp>
    </p:spTree>
    <p:extLst>
      <p:ext uri="{BB962C8B-B14F-4D97-AF65-F5344CB8AC3E}">
        <p14:creationId xmlns:p14="http://schemas.microsoft.com/office/powerpoint/2010/main" val="3613261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18</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noProof="0" smtClean="0">
                <a:ln>
                  <a:noFill/>
                </a:ln>
                <a:solidFill>
                  <a:srgbClr val="CC00CC"/>
                </a:solidFill>
                <a:effectLst/>
                <a:uLnTx/>
                <a:uFillTx/>
                <a:latin typeface="Calibri" pitchFamily="34" charset="0"/>
              </a:rPr>
              <a:t>DAG FAQs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077200" cy="3148554"/>
          </a:xfrm>
          <a:prstGeom prst="rect">
            <a:avLst/>
          </a:prstGeom>
          <a:noFill/>
          <a:ln w="34925">
            <a:noFill/>
            <a:miter lim="800000"/>
            <a:headEnd/>
            <a:tailEnd type="none" w="lg" len="lg"/>
          </a:ln>
          <a:effectLst/>
        </p:spPr>
        <p:txBody>
          <a:bodyPr wrap="square">
            <a:spAutoFit/>
          </a:bodyPr>
          <a:lstStyle/>
          <a:p>
            <a:pPr marL="225425" lvl="0" indent="-225425">
              <a:lnSpc>
                <a:spcPct val="120000"/>
              </a:lnSpc>
              <a:defRPr/>
            </a:pPr>
            <a:r>
              <a:rPr lang="en-US" sz="2200" b="1" kern="0" smtClean="0">
                <a:solidFill>
                  <a:srgbClr val="000000"/>
                </a:solidFill>
              </a:rPr>
              <a:t>What </a:t>
            </a:r>
            <a:r>
              <a:rPr lang="en-US" sz="2200" b="1" kern="0">
                <a:solidFill>
                  <a:srgbClr val="000000"/>
                </a:solidFill>
              </a:rPr>
              <a:t>about </a:t>
            </a:r>
            <a:r>
              <a:rPr lang="en-US" sz="2200" b="1" kern="0" smtClean="0">
                <a:solidFill>
                  <a:srgbClr val="000000"/>
                </a:solidFill>
              </a:rPr>
              <a:t>direction of confounding and </a:t>
            </a:r>
            <a:r>
              <a:rPr lang="en-US" sz="2200" b="1" kern="0">
                <a:solidFill>
                  <a:srgbClr val="000000"/>
                </a:solidFill>
              </a:rPr>
              <a:t>selection bias?</a:t>
            </a:r>
          </a:p>
          <a:p>
            <a:pPr marL="463550" lvl="0" indent="-238125">
              <a:lnSpc>
                <a:spcPct val="120000"/>
              </a:lnSpc>
              <a:defRPr/>
            </a:pPr>
            <a:r>
              <a:rPr lang="en-US" sz="2000" kern="0" smtClean="0">
                <a:solidFill>
                  <a:srgbClr val="000000"/>
                </a:solidFill>
              </a:rPr>
              <a:t>VanderWeele et al. (2008) developed a “signed edges” approach.</a:t>
            </a:r>
            <a:endParaRPr lang="en-US" kern="0" smtClean="0">
              <a:solidFill>
                <a:srgbClr val="000000"/>
              </a:solidFill>
            </a:endParaRPr>
          </a:p>
          <a:p>
            <a:pPr marL="463550" lvl="0" indent="-238125">
              <a:lnSpc>
                <a:spcPct val="120000"/>
              </a:lnSpc>
              <a:defRPr/>
            </a:pPr>
            <a:r>
              <a:rPr lang="en-US" kern="0">
                <a:solidFill>
                  <a:srgbClr val="000000"/>
                </a:solidFill>
              </a:rPr>
              <a:t>	</a:t>
            </a:r>
            <a:r>
              <a:rPr lang="en-US" kern="0" smtClean="0">
                <a:solidFill>
                  <a:srgbClr val="000000"/>
                </a:solidFill>
              </a:rPr>
              <a:t>All the variables must be binary.</a:t>
            </a:r>
          </a:p>
          <a:p>
            <a:pPr marL="463550" lvl="0" indent="-238125">
              <a:lnSpc>
                <a:spcPct val="120000"/>
              </a:lnSpc>
              <a:defRPr/>
            </a:pPr>
            <a:r>
              <a:rPr lang="en-US" kern="0">
                <a:solidFill>
                  <a:srgbClr val="000000"/>
                </a:solidFill>
              </a:rPr>
              <a:t>	</a:t>
            </a:r>
            <a:r>
              <a:rPr lang="en-US" kern="0" smtClean="0">
                <a:solidFill>
                  <a:srgbClr val="000000"/>
                </a:solidFill>
              </a:rPr>
              <a:t>All the effects must be monotonic.</a:t>
            </a:r>
          </a:p>
          <a:p>
            <a:pPr marL="463550" lvl="0" indent="-238125">
              <a:lnSpc>
                <a:spcPct val="120000"/>
              </a:lnSpc>
              <a:defRPr/>
            </a:pPr>
            <a:r>
              <a:rPr lang="en-US" kern="0">
                <a:solidFill>
                  <a:srgbClr val="000000"/>
                </a:solidFill>
              </a:rPr>
              <a:t>	</a:t>
            </a:r>
            <a:r>
              <a:rPr lang="en-US" kern="0" smtClean="0">
                <a:solidFill>
                  <a:srgbClr val="000000"/>
                </a:solidFill>
              </a:rPr>
              <a:t>Even then, it doesn’t work for selection bias, just confounding.</a:t>
            </a:r>
          </a:p>
          <a:p>
            <a:pPr marL="463550" lvl="0" indent="-238125">
              <a:lnSpc>
                <a:spcPct val="50000"/>
              </a:lnSpc>
              <a:defRPr/>
            </a:pPr>
            <a:endParaRPr lang="en-US" kern="0" smtClean="0">
              <a:solidFill>
                <a:srgbClr val="000000"/>
              </a:solidFill>
            </a:endParaRPr>
          </a:p>
          <a:p>
            <a:pPr marL="225425" lvl="0" indent="-225425">
              <a:lnSpc>
                <a:spcPct val="120000"/>
              </a:lnSpc>
              <a:defRPr/>
            </a:pPr>
            <a:r>
              <a:rPr lang="en-US" sz="2200" b="1" kern="0">
                <a:solidFill>
                  <a:srgbClr val="000000"/>
                </a:solidFill>
              </a:rPr>
              <a:t>Can DAGs be </a:t>
            </a:r>
            <a:r>
              <a:rPr lang="en-US" sz="2200" b="1" kern="0">
                <a:solidFill>
                  <a:srgbClr val="000000"/>
                </a:solidFill>
              </a:rPr>
              <a:t>modified </a:t>
            </a:r>
            <a:r>
              <a:rPr lang="en-US" sz="2200" b="1" kern="0" smtClean="0">
                <a:solidFill>
                  <a:srgbClr val="000000"/>
                </a:solidFill>
              </a:rPr>
              <a:t>to </a:t>
            </a:r>
            <a:r>
              <a:rPr lang="en-US" sz="2200" b="1" kern="0">
                <a:solidFill>
                  <a:srgbClr val="000000"/>
                </a:solidFill>
              </a:rPr>
              <a:t>reduce these limitations?</a:t>
            </a:r>
          </a:p>
          <a:p>
            <a:pPr marL="461963" lvl="0" indent="-234950">
              <a:lnSpc>
                <a:spcPct val="120000"/>
              </a:lnSpc>
              <a:defRPr/>
            </a:pPr>
            <a:r>
              <a:rPr lang="en-US" sz="2000" kern="0" smtClean="0">
                <a:solidFill>
                  <a:srgbClr val="000000"/>
                </a:solidFill>
              </a:rPr>
              <a:t>Some methodologists </a:t>
            </a:r>
            <a:r>
              <a:rPr lang="en-US" sz="2000" kern="0">
                <a:solidFill>
                  <a:srgbClr val="000000"/>
                </a:solidFill>
              </a:rPr>
              <a:t>are </a:t>
            </a:r>
            <a:r>
              <a:rPr lang="en-US" sz="2000" kern="0" smtClean="0">
                <a:solidFill>
                  <a:srgbClr val="000000"/>
                </a:solidFill>
              </a:rPr>
              <a:t>working on it.</a:t>
            </a:r>
            <a:endParaRPr lang="en-US" sz="2000" kern="0">
              <a:solidFill>
                <a:srgbClr val="000000"/>
              </a:solidFill>
            </a:endParaRPr>
          </a:p>
          <a:p>
            <a:pPr marL="461963" lvl="0" indent="-234950">
              <a:lnSpc>
                <a:spcPct val="120000"/>
              </a:lnSpc>
              <a:defRPr/>
            </a:pPr>
            <a:r>
              <a:rPr lang="en-US" sz="2000" kern="0" smtClean="0">
                <a:solidFill>
                  <a:srgbClr val="000000"/>
                </a:solidFill>
              </a:rPr>
              <a:t>Do DAGs need to be an all-purpose tool?</a:t>
            </a:r>
          </a:p>
        </p:txBody>
      </p:sp>
    </p:spTree>
    <p:extLst>
      <p:ext uri="{BB962C8B-B14F-4D97-AF65-F5344CB8AC3E}">
        <p14:creationId xmlns:p14="http://schemas.microsoft.com/office/powerpoint/2010/main" val="1295665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19</a:t>
            </a:fld>
            <a:endParaRPr lang="en-US" dirty="0"/>
          </a:p>
        </p:txBody>
      </p:sp>
      <p:sp>
        <p:nvSpPr>
          <p:cNvPr id="5"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noProof="0" smtClean="0">
                <a:ln>
                  <a:noFill/>
                </a:ln>
                <a:solidFill>
                  <a:srgbClr val="CC00CC"/>
                </a:solidFill>
                <a:effectLst/>
                <a:uLnTx/>
                <a:uFillTx/>
                <a:latin typeface="Calibri" pitchFamily="34" charset="0"/>
              </a:rPr>
              <a:t>DAG FAQs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6" name="Text Box 2"/>
          <p:cNvSpPr txBox="1">
            <a:spLocks noChangeArrowheads="1"/>
          </p:cNvSpPr>
          <p:nvPr/>
        </p:nvSpPr>
        <p:spPr bwMode="auto">
          <a:xfrm>
            <a:off x="609600" y="714528"/>
            <a:ext cx="8077200" cy="867930"/>
          </a:xfrm>
          <a:prstGeom prst="rect">
            <a:avLst/>
          </a:prstGeom>
          <a:noFill/>
          <a:ln w="34925">
            <a:noFill/>
            <a:miter lim="800000"/>
            <a:headEnd/>
            <a:tailEnd type="none" w="lg" len="lg"/>
          </a:ln>
          <a:effectLst/>
        </p:spPr>
        <p:txBody>
          <a:bodyPr wrap="square">
            <a:spAutoFit/>
          </a:bodyPr>
          <a:lstStyle/>
          <a:p>
            <a:pPr marL="225425" lvl="0" indent="-225425">
              <a:lnSpc>
                <a:spcPct val="120000"/>
              </a:lnSpc>
              <a:defRPr/>
            </a:pPr>
            <a:r>
              <a:rPr lang="en-US" sz="2200" b="1" kern="0" smtClean="0">
                <a:solidFill>
                  <a:srgbClr val="000000"/>
                </a:solidFill>
              </a:rPr>
              <a:t>Will references be provided for the citations in this workshop?</a:t>
            </a:r>
            <a:endParaRPr lang="en-US" sz="2200" b="1" kern="0">
              <a:solidFill>
                <a:srgbClr val="000000"/>
              </a:solidFill>
            </a:endParaRPr>
          </a:p>
          <a:p>
            <a:pPr marL="463550" lvl="0" indent="-238125">
              <a:lnSpc>
                <a:spcPct val="120000"/>
              </a:lnSpc>
              <a:defRPr/>
            </a:pPr>
            <a:r>
              <a:rPr lang="en-US" sz="2000" kern="0" smtClean="0">
                <a:solidFill>
                  <a:srgbClr val="000000"/>
                </a:solidFill>
              </a:rPr>
              <a:t>Yes.</a:t>
            </a:r>
          </a:p>
        </p:txBody>
      </p:sp>
    </p:spTree>
    <p:extLst>
      <p:ext uri="{BB962C8B-B14F-4D97-AF65-F5344CB8AC3E}">
        <p14:creationId xmlns:p14="http://schemas.microsoft.com/office/powerpoint/2010/main" val="3980665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a:t>
            </a:fld>
            <a:endParaRPr lang="en-US" dirty="0"/>
          </a:p>
        </p:txBody>
      </p:sp>
      <p:sp>
        <p:nvSpPr>
          <p:cNvPr id="3" name="Rectangle 4"/>
          <p:cNvSpPr>
            <a:spLocks noChangeArrowheads="1"/>
          </p:cNvSpPr>
          <p:nvPr/>
        </p:nvSpPr>
        <p:spPr bwMode="auto">
          <a:xfrm>
            <a:off x="838200" y="381000"/>
            <a:ext cx="8001000" cy="47982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lnSpc>
                <a:spcPct val="120000"/>
              </a:lnSpc>
              <a:spcBef>
                <a:spcPct val="0"/>
              </a:spcBef>
              <a:spcAft>
                <a:spcPct val="0"/>
              </a:spcAft>
            </a:pPr>
            <a:r>
              <a:rPr lang="en-US" sz="2600" b="1" smtClean="0">
                <a:solidFill>
                  <a:srgbClr val="CC00CC"/>
                </a:solidFill>
              </a:rPr>
              <a:t>Software</a:t>
            </a:r>
            <a:endParaRPr lang="en-US" sz="2600" b="1" dirty="0" smtClean="0">
              <a:solidFill>
                <a:srgbClr val="CC00CC"/>
              </a:solidFill>
            </a:endParaRPr>
          </a:p>
          <a:p>
            <a:pPr fontAlgn="base">
              <a:lnSpc>
                <a:spcPct val="50000"/>
              </a:lnSpc>
              <a:spcBef>
                <a:spcPct val="0"/>
              </a:spcBef>
              <a:spcAft>
                <a:spcPct val="0"/>
              </a:spcAft>
            </a:pPr>
            <a:endParaRPr lang="en-US" sz="2400" smtClean="0"/>
          </a:p>
          <a:p>
            <a:pPr fontAlgn="base">
              <a:lnSpc>
                <a:spcPct val="120000"/>
              </a:lnSpc>
              <a:spcBef>
                <a:spcPct val="0"/>
              </a:spcBef>
              <a:spcAft>
                <a:spcPct val="0"/>
              </a:spcAft>
              <a:tabLst>
                <a:tab pos="463550" algn="l"/>
              </a:tabLst>
            </a:pPr>
            <a:r>
              <a:rPr lang="en-US" sz="2400" smtClean="0"/>
              <a:t>DAGitty </a:t>
            </a:r>
            <a:r>
              <a:rPr lang="en-US" sz="2400"/>
              <a:t>(</a:t>
            </a:r>
            <a:r>
              <a:rPr lang="en-US" sz="2400" smtClean="0"/>
              <a:t>dags.html) at </a:t>
            </a:r>
            <a:r>
              <a:rPr lang="en-US" sz="2400" smtClean="0">
                <a:hlinkClick r:id="rId2"/>
              </a:rPr>
              <a:t>www.dagitty.net</a:t>
            </a:r>
            <a:endParaRPr lang="en-US" sz="2400" smtClean="0"/>
          </a:p>
          <a:p>
            <a:pPr fontAlgn="base">
              <a:lnSpc>
                <a:spcPct val="120000"/>
              </a:lnSpc>
              <a:spcBef>
                <a:spcPct val="0"/>
              </a:spcBef>
              <a:spcAft>
                <a:spcPct val="0"/>
              </a:spcAft>
              <a:tabLst>
                <a:tab pos="463550" algn="l"/>
              </a:tabLst>
            </a:pPr>
            <a:r>
              <a:rPr lang="en-US" sz="2000"/>
              <a:t>	</a:t>
            </a:r>
            <a:r>
              <a:rPr lang="en-US" sz="2000" smtClean="0"/>
              <a:t>Draws and analyzes DAGs quickly with an efficient </a:t>
            </a:r>
            <a:r>
              <a:rPr lang="en-US" sz="2000" smtClean="0"/>
              <a:t>algorithm.</a:t>
            </a:r>
            <a:endParaRPr lang="en-US" sz="2000" smtClean="0"/>
          </a:p>
          <a:p>
            <a:pPr fontAlgn="base">
              <a:lnSpc>
                <a:spcPct val="120000"/>
              </a:lnSpc>
              <a:spcBef>
                <a:spcPct val="0"/>
              </a:spcBef>
              <a:spcAft>
                <a:spcPct val="0"/>
              </a:spcAft>
              <a:tabLst>
                <a:tab pos="463550" algn="l"/>
              </a:tabLst>
            </a:pPr>
            <a:r>
              <a:rPr lang="en-US" sz="2000"/>
              <a:t>	</a:t>
            </a:r>
            <a:r>
              <a:rPr lang="en-US" sz="2000" smtClean="0"/>
              <a:t>Can run online or on your computer</a:t>
            </a:r>
            <a:r>
              <a:rPr lang="en-US" sz="2000" smtClean="0"/>
              <a:t>.</a:t>
            </a:r>
          </a:p>
          <a:p>
            <a:pPr fontAlgn="base">
              <a:lnSpc>
                <a:spcPct val="120000"/>
              </a:lnSpc>
              <a:spcBef>
                <a:spcPct val="0"/>
              </a:spcBef>
              <a:spcAft>
                <a:spcPct val="0"/>
              </a:spcAft>
              <a:tabLst>
                <a:tab pos="463550" algn="l"/>
              </a:tabLst>
            </a:pPr>
            <a:r>
              <a:rPr lang="en-US" sz="2000"/>
              <a:t>	</a:t>
            </a:r>
            <a:r>
              <a:rPr lang="en-US" sz="2000" smtClean="0"/>
              <a:t>Gives less detail.</a:t>
            </a:r>
            <a:endParaRPr lang="en-US" sz="2000" smtClean="0"/>
          </a:p>
          <a:p>
            <a:pPr fontAlgn="base">
              <a:lnSpc>
                <a:spcPct val="50000"/>
              </a:lnSpc>
              <a:spcBef>
                <a:spcPct val="0"/>
              </a:spcBef>
              <a:spcAft>
                <a:spcPct val="0"/>
              </a:spcAft>
            </a:pPr>
            <a:endParaRPr lang="en-US" sz="2600" b="1" smtClean="0"/>
          </a:p>
          <a:p>
            <a:pPr lvl="0" fontAlgn="base">
              <a:lnSpc>
                <a:spcPct val="120000"/>
              </a:lnSpc>
              <a:spcBef>
                <a:spcPct val="0"/>
              </a:spcBef>
              <a:spcAft>
                <a:spcPct val="0"/>
              </a:spcAft>
            </a:pPr>
            <a:r>
              <a:rPr lang="en-US" sz="2400" smtClean="0">
                <a:solidFill>
                  <a:prstClr val="black"/>
                </a:solidFill>
              </a:rPr>
              <a:t>dag.exe at </a:t>
            </a:r>
            <a:r>
              <a:rPr lang="en-US" sz="2400" smtClean="0">
                <a:hlinkClick r:id="rId3"/>
              </a:rPr>
              <a:t>epi.dife.de/dag</a:t>
            </a:r>
            <a:r>
              <a:rPr lang="en-US" sz="2400">
                <a:hlinkClick r:id="rId3"/>
              </a:rPr>
              <a:t>/</a:t>
            </a:r>
            <a:endParaRPr lang="en-US" sz="2400"/>
          </a:p>
          <a:p>
            <a:pPr lvl="0" fontAlgn="base">
              <a:lnSpc>
                <a:spcPct val="120000"/>
              </a:lnSpc>
              <a:spcBef>
                <a:spcPct val="0"/>
              </a:spcBef>
              <a:spcAft>
                <a:spcPct val="0"/>
              </a:spcAft>
              <a:tabLst>
                <a:tab pos="463550" algn="l"/>
              </a:tabLst>
            </a:pPr>
            <a:r>
              <a:rPr lang="en-US" sz="2000" smtClean="0">
                <a:solidFill>
                  <a:prstClr val="black"/>
                </a:solidFill>
              </a:rPr>
              <a:t>	Gives path-by-path details</a:t>
            </a:r>
          </a:p>
          <a:p>
            <a:pPr lvl="0" fontAlgn="base">
              <a:lnSpc>
                <a:spcPct val="120000"/>
              </a:lnSpc>
              <a:spcBef>
                <a:spcPct val="0"/>
              </a:spcBef>
              <a:spcAft>
                <a:spcPct val="0"/>
              </a:spcAft>
              <a:tabLst>
                <a:tab pos="463550" algn="l"/>
              </a:tabLst>
            </a:pPr>
            <a:r>
              <a:rPr lang="en-US" sz="2000">
                <a:solidFill>
                  <a:prstClr val="black"/>
                </a:solidFill>
              </a:rPr>
              <a:t>	</a:t>
            </a:r>
            <a:r>
              <a:rPr lang="en-US" sz="2000" smtClean="0">
                <a:solidFill>
                  <a:prstClr val="black"/>
                </a:solidFill>
              </a:rPr>
              <a:t>Can take a while to run on a complex </a:t>
            </a:r>
            <a:r>
              <a:rPr lang="en-US" sz="2000" smtClean="0">
                <a:solidFill>
                  <a:prstClr val="black"/>
                </a:solidFill>
              </a:rPr>
              <a:t>diagram.</a:t>
            </a:r>
            <a:endParaRPr lang="en-US" sz="2000" smtClean="0">
              <a:solidFill>
                <a:prstClr val="black"/>
              </a:solidFill>
            </a:endParaRPr>
          </a:p>
          <a:p>
            <a:pPr lvl="0" fontAlgn="base">
              <a:lnSpc>
                <a:spcPct val="120000"/>
              </a:lnSpc>
              <a:spcBef>
                <a:spcPct val="0"/>
              </a:spcBef>
              <a:spcAft>
                <a:spcPct val="0"/>
              </a:spcAft>
              <a:tabLst>
                <a:tab pos="463550" algn="l"/>
              </a:tabLst>
            </a:pPr>
            <a:r>
              <a:rPr lang="en-US" sz="2000">
                <a:solidFill>
                  <a:prstClr val="black"/>
                </a:solidFill>
              </a:rPr>
              <a:t>	</a:t>
            </a:r>
            <a:r>
              <a:rPr lang="en-US" sz="2000" smtClean="0">
                <a:solidFill>
                  <a:prstClr val="black"/>
                </a:solidFill>
              </a:rPr>
              <a:t>Doesn’t draw the </a:t>
            </a:r>
            <a:r>
              <a:rPr lang="en-US" sz="2000" smtClean="0">
                <a:solidFill>
                  <a:prstClr val="black"/>
                </a:solidFill>
              </a:rPr>
              <a:t>diagram.</a:t>
            </a:r>
            <a:endParaRPr lang="en-US" sz="2000" smtClean="0">
              <a:solidFill>
                <a:prstClr val="black"/>
              </a:solidFill>
            </a:endParaRPr>
          </a:p>
          <a:p>
            <a:pPr lvl="0" fontAlgn="base">
              <a:lnSpc>
                <a:spcPct val="120000"/>
              </a:lnSpc>
              <a:spcBef>
                <a:spcPct val="0"/>
              </a:spcBef>
              <a:spcAft>
                <a:spcPct val="0"/>
              </a:spcAft>
              <a:tabLst>
                <a:tab pos="463550" algn="l"/>
              </a:tabLst>
            </a:pPr>
            <a:r>
              <a:rPr lang="en-US" sz="2000">
                <a:solidFill>
                  <a:prstClr val="black"/>
                </a:solidFill>
              </a:rPr>
              <a:t>	</a:t>
            </a:r>
            <a:r>
              <a:rPr lang="en-US" sz="2000" smtClean="0">
                <a:solidFill>
                  <a:prstClr val="black"/>
                </a:solidFill>
              </a:rPr>
              <a:t>Can’t run </a:t>
            </a:r>
            <a:r>
              <a:rPr lang="en-US" sz="2000" smtClean="0">
                <a:solidFill>
                  <a:prstClr val="black"/>
                </a:solidFill>
              </a:rPr>
              <a:t>online.</a:t>
            </a:r>
            <a:endParaRPr lang="en-US" sz="2000" smtClean="0">
              <a:solidFill>
                <a:prstClr val="black"/>
              </a:solidFill>
            </a:endParaRPr>
          </a:p>
          <a:p>
            <a:pPr lvl="0" fontAlgn="base">
              <a:lnSpc>
                <a:spcPct val="120000"/>
              </a:lnSpc>
              <a:spcBef>
                <a:spcPct val="0"/>
              </a:spcBef>
              <a:spcAft>
                <a:spcPct val="0"/>
              </a:spcAft>
              <a:tabLst>
                <a:tab pos="463550" algn="l"/>
              </a:tabLst>
            </a:pPr>
            <a:r>
              <a:rPr lang="en-US" sz="2000">
                <a:solidFill>
                  <a:prstClr val="black"/>
                </a:solidFill>
              </a:rPr>
              <a:t>	</a:t>
            </a:r>
            <a:r>
              <a:rPr lang="en-US" sz="2000" smtClean="0">
                <a:solidFill>
                  <a:prstClr val="black"/>
                </a:solidFill>
              </a:rPr>
              <a:t>R</a:t>
            </a:r>
            <a:r>
              <a:rPr lang="en-US" sz="2000" smtClean="0">
                <a:solidFill>
                  <a:prstClr val="black"/>
                </a:solidFill>
              </a:rPr>
              <a:t>unning a </a:t>
            </a:r>
            <a:r>
              <a:rPr lang="en-US" sz="2000" smtClean="0">
                <a:solidFill>
                  <a:prstClr val="black"/>
                </a:solidFill>
              </a:rPr>
              <a:t>*.exe </a:t>
            </a:r>
            <a:r>
              <a:rPr lang="en-US" sz="2000" smtClean="0">
                <a:solidFill>
                  <a:prstClr val="black"/>
                </a:solidFill>
              </a:rPr>
              <a:t>file </a:t>
            </a:r>
            <a:r>
              <a:rPr lang="en-US" sz="2000" smtClean="0">
                <a:solidFill>
                  <a:prstClr val="black"/>
                </a:solidFill>
              </a:rPr>
              <a:t>on a </a:t>
            </a:r>
            <a:r>
              <a:rPr lang="en-US" sz="2000" smtClean="0">
                <a:solidFill>
                  <a:prstClr val="black"/>
                </a:solidFill>
              </a:rPr>
              <a:t>Mac might not be straightforward.</a:t>
            </a:r>
            <a:endParaRPr lang="en-US" sz="2000" smtClean="0">
              <a:solidFill>
                <a:prstClr val="black"/>
              </a:solidFill>
            </a:endParaRPr>
          </a:p>
        </p:txBody>
      </p:sp>
    </p:spTree>
    <p:extLst>
      <p:ext uri="{BB962C8B-B14F-4D97-AF65-F5344CB8AC3E}">
        <p14:creationId xmlns:p14="http://schemas.microsoft.com/office/powerpoint/2010/main" val="892794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20</a:t>
            </a:fld>
            <a:endParaRPr lang="en-US" dirty="0"/>
          </a:p>
        </p:txBody>
      </p:sp>
      <p:sp>
        <p:nvSpPr>
          <p:cNvPr id="38"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baseline="0" noProof="0" smtClean="0">
                <a:ln>
                  <a:noFill/>
                </a:ln>
                <a:solidFill>
                  <a:srgbClr val="CC00CC"/>
                </a:solidFill>
                <a:effectLst/>
                <a:uLnTx/>
                <a:uFillTx/>
                <a:latin typeface="Calibri" pitchFamily="34" charset="0"/>
              </a:rPr>
              <a:t>Paths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39" name="Text Box 2"/>
          <p:cNvSpPr txBox="1">
            <a:spLocks noChangeArrowheads="1"/>
          </p:cNvSpPr>
          <p:nvPr/>
        </p:nvSpPr>
        <p:spPr bwMode="auto">
          <a:xfrm>
            <a:off x="609600" y="599956"/>
            <a:ext cx="7543800" cy="5216813"/>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Each path goes between the exposure and the outcome.</a:t>
            </a:r>
          </a:p>
          <a:p>
            <a:pPr marL="339725" marR="0" lvl="0" indent="-339725" defTabSz="914400" eaLnBrk="1" fontAlgn="auto" latinLnBrk="0" hangingPunct="1">
              <a:lnSpc>
                <a:spcPct val="150000"/>
              </a:lnSpc>
              <a:spcBef>
                <a:spcPts val="0"/>
              </a:spcBef>
              <a:spcAft>
                <a:spcPts val="0"/>
              </a:spcAft>
              <a:buClrTx/>
              <a:buSzTx/>
              <a:buFontTx/>
              <a:buNone/>
              <a:defRPr/>
            </a:pPr>
            <a:r>
              <a:rPr lang="en-US" sz="2000" kern="0">
                <a:solidFill>
                  <a:srgbClr val="000000"/>
                </a:solidFill>
              </a:rPr>
              <a:t>	</a:t>
            </a:r>
            <a:r>
              <a:rPr lang="en-US" kern="0" smtClean="0">
                <a:solidFill>
                  <a:srgbClr val="000000"/>
                </a:solidFill>
              </a:rPr>
              <a:t>Disregarding arrow directions.</a:t>
            </a:r>
          </a:p>
          <a:p>
            <a:pPr marL="339725" marR="0" lvl="0" indent="-339725" defTabSz="914400" eaLnBrk="1" fontAlgn="auto" latinLnBrk="0" hangingPunct="1">
              <a:lnSpc>
                <a:spcPct val="150000"/>
              </a:lnSpc>
              <a:spcBef>
                <a:spcPts val="0"/>
              </a:spcBef>
              <a:spcAft>
                <a:spcPts val="0"/>
              </a:spcAft>
              <a:buClrTx/>
              <a:buSzTx/>
              <a:buFontTx/>
              <a:buNone/>
              <a:defRPr/>
            </a:pPr>
            <a:r>
              <a:rPr lang="en-US" kern="0">
                <a:solidFill>
                  <a:srgbClr val="000000"/>
                </a:solidFill>
              </a:rPr>
              <a:t>	</a:t>
            </a:r>
            <a:r>
              <a:rPr lang="en-US" kern="0" smtClean="0">
                <a:solidFill>
                  <a:srgbClr val="000000"/>
                </a:solidFill>
              </a:rPr>
              <a:t>Without passing through any node more than once.</a:t>
            </a:r>
          </a:p>
          <a:p>
            <a:pPr marL="339725" lvl="0" indent="-339725">
              <a:lnSpc>
                <a:spcPct val="50000"/>
              </a:lnSpc>
              <a:defRPr/>
            </a:pPr>
            <a:endParaRPr lang="en-US" kern="0">
              <a:solidFill>
                <a:srgbClr val="000000"/>
              </a:solidFill>
            </a:endParaRPr>
          </a:p>
          <a:p>
            <a:pPr marL="339725" lvl="0" indent="-339725">
              <a:lnSpc>
                <a:spcPct val="150000"/>
              </a:lnSpc>
              <a:defRPr/>
            </a:pPr>
            <a:r>
              <a:rPr lang="en-US" sz="2000" kern="0">
                <a:solidFill>
                  <a:srgbClr val="000000"/>
                </a:solidFill>
              </a:rPr>
              <a:t>Closed paths</a:t>
            </a:r>
          </a:p>
          <a:p>
            <a:pPr marL="339725" lvl="0" indent="-339725">
              <a:lnSpc>
                <a:spcPct val="150000"/>
              </a:lnSpc>
              <a:defRPr/>
            </a:pPr>
            <a:r>
              <a:rPr lang="en-US" kern="0">
                <a:solidFill>
                  <a:srgbClr val="000000"/>
                </a:solidFill>
              </a:rPr>
              <a:t>	No association flows along </a:t>
            </a:r>
            <a:r>
              <a:rPr lang="en-US" kern="0">
                <a:solidFill>
                  <a:srgbClr val="000000"/>
                </a:solidFill>
              </a:rPr>
              <a:t>them</a:t>
            </a:r>
            <a:r>
              <a:rPr lang="en-US" kern="0" smtClean="0">
                <a:solidFill>
                  <a:srgbClr val="000000"/>
                </a:solidFill>
              </a:rPr>
              <a:t>.</a:t>
            </a:r>
          </a:p>
          <a:p>
            <a:pPr marL="339725" lvl="0" indent="-339725">
              <a:lnSpc>
                <a:spcPct val="50000"/>
              </a:lnSpc>
              <a:defRPr/>
            </a:pPr>
            <a:endParaRPr lang="en-US" kern="0">
              <a:solidFill>
                <a:srgbClr val="000000"/>
              </a:solidFill>
            </a:endParaRPr>
          </a:p>
          <a:p>
            <a:pPr marL="339725" lvl="0" indent="-339725">
              <a:lnSpc>
                <a:spcPct val="150000"/>
              </a:lnSpc>
              <a:defRPr/>
            </a:pPr>
            <a:r>
              <a:rPr lang="en-US" sz="2000" kern="0" smtClean="0">
                <a:solidFill>
                  <a:srgbClr val="000000"/>
                </a:solidFill>
              </a:rPr>
              <a:t>Open paths</a:t>
            </a:r>
          </a:p>
          <a:p>
            <a:pPr marL="339725" lvl="0" indent="-339725">
              <a:lnSpc>
                <a:spcPct val="150000"/>
              </a:lnSpc>
              <a:defRPr/>
            </a:pPr>
            <a:r>
              <a:rPr lang="en-US" kern="0">
                <a:solidFill>
                  <a:srgbClr val="000000"/>
                </a:solidFill>
              </a:rPr>
              <a:t>	</a:t>
            </a:r>
            <a:r>
              <a:rPr lang="en-US" kern="0" smtClean="0">
                <a:solidFill>
                  <a:srgbClr val="000000"/>
                </a:solidFill>
              </a:rPr>
              <a:t>We expect association to flow along them.</a:t>
            </a:r>
          </a:p>
          <a:p>
            <a:pPr marL="339725" lvl="0" indent="-339725">
              <a:lnSpc>
                <a:spcPct val="50000"/>
              </a:lnSpc>
              <a:defRPr/>
            </a:pPr>
            <a:endParaRPr lang="en-US" kern="0">
              <a:solidFill>
                <a:srgbClr val="000000"/>
              </a:solidFill>
            </a:endParaRPr>
          </a:p>
          <a:p>
            <a:pPr marL="339725" lvl="0" indent="-339725">
              <a:lnSpc>
                <a:spcPct val="150000"/>
              </a:lnSpc>
              <a:defRPr/>
            </a:pPr>
            <a:r>
              <a:rPr lang="en-US" sz="2000" kern="0" smtClean="0">
                <a:solidFill>
                  <a:srgbClr val="000000"/>
                </a:solidFill>
              </a:rPr>
              <a:t>Faithfulness</a:t>
            </a:r>
            <a:endParaRPr lang="en-US" sz="2000" kern="0">
              <a:solidFill>
                <a:srgbClr val="000000"/>
              </a:solidFill>
            </a:endParaRPr>
          </a:p>
          <a:p>
            <a:pPr marL="339725" lvl="0" indent="-339725">
              <a:lnSpc>
                <a:spcPct val="150000"/>
              </a:lnSpc>
              <a:defRPr/>
            </a:pPr>
            <a:r>
              <a:rPr lang="en-US" kern="0">
                <a:solidFill>
                  <a:srgbClr val="000000"/>
                </a:solidFill>
              </a:rPr>
              <a:t>	</a:t>
            </a:r>
            <a:r>
              <a:rPr lang="en-US" kern="0" smtClean="0">
                <a:solidFill>
                  <a:srgbClr val="000000"/>
                </a:solidFill>
              </a:rPr>
              <a:t>A DAG is said to be faithful if this expectation is met.</a:t>
            </a:r>
          </a:p>
          <a:p>
            <a:pPr marL="1027113" lvl="0" indent="-339725">
              <a:lnSpc>
                <a:spcPct val="150000"/>
              </a:lnSpc>
              <a:defRPr/>
            </a:pPr>
            <a:r>
              <a:rPr lang="en-US" sz="1600" kern="0" smtClean="0">
                <a:solidFill>
                  <a:srgbClr val="000000"/>
                </a:solidFill>
              </a:rPr>
              <a:t>No coincidental, exact cancellation of positive and negative associations along any open paths.</a:t>
            </a:r>
            <a:endParaRPr lang="en-US" sz="1600" kern="0">
              <a:solidFill>
                <a:srgbClr val="000000"/>
              </a:solidFill>
            </a:endParaRPr>
          </a:p>
        </p:txBody>
      </p:sp>
    </p:spTree>
    <p:extLst>
      <p:ext uri="{BB962C8B-B14F-4D97-AF65-F5344CB8AC3E}">
        <p14:creationId xmlns:p14="http://schemas.microsoft.com/office/powerpoint/2010/main" val="1507236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21</a:t>
            </a:fld>
            <a:endParaRPr lang="en-US" dirty="0"/>
          </a:p>
        </p:txBody>
      </p:sp>
      <p:sp>
        <p:nvSpPr>
          <p:cNvPr id="38"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baseline="0" noProof="0" smtClean="0">
                <a:ln>
                  <a:noFill/>
                </a:ln>
                <a:solidFill>
                  <a:srgbClr val="CC00CC"/>
                </a:solidFill>
                <a:effectLst/>
                <a:uLnTx/>
                <a:uFillTx/>
                <a:latin typeface="Calibri" pitchFamily="34" charset="0"/>
              </a:rPr>
              <a:t>Paths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39" name="Text Box 2"/>
          <p:cNvSpPr txBox="1">
            <a:spLocks noChangeArrowheads="1"/>
          </p:cNvSpPr>
          <p:nvPr/>
        </p:nvSpPr>
        <p:spPr bwMode="auto">
          <a:xfrm>
            <a:off x="609600" y="599956"/>
            <a:ext cx="7543800" cy="3924151"/>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Closed means closed all the way.</a:t>
            </a:r>
          </a:p>
          <a:p>
            <a:pPr marL="339725" marR="0" lvl="0" indent="-339725" defTabSz="914400" eaLnBrk="1" fontAlgn="auto" latinLnBrk="0" hangingPunct="1">
              <a:lnSpc>
                <a:spcPct val="150000"/>
              </a:lnSpc>
              <a:spcBef>
                <a:spcPts val="0"/>
              </a:spcBef>
              <a:spcAft>
                <a:spcPts val="0"/>
              </a:spcAft>
              <a:buClrTx/>
              <a:buSzTx/>
              <a:buFontTx/>
              <a:buNone/>
              <a:defRPr/>
            </a:pPr>
            <a:r>
              <a:rPr lang="en-US" sz="2000" kern="0">
                <a:solidFill>
                  <a:srgbClr val="000000"/>
                </a:solidFill>
              </a:rPr>
              <a:t>	</a:t>
            </a:r>
            <a:r>
              <a:rPr lang="en-US" kern="0" smtClean="0">
                <a:solidFill>
                  <a:srgbClr val="000000"/>
                </a:solidFill>
              </a:rPr>
              <a:t>No association flow at all.</a:t>
            </a:r>
          </a:p>
          <a:p>
            <a:pPr marL="339725" marR="0" lvl="0" indent="-339725" defTabSz="914400" eaLnBrk="1" fontAlgn="auto" latinLnBrk="0" hangingPunct="1">
              <a:lnSpc>
                <a:spcPct val="150000"/>
              </a:lnSpc>
              <a:spcBef>
                <a:spcPts val="0"/>
              </a:spcBef>
              <a:spcAft>
                <a:spcPts val="0"/>
              </a:spcAft>
              <a:buClrTx/>
              <a:buSzTx/>
              <a:buFontTx/>
              <a:buNone/>
              <a:defRPr/>
            </a:pPr>
            <a:r>
              <a:rPr lang="en-US" kern="0">
                <a:solidFill>
                  <a:srgbClr val="000000"/>
                </a:solidFill>
              </a:rPr>
              <a:t>	</a:t>
            </a:r>
            <a:r>
              <a:rPr lang="en-US" kern="0" smtClean="0">
                <a:solidFill>
                  <a:srgbClr val="000000"/>
                </a:solidFill>
              </a:rPr>
              <a:t>DAGs don’t depict partial closing.</a:t>
            </a:r>
          </a:p>
          <a:p>
            <a:pPr marL="339725" marR="0" lvl="0" indent="-339725" defTabSz="914400" eaLnBrk="1" fontAlgn="auto" latinLnBrk="0" hangingPunct="1">
              <a:lnSpc>
                <a:spcPct val="50000"/>
              </a:lnSpc>
              <a:spcBef>
                <a:spcPts val="0"/>
              </a:spcBef>
              <a:spcAft>
                <a:spcPts val="0"/>
              </a:spcAft>
              <a:buClrTx/>
              <a:buSzTx/>
              <a:buFontTx/>
              <a:buNone/>
              <a:defRPr/>
            </a:pPr>
            <a:r>
              <a:rPr lang="en-US" kern="0">
                <a:solidFill>
                  <a:srgbClr val="000000"/>
                </a:solidFill>
              </a:rPr>
              <a:t>	</a:t>
            </a:r>
            <a:endParaRPr lang="en-US" kern="0">
              <a:solidFill>
                <a:srgbClr val="000000"/>
              </a:solidFill>
            </a:endParaRPr>
          </a:p>
          <a:p>
            <a:pPr marL="339725" lvl="0" indent="-339725">
              <a:lnSpc>
                <a:spcPct val="150000"/>
              </a:lnSpc>
              <a:defRPr/>
            </a:pPr>
            <a:r>
              <a:rPr lang="en-US" sz="2000" kern="0" smtClean="0">
                <a:solidFill>
                  <a:srgbClr val="000000"/>
                </a:solidFill>
              </a:rPr>
              <a:t>Open means open to any extent.</a:t>
            </a:r>
            <a:endParaRPr lang="en-US" sz="2000" kern="0">
              <a:solidFill>
                <a:srgbClr val="000000"/>
              </a:solidFill>
            </a:endParaRPr>
          </a:p>
          <a:p>
            <a:pPr marL="339725" lvl="0" indent="-339725">
              <a:lnSpc>
                <a:spcPct val="150000"/>
              </a:lnSpc>
              <a:defRPr/>
            </a:pPr>
            <a:r>
              <a:rPr lang="en-US" kern="0" smtClean="0">
                <a:solidFill>
                  <a:srgbClr val="000000"/>
                </a:solidFill>
              </a:rPr>
              <a:t>	Even just a little bit.</a:t>
            </a:r>
          </a:p>
          <a:p>
            <a:pPr marL="339725" lvl="0" indent="-339725">
              <a:lnSpc>
                <a:spcPct val="150000"/>
              </a:lnSpc>
              <a:defRPr/>
            </a:pPr>
            <a:r>
              <a:rPr lang="en-US" kern="0">
                <a:solidFill>
                  <a:srgbClr val="000000"/>
                </a:solidFill>
              </a:rPr>
              <a:t>	</a:t>
            </a:r>
            <a:r>
              <a:rPr lang="en-US" kern="0" smtClean="0">
                <a:solidFill>
                  <a:srgbClr val="000000"/>
                </a:solidFill>
              </a:rPr>
              <a:t>DAGs don’t distinguish between partly and fully open.</a:t>
            </a:r>
          </a:p>
          <a:p>
            <a:pPr marL="339725" lvl="0" indent="-339725">
              <a:lnSpc>
                <a:spcPct val="50000"/>
              </a:lnSpc>
              <a:defRPr/>
            </a:pPr>
            <a:endParaRPr lang="en-US" kern="0">
              <a:solidFill>
                <a:srgbClr val="000000"/>
              </a:solidFill>
            </a:endParaRPr>
          </a:p>
          <a:p>
            <a:pPr marL="339725" lvl="0" indent="-339725">
              <a:lnSpc>
                <a:spcPct val="150000"/>
              </a:lnSpc>
              <a:defRPr/>
            </a:pPr>
            <a:r>
              <a:rPr lang="en-US" sz="2000" kern="0" smtClean="0">
                <a:solidFill>
                  <a:srgbClr val="000000"/>
                </a:solidFill>
              </a:rPr>
              <a:t>As we’ll see, these features of DAGs have implications for surrogates or proxy variables.</a:t>
            </a:r>
            <a:endParaRPr lang="en-US" sz="1600" kern="0">
              <a:solidFill>
                <a:srgbClr val="000000"/>
              </a:solidFill>
            </a:endParaRPr>
          </a:p>
        </p:txBody>
      </p:sp>
    </p:spTree>
    <p:extLst>
      <p:ext uri="{BB962C8B-B14F-4D97-AF65-F5344CB8AC3E}">
        <p14:creationId xmlns:p14="http://schemas.microsoft.com/office/powerpoint/2010/main" val="1269530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22</a:t>
            </a:fld>
            <a:endParaRPr lang="en-US" dirty="0"/>
          </a:p>
        </p:txBody>
      </p:sp>
      <p:sp>
        <p:nvSpPr>
          <p:cNvPr id="38"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baseline="0" noProof="0" smtClean="0">
                <a:ln>
                  <a:noFill/>
                </a:ln>
                <a:solidFill>
                  <a:srgbClr val="CC00CC"/>
                </a:solidFill>
                <a:effectLst/>
                <a:uLnTx/>
                <a:uFillTx/>
                <a:latin typeface="Calibri" pitchFamily="34" charset="0"/>
              </a:rPr>
              <a:t>Paths</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39" name="Text Box 2"/>
          <p:cNvSpPr txBox="1">
            <a:spLocks noChangeArrowheads="1"/>
          </p:cNvSpPr>
          <p:nvPr/>
        </p:nvSpPr>
        <p:spPr bwMode="auto">
          <a:xfrm>
            <a:off x="609600" y="599956"/>
            <a:ext cx="8305800" cy="5124480"/>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 Nature kindly leaves all causal paths open.</a:t>
            </a:r>
          </a:p>
          <a:p>
            <a:pPr marL="339725" marR="0" lvl="0" indent="-339725" defTabSz="914400" eaLnBrk="1" fontAlgn="auto" latinLnBrk="0" hangingPunct="1">
              <a:lnSpc>
                <a:spcPct val="150000"/>
              </a:lnSpc>
              <a:spcBef>
                <a:spcPts val="0"/>
              </a:spcBef>
              <a:spcAft>
                <a:spcPts val="0"/>
              </a:spcAft>
              <a:buClrTx/>
              <a:buSzTx/>
              <a:buFontTx/>
              <a:buNone/>
              <a:defRPr/>
            </a:pPr>
            <a:r>
              <a:rPr lang="en-US" sz="2000" kern="0">
                <a:solidFill>
                  <a:srgbClr val="000000"/>
                </a:solidFill>
              </a:rPr>
              <a:t>	</a:t>
            </a:r>
            <a:r>
              <a:rPr lang="en-US" kern="0">
                <a:solidFill>
                  <a:srgbClr val="000000"/>
                </a:solidFill>
              </a:rPr>
              <a:t>W</a:t>
            </a:r>
            <a:r>
              <a:rPr lang="en-US" kern="0" smtClean="0">
                <a:solidFill>
                  <a:srgbClr val="000000"/>
                </a:solidFill>
              </a:rPr>
              <a:t>e can close them by conditioning on mediators.</a:t>
            </a:r>
          </a:p>
          <a:p>
            <a:pPr marL="339725" lvl="0" indent="-339725">
              <a:lnSpc>
                <a:spcPct val="50000"/>
              </a:lnSpc>
              <a:defRPr/>
            </a:pPr>
            <a:endParaRPr lang="en-US" kern="0">
              <a:solidFill>
                <a:srgbClr val="000000"/>
              </a:solidFill>
            </a:endParaRPr>
          </a:p>
          <a:p>
            <a:pPr marL="339725" lvl="0" indent="-339725">
              <a:lnSpc>
                <a:spcPct val="150000"/>
              </a:lnSpc>
              <a:defRPr/>
            </a:pPr>
            <a:r>
              <a:rPr lang="en-US" sz="2000" kern="0" smtClean="0">
                <a:solidFill>
                  <a:srgbClr val="000000"/>
                </a:solidFill>
              </a:rPr>
              <a:t>Nature unkindly leaves some non-causal paths open.</a:t>
            </a:r>
            <a:endParaRPr lang="en-US" sz="2000" kern="0">
              <a:solidFill>
                <a:srgbClr val="000000"/>
              </a:solidFill>
            </a:endParaRPr>
          </a:p>
          <a:p>
            <a:pPr marL="339725" lvl="0" indent="-339725">
              <a:lnSpc>
                <a:spcPct val="150000"/>
              </a:lnSpc>
              <a:defRPr/>
            </a:pPr>
            <a:r>
              <a:rPr lang="en-US" kern="0">
                <a:solidFill>
                  <a:srgbClr val="000000"/>
                </a:solidFill>
              </a:rPr>
              <a:t>	</a:t>
            </a:r>
            <a:r>
              <a:rPr lang="en-US" kern="0" smtClean="0">
                <a:solidFill>
                  <a:srgbClr val="000000"/>
                </a:solidFill>
              </a:rPr>
              <a:t>By placing common causes of the exposure and outcome on them.</a:t>
            </a:r>
          </a:p>
          <a:p>
            <a:pPr marL="339725" lvl="0" indent="-339725">
              <a:lnSpc>
                <a:spcPct val="150000"/>
              </a:lnSpc>
              <a:defRPr/>
            </a:pPr>
            <a:r>
              <a:rPr lang="en-US" kern="0">
                <a:solidFill>
                  <a:srgbClr val="000000"/>
                </a:solidFill>
              </a:rPr>
              <a:t>	</a:t>
            </a:r>
            <a:r>
              <a:rPr lang="en-US" kern="0" smtClean="0">
                <a:solidFill>
                  <a:srgbClr val="000000"/>
                </a:solidFill>
              </a:rPr>
              <a:t>The bias so induced is called confounding.</a:t>
            </a:r>
          </a:p>
          <a:p>
            <a:pPr marL="339725" lvl="0" indent="-339725">
              <a:lnSpc>
                <a:spcPct val="150000"/>
              </a:lnSpc>
              <a:defRPr/>
            </a:pPr>
            <a:r>
              <a:rPr lang="en-US" kern="0">
                <a:solidFill>
                  <a:srgbClr val="000000"/>
                </a:solidFill>
              </a:rPr>
              <a:t>	</a:t>
            </a:r>
            <a:r>
              <a:rPr lang="en-US" kern="0" smtClean="0">
                <a:solidFill>
                  <a:srgbClr val="000000"/>
                </a:solidFill>
              </a:rPr>
              <a:t>We can remove it by covariate conditioning.</a:t>
            </a:r>
          </a:p>
          <a:p>
            <a:pPr marL="339725" lvl="0" indent="-339725">
              <a:lnSpc>
                <a:spcPct val="50000"/>
              </a:lnSpc>
              <a:defRPr/>
            </a:pPr>
            <a:endParaRPr lang="en-US" kern="0">
              <a:solidFill>
                <a:srgbClr val="000000"/>
              </a:solidFill>
            </a:endParaRPr>
          </a:p>
          <a:p>
            <a:pPr marL="339725" lvl="0" indent="-339725">
              <a:lnSpc>
                <a:spcPct val="150000"/>
              </a:lnSpc>
              <a:defRPr/>
            </a:pPr>
            <a:r>
              <a:rPr lang="en-US" sz="2000" kern="0">
                <a:solidFill>
                  <a:srgbClr val="000000"/>
                </a:solidFill>
              </a:rPr>
              <a:t>Nature </a:t>
            </a:r>
            <a:r>
              <a:rPr lang="en-US" sz="2000" kern="0" smtClean="0">
                <a:solidFill>
                  <a:srgbClr val="000000"/>
                </a:solidFill>
              </a:rPr>
              <a:t>kindly </a:t>
            </a:r>
            <a:r>
              <a:rPr lang="en-US" sz="2000" kern="0">
                <a:solidFill>
                  <a:srgbClr val="000000"/>
                </a:solidFill>
              </a:rPr>
              <a:t>leaves some non-causal </a:t>
            </a:r>
            <a:r>
              <a:rPr lang="en-US" sz="2000" kern="0">
                <a:solidFill>
                  <a:srgbClr val="000000"/>
                </a:solidFill>
              </a:rPr>
              <a:t>paths </a:t>
            </a:r>
            <a:r>
              <a:rPr lang="en-US" sz="2000" kern="0" smtClean="0">
                <a:solidFill>
                  <a:srgbClr val="000000"/>
                </a:solidFill>
              </a:rPr>
              <a:t>closed.</a:t>
            </a:r>
            <a:endParaRPr lang="en-US" sz="2000" kern="0">
              <a:solidFill>
                <a:srgbClr val="000000"/>
              </a:solidFill>
            </a:endParaRPr>
          </a:p>
          <a:p>
            <a:pPr marL="339725" lvl="0" indent="-339725">
              <a:lnSpc>
                <a:spcPct val="150000"/>
              </a:lnSpc>
              <a:defRPr/>
            </a:pPr>
            <a:r>
              <a:rPr lang="en-US" kern="0">
                <a:solidFill>
                  <a:srgbClr val="000000"/>
                </a:solidFill>
              </a:rPr>
              <a:t>	By placing “colliders” on them.</a:t>
            </a:r>
          </a:p>
          <a:p>
            <a:pPr marL="339725" lvl="0" indent="-339725">
              <a:lnSpc>
                <a:spcPct val="150000"/>
              </a:lnSpc>
              <a:defRPr/>
            </a:pPr>
            <a:r>
              <a:rPr lang="en-US" kern="0">
                <a:solidFill>
                  <a:srgbClr val="000000"/>
                </a:solidFill>
              </a:rPr>
              <a:t>	We can open these paths by collider-conditioning.</a:t>
            </a:r>
          </a:p>
          <a:p>
            <a:pPr marL="339725" lvl="0" indent="-339725">
              <a:lnSpc>
                <a:spcPct val="150000"/>
              </a:lnSpc>
              <a:defRPr/>
            </a:pPr>
            <a:r>
              <a:rPr lang="en-US" kern="0">
                <a:solidFill>
                  <a:srgbClr val="000000"/>
                </a:solidFill>
              </a:rPr>
              <a:t>	The bias so induced </a:t>
            </a:r>
            <a:r>
              <a:rPr lang="en-US" kern="0">
                <a:solidFill>
                  <a:srgbClr val="000000"/>
                </a:solidFill>
              </a:rPr>
              <a:t>is </a:t>
            </a:r>
            <a:r>
              <a:rPr lang="en-US" kern="0" smtClean="0">
                <a:solidFill>
                  <a:srgbClr val="000000"/>
                </a:solidFill>
              </a:rPr>
              <a:t>called selection bias (</a:t>
            </a:r>
            <a:r>
              <a:rPr lang="en-US" smtClean="0"/>
              <a:t>Hernán et al. 2004)</a:t>
            </a:r>
            <a:r>
              <a:rPr lang="en-US" kern="0" smtClean="0">
                <a:solidFill>
                  <a:srgbClr val="000000"/>
                </a:solidFill>
              </a:rPr>
              <a:t>.</a:t>
            </a:r>
          </a:p>
          <a:p>
            <a:pPr marL="339725" lvl="0" indent="-339725">
              <a:lnSpc>
                <a:spcPct val="150000"/>
              </a:lnSpc>
              <a:defRPr/>
            </a:pPr>
            <a:r>
              <a:rPr lang="en-US" kern="0">
                <a:solidFill>
                  <a:srgbClr val="000000"/>
                </a:solidFill>
              </a:rPr>
              <a:t>	</a:t>
            </a:r>
            <a:r>
              <a:rPr lang="en-US" kern="0" smtClean="0">
                <a:solidFill>
                  <a:srgbClr val="000000"/>
                </a:solidFill>
              </a:rPr>
              <a:t>We might be able to remove it by additional covariate conditioning.</a:t>
            </a:r>
            <a:endParaRPr lang="en-US" kern="0">
              <a:solidFill>
                <a:srgbClr val="000000"/>
              </a:solidFill>
            </a:endParaRPr>
          </a:p>
        </p:txBody>
      </p:sp>
    </p:spTree>
    <p:extLst>
      <p:ext uri="{BB962C8B-B14F-4D97-AF65-F5344CB8AC3E}">
        <p14:creationId xmlns:p14="http://schemas.microsoft.com/office/powerpoint/2010/main" val="4046282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23</a:t>
            </a:fld>
            <a:endParaRPr lang="en-US" dirty="0"/>
          </a:p>
        </p:txBody>
      </p:sp>
      <p:sp>
        <p:nvSpPr>
          <p:cNvPr id="38" name="Text Box 2"/>
          <p:cNvSpPr txBox="1">
            <a:spLocks noChangeArrowheads="1"/>
          </p:cNvSpPr>
          <p:nvPr/>
        </p:nvSpPr>
        <p:spPr bwMode="auto">
          <a:xfrm>
            <a:off x="609600" y="181128"/>
            <a:ext cx="807720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400" b="1" i="0" u="none" strike="noStrike" kern="0" cap="none" spc="0" normalizeH="0" baseline="0" noProof="0" smtClean="0">
                <a:ln>
                  <a:noFill/>
                </a:ln>
                <a:solidFill>
                  <a:srgbClr val="CC00CC"/>
                </a:solidFill>
                <a:effectLst/>
                <a:uLnTx/>
                <a:uFillTx/>
                <a:latin typeface="Calibri" pitchFamily="34" charset="0"/>
              </a:rPr>
              <a:t>Covariate conditioning</a:t>
            </a:r>
            <a:endParaRPr kumimoji="0" lang="en-US" sz="2400" b="1" i="0" u="none" strike="noStrike" kern="0" cap="none" spc="0" normalizeH="0" baseline="0" noProof="0" dirty="0" smtClean="0">
              <a:ln>
                <a:noFill/>
              </a:ln>
              <a:solidFill>
                <a:srgbClr val="CC00CC"/>
              </a:solidFill>
              <a:effectLst/>
              <a:uLnTx/>
              <a:uFillTx/>
              <a:latin typeface="Calibri" pitchFamily="34" charset="0"/>
            </a:endParaRPr>
          </a:p>
        </p:txBody>
      </p:sp>
      <p:sp>
        <p:nvSpPr>
          <p:cNvPr id="39" name="Text Box 2"/>
          <p:cNvSpPr txBox="1">
            <a:spLocks noChangeArrowheads="1"/>
          </p:cNvSpPr>
          <p:nvPr/>
        </p:nvSpPr>
        <p:spPr bwMode="auto">
          <a:xfrm>
            <a:off x="609600" y="569922"/>
            <a:ext cx="8305800" cy="5678478"/>
          </a:xfrm>
          <a:prstGeom prst="rect">
            <a:avLst/>
          </a:prstGeom>
          <a:noFill/>
          <a:ln w="34925">
            <a:noFill/>
            <a:miter lim="800000"/>
            <a:headEnd/>
            <a:tailEnd type="none" w="lg" len="lg"/>
          </a:ln>
          <a:effectLst/>
        </p:spPr>
        <p:txBody>
          <a:bodyPr wrap="square">
            <a:spAutoFit/>
          </a:bodyPr>
          <a:lstStyle/>
          <a:p>
            <a:pPr marL="222250" marR="0" lvl="0" indent="-222250" defTabSz="914400" eaLnBrk="1" fontAlgn="auto" latinLnBrk="0" hangingPunct="1">
              <a:lnSpc>
                <a:spcPct val="150000"/>
              </a:lnSpc>
              <a:spcBef>
                <a:spcPts val="0"/>
              </a:spcBef>
              <a:spcAft>
                <a:spcPts val="0"/>
              </a:spcAft>
              <a:buClrTx/>
              <a:buSzTx/>
              <a:buFontTx/>
              <a:buNone/>
              <a:defRPr/>
            </a:pPr>
            <a:r>
              <a:rPr lang="en-US" sz="2200" kern="0" smtClean="0">
                <a:solidFill>
                  <a:srgbClr val="000000"/>
                </a:solidFill>
              </a:rPr>
              <a:t>It’s any of the following:</a:t>
            </a:r>
          </a:p>
          <a:p>
            <a:pPr marL="222250" marR="0" lvl="0" indent="-222250"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	Study design</a:t>
            </a:r>
          </a:p>
          <a:p>
            <a:pPr marL="457200" marR="0" lvl="0" indent="-222250"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	Restriction</a:t>
            </a:r>
          </a:p>
          <a:p>
            <a:pPr marL="457200" marR="0" lvl="0" indent="-222250"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	Matching</a:t>
            </a:r>
          </a:p>
          <a:p>
            <a:pPr marL="222250" marR="0" lvl="0" indent="-222250"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	Data analysis</a:t>
            </a:r>
          </a:p>
          <a:p>
            <a:pPr marL="457200" marR="0" lvl="0" indent="-222250"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	Stratification</a:t>
            </a:r>
          </a:p>
          <a:p>
            <a:pPr marL="457200" marR="0" lvl="0" indent="-222250"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	Adjustment</a:t>
            </a:r>
          </a:p>
          <a:p>
            <a:pPr marL="222250" marR="0" lvl="0" indent="-222250" defTabSz="914400" eaLnBrk="1" fontAlgn="auto" latinLnBrk="0" hangingPunct="1">
              <a:lnSpc>
                <a:spcPct val="50000"/>
              </a:lnSpc>
              <a:spcBef>
                <a:spcPts val="0"/>
              </a:spcBef>
              <a:spcAft>
                <a:spcPts val="0"/>
              </a:spcAft>
              <a:buClrTx/>
              <a:buSzTx/>
              <a:buFontTx/>
              <a:buNone/>
              <a:defRPr/>
            </a:pPr>
            <a:endParaRPr lang="en-US" kern="0">
              <a:solidFill>
                <a:srgbClr val="000000"/>
              </a:solidFill>
            </a:endParaRPr>
          </a:p>
          <a:p>
            <a:pPr marL="222250" lvl="0" indent="-222250">
              <a:lnSpc>
                <a:spcPct val="150000"/>
              </a:lnSpc>
              <a:defRPr/>
            </a:pPr>
            <a:r>
              <a:rPr lang="en-US" sz="2200" kern="0" smtClean="0">
                <a:solidFill>
                  <a:srgbClr val="000000"/>
                </a:solidFill>
              </a:rPr>
              <a:t>A cautionary tale</a:t>
            </a:r>
          </a:p>
          <a:p>
            <a:pPr marL="222250" lvl="0" indent="-222250">
              <a:lnSpc>
                <a:spcPct val="150000"/>
              </a:lnSpc>
              <a:defRPr/>
            </a:pPr>
            <a:r>
              <a:rPr lang="en-US" sz="2000" kern="0">
                <a:solidFill>
                  <a:srgbClr val="000000"/>
                </a:solidFill>
              </a:rPr>
              <a:t>	</a:t>
            </a:r>
            <a:r>
              <a:rPr lang="en-US" sz="2000" kern="0" smtClean="0">
                <a:solidFill>
                  <a:srgbClr val="000000"/>
                </a:solidFill>
              </a:rPr>
              <a:t>In olden times, we were taught not to adjust for mediators.</a:t>
            </a:r>
          </a:p>
          <a:p>
            <a:pPr marL="457200" lvl="0" indent="-222250">
              <a:lnSpc>
                <a:spcPct val="150000"/>
              </a:lnSpc>
              <a:defRPr/>
            </a:pPr>
            <a:r>
              <a:rPr lang="en-US" kern="0">
                <a:solidFill>
                  <a:srgbClr val="000000"/>
                </a:solidFill>
              </a:rPr>
              <a:t>	</a:t>
            </a:r>
            <a:r>
              <a:rPr lang="en-US" kern="0" smtClean="0">
                <a:solidFill>
                  <a:srgbClr val="000000"/>
                </a:solidFill>
              </a:rPr>
              <a:t>Some of us thought it was okay to stratify by them or restrict on them.</a:t>
            </a:r>
          </a:p>
          <a:p>
            <a:pPr marL="457200" lvl="0" indent="-222250">
              <a:lnSpc>
                <a:spcPct val="150000"/>
              </a:lnSpc>
              <a:defRPr/>
            </a:pPr>
            <a:r>
              <a:rPr lang="en-US" sz="2000" kern="0" smtClean="0">
                <a:solidFill>
                  <a:srgbClr val="000000"/>
                </a:solidFill>
              </a:rPr>
              <a:t>Today, we sometimes hear of “collider-stratification bias.”</a:t>
            </a:r>
          </a:p>
          <a:p>
            <a:pPr marL="457200" lvl="0" indent="-222250">
              <a:lnSpc>
                <a:spcPct val="150000"/>
              </a:lnSpc>
              <a:defRPr/>
            </a:pPr>
            <a:r>
              <a:rPr lang="en-US" kern="0">
                <a:solidFill>
                  <a:srgbClr val="000000"/>
                </a:solidFill>
              </a:rPr>
              <a:t>	</a:t>
            </a:r>
            <a:r>
              <a:rPr lang="en-US" kern="0" smtClean="0">
                <a:solidFill>
                  <a:srgbClr val="000000"/>
                </a:solidFill>
              </a:rPr>
              <a:t>Beware:  It can also be produced by restriction, matching or adjustment.</a:t>
            </a:r>
            <a:endParaRPr lang="en-US" kern="0">
              <a:solidFill>
                <a:srgbClr val="000000"/>
              </a:solidFill>
            </a:endParaRPr>
          </a:p>
        </p:txBody>
      </p:sp>
      <p:sp>
        <p:nvSpPr>
          <p:cNvPr id="3" name="TextBox 2"/>
          <p:cNvSpPr txBox="1"/>
          <p:nvPr/>
        </p:nvSpPr>
        <p:spPr>
          <a:xfrm>
            <a:off x="533400" y="6321623"/>
            <a:ext cx="1858457" cy="307777"/>
          </a:xfrm>
          <a:prstGeom prst="rect">
            <a:avLst/>
          </a:prstGeom>
          <a:noFill/>
        </p:spPr>
        <p:txBody>
          <a:bodyPr wrap="none" rtlCol="0">
            <a:spAutoFit/>
          </a:bodyPr>
          <a:lstStyle/>
          <a:p>
            <a:r>
              <a:rPr lang="en-US" sz="1400" smtClean="0"/>
              <a:t>Grodstein et al. (1993) </a:t>
            </a:r>
            <a:endParaRPr lang="en-US" sz="1400" smtClean="0"/>
          </a:p>
        </p:txBody>
      </p:sp>
    </p:spTree>
    <p:extLst>
      <p:ext uri="{BB962C8B-B14F-4D97-AF65-F5344CB8AC3E}">
        <p14:creationId xmlns:p14="http://schemas.microsoft.com/office/powerpoint/2010/main" val="3063212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24</a:t>
            </a:fld>
            <a:endParaRPr lang="en-US" dirty="0"/>
          </a:p>
        </p:txBody>
      </p:sp>
      <p:sp>
        <p:nvSpPr>
          <p:cNvPr id="3" name="Text Box 5"/>
          <p:cNvSpPr txBox="1">
            <a:spLocks noChangeArrowheads="1"/>
          </p:cNvSpPr>
          <p:nvPr/>
        </p:nvSpPr>
        <p:spPr bwMode="auto">
          <a:xfrm>
            <a:off x="4724400" y="152400"/>
            <a:ext cx="4078288" cy="1917700"/>
          </a:xfrm>
          <a:prstGeom prst="rect">
            <a:avLst/>
          </a:prstGeom>
          <a:noFill/>
          <a:ln w="25400">
            <a:noFill/>
            <a:miter lim="800000"/>
            <a:headEnd/>
            <a:tailEnd type="none" w="lg" len="lg"/>
          </a:ln>
          <a:effectLst/>
        </p:spPr>
        <p:txBody>
          <a:bodyPr wrap="none">
            <a:spAutoFit/>
          </a:bodyPr>
          <a:lstStyle/>
          <a:p>
            <a:pPr>
              <a:lnSpc>
                <a:spcPct val="120000"/>
              </a:lnSpc>
              <a:tabLst>
                <a:tab pos="338138" algn="l"/>
              </a:tabLst>
            </a:pPr>
            <a:r>
              <a:rPr lang="en-US" u="sng" dirty="0"/>
              <a:t>Example (Hern</a:t>
            </a:r>
            <a:r>
              <a:rPr lang="en-US" u="sng" dirty="0">
                <a:cs typeface="Tahoma" pitchFamily="34" charset="0"/>
              </a:rPr>
              <a:t>án et al. 2002)</a:t>
            </a:r>
            <a:endParaRPr lang="en-US" u="sng" dirty="0"/>
          </a:p>
          <a:p>
            <a:pPr>
              <a:lnSpc>
                <a:spcPct val="120000"/>
              </a:lnSpc>
              <a:tabLst>
                <a:tab pos="338138" algn="l"/>
              </a:tabLst>
            </a:pPr>
            <a:r>
              <a:rPr lang="en-US" dirty="0"/>
              <a:t>X:	vitamin use</a:t>
            </a:r>
          </a:p>
          <a:p>
            <a:pPr>
              <a:lnSpc>
                <a:spcPct val="120000"/>
              </a:lnSpc>
              <a:tabLst>
                <a:tab pos="338138" algn="l"/>
              </a:tabLst>
            </a:pPr>
            <a:r>
              <a:rPr lang="en-US" dirty="0"/>
              <a:t>Y:	congenital malformation</a:t>
            </a:r>
          </a:p>
          <a:p>
            <a:pPr>
              <a:lnSpc>
                <a:spcPct val="120000"/>
              </a:lnSpc>
              <a:tabLst>
                <a:tab pos="338138" algn="l"/>
              </a:tabLst>
            </a:pPr>
            <a:r>
              <a:rPr lang="en-US" dirty="0"/>
              <a:t>Z:	family history of the malformation</a:t>
            </a:r>
          </a:p>
          <a:p>
            <a:pPr>
              <a:lnSpc>
                <a:spcPct val="120000"/>
              </a:lnSpc>
              <a:tabLst>
                <a:tab pos="338138" algn="l"/>
              </a:tabLst>
            </a:pPr>
            <a:r>
              <a:rPr lang="en-US" dirty="0"/>
              <a:t>U:	genetic factor</a:t>
            </a:r>
          </a:p>
        </p:txBody>
      </p:sp>
      <p:sp>
        <p:nvSpPr>
          <p:cNvPr id="4" name="Text Box 6"/>
          <p:cNvSpPr txBox="1">
            <a:spLocks noChangeArrowheads="1"/>
          </p:cNvSpPr>
          <p:nvPr/>
        </p:nvSpPr>
        <p:spPr bwMode="auto">
          <a:xfrm>
            <a:off x="381000" y="3608862"/>
            <a:ext cx="7467600" cy="2320635"/>
          </a:xfrm>
          <a:prstGeom prst="rect">
            <a:avLst/>
          </a:prstGeom>
          <a:noFill/>
          <a:ln w="34925">
            <a:noFill/>
            <a:miter lim="800000"/>
            <a:headEnd/>
            <a:tailEnd type="none" w="lg" len="lg"/>
          </a:ln>
          <a:effectLst/>
        </p:spPr>
        <p:txBody>
          <a:bodyPr wrap="square">
            <a:spAutoFit/>
          </a:bodyPr>
          <a:lstStyle/>
          <a:p>
            <a:pPr marL="233363" indent="-233363">
              <a:lnSpc>
                <a:spcPct val="130000"/>
              </a:lnSpc>
            </a:pPr>
            <a:r>
              <a:rPr lang="en-US" sz="2000" smtClean="0"/>
              <a:t>Clearly, we want Z “in the model.”</a:t>
            </a:r>
          </a:p>
          <a:p>
            <a:pPr marL="233363" indent="-233363">
              <a:lnSpc>
                <a:spcPct val="130000"/>
              </a:lnSpc>
            </a:pPr>
            <a:r>
              <a:rPr lang="en-US"/>
              <a:t>	</a:t>
            </a:r>
            <a:r>
              <a:rPr lang="en-US" smtClean="0"/>
              <a:t>That is, we want to condition on Z.</a:t>
            </a:r>
          </a:p>
          <a:p>
            <a:pPr marL="233363" indent="-233363">
              <a:lnSpc>
                <a:spcPct val="130000"/>
              </a:lnSpc>
            </a:pPr>
            <a:r>
              <a:rPr lang="en-US"/>
              <a:t>	</a:t>
            </a:r>
            <a:r>
              <a:rPr lang="en-US" smtClean="0"/>
              <a:t>Doing so turns U from a confounder into a non-confounder.</a:t>
            </a:r>
          </a:p>
          <a:p>
            <a:pPr marL="233363" indent="-233363">
              <a:lnSpc>
                <a:spcPct val="50000"/>
              </a:lnSpc>
            </a:pPr>
            <a:endParaRPr lang="en-US" sz="2000" smtClean="0"/>
          </a:p>
          <a:p>
            <a:pPr marL="233363" indent="-233363">
              <a:lnSpc>
                <a:spcPct val="130000"/>
              </a:lnSpc>
            </a:pPr>
            <a:r>
              <a:rPr lang="en-US" sz="2000" smtClean="0"/>
              <a:t>Does a confounder have to affect the outcome?</a:t>
            </a:r>
          </a:p>
          <a:p>
            <a:pPr marL="233363" lvl="0" indent="-233363">
              <a:lnSpc>
                <a:spcPct val="50000"/>
              </a:lnSpc>
            </a:pPr>
            <a:endParaRPr lang="en-US" sz="2000">
              <a:solidFill>
                <a:prstClr val="black"/>
              </a:solidFill>
            </a:endParaRPr>
          </a:p>
          <a:p>
            <a:pPr marL="233363" lvl="0" indent="-233363">
              <a:lnSpc>
                <a:spcPct val="130000"/>
              </a:lnSpc>
            </a:pPr>
            <a:r>
              <a:rPr lang="en-US" sz="2000" smtClean="0">
                <a:solidFill>
                  <a:prstClr val="black"/>
                </a:solidFill>
              </a:rPr>
              <a:t>Can a model containing X and Z estimate both of their effects on Y?</a:t>
            </a:r>
            <a:endParaRPr lang="en-US">
              <a:solidFill>
                <a:prstClr val="black"/>
              </a:solidFill>
            </a:endParaRPr>
          </a:p>
        </p:txBody>
      </p:sp>
      <p:grpSp>
        <p:nvGrpSpPr>
          <p:cNvPr id="5" name="Group 20"/>
          <p:cNvGrpSpPr>
            <a:grpSpLocks/>
          </p:cNvGrpSpPr>
          <p:nvPr/>
        </p:nvGrpSpPr>
        <p:grpSpPr bwMode="auto">
          <a:xfrm>
            <a:off x="609600" y="301625"/>
            <a:ext cx="2419350" cy="1536700"/>
            <a:chOff x="384" y="190"/>
            <a:chExt cx="1524" cy="968"/>
          </a:xfrm>
        </p:grpSpPr>
        <p:sp>
          <p:nvSpPr>
            <p:cNvPr id="6" name="Text Box 8"/>
            <p:cNvSpPr txBox="1">
              <a:spLocks noChangeArrowheads="1"/>
            </p:cNvSpPr>
            <p:nvPr/>
          </p:nvSpPr>
          <p:spPr bwMode="auto">
            <a:xfrm>
              <a:off x="1063" y="476"/>
              <a:ext cx="192"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Z</a:t>
              </a:r>
            </a:p>
          </p:txBody>
        </p:sp>
        <p:sp>
          <p:nvSpPr>
            <p:cNvPr id="7" name="Text Box 9"/>
            <p:cNvSpPr txBox="1">
              <a:spLocks noChangeArrowheads="1"/>
            </p:cNvSpPr>
            <p:nvPr/>
          </p:nvSpPr>
          <p:spPr bwMode="auto">
            <a:xfrm>
              <a:off x="1696" y="908"/>
              <a:ext cx="199"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Y</a:t>
              </a:r>
            </a:p>
          </p:txBody>
        </p:sp>
        <p:sp>
          <p:nvSpPr>
            <p:cNvPr id="8" name="Text Box 10"/>
            <p:cNvSpPr txBox="1">
              <a:spLocks noChangeArrowheads="1"/>
            </p:cNvSpPr>
            <p:nvPr/>
          </p:nvSpPr>
          <p:spPr bwMode="auto">
            <a:xfrm>
              <a:off x="384" y="892"/>
              <a:ext cx="204"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X</a:t>
              </a:r>
            </a:p>
          </p:txBody>
        </p:sp>
        <p:cxnSp>
          <p:nvCxnSpPr>
            <p:cNvPr id="9" name="AutoShape 11"/>
            <p:cNvCxnSpPr>
              <a:cxnSpLocks noChangeShapeType="1"/>
            </p:cNvCxnSpPr>
            <p:nvPr/>
          </p:nvCxnSpPr>
          <p:spPr bwMode="auto">
            <a:xfrm>
              <a:off x="585" y="1017"/>
              <a:ext cx="1124" cy="0"/>
            </a:xfrm>
            <a:prstGeom prst="straightConnector1">
              <a:avLst/>
            </a:prstGeom>
            <a:noFill/>
            <a:ln w="25400">
              <a:solidFill>
                <a:schemeClr val="tx1"/>
              </a:solidFill>
              <a:round/>
              <a:headEnd type="none" w="sm" len="sm"/>
              <a:tailEnd type="stealth" w="lg" len="lg"/>
            </a:ln>
            <a:effectLst/>
          </p:spPr>
        </p:cxnSp>
        <p:sp>
          <p:nvSpPr>
            <p:cNvPr id="10" name="Line 12"/>
            <p:cNvSpPr>
              <a:spLocks noChangeShapeType="1"/>
            </p:cNvSpPr>
            <p:nvPr/>
          </p:nvSpPr>
          <p:spPr bwMode="auto">
            <a:xfrm flipH="1">
              <a:off x="624" y="663"/>
              <a:ext cx="432" cy="279"/>
            </a:xfrm>
            <a:prstGeom prst="line">
              <a:avLst/>
            </a:prstGeom>
            <a:noFill/>
            <a:ln w="25400">
              <a:solidFill>
                <a:schemeClr val="tx1"/>
              </a:solidFill>
              <a:round/>
              <a:headEnd/>
              <a:tailEnd type="stealth" w="lg" len="lg"/>
            </a:ln>
            <a:effectLst/>
          </p:spPr>
          <p:txBody>
            <a:bodyPr wrap="none" anchor="ctr"/>
            <a:lstStyle/>
            <a:p>
              <a:endParaRPr lang="en-US" dirty="0"/>
            </a:p>
          </p:txBody>
        </p:sp>
        <p:sp>
          <p:nvSpPr>
            <p:cNvPr id="11" name="Text Box 13"/>
            <p:cNvSpPr txBox="1">
              <a:spLocks noChangeArrowheads="1"/>
            </p:cNvSpPr>
            <p:nvPr/>
          </p:nvSpPr>
          <p:spPr bwMode="auto">
            <a:xfrm>
              <a:off x="1688" y="190"/>
              <a:ext cx="220"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U</a:t>
              </a:r>
            </a:p>
          </p:txBody>
        </p:sp>
        <p:cxnSp>
          <p:nvCxnSpPr>
            <p:cNvPr id="12" name="AutoShape 14"/>
            <p:cNvCxnSpPr>
              <a:cxnSpLocks noChangeShapeType="1"/>
            </p:cNvCxnSpPr>
            <p:nvPr/>
          </p:nvCxnSpPr>
          <p:spPr bwMode="auto">
            <a:xfrm>
              <a:off x="1789" y="476"/>
              <a:ext cx="2" cy="382"/>
            </a:xfrm>
            <a:prstGeom prst="straightConnector1">
              <a:avLst/>
            </a:prstGeom>
            <a:noFill/>
            <a:ln w="25400">
              <a:solidFill>
                <a:schemeClr val="tx1"/>
              </a:solidFill>
              <a:round/>
              <a:headEnd type="none" w="sm" len="sm"/>
              <a:tailEnd type="stealth" w="lg" len="lg"/>
            </a:ln>
            <a:effectLst/>
          </p:spPr>
        </p:cxnSp>
        <p:cxnSp>
          <p:nvCxnSpPr>
            <p:cNvPr id="13" name="AutoShape 15"/>
            <p:cNvCxnSpPr>
              <a:cxnSpLocks noChangeShapeType="1"/>
              <a:stCxn id="11" idx="1"/>
            </p:cNvCxnSpPr>
            <p:nvPr/>
          </p:nvCxnSpPr>
          <p:spPr bwMode="auto">
            <a:xfrm flipH="1">
              <a:off x="1255" y="315"/>
              <a:ext cx="433" cy="230"/>
            </a:xfrm>
            <a:prstGeom prst="straightConnector1">
              <a:avLst/>
            </a:prstGeom>
            <a:noFill/>
            <a:ln w="25400">
              <a:solidFill>
                <a:schemeClr val="tx1"/>
              </a:solidFill>
              <a:round/>
              <a:headEnd type="none" w="sm" len="sm"/>
              <a:tailEnd type="stealth" w="lg" len="lg"/>
            </a:ln>
            <a:effectLst/>
          </p:spPr>
        </p:cxnSp>
      </p:grpSp>
      <p:sp>
        <p:nvSpPr>
          <p:cNvPr id="14" name="Text Box 21"/>
          <p:cNvSpPr txBox="1">
            <a:spLocks noChangeArrowheads="1"/>
          </p:cNvSpPr>
          <p:nvPr/>
        </p:nvSpPr>
        <p:spPr bwMode="auto">
          <a:xfrm>
            <a:off x="457200" y="2387870"/>
            <a:ext cx="5029200" cy="1089529"/>
          </a:xfrm>
          <a:prstGeom prst="rect">
            <a:avLst/>
          </a:prstGeom>
          <a:noFill/>
          <a:ln w="19050">
            <a:solidFill>
              <a:schemeClr val="tx1"/>
            </a:solidFill>
            <a:miter lim="800000"/>
            <a:headEnd/>
            <a:tailEnd type="none" w="lg" len="lg"/>
          </a:ln>
          <a:effectLst/>
        </p:spPr>
        <p:txBody>
          <a:bodyPr>
            <a:spAutoFit/>
          </a:bodyPr>
          <a:lstStyle/>
          <a:p>
            <a:pPr>
              <a:lnSpc>
                <a:spcPct val="120000"/>
              </a:lnSpc>
              <a:tabLst>
                <a:tab pos="338138" algn="l"/>
                <a:tab pos="2398713" algn="l"/>
                <a:tab pos="3949700" algn="l"/>
                <a:tab pos="4743450" algn="r"/>
              </a:tabLst>
            </a:pPr>
            <a:r>
              <a:rPr lang="en-US" u="sng" dirty="0"/>
              <a:t>	Path	Type        	Status	</a:t>
            </a:r>
          </a:p>
          <a:p>
            <a:pPr>
              <a:lnSpc>
                <a:spcPct val="120000"/>
              </a:lnSpc>
              <a:tabLst>
                <a:tab pos="338138" algn="l"/>
                <a:tab pos="2398713" algn="l"/>
                <a:tab pos="3949700" algn="l"/>
                <a:tab pos="4743450" algn="r"/>
              </a:tabLst>
            </a:pPr>
            <a:r>
              <a:rPr lang="en-US"/>
              <a:t>1</a:t>
            </a:r>
            <a:r>
              <a:rPr lang="en-US"/>
              <a:t>. 	X → Y	Causal	Open</a:t>
            </a:r>
          </a:p>
          <a:p>
            <a:pPr>
              <a:lnSpc>
                <a:spcPct val="120000"/>
              </a:lnSpc>
              <a:tabLst>
                <a:tab pos="338138" algn="l"/>
                <a:tab pos="2398713" algn="l"/>
                <a:tab pos="3949700" algn="l"/>
                <a:tab pos="4743450" algn="r"/>
              </a:tabLst>
            </a:pPr>
            <a:r>
              <a:rPr lang="en-US" smtClean="0"/>
              <a:t>2</a:t>
            </a:r>
            <a:r>
              <a:rPr lang="en-US" dirty="0"/>
              <a:t>.</a:t>
            </a:r>
            <a:r>
              <a:rPr lang="en-US"/>
              <a:t>	</a:t>
            </a:r>
            <a:r>
              <a:rPr lang="en-US" smtClean="0"/>
              <a:t>X </a:t>
            </a:r>
            <a:r>
              <a:rPr lang="en-US"/>
              <a:t>← Z ← U → Y	Noncausal</a:t>
            </a:r>
            <a:r>
              <a:rPr lang="en-US"/>
              <a:t>	</a:t>
            </a:r>
            <a:r>
              <a:rPr lang="en-US" smtClean="0"/>
              <a:t>Open</a:t>
            </a:r>
            <a:endParaRPr lang="en-US"/>
          </a:p>
        </p:txBody>
      </p:sp>
      <p:sp>
        <p:nvSpPr>
          <p:cNvPr id="18" name="Text Box 26"/>
          <p:cNvSpPr txBox="1">
            <a:spLocks noChangeArrowheads="1"/>
          </p:cNvSpPr>
          <p:nvPr/>
        </p:nvSpPr>
        <p:spPr bwMode="auto">
          <a:xfrm>
            <a:off x="7024688" y="2568845"/>
            <a:ext cx="595312" cy="457200"/>
          </a:xfrm>
          <a:prstGeom prst="rect">
            <a:avLst/>
          </a:prstGeom>
          <a:noFill/>
          <a:ln w="19050">
            <a:noFill/>
            <a:miter lim="800000"/>
            <a:headEnd/>
            <a:tailEnd type="none" w="lg" len="lg"/>
          </a:ln>
          <a:effectLst/>
        </p:spPr>
        <p:txBody>
          <a:bodyPr>
            <a:spAutoFit/>
          </a:bodyPr>
          <a:lstStyle/>
          <a:p>
            <a:pPr>
              <a:lnSpc>
                <a:spcPct val="120000"/>
              </a:lnSpc>
              <a:tabLst>
                <a:tab pos="338138" algn="l"/>
                <a:tab pos="2398713" algn="l"/>
                <a:tab pos="3949700" algn="l"/>
                <a:tab pos="5367338" algn="r"/>
              </a:tabLst>
            </a:pPr>
            <a:r>
              <a:rPr lang="en-US" dirty="0"/>
              <a:t>{Z}</a:t>
            </a:r>
          </a:p>
        </p:txBody>
      </p:sp>
      <p:sp>
        <p:nvSpPr>
          <p:cNvPr id="19" name="Text Box 27"/>
          <p:cNvSpPr txBox="1">
            <a:spLocks noChangeArrowheads="1"/>
          </p:cNvSpPr>
          <p:nvPr/>
        </p:nvSpPr>
        <p:spPr bwMode="auto">
          <a:xfrm>
            <a:off x="7024688" y="2997470"/>
            <a:ext cx="595312" cy="457200"/>
          </a:xfrm>
          <a:prstGeom prst="rect">
            <a:avLst/>
          </a:prstGeom>
          <a:noFill/>
          <a:ln w="19050">
            <a:noFill/>
            <a:miter lim="800000"/>
            <a:headEnd/>
            <a:tailEnd type="none" w="lg" len="lg"/>
          </a:ln>
          <a:effectLst/>
        </p:spPr>
        <p:txBody>
          <a:bodyPr>
            <a:spAutoFit/>
          </a:bodyPr>
          <a:lstStyle/>
          <a:p>
            <a:pPr>
              <a:lnSpc>
                <a:spcPct val="120000"/>
              </a:lnSpc>
              <a:tabLst>
                <a:tab pos="338138" algn="l"/>
                <a:tab pos="2398713" algn="l"/>
                <a:tab pos="3949700" algn="l"/>
                <a:tab pos="5367338" algn="r"/>
              </a:tabLst>
            </a:pPr>
            <a:r>
              <a:rPr lang="en-US" dirty="0"/>
              <a:t>{U}</a:t>
            </a:r>
          </a:p>
        </p:txBody>
      </p:sp>
      <p:sp>
        <p:nvSpPr>
          <p:cNvPr id="20" name="Text Box 28"/>
          <p:cNvSpPr txBox="1">
            <a:spLocks noChangeArrowheads="1"/>
          </p:cNvSpPr>
          <p:nvPr/>
        </p:nvSpPr>
        <p:spPr bwMode="auto">
          <a:xfrm>
            <a:off x="381000" y="1930670"/>
            <a:ext cx="4105355" cy="437043"/>
          </a:xfrm>
          <a:prstGeom prst="rect">
            <a:avLst/>
          </a:prstGeom>
          <a:noFill/>
          <a:ln w="25400">
            <a:noFill/>
            <a:miter lim="800000"/>
            <a:headEnd/>
            <a:tailEnd type="none" w="lg" len="lg"/>
          </a:ln>
          <a:effectLst/>
        </p:spPr>
        <p:txBody>
          <a:bodyPr wrap="none">
            <a:spAutoFit/>
          </a:bodyPr>
          <a:lstStyle/>
          <a:p>
            <a:pPr>
              <a:lnSpc>
                <a:spcPct val="120000"/>
              </a:lnSpc>
              <a:tabLst>
                <a:tab pos="463550" algn="l"/>
              </a:tabLst>
            </a:pPr>
            <a:r>
              <a:rPr lang="en-US" sz="2000" b="1" dirty="0">
                <a:solidFill>
                  <a:srgbClr val="CC00CC"/>
                </a:solidFill>
              </a:rPr>
              <a:t>To estimate the total effect of X on Y:</a:t>
            </a:r>
          </a:p>
        </p:txBody>
      </p:sp>
      <p:sp>
        <p:nvSpPr>
          <p:cNvPr id="21" name="Text Box 29"/>
          <p:cNvSpPr txBox="1">
            <a:spLocks noChangeArrowheads="1"/>
          </p:cNvSpPr>
          <p:nvPr/>
        </p:nvSpPr>
        <p:spPr bwMode="auto">
          <a:xfrm>
            <a:off x="5943600" y="2235470"/>
            <a:ext cx="2723310" cy="402546"/>
          </a:xfrm>
          <a:prstGeom prst="rect">
            <a:avLst/>
          </a:prstGeom>
          <a:noFill/>
          <a:ln w="25400">
            <a:noFill/>
            <a:miter lim="800000"/>
            <a:headEnd/>
            <a:tailEnd type="none" w="lg" len="lg"/>
          </a:ln>
          <a:effectLst/>
        </p:spPr>
        <p:txBody>
          <a:bodyPr wrap="none">
            <a:spAutoFit/>
          </a:bodyPr>
          <a:lstStyle/>
          <a:p>
            <a:pPr>
              <a:lnSpc>
                <a:spcPct val="120000"/>
              </a:lnSpc>
              <a:tabLst>
                <a:tab pos="463550" algn="l"/>
              </a:tabLst>
            </a:pPr>
            <a:r>
              <a:rPr lang="en-US" b="1" u="sng" dirty="0"/>
              <a:t>Minimally sufficient set(s):</a:t>
            </a:r>
          </a:p>
        </p:txBody>
      </p:sp>
      <p:sp>
        <p:nvSpPr>
          <p:cNvPr id="22" name="Text Box 21"/>
          <p:cNvSpPr txBox="1">
            <a:spLocks noChangeArrowheads="1"/>
          </p:cNvSpPr>
          <p:nvPr/>
        </p:nvSpPr>
        <p:spPr bwMode="auto">
          <a:xfrm>
            <a:off x="457200" y="2394405"/>
            <a:ext cx="5029200" cy="1089529"/>
          </a:xfrm>
          <a:prstGeom prst="rect">
            <a:avLst/>
          </a:prstGeom>
          <a:solidFill>
            <a:schemeClr val="bg1"/>
          </a:solidFill>
          <a:ln w="19050">
            <a:solidFill>
              <a:schemeClr val="tx1"/>
            </a:solidFill>
            <a:miter lim="800000"/>
            <a:headEnd/>
            <a:tailEnd type="none" w="lg" len="lg"/>
          </a:ln>
          <a:effectLst/>
        </p:spPr>
        <p:txBody>
          <a:bodyPr>
            <a:spAutoFit/>
          </a:bodyPr>
          <a:lstStyle/>
          <a:p>
            <a:pPr>
              <a:lnSpc>
                <a:spcPct val="120000"/>
              </a:lnSpc>
              <a:tabLst>
                <a:tab pos="338138" algn="l"/>
                <a:tab pos="2398713" algn="l"/>
                <a:tab pos="3949700" algn="l"/>
                <a:tab pos="4743450" algn="r"/>
              </a:tabLst>
            </a:pPr>
            <a:r>
              <a:rPr lang="en-US" u="sng" dirty="0"/>
              <a:t>	Path	Type        	Status	</a:t>
            </a:r>
          </a:p>
          <a:p>
            <a:pPr>
              <a:lnSpc>
                <a:spcPct val="120000"/>
              </a:lnSpc>
              <a:tabLst>
                <a:tab pos="338138" algn="l"/>
                <a:tab pos="2398713" algn="l"/>
                <a:tab pos="3949700" algn="l"/>
                <a:tab pos="4743450" algn="r"/>
              </a:tabLst>
            </a:pPr>
            <a:r>
              <a:rPr lang="en-US"/>
              <a:t>1</a:t>
            </a:r>
            <a:r>
              <a:rPr lang="en-US"/>
              <a:t>. 	X → Y	Causal	Open</a:t>
            </a:r>
          </a:p>
          <a:p>
            <a:pPr>
              <a:lnSpc>
                <a:spcPct val="120000"/>
              </a:lnSpc>
              <a:tabLst>
                <a:tab pos="338138" algn="l"/>
                <a:tab pos="2398713" algn="l"/>
                <a:tab pos="3949700" algn="l"/>
                <a:tab pos="4743450" algn="r"/>
              </a:tabLst>
            </a:pPr>
            <a:r>
              <a:rPr lang="en-US" smtClean="0"/>
              <a:t>2</a:t>
            </a:r>
            <a:r>
              <a:rPr lang="en-US" dirty="0"/>
              <a:t>.</a:t>
            </a:r>
            <a:r>
              <a:rPr lang="en-US"/>
              <a:t>	</a:t>
            </a:r>
            <a:r>
              <a:rPr lang="en-US" smtClean="0"/>
              <a:t>X </a:t>
            </a:r>
            <a:r>
              <a:rPr lang="en-US"/>
              <a:t>← </a:t>
            </a:r>
            <a:r>
              <a:rPr lang="en-US" smtClean="0"/>
              <a:t>[Z] </a:t>
            </a:r>
            <a:r>
              <a:rPr lang="en-US"/>
              <a:t>← U → Y	Noncausal</a:t>
            </a:r>
            <a:r>
              <a:rPr lang="en-US"/>
              <a:t>	</a:t>
            </a:r>
            <a:r>
              <a:rPr lang="en-US" smtClean="0"/>
              <a:t>Blocked</a:t>
            </a:r>
            <a:endParaRPr lang="en-US"/>
          </a:p>
        </p:txBody>
      </p:sp>
      <p:sp>
        <p:nvSpPr>
          <p:cNvPr id="23" name="Rectangle 22"/>
          <p:cNvSpPr/>
          <p:nvPr/>
        </p:nvSpPr>
        <p:spPr>
          <a:xfrm>
            <a:off x="1683709" y="772633"/>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5210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Box 21"/>
          <p:cNvSpPr txBox="1">
            <a:spLocks noChangeArrowheads="1"/>
          </p:cNvSpPr>
          <p:nvPr/>
        </p:nvSpPr>
        <p:spPr bwMode="auto">
          <a:xfrm>
            <a:off x="458969" y="2383466"/>
            <a:ext cx="5029200" cy="1089529"/>
          </a:xfrm>
          <a:prstGeom prst="rect">
            <a:avLst/>
          </a:prstGeom>
          <a:solidFill>
            <a:schemeClr val="bg1"/>
          </a:solidFill>
          <a:ln w="19050">
            <a:solidFill>
              <a:schemeClr val="tx1"/>
            </a:solidFill>
            <a:miter lim="800000"/>
            <a:headEnd/>
            <a:tailEnd type="none" w="lg" len="lg"/>
          </a:ln>
          <a:effectLst/>
        </p:spPr>
        <p:txBody>
          <a:bodyPr>
            <a:spAutoFit/>
          </a:bodyPr>
          <a:lstStyle/>
          <a:p>
            <a:pPr>
              <a:lnSpc>
                <a:spcPct val="120000"/>
              </a:lnSpc>
              <a:tabLst>
                <a:tab pos="338138" algn="l"/>
                <a:tab pos="2398713" algn="l"/>
                <a:tab pos="3949700" algn="l"/>
                <a:tab pos="4743450" algn="r"/>
              </a:tabLst>
            </a:pPr>
            <a:r>
              <a:rPr lang="en-US" u="sng" dirty="0"/>
              <a:t>	Path	Type        	Status	</a:t>
            </a:r>
          </a:p>
          <a:p>
            <a:pPr>
              <a:lnSpc>
                <a:spcPct val="120000"/>
              </a:lnSpc>
              <a:tabLst>
                <a:tab pos="338138" algn="l"/>
                <a:tab pos="2398713" algn="l"/>
                <a:tab pos="3949700" algn="l"/>
                <a:tab pos="4743450" algn="r"/>
              </a:tabLst>
            </a:pPr>
            <a:r>
              <a:rPr lang="en-US"/>
              <a:t>1</a:t>
            </a:r>
            <a:r>
              <a:rPr lang="en-US"/>
              <a:t>. </a:t>
            </a:r>
            <a:r>
              <a:rPr lang="en-US"/>
              <a:t>	</a:t>
            </a:r>
            <a:r>
              <a:rPr lang="en-US" smtClean="0"/>
              <a:t>Z </a:t>
            </a:r>
            <a:r>
              <a:rPr lang="en-US"/>
              <a:t>→ </a:t>
            </a:r>
            <a:r>
              <a:rPr lang="en-US" smtClean="0"/>
              <a:t>X </a:t>
            </a:r>
            <a:r>
              <a:rPr lang="en-US"/>
              <a:t>→</a:t>
            </a:r>
            <a:r>
              <a:rPr lang="en-US" smtClean="0"/>
              <a:t> Y</a:t>
            </a:r>
            <a:r>
              <a:rPr lang="en-US"/>
              <a:t>	Causal</a:t>
            </a:r>
            <a:r>
              <a:rPr lang="en-US"/>
              <a:t>	</a:t>
            </a:r>
            <a:r>
              <a:rPr lang="en-US" smtClean="0"/>
              <a:t>Open</a:t>
            </a:r>
            <a:endParaRPr lang="en-US"/>
          </a:p>
          <a:p>
            <a:pPr>
              <a:lnSpc>
                <a:spcPct val="120000"/>
              </a:lnSpc>
              <a:tabLst>
                <a:tab pos="338138" algn="l"/>
                <a:tab pos="2398713" algn="l"/>
                <a:tab pos="3949700" algn="l"/>
                <a:tab pos="4743450" algn="r"/>
              </a:tabLst>
            </a:pPr>
            <a:r>
              <a:rPr lang="en-US" smtClean="0"/>
              <a:t>2</a:t>
            </a:r>
            <a:r>
              <a:rPr lang="en-US" dirty="0"/>
              <a:t>.</a:t>
            </a:r>
            <a:r>
              <a:rPr lang="en-US"/>
              <a:t>	</a:t>
            </a:r>
            <a:r>
              <a:rPr lang="en-US"/>
              <a:t>Z</a:t>
            </a:r>
            <a:r>
              <a:rPr lang="en-US" smtClean="0"/>
              <a:t> </a:t>
            </a:r>
            <a:r>
              <a:rPr lang="en-US"/>
              <a:t>← U</a:t>
            </a:r>
            <a:r>
              <a:rPr lang="en-US" smtClean="0"/>
              <a:t> → </a:t>
            </a:r>
            <a:r>
              <a:rPr lang="en-US"/>
              <a:t>Y	Noncausal</a:t>
            </a:r>
            <a:r>
              <a:rPr lang="en-US"/>
              <a:t>	</a:t>
            </a:r>
            <a:r>
              <a:rPr lang="en-US" smtClean="0"/>
              <a:t>Open</a:t>
            </a:r>
            <a:endParaRPr lang="en-US"/>
          </a:p>
        </p:txBody>
      </p:sp>
      <p:sp>
        <p:nvSpPr>
          <p:cNvPr id="2" name="Slide Number Placeholder 1"/>
          <p:cNvSpPr>
            <a:spLocks noGrp="1"/>
          </p:cNvSpPr>
          <p:nvPr>
            <p:ph type="sldNum" sz="quarter" idx="12"/>
          </p:nvPr>
        </p:nvSpPr>
        <p:spPr/>
        <p:txBody>
          <a:bodyPr/>
          <a:lstStyle/>
          <a:p>
            <a:fld id="{0D9CEC79-7381-4054-ADA6-3AED7F0DF6C5}" type="slidenum">
              <a:rPr lang="en-US" smtClean="0"/>
              <a:pPr/>
              <a:t>25</a:t>
            </a:fld>
            <a:endParaRPr lang="en-US" dirty="0"/>
          </a:p>
        </p:txBody>
      </p:sp>
      <p:sp>
        <p:nvSpPr>
          <p:cNvPr id="3" name="Text Box 5"/>
          <p:cNvSpPr txBox="1">
            <a:spLocks noChangeArrowheads="1"/>
          </p:cNvSpPr>
          <p:nvPr/>
        </p:nvSpPr>
        <p:spPr bwMode="auto">
          <a:xfrm>
            <a:off x="4724400" y="152400"/>
            <a:ext cx="4078288" cy="1917700"/>
          </a:xfrm>
          <a:prstGeom prst="rect">
            <a:avLst/>
          </a:prstGeom>
          <a:noFill/>
          <a:ln w="25400">
            <a:noFill/>
            <a:miter lim="800000"/>
            <a:headEnd/>
            <a:tailEnd type="none" w="lg" len="lg"/>
          </a:ln>
          <a:effectLst/>
        </p:spPr>
        <p:txBody>
          <a:bodyPr wrap="none">
            <a:spAutoFit/>
          </a:bodyPr>
          <a:lstStyle/>
          <a:p>
            <a:pPr>
              <a:lnSpc>
                <a:spcPct val="120000"/>
              </a:lnSpc>
              <a:tabLst>
                <a:tab pos="338138" algn="l"/>
              </a:tabLst>
            </a:pPr>
            <a:r>
              <a:rPr lang="en-US" u="sng" dirty="0"/>
              <a:t>Example (Hern</a:t>
            </a:r>
            <a:r>
              <a:rPr lang="en-US" u="sng" dirty="0">
                <a:cs typeface="Tahoma" pitchFamily="34" charset="0"/>
              </a:rPr>
              <a:t>án et al. 2002)</a:t>
            </a:r>
            <a:endParaRPr lang="en-US" u="sng" dirty="0"/>
          </a:p>
          <a:p>
            <a:pPr>
              <a:lnSpc>
                <a:spcPct val="120000"/>
              </a:lnSpc>
              <a:tabLst>
                <a:tab pos="338138" algn="l"/>
              </a:tabLst>
            </a:pPr>
            <a:r>
              <a:rPr lang="en-US" dirty="0"/>
              <a:t>X:	vitamin use</a:t>
            </a:r>
          </a:p>
          <a:p>
            <a:pPr>
              <a:lnSpc>
                <a:spcPct val="120000"/>
              </a:lnSpc>
              <a:tabLst>
                <a:tab pos="338138" algn="l"/>
              </a:tabLst>
            </a:pPr>
            <a:r>
              <a:rPr lang="en-US" dirty="0"/>
              <a:t>Y:	congenital malformation</a:t>
            </a:r>
          </a:p>
          <a:p>
            <a:pPr>
              <a:lnSpc>
                <a:spcPct val="120000"/>
              </a:lnSpc>
              <a:tabLst>
                <a:tab pos="338138" algn="l"/>
              </a:tabLst>
            </a:pPr>
            <a:r>
              <a:rPr lang="en-US" dirty="0"/>
              <a:t>Z:	family history of the malformation</a:t>
            </a:r>
          </a:p>
          <a:p>
            <a:pPr>
              <a:lnSpc>
                <a:spcPct val="120000"/>
              </a:lnSpc>
              <a:tabLst>
                <a:tab pos="338138" algn="l"/>
              </a:tabLst>
            </a:pPr>
            <a:r>
              <a:rPr lang="en-US" dirty="0"/>
              <a:t>U:	genetic factor</a:t>
            </a:r>
          </a:p>
        </p:txBody>
      </p:sp>
      <p:sp>
        <p:nvSpPr>
          <p:cNvPr id="4" name="Text Box 6"/>
          <p:cNvSpPr txBox="1">
            <a:spLocks noChangeArrowheads="1"/>
          </p:cNvSpPr>
          <p:nvPr/>
        </p:nvSpPr>
        <p:spPr bwMode="auto">
          <a:xfrm>
            <a:off x="381000" y="3608862"/>
            <a:ext cx="7467600" cy="2166747"/>
          </a:xfrm>
          <a:prstGeom prst="rect">
            <a:avLst/>
          </a:prstGeom>
          <a:noFill/>
          <a:ln w="34925">
            <a:noFill/>
            <a:miter lim="800000"/>
            <a:headEnd/>
            <a:tailEnd type="none" w="lg" len="lg"/>
          </a:ln>
          <a:effectLst/>
        </p:spPr>
        <p:txBody>
          <a:bodyPr wrap="square">
            <a:spAutoFit/>
          </a:bodyPr>
          <a:lstStyle/>
          <a:p>
            <a:pPr marL="233363" indent="-233363">
              <a:lnSpc>
                <a:spcPct val="130000"/>
              </a:lnSpc>
            </a:pPr>
            <a:r>
              <a:rPr lang="en-US" sz="2000" smtClean="0"/>
              <a:t>Conditioning on X</a:t>
            </a:r>
          </a:p>
          <a:p>
            <a:pPr marL="233363" indent="-233363">
              <a:lnSpc>
                <a:spcPct val="130000"/>
              </a:lnSpc>
            </a:pPr>
            <a:r>
              <a:rPr lang="en-US"/>
              <a:t>	</a:t>
            </a:r>
            <a:r>
              <a:rPr lang="en-US" smtClean="0"/>
              <a:t>Does nothing to the confounding by U.</a:t>
            </a:r>
          </a:p>
          <a:p>
            <a:pPr marL="233363" indent="-233363">
              <a:lnSpc>
                <a:spcPct val="130000"/>
              </a:lnSpc>
            </a:pPr>
            <a:r>
              <a:rPr lang="en-US"/>
              <a:t>	</a:t>
            </a:r>
            <a:r>
              <a:rPr lang="en-US" smtClean="0"/>
              <a:t>Blocks the only causal path from Z to Y.</a:t>
            </a:r>
          </a:p>
          <a:p>
            <a:pPr marL="233363" indent="-233363">
              <a:lnSpc>
                <a:spcPct val="50000"/>
              </a:lnSpc>
            </a:pPr>
            <a:endParaRPr lang="en-US" sz="2000" smtClean="0"/>
          </a:p>
          <a:p>
            <a:pPr marL="233363" indent="-233363">
              <a:lnSpc>
                <a:spcPct val="130000"/>
              </a:lnSpc>
            </a:pPr>
            <a:r>
              <a:rPr lang="en-US" sz="2000" smtClean="0"/>
              <a:t>No single model can simultaneously estimate the total effects of X and Z on Y.</a:t>
            </a:r>
            <a:endParaRPr lang="en-US">
              <a:solidFill>
                <a:prstClr val="black"/>
              </a:solidFill>
            </a:endParaRPr>
          </a:p>
        </p:txBody>
      </p:sp>
      <p:grpSp>
        <p:nvGrpSpPr>
          <p:cNvPr id="5" name="Group 20"/>
          <p:cNvGrpSpPr>
            <a:grpSpLocks/>
          </p:cNvGrpSpPr>
          <p:nvPr/>
        </p:nvGrpSpPr>
        <p:grpSpPr bwMode="auto">
          <a:xfrm>
            <a:off x="609600" y="301625"/>
            <a:ext cx="2419350" cy="1536700"/>
            <a:chOff x="384" y="190"/>
            <a:chExt cx="1524" cy="968"/>
          </a:xfrm>
        </p:grpSpPr>
        <p:sp>
          <p:nvSpPr>
            <p:cNvPr id="6" name="Text Box 8"/>
            <p:cNvSpPr txBox="1">
              <a:spLocks noChangeArrowheads="1"/>
            </p:cNvSpPr>
            <p:nvPr/>
          </p:nvSpPr>
          <p:spPr bwMode="auto">
            <a:xfrm>
              <a:off x="1063" y="476"/>
              <a:ext cx="192"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Z</a:t>
              </a:r>
            </a:p>
          </p:txBody>
        </p:sp>
        <p:sp>
          <p:nvSpPr>
            <p:cNvPr id="7" name="Text Box 9"/>
            <p:cNvSpPr txBox="1">
              <a:spLocks noChangeArrowheads="1"/>
            </p:cNvSpPr>
            <p:nvPr/>
          </p:nvSpPr>
          <p:spPr bwMode="auto">
            <a:xfrm>
              <a:off x="1696" y="908"/>
              <a:ext cx="199"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Y</a:t>
              </a:r>
            </a:p>
          </p:txBody>
        </p:sp>
        <p:sp>
          <p:nvSpPr>
            <p:cNvPr id="8" name="Text Box 10"/>
            <p:cNvSpPr txBox="1">
              <a:spLocks noChangeArrowheads="1"/>
            </p:cNvSpPr>
            <p:nvPr/>
          </p:nvSpPr>
          <p:spPr bwMode="auto">
            <a:xfrm>
              <a:off x="384" y="892"/>
              <a:ext cx="204"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X</a:t>
              </a:r>
            </a:p>
          </p:txBody>
        </p:sp>
        <p:cxnSp>
          <p:nvCxnSpPr>
            <p:cNvPr id="9" name="AutoShape 11"/>
            <p:cNvCxnSpPr>
              <a:cxnSpLocks noChangeShapeType="1"/>
            </p:cNvCxnSpPr>
            <p:nvPr/>
          </p:nvCxnSpPr>
          <p:spPr bwMode="auto">
            <a:xfrm>
              <a:off x="585" y="1017"/>
              <a:ext cx="1124" cy="0"/>
            </a:xfrm>
            <a:prstGeom prst="straightConnector1">
              <a:avLst/>
            </a:prstGeom>
            <a:noFill/>
            <a:ln w="25400">
              <a:solidFill>
                <a:schemeClr val="tx1"/>
              </a:solidFill>
              <a:round/>
              <a:headEnd type="none" w="sm" len="sm"/>
              <a:tailEnd type="stealth" w="lg" len="lg"/>
            </a:ln>
            <a:effectLst/>
          </p:spPr>
        </p:cxnSp>
        <p:sp>
          <p:nvSpPr>
            <p:cNvPr id="10" name="Line 12"/>
            <p:cNvSpPr>
              <a:spLocks noChangeShapeType="1"/>
            </p:cNvSpPr>
            <p:nvPr/>
          </p:nvSpPr>
          <p:spPr bwMode="auto">
            <a:xfrm flipH="1">
              <a:off x="624" y="663"/>
              <a:ext cx="432" cy="279"/>
            </a:xfrm>
            <a:prstGeom prst="line">
              <a:avLst/>
            </a:prstGeom>
            <a:noFill/>
            <a:ln w="25400">
              <a:solidFill>
                <a:schemeClr val="tx1"/>
              </a:solidFill>
              <a:round/>
              <a:headEnd/>
              <a:tailEnd type="stealth" w="lg" len="lg"/>
            </a:ln>
            <a:effectLst/>
          </p:spPr>
          <p:txBody>
            <a:bodyPr wrap="none" anchor="ctr"/>
            <a:lstStyle/>
            <a:p>
              <a:endParaRPr lang="en-US" dirty="0"/>
            </a:p>
          </p:txBody>
        </p:sp>
        <p:sp>
          <p:nvSpPr>
            <p:cNvPr id="11" name="Text Box 13"/>
            <p:cNvSpPr txBox="1">
              <a:spLocks noChangeArrowheads="1"/>
            </p:cNvSpPr>
            <p:nvPr/>
          </p:nvSpPr>
          <p:spPr bwMode="auto">
            <a:xfrm>
              <a:off x="1688" y="190"/>
              <a:ext cx="220" cy="250"/>
            </a:xfrm>
            <a:prstGeom prst="rect">
              <a:avLst/>
            </a:prstGeom>
            <a:noFill/>
            <a:ln w="25400">
              <a:noFill/>
              <a:miter lim="800000"/>
              <a:headEnd type="none" w="sm" len="sm"/>
              <a:tailEnd type="none" w="lg" len="lg"/>
            </a:ln>
            <a:effectLst/>
          </p:spPr>
          <p:txBody>
            <a:bodyPr wrap="none" lIns="91432" tIns="45716" rIns="91432" bIns="45716">
              <a:spAutoFit/>
            </a:bodyPr>
            <a:lstStyle/>
            <a:p>
              <a:pPr eaLnBrk="0" hangingPunct="0"/>
              <a:r>
                <a:rPr lang="en-US" b="1" dirty="0"/>
                <a:t>U</a:t>
              </a:r>
            </a:p>
          </p:txBody>
        </p:sp>
        <p:cxnSp>
          <p:nvCxnSpPr>
            <p:cNvPr id="12" name="AutoShape 14"/>
            <p:cNvCxnSpPr>
              <a:cxnSpLocks noChangeShapeType="1"/>
            </p:cNvCxnSpPr>
            <p:nvPr/>
          </p:nvCxnSpPr>
          <p:spPr bwMode="auto">
            <a:xfrm>
              <a:off x="1789" y="476"/>
              <a:ext cx="2" cy="382"/>
            </a:xfrm>
            <a:prstGeom prst="straightConnector1">
              <a:avLst/>
            </a:prstGeom>
            <a:noFill/>
            <a:ln w="25400">
              <a:solidFill>
                <a:schemeClr val="tx1"/>
              </a:solidFill>
              <a:round/>
              <a:headEnd type="none" w="sm" len="sm"/>
              <a:tailEnd type="stealth" w="lg" len="lg"/>
            </a:ln>
            <a:effectLst/>
          </p:spPr>
        </p:cxnSp>
        <p:cxnSp>
          <p:nvCxnSpPr>
            <p:cNvPr id="13" name="AutoShape 15"/>
            <p:cNvCxnSpPr>
              <a:cxnSpLocks noChangeShapeType="1"/>
              <a:stCxn id="11" idx="1"/>
            </p:cNvCxnSpPr>
            <p:nvPr/>
          </p:nvCxnSpPr>
          <p:spPr bwMode="auto">
            <a:xfrm flipH="1">
              <a:off x="1255" y="315"/>
              <a:ext cx="433" cy="230"/>
            </a:xfrm>
            <a:prstGeom prst="straightConnector1">
              <a:avLst/>
            </a:prstGeom>
            <a:noFill/>
            <a:ln w="25400">
              <a:solidFill>
                <a:schemeClr val="tx1"/>
              </a:solidFill>
              <a:round/>
              <a:headEnd type="none" w="sm" len="sm"/>
              <a:tailEnd type="stealth" w="lg" len="lg"/>
            </a:ln>
            <a:effectLst/>
          </p:spPr>
        </p:cxnSp>
      </p:grpSp>
      <p:sp>
        <p:nvSpPr>
          <p:cNvPr id="18" name="Text Box 26"/>
          <p:cNvSpPr txBox="1">
            <a:spLocks noChangeArrowheads="1"/>
          </p:cNvSpPr>
          <p:nvPr/>
        </p:nvSpPr>
        <p:spPr bwMode="auto">
          <a:xfrm>
            <a:off x="7024688" y="2568845"/>
            <a:ext cx="595312" cy="402546"/>
          </a:xfrm>
          <a:prstGeom prst="rect">
            <a:avLst/>
          </a:prstGeom>
          <a:noFill/>
          <a:ln w="19050">
            <a:noFill/>
            <a:miter lim="800000"/>
            <a:headEnd/>
            <a:tailEnd type="none" w="lg" len="lg"/>
          </a:ln>
          <a:effectLst/>
        </p:spPr>
        <p:txBody>
          <a:bodyPr>
            <a:spAutoFit/>
          </a:bodyPr>
          <a:lstStyle/>
          <a:p>
            <a:pPr>
              <a:lnSpc>
                <a:spcPct val="120000"/>
              </a:lnSpc>
              <a:tabLst>
                <a:tab pos="338138" algn="l"/>
                <a:tab pos="2398713" algn="l"/>
                <a:tab pos="3949700" algn="l"/>
                <a:tab pos="5367338" algn="r"/>
              </a:tabLst>
            </a:pPr>
            <a:r>
              <a:rPr lang="en-US" smtClean="0"/>
              <a:t>{U}</a:t>
            </a:r>
            <a:endParaRPr lang="en-US" dirty="0"/>
          </a:p>
        </p:txBody>
      </p:sp>
      <p:sp>
        <p:nvSpPr>
          <p:cNvPr id="20" name="Text Box 28"/>
          <p:cNvSpPr txBox="1">
            <a:spLocks noChangeArrowheads="1"/>
          </p:cNvSpPr>
          <p:nvPr/>
        </p:nvSpPr>
        <p:spPr bwMode="auto">
          <a:xfrm>
            <a:off x="381000" y="1930670"/>
            <a:ext cx="4086119" cy="461665"/>
          </a:xfrm>
          <a:prstGeom prst="rect">
            <a:avLst/>
          </a:prstGeom>
          <a:noFill/>
          <a:ln w="25400">
            <a:noFill/>
            <a:miter lim="800000"/>
            <a:headEnd/>
            <a:tailEnd type="none" w="lg" len="lg"/>
          </a:ln>
          <a:effectLst/>
        </p:spPr>
        <p:txBody>
          <a:bodyPr wrap="none">
            <a:spAutoFit/>
          </a:bodyPr>
          <a:lstStyle/>
          <a:p>
            <a:pPr>
              <a:lnSpc>
                <a:spcPct val="120000"/>
              </a:lnSpc>
              <a:tabLst>
                <a:tab pos="463550" algn="l"/>
              </a:tabLst>
            </a:pPr>
            <a:r>
              <a:rPr lang="en-US" sz="2000" b="1" dirty="0">
                <a:solidFill>
                  <a:srgbClr val="CC00CC"/>
                </a:solidFill>
              </a:rPr>
              <a:t>To estimate the total effect </a:t>
            </a:r>
            <a:r>
              <a:rPr lang="en-US" sz="2000" b="1">
                <a:solidFill>
                  <a:srgbClr val="CC00CC"/>
                </a:solidFill>
              </a:rPr>
              <a:t>of </a:t>
            </a:r>
            <a:r>
              <a:rPr lang="en-US" sz="2000" b="1" smtClean="0">
                <a:solidFill>
                  <a:srgbClr val="CC00CC"/>
                </a:solidFill>
              </a:rPr>
              <a:t>Z </a:t>
            </a:r>
            <a:r>
              <a:rPr lang="en-US" sz="2000" b="1" dirty="0">
                <a:solidFill>
                  <a:srgbClr val="CC00CC"/>
                </a:solidFill>
              </a:rPr>
              <a:t>on Y:</a:t>
            </a:r>
          </a:p>
        </p:txBody>
      </p:sp>
      <p:sp>
        <p:nvSpPr>
          <p:cNvPr id="21" name="Text Box 29"/>
          <p:cNvSpPr txBox="1">
            <a:spLocks noChangeArrowheads="1"/>
          </p:cNvSpPr>
          <p:nvPr/>
        </p:nvSpPr>
        <p:spPr bwMode="auto">
          <a:xfrm>
            <a:off x="5943600" y="2235470"/>
            <a:ext cx="2723310" cy="402546"/>
          </a:xfrm>
          <a:prstGeom prst="rect">
            <a:avLst/>
          </a:prstGeom>
          <a:noFill/>
          <a:ln w="25400">
            <a:noFill/>
            <a:miter lim="800000"/>
            <a:headEnd/>
            <a:tailEnd type="none" w="lg" len="lg"/>
          </a:ln>
          <a:effectLst/>
        </p:spPr>
        <p:txBody>
          <a:bodyPr wrap="none">
            <a:spAutoFit/>
          </a:bodyPr>
          <a:lstStyle/>
          <a:p>
            <a:pPr>
              <a:lnSpc>
                <a:spcPct val="120000"/>
              </a:lnSpc>
              <a:tabLst>
                <a:tab pos="463550" algn="l"/>
              </a:tabLst>
            </a:pPr>
            <a:r>
              <a:rPr lang="en-US" b="1" u="sng" dirty="0"/>
              <a:t>Minimally sufficient set(s):</a:t>
            </a:r>
          </a:p>
        </p:txBody>
      </p:sp>
      <p:sp>
        <p:nvSpPr>
          <p:cNvPr id="22" name="Text Box 21"/>
          <p:cNvSpPr txBox="1">
            <a:spLocks noChangeArrowheads="1"/>
          </p:cNvSpPr>
          <p:nvPr/>
        </p:nvSpPr>
        <p:spPr bwMode="auto">
          <a:xfrm>
            <a:off x="457200" y="2394405"/>
            <a:ext cx="5029200" cy="1089529"/>
          </a:xfrm>
          <a:prstGeom prst="rect">
            <a:avLst/>
          </a:prstGeom>
          <a:solidFill>
            <a:schemeClr val="bg1"/>
          </a:solidFill>
          <a:ln w="19050">
            <a:solidFill>
              <a:schemeClr val="tx1"/>
            </a:solidFill>
            <a:miter lim="800000"/>
            <a:headEnd/>
            <a:tailEnd type="none" w="lg" len="lg"/>
          </a:ln>
          <a:effectLst/>
        </p:spPr>
        <p:txBody>
          <a:bodyPr>
            <a:spAutoFit/>
          </a:bodyPr>
          <a:lstStyle/>
          <a:p>
            <a:pPr>
              <a:lnSpc>
                <a:spcPct val="120000"/>
              </a:lnSpc>
              <a:tabLst>
                <a:tab pos="338138" algn="l"/>
                <a:tab pos="2398713" algn="l"/>
                <a:tab pos="3949700" algn="l"/>
                <a:tab pos="4743450" algn="r"/>
              </a:tabLst>
            </a:pPr>
            <a:r>
              <a:rPr lang="en-US" u="sng" dirty="0"/>
              <a:t>	Path	Type        	Status	</a:t>
            </a:r>
          </a:p>
          <a:p>
            <a:pPr>
              <a:lnSpc>
                <a:spcPct val="120000"/>
              </a:lnSpc>
              <a:tabLst>
                <a:tab pos="338138" algn="l"/>
                <a:tab pos="2398713" algn="l"/>
                <a:tab pos="3949700" algn="l"/>
                <a:tab pos="4743450" algn="r"/>
              </a:tabLst>
            </a:pPr>
            <a:r>
              <a:rPr lang="en-US"/>
              <a:t>1</a:t>
            </a:r>
            <a:r>
              <a:rPr lang="en-US"/>
              <a:t>. </a:t>
            </a:r>
            <a:r>
              <a:rPr lang="en-US"/>
              <a:t>	</a:t>
            </a:r>
            <a:r>
              <a:rPr lang="en-US" smtClean="0"/>
              <a:t>Z </a:t>
            </a:r>
            <a:r>
              <a:rPr lang="en-US"/>
              <a:t>→ </a:t>
            </a:r>
            <a:r>
              <a:rPr lang="en-US" smtClean="0"/>
              <a:t>[X] </a:t>
            </a:r>
            <a:r>
              <a:rPr lang="en-US"/>
              <a:t>→</a:t>
            </a:r>
            <a:r>
              <a:rPr lang="en-US" smtClean="0"/>
              <a:t> Y</a:t>
            </a:r>
            <a:r>
              <a:rPr lang="en-US"/>
              <a:t>	Causal</a:t>
            </a:r>
            <a:r>
              <a:rPr lang="en-US"/>
              <a:t>	</a:t>
            </a:r>
            <a:r>
              <a:rPr lang="en-US" smtClean="0"/>
              <a:t>Blocked</a:t>
            </a:r>
            <a:endParaRPr lang="en-US"/>
          </a:p>
          <a:p>
            <a:pPr>
              <a:lnSpc>
                <a:spcPct val="120000"/>
              </a:lnSpc>
              <a:tabLst>
                <a:tab pos="338138" algn="l"/>
                <a:tab pos="2398713" algn="l"/>
                <a:tab pos="3949700" algn="l"/>
                <a:tab pos="4743450" algn="r"/>
              </a:tabLst>
            </a:pPr>
            <a:r>
              <a:rPr lang="en-US" smtClean="0"/>
              <a:t>2</a:t>
            </a:r>
            <a:r>
              <a:rPr lang="en-US" dirty="0"/>
              <a:t>.</a:t>
            </a:r>
            <a:r>
              <a:rPr lang="en-US"/>
              <a:t>	</a:t>
            </a:r>
            <a:r>
              <a:rPr lang="en-US"/>
              <a:t>Z</a:t>
            </a:r>
            <a:r>
              <a:rPr lang="en-US" smtClean="0"/>
              <a:t> </a:t>
            </a:r>
            <a:r>
              <a:rPr lang="en-US"/>
              <a:t>← U</a:t>
            </a:r>
            <a:r>
              <a:rPr lang="en-US" smtClean="0"/>
              <a:t> → </a:t>
            </a:r>
            <a:r>
              <a:rPr lang="en-US"/>
              <a:t>Y	Noncausal</a:t>
            </a:r>
            <a:r>
              <a:rPr lang="en-US"/>
              <a:t>	</a:t>
            </a:r>
            <a:r>
              <a:rPr lang="en-US" smtClean="0"/>
              <a:t>Open</a:t>
            </a:r>
            <a:endParaRPr lang="en-US"/>
          </a:p>
        </p:txBody>
      </p:sp>
      <p:sp>
        <p:nvSpPr>
          <p:cNvPr id="23" name="Rectangle 22"/>
          <p:cNvSpPr/>
          <p:nvPr/>
        </p:nvSpPr>
        <p:spPr>
          <a:xfrm>
            <a:off x="609600" y="1426534"/>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09600" y="6321623"/>
            <a:ext cx="2554995" cy="307777"/>
          </a:xfrm>
          <a:prstGeom prst="rect">
            <a:avLst/>
          </a:prstGeom>
          <a:noFill/>
        </p:spPr>
        <p:txBody>
          <a:bodyPr wrap="none" rtlCol="0">
            <a:spAutoFit/>
          </a:bodyPr>
          <a:lstStyle/>
          <a:p>
            <a:r>
              <a:rPr lang="en-US" sz="1400" smtClean="0"/>
              <a:t>Westreich and Greenland (2010)</a:t>
            </a:r>
            <a:endParaRPr lang="en-US" sz="1400" smtClean="0"/>
          </a:p>
        </p:txBody>
      </p:sp>
    </p:spTree>
    <p:extLst>
      <p:ext uri="{BB962C8B-B14F-4D97-AF65-F5344CB8AC3E}">
        <p14:creationId xmlns:p14="http://schemas.microsoft.com/office/powerpoint/2010/main" val="840557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26</a:t>
            </a:fld>
            <a:endParaRPr lang="en-US" dirty="0"/>
          </a:p>
        </p:txBody>
      </p:sp>
      <p:sp>
        <p:nvSpPr>
          <p:cNvPr id="4" name="TextBox 3"/>
          <p:cNvSpPr txBox="1"/>
          <p:nvPr/>
        </p:nvSpPr>
        <p:spPr>
          <a:xfrm>
            <a:off x="457200" y="216622"/>
            <a:ext cx="8305800" cy="5650778"/>
          </a:xfrm>
          <a:prstGeom prst="rect">
            <a:avLst/>
          </a:prstGeom>
          <a:noFill/>
        </p:spPr>
        <p:txBody>
          <a:bodyPr wrap="square" rtlCol="0">
            <a:spAutoFit/>
          </a:bodyPr>
          <a:lstStyle/>
          <a:p>
            <a:pPr>
              <a:tabLst>
                <a:tab pos="3030538" algn="l"/>
              </a:tabLst>
            </a:pPr>
            <a:r>
              <a:rPr lang="en-US" sz="2400" b="1" smtClean="0">
                <a:solidFill>
                  <a:srgbClr val="CC00CC"/>
                </a:solidFill>
              </a:rPr>
              <a:t>Example:  Study of pregnant drivers in NC</a:t>
            </a:r>
          </a:p>
          <a:p>
            <a:pPr>
              <a:lnSpc>
                <a:spcPct val="50000"/>
              </a:lnSpc>
              <a:tabLst>
                <a:tab pos="3030538" algn="l"/>
              </a:tabLst>
            </a:pPr>
            <a:endParaRPr lang="en-US" sz="2000" smtClean="0"/>
          </a:p>
          <a:p>
            <a:pPr marL="233363" indent="-233363">
              <a:lnSpc>
                <a:spcPct val="130000"/>
              </a:lnSpc>
              <a:tabLst>
                <a:tab pos="3030538" algn="l"/>
              </a:tabLst>
            </a:pPr>
            <a:r>
              <a:rPr lang="en-US" sz="2200" u="sng" smtClean="0"/>
              <a:t>Outcomes</a:t>
            </a:r>
          </a:p>
          <a:p>
            <a:pPr marL="233363" indent="-233363">
              <a:lnSpc>
                <a:spcPct val="130000"/>
              </a:lnSpc>
              <a:tabLst>
                <a:tab pos="3030538" algn="l"/>
              </a:tabLst>
            </a:pPr>
            <a:r>
              <a:rPr lang="en-US" sz="2000" smtClean="0"/>
              <a:t>Preterm birth</a:t>
            </a:r>
          </a:p>
          <a:p>
            <a:pPr marL="233363" indent="-233363">
              <a:lnSpc>
                <a:spcPct val="130000"/>
              </a:lnSpc>
              <a:tabLst>
                <a:tab pos="3030538" algn="l"/>
              </a:tabLst>
            </a:pPr>
            <a:r>
              <a:rPr lang="en-US" sz="2000" smtClean="0"/>
              <a:t>Placental abruption</a:t>
            </a:r>
          </a:p>
          <a:p>
            <a:pPr marL="233363" indent="-233363">
              <a:lnSpc>
                <a:spcPct val="130000"/>
              </a:lnSpc>
              <a:tabLst>
                <a:tab pos="3030538" algn="l"/>
              </a:tabLst>
            </a:pPr>
            <a:r>
              <a:rPr lang="en-US" sz="2000" smtClean="0"/>
              <a:t>Premature rupture of membranes</a:t>
            </a:r>
          </a:p>
          <a:p>
            <a:pPr marL="233363" indent="-233363">
              <a:lnSpc>
                <a:spcPct val="130000"/>
              </a:lnSpc>
              <a:tabLst>
                <a:tab pos="3030538" algn="l"/>
              </a:tabLst>
            </a:pPr>
            <a:r>
              <a:rPr lang="en-US" sz="2000" smtClean="0"/>
              <a:t>Stillbirth</a:t>
            </a:r>
          </a:p>
          <a:p>
            <a:pPr marL="233363" indent="-233363">
              <a:lnSpc>
                <a:spcPct val="130000"/>
              </a:lnSpc>
              <a:tabLst>
                <a:tab pos="3030538" algn="l"/>
              </a:tabLst>
            </a:pPr>
            <a:endParaRPr lang="en-US" sz="2000"/>
          </a:p>
          <a:p>
            <a:pPr marL="233363" indent="-233363">
              <a:lnSpc>
                <a:spcPct val="130000"/>
              </a:lnSpc>
              <a:tabLst>
                <a:tab pos="3030538" algn="l"/>
              </a:tabLst>
            </a:pPr>
            <a:r>
              <a:rPr lang="en-US" sz="2200" u="sng" smtClean="0"/>
              <a:t>Exposures</a:t>
            </a:r>
            <a:r>
              <a:rPr lang="en-US" sz="2200" smtClean="0"/>
              <a:t>	</a:t>
            </a:r>
            <a:r>
              <a:rPr lang="en-US" sz="2200" u="sng" smtClean="0"/>
              <a:t>Adjustment variables</a:t>
            </a:r>
          </a:p>
          <a:p>
            <a:pPr marL="233363" indent="-233363">
              <a:lnSpc>
                <a:spcPct val="130000"/>
              </a:lnSpc>
              <a:tabLst>
                <a:tab pos="3030538" algn="l"/>
              </a:tabLst>
            </a:pPr>
            <a:r>
              <a:rPr lang="en-US" sz="2000" smtClean="0"/>
              <a:t>Crashes	Maternal age, prenatal tobacco, prenatal alcohol,</a:t>
            </a:r>
          </a:p>
          <a:p>
            <a:pPr marL="233363" indent="-233363">
              <a:lnSpc>
                <a:spcPct val="130000"/>
              </a:lnSpc>
              <a:tabLst>
                <a:tab pos="3030538" algn="l"/>
              </a:tabLst>
            </a:pPr>
            <a:r>
              <a:rPr lang="en-US" sz="2000"/>
              <a:t>	</a:t>
            </a:r>
            <a:r>
              <a:rPr lang="en-US" sz="2000" smtClean="0"/>
              <a:t>	prenatal care, parity</a:t>
            </a:r>
          </a:p>
          <a:p>
            <a:pPr marL="233363" indent="-233363">
              <a:lnSpc>
                <a:spcPct val="130000"/>
              </a:lnSpc>
              <a:tabLst>
                <a:tab pos="3030538" algn="l"/>
              </a:tabLst>
            </a:pPr>
            <a:r>
              <a:rPr lang="en-US" sz="2000" smtClean="0"/>
              <a:t>Among drivers in crashes</a:t>
            </a:r>
          </a:p>
          <a:p>
            <a:pPr marL="233363" indent="-233363">
              <a:lnSpc>
                <a:spcPct val="130000"/>
              </a:lnSpc>
              <a:tabLst>
                <a:tab pos="3030538" algn="l"/>
              </a:tabLst>
            </a:pPr>
            <a:r>
              <a:rPr lang="en-US" sz="2000" smtClean="0"/>
              <a:t>	Seat belt use	Maternal age, prenatal care</a:t>
            </a:r>
          </a:p>
          <a:p>
            <a:pPr marL="233363" indent="-233363">
              <a:lnSpc>
                <a:spcPct val="130000"/>
              </a:lnSpc>
              <a:tabLst>
                <a:tab pos="3030538" algn="l"/>
              </a:tabLst>
            </a:pPr>
            <a:r>
              <a:rPr lang="en-US" sz="2000" smtClean="0"/>
              <a:t>	Airbag presence	Maternal age, seat belt use, vehicle model year</a:t>
            </a:r>
          </a:p>
        </p:txBody>
      </p:sp>
      <p:sp>
        <p:nvSpPr>
          <p:cNvPr id="5" name="TextBox 4"/>
          <p:cNvSpPr txBox="1"/>
          <p:nvPr/>
        </p:nvSpPr>
        <p:spPr>
          <a:xfrm>
            <a:off x="609600" y="6321623"/>
            <a:ext cx="1719381" cy="307777"/>
          </a:xfrm>
          <a:prstGeom prst="rect">
            <a:avLst/>
          </a:prstGeom>
          <a:noFill/>
        </p:spPr>
        <p:txBody>
          <a:bodyPr wrap="none" rtlCol="0">
            <a:spAutoFit/>
          </a:bodyPr>
          <a:lstStyle/>
          <a:p>
            <a:r>
              <a:rPr lang="en-US" sz="1400" smtClean="0"/>
              <a:t>Vladutiu et al. (2013)</a:t>
            </a:r>
            <a:endParaRPr lang="en-US" sz="1400" smtClean="0"/>
          </a:p>
        </p:txBody>
      </p:sp>
    </p:spTree>
    <p:extLst>
      <p:ext uri="{BB962C8B-B14F-4D97-AF65-F5344CB8AC3E}">
        <p14:creationId xmlns:p14="http://schemas.microsoft.com/office/powerpoint/2010/main" val="128043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27</a:t>
            </a:fld>
            <a:endParaRPr lang="en-US" dirty="0"/>
          </a:p>
        </p:txBody>
      </p:sp>
      <p:sp>
        <p:nvSpPr>
          <p:cNvPr id="3" name="Text Box 5"/>
          <p:cNvSpPr txBox="1">
            <a:spLocks noChangeArrowheads="1"/>
          </p:cNvSpPr>
          <p:nvPr/>
        </p:nvSpPr>
        <p:spPr bwMode="auto">
          <a:xfrm>
            <a:off x="3733800" y="1143000"/>
            <a:ext cx="2819400" cy="42497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85750" algn="l"/>
              </a:tabLst>
              <a:defRPr sz="2000">
                <a:solidFill>
                  <a:schemeClr val="tx1"/>
                </a:solidFill>
                <a:latin typeface="Calibri" pitchFamily="34" charset="0"/>
              </a:defRPr>
            </a:lvl1pPr>
            <a:lvl2pPr marL="742950" indent="-285750" eaLnBrk="0" hangingPunct="0">
              <a:tabLst>
                <a:tab pos="285750" algn="l"/>
              </a:tabLst>
              <a:defRPr sz="2000">
                <a:solidFill>
                  <a:schemeClr val="tx1"/>
                </a:solidFill>
                <a:latin typeface="Calibri" pitchFamily="34" charset="0"/>
              </a:defRPr>
            </a:lvl2pPr>
            <a:lvl3pPr marL="1143000" indent="-228600" eaLnBrk="0" hangingPunct="0">
              <a:tabLst>
                <a:tab pos="285750" algn="l"/>
              </a:tabLst>
              <a:defRPr sz="2000">
                <a:solidFill>
                  <a:schemeClr val="tx1"/>
                </a:solidFill>
                <a:latin typeface="Calibri" pitchFamily="34" charset="0"/>
              </a:defRPr>
            </a:lvl3pPr>
            <a:lvl4pPr marL="1600200" indent="-228600" eaLnBrk="0" hangingPunct="0">
              <a:tabLst>
                <a:tab pos="285750" algn="l"/>
              </a:tabLst>
              <a:defRPr sz="2000">
                <a:solidFill>
                  <a:schemeClr val="tx1"/>
                </a:solidFill>
                <a:latin typeface="Calibri" pitchFamily="34" charset="0"/>
              </a:defRPr>
            </a:lvl4pPr>
            <a:lvl5pPr marL="2057400" indent="-228600" eaLnBrk="0" hangingPunct="0">
              <a:tabLst>
                <a:tab pos="285750" algn="l"/>
              </a:tabLst>
              <a:defRPr sz="2000">
                <a:solidFill>
                  <a:schemeClr val="tx1"/>
                </a:solidFill>
                <a:latin typeface="Calibri" pitchFamily="34" charset="0"/>
              </a:defRPr>
            </a:lvl5pPr>
            <a:lvl6pPr marL="2514600" indent="-228600" eaLnBrk="0" fontAlgn="base" hangingPunct="0">
              <a:spcBef>
                <a:spcPct val="0"/>
              </a:spcBef>
              <a:spcAft>
                <a:spcPct val="0"/>
              </a:spcAft>
              <a:tabLst>
                <a:tab pos="285750" algn="l"/>
              </a:tabLst>
              <a:defRPr sz="2000">
                <a:solidFill>
                  <a:schemeClr val="tx1"/>
                </a:solidFill>
                <a:latin typeface="Calibri" pitchFamily="34" charset="0"/>
              </a:defRPr>
            </a:lvl6pPr>
            <a:lvl7pPr marL="2971800" indent="-228600" eaLnBrk="0" fontAlgn="base" hangingPunct="0">
              <a:spcBef>
                <a:spcPct val="0"/>
              </a:spcBef>
              <a:spcAft>
                <a:spcPct val="0"/>
              </a:spcAft>
              <a:tabLst>
                <a:tab pos="285750" algn="l"/>
              </a:tabLst>
              <a:defRPr sz="2000">
                <a:solidFill>
                  <a:schemeClr val="tx1"/>
                </a:solidFill>
                <a:latin typeface="Calibri" pitchFamily="34" charset="0"/>
              </a:defRPr>
            </a:lvl7pPr>
            <a:lvl8pPr marL="3429000" indent="-228600" eaLnBrk="0" fontAlgn="base" hangingPunct="0">
              <a:spcBef>
                <a:spcPct val="0"/>
              </a:spcBef>
              <a:spcAft>
                <a:spcPct val="0"/>
              </a:spcAft>
              <a:tabLst>
                <a:tab pos="285750" algn="l"/>
              </a:tabLst>
              <a:defRPr sz="2000">
                <a:solidFill>
                  <a:schemeClr val="tx1"/>
                </a:solidFill>
                <a:latin typeface="Calibri" pitchFamily="34" charset="0"/>
              </a:defRPr>
            </a:lvl8pPr>
            <a:lvl9pPr marL="3886200" indent="-228600" eaLnBrk="0" fontAlgn="base" hangingPunct="0">
              <a:spcBef>
                <a:spcPct val="0"/>
              </a:spcBef>
              <a:spcAft>
                <a:spcPct val="0"/>
              </a:spcAft>
              <a:tabLst>
                <a:tab pos="285750" algn="l"/>
              </a:tabLst>
              <a:defRPr sz="2000">
                <a:solidFill>
                  <a:schemeClr val="tx1"/>
                </a:solidFill>
                <a:latin typeface="Calibri" pitchFamily="34" charset="0"/>
              </a:defRPr>
            </a:lvl9pPr>
          </a:lstStyle>
          <a:p>
            <a:pPr eaLnBrk="1" hangingPunct="1">
              <a:lnSpc>
                <a:spcPct val="150000"/>
              </a:lnSpc>
            </a:pPr>
            <a:r>
              <a:rPr lang="en-US" sz="1400" dirty="0">
                <a:solidFill>
                  <a:srgbClr val="000000"/>
                </a:solidFill>
                <a:latin typeface="Arial" charset="0"/>
                <a:cs typeface="Arial" charset="0"/>
              </a:rPr>
              <a:t>X	Warm-up exercises</a:t>
            </a:r>
          </a:p>
          <a:p>
            <a:pPr eaLnBrk="1" hangingPunct="1">
              <a:lnSpc>
                <a:spcPct val="150000"/>
              </a:lnSpc>
            </a:pPr>
            <a:r>
              <a:rPr lang="en-US" sz="1400" dirty="0">
                <a:solidFill>
                  <a:srgbClr val="000000"/>
                </a:solidFill>
                <a:latin typeface="Arial" charset="0"/>
                <a:cs typeface="Arial" charset="0"/>
              </a:rPr>
              <a:t>Y	Injury</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a:t>
            </a:r>
            <a:r>
              <a:rPr lang="en-US" sz="1400" dirty="0">
                <a:solidFill>
                  <a:srgbClr val="000000"/>
                </a:solidFill>
                <a:latin typeface="Arial" charset="0"/>
                <a:cs typeface="Arial" charset="0"/>
              </a:rPr>
              <a:t>	Neuromuscular fatigue</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2</a:t>
            </a:r>
            <a:r>
              <a:rPr lang="en-US" sz="1400" dirty="0">
                <a:solidFill>
                  <a:srgbClr val="000000"/>
                </a:solidFill>
                <a:latin typeface="Arial" charset="0"/>
                <a:cs typeface="Arial" charset="0"/>
              </a:rPr>
              <a:t>	Tissue weakness</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3</a:t>
            </a:r>
            <a:r>
              <a:rPr lang="en-US" sz="1400" dirty="0">
                <a:solidFill>
                  <a:srgbClr val="000000"/>
                </a:solidFill>
                <a:latin typeface="Arial" charset="0"/>
                <a:cs typeface="Arial" charset="0"/>
              </a:rPr>
              <a:t>	Previous injury</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4</a:t>
            </a:r>
            <a:r>
              <a:rPr lang="en-US" sz="1400" dirty="0">
                <a:solidFill>
                  <a:srgbClr val="000000"/>
                </a:solidFill>
                <a:latin typeface="Arial" charset="0"/>
                <a:cs typeface="Arial" charset="0"/>
              </a:rPr>
              <a:t>	Coach</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5</a:t>
            </a:r>
            <a:r>
              <a:rPr lang="en-US" sz="1400" dirty="0">
                <a:solidFill>
                  <a:srgbClr val="000000"/>
                </a:solidFill>
                <a:latin typeface="Arial" charset="0"/>
                <a:cs typeface="Arial" charset="0"/>
              </a:rPr>
              <a:t>	Team motivation, aggression</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6</a:t>
            </a:r>
            <a:r>
              <a:rPr lang="en-US" sz="1400" dirty="0">
                <a:solidFill>
                  <a:srgbClr val="000000"/>
                </a:solidFill>
                <a:latin typeface="Arial" charset="0"/>
                <a:cs typeface="Arial" charset="0"/>
              </a:rPr>
              <a:t>	Pre-game proprioception</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7</a:t>
            </a:r>
            <a:r>
              <a:rPr lang="en-US" sz="1400" dirty="0">
                <a:solidFill>
                  <a:srgbClr val="000000"/>
                </a:solidFill>
                <a:latin typeface="Arial" charset="0"/>
                <a:cs typeface="Arial" charset="0"/>
              </a:rPr>
              <a:t>	Fitness level</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8</a:t>
            </a:r>
            <a:r>
              <a:rPr lang="en-US" sz="1400" dirty="0">
                <a:solidFill>
                  <a:srgbClr val="000000"/>
                </a:solidFill>
                <a:latin typeface="Arial" charset="0"/>
                <a:cs typeface="Arial" charset="0"/>
              </a:rPr>
              <a:t>	Contact sport</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9</a:t>
            </a:r>
            <a:r>
              <a:rPr lang="en-US" sz="1400" dirty="0">
                <a:solidFill>
                  <a:srgbClr val="000000"/>
                </a:solidFill>
                <a:latin typeface="Arial" charset="0"/>
                <a:cs typeface="Arial" charset="0"/>
              </a:rPr>
              <a:t>	Genetics</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10</a:t>
            </a:r>
            <a:r>
              <a:rPr lang="en-US" sz="1400" dirty="0">
                <a:solidFill>
                  <a:srgbClr val="000000"/>
                </a:solidFill>
                <a:latin typeface="Arial" charset="0"/>
                <a:cs typeface="Arial" charset="0"/>
              </a:rPr>
              <a:t>	Connective tissue disorder</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11</a:t>
            </a:r>
            <a:r>
              <a:rPr lang="en-US" sz="1400" dirty="0">
                <a:solidFill>
                  <a:srgbClr val="000000"/>
                </a:solidFill>
                <a:latin typeface="Arial" charset="0"/>
                <a:cs typeface="Arial" charset="0"/>
              </a:rPr>
              <a:t>	Intra-game proprioception</a:t>
            </a:r>
          </a:p>
        </p:txBody>
      </p:sp>
      <p:grpSp>
        <p:nvGrpSpPr>
          <p:cNvPr id="112" name="Group 111"/>
          <p:cNvGrpSpPr/>
          <p:nvPr/>
        </p:nvGrpSpPr>
        <p:grpSpPr>
          <a:xfrm>
            <a:off x="242888" y="1019175"/>
            <a:ext cx="3124200" cy="1571625"/>
            <a:chOff x="242888" y="1019175"/>
            <a:chExt cx="3124200" cy="1571625"/>
          </a:xfrm>
        </p:grpSpPr>
        <p:sp>
          <p:nvSpPr>
            <p:cNvPr id="5" name="Text Box 8"/>
            <p:cNvSpPr txBox="1">
              <a:spLocks noChangeArrowheads="1"/>
            </p:cNvSpPr>
            <p:nvPr/>
          </p:nvSpPr>
          <p:spPr bwMode="auto">
            <a:xfrm>
              <a:off x="2414588" y="1019175"/>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9</a:t>
              </a:r>
              <a:endParaRPr lang="en-US" sz="1400" dirty="0">
                <a:solidFill>
                  <a:srgbClr val="000000"/>
                </a:solidFill>
                <a:latin typeface="Arial" charset="0"/>
              </a:endParaRPr>
            </a:p>
          </p:txBody>
        </p:sp>
        <p:sp>
          <p:nvSpPr>
            <p:cNvPr id="6" name="Text Box 9"/>
            <p:cNvSpPr txBox="1">
              <a:spLocks noChangeArrowheads="1"/>
            </p:cNvSpPr>
            <p:nvPr/>
          </p:nvSpPr>
          <p:spPr bwMode="auto">
            <a:xfrm>
              <a:off x="242888" y="22828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X</a:t>
              </a:r>
            </a:p>
          </p:txBody>
        </p:sp>
        <p:sp>
          <p:nvSpPr>
            <p:cNvPr id="7" name="Line 10"/>
            <p:cNvSpPr>
              <a:spLocks noChangeShapeType="1"/>
            </p:cNvSpPr>
            <p:nvPr/>
          </p:nvSpPr>
          <p:spPr bwMode="auto">
            <a:xfrm flipV="1">
              <a:off x="509588" y="2457450"/>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Text Box 11"/>
            <p:cNvSpPr txBox="1">
              <a:spLocks noChangeArrowheads="1"/>
            </p:cNvSpPr>
            <p:nvPr/>
          </p:nvSpPr>
          <p:spPr bwMode="auto">
            <a:xfrm>
              <a:off x="1631951" y="2282825"/>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9" name="Text Box 12"/>
            <p:cNvSpPr txBox="1">
              <a:spLocks noChangeArrowheads="1"/>
            </p:cNvSpPr>
            <p:nvPr/>
          </p:nvSpPr>
          <p:spPr bwMode="auto">
            <a:xfrm>
              <a:off x="2987676" y="22860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3"/>
            <p:cNvSpPr txBox="1">
              <a:spLocks noChangeArrowheads="1"/>
            </p:cNvSpPr>
            <p:nvPr/>
          </p:nvSpPr>
          <p:spPr bwMode="auto">
            <a:xfrm>
              <a:off x="1011238" y="2085975"/>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3</a:t>
              </a:r>
              <a:endParaRPr lang="en-US" sz="1400" dirty="0">
                <a:solidFill>
                  <a:srgbClr val="000000"/>
                </a:solidFill>
                <a:latin typeface="Arial" charset="0"/>
              </a:endParaRPr>
            </a:p>
          </p:txBody>
        </p:sp>
        <p:sp>
          <p:nvSpPr>
            <p:cNvPr id="11" name="Text Box 14"/>
            <p:cNvSpPr txBox="1">
              <a:spLocks noChangeArrowheads="1"/>
            </p:cNvSpPr>
            <p:nvPr/>
          </p:nvSpPr>
          <p:spPr bwMode="auto">
            <a:xfrm>
              <a:off x="546101" y="1960563"/>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5"/>
            <p:cNvSpPr txBox="1">
              <a:spLocks noChangeArrowheads="1"/>
            </p:cNvSpPr>
            <p:nvPr/>
          </p:nvSpPr>
          <p:spPr bwMode="auto">
            <a:xfrm>
              <a:off x="695326" y="1406525"/>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6</a:t>
              </a:r>
              <a:endParaRPr lang="en-US" sz="1400" dirty="0">
                <a:solidFill>
                  <a:srgbClr val="000000"/>
                </a:solidFill>
                <a:latin typeface="Arial" charset="0"/>
              </a:endParaRPr>
            </a:p>
          </p:txBody>
        </p:sp>
        <p:sp>
          <p:nvSpPr>
            <p:cNvPr id="13" name="Text Box 16"/>
            <p:cNvSpPr txBox="1">
              <a:spLocks noChangeArrowheads="1"/>
            </p:cNvSpPr>
            <p:nvPr/>
          </p:nvSpPr>
          <p:spPr bwMode="auto">
            <a:xfrm>
              <a:off x="1566863" y="1522413"/>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4" name="Line 17"/>
            <p:cNvSpPr>
              <a:spLocks noChangeShapeType="1"/>
            </p:cNvSpPr>
            <p:nvPr/>
          </p:nvSpPr>
          <p:spPr bwMode="auto">
            <a:xfrm flipH="1">
              <a:off x="809626" y="1752600"/>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Line 18"/>
            <p:cNvSpPr>
              <a:spLocks noChangeShapeType="1"/>
            </p:cNvSpPr>
            <p:nvPr/>
          </p:nvSpPr>
          <p:spPr bwMode="auto">
            <a:xfrm flipH="1">
              <a:off x="381001" y="1689100"/>
              <a:ext cx="390525" cy="6207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 name="Text Box 19"/>
            <p:cNvSpPr txBox="1">
              <a:spLocks noChangeArrowheads="1"/>
            </p:cNvSpPr>
            <p:nvPr/>
          </p:nvSpPr>
          <p:spPr bwMode="auto">
            <a:xfrm>
              <a:off x="1833563" y="1031875"/>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0"/>
            <p:cNvSpPr txBox="1">
              <a:spLocks noChangeArrowheads="1"/>
            </p:cNvSpPr>
            <p:nvPr/>
          </p:nvSpPr>
          <p:spPr bwMode="auto">
            <a:xfrm>
              <a:off x="1966913" y="18049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8</a:t>
              </a:r>
              <a:endParaRPr lang="en-US" sz="1400" dirty="0">
                <a:solidFill>
                  <a:srgbClr val="000000"/>
                </a:solidFill>
                <a:latin typeface="Arial" charset="0"/>
              </a:endParaRPr>
            </a:p>
          </p:txBody>
        </p:sp>
        <p:sp>
          <p:nvSpPr>
            <p:cNvPr id="18" name="Text Box 21"/>
            <p:cNvSpPr txBox="1">
              <a:spLocks noChangeArrowheads="1"/>
            </p:cNvSpPr>
            <p:nvPr/>
          </p:nvSpPr>
          <p:spPr bwMode="auto">
            <a:xfrm>
              <a:off x="2344738" y="1941513"/>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19" name="Text Box 22"/>
            <p:cNvSpPr txBox="1">
              <a:spLocks noChangeArrowheads="1"/>
            </p:cNvSpPr>
            <p:nvPr/>
          </p:nvSpPr>
          <p:spPr bwMode="auto">
            <a:xfrm>
              <a:off x="2947988" y="1023938"/>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10</a:t>
              </a:r>
              <a:endParaRPr lang="en-US" sz="1400" dirty="0">
                <a:solidFill>
                  <a:srgbClr val="000000"/>
                </a:solidFill>
                <a:latin typeface="Arial" charset="0"/>
              </a:endParaRPr>
            </a:p>
          </p:txBody>
        </p:sp>
        <p:sp>
          <p:nvSpPr>
            <p:cNvPr id="20" name="Text Box 23"/>
            <p:cNvSpPr txBox="1">
              <a:spLocks noChangeArrowheads="1"/>
            </p:cNvSpPr>
            <p:nvPr/>
          </p:nvSpPr>
          <p:spPr bwMode="auto">
            <a:xfrm>
              <a:off x="2986088" y="1616075"/>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2</a:t>
              </a:r>
              <a:endParaRPr lang="en-US" sz="1400" dirty="0">
                <a:solidFill>
                  <a:srgbClr val="000000"/>
                </a:solidFill>
                <a:latin typeface="Arial" charset="0"/>
              </a:endParaRPr>
            </a:p>
          </p:txBody>
        </p:sp>
        <p:sp>
          <p:nvSpPr>
            <p:cNvPr id="21" name="Line 24"/>
            <p:cNvSpPr>
              <a:spLocks noChangeShapeType="1"/>
            </p:cNvSpPr>
            <p:nvPr/>
          </p:nvSpPr>
          <p:spPr bwMode="auto">
            <a:xfrm rot="291990" flipV="1">
              <a:off x="1811338" y="1282700"/>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25"/>
            <p:cNvSpPr>
              <a:spLocks noChangeShapeType="1"/>
            </p:cNvSpPr>
            <p:nvPr/>
          </p:nvSpPr>
          <p:spPr bwMode="auto">
            <a:xfrm flipH="1" flipV="1">
              <a:off x="2133601" y="1195388"/>
              <a:ext cx="3048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26"/>
            <p:cNvSpPr>
              <a:spLocks noChangeShapeType="1"/>
            </p:cNvSpPr>
            <p:nvPr/>
          </p:nvSpPr>
          <p:spPr bwMode="auto">
            <a:xfrm>
              <a:off x="2547938" y="1295400"/>
              <a:ext cx="0" cy="6858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7"/>
            <p:cNvSpPr>
              <a:spLocks noChangeShapeType="1"/>
            </p:cNvSpPr>
            <p:nvPr/>
          </p:nvSpPr>
          <p:spPr bwMode="auto">
            <a:xfrm>
              <a:off x="3100388" y="1276350"/>
              <a:ext cx="0" cy="3810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5" name="Line 28"/>
            <p:cNvSpPr>
              <a:spLocks noChangeShapeType="1"/>
            </p:cNvSpPr>
            <p:nvPr/>
          </p:nvSpPr>
          <p:spPr bwMode="auto">
            <a:xfrm>
              <a:off x="2085976" y="1327150"/>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6" name="Line 29"/>
            <p:cNvSpPr>
              <a:spLocks noChangeShapeType="1"/>
            </p:cNvSpPr>
            <p:nvPr/>
          </p:nvSpPr>
          <p:spPr bwMode="auto">
            <a:xfrm>
              <a:off x="841376" y="2203450"/>
              <a:ext cx="238125" cy="381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0"/>
            <p:cNvSpPr>
              <a:spLocks noChangeShapeType="1"/>
            </p:cNvSpPr>
            <p:nvPr/>
          </p:nvSpPr>
          <p:spPr bwMode="auto">
            <a:xfrm flipH="1">
              <a:off x="1866901" y="2071688"/>
              <a:ext cx="190500" cy="2286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1"/>
            <p:cNvSpPr>
              <a:spLocks noChangeShapeType="1"/>
            </p:cNvSpPr>
            <p:nvPr/>
          </p:nvSpPr>
          <p:spPr bwMode="auto">
            <a:xfrm flipH="1">
              <a:off x="1947863" y="2185988"/>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9" name="Line 32"/>
            <p:cNvSpPr>
              <a:spLocks noChangeShapeType="1"/>
            </p:cNvSpPr>
            <p:nvPr/>
          </p:nvSpPr>
          <p:spPr bwMode="auto">
            <a:xfrm flipH="1">
              <a:off x="441326" y="2208213"/>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 name="Line 33"/>
            <p:cNvSpPr>
              <a:spLocks noChangeShapeType="1"/>
            </p:cNvSpPr>
            <p:nvPr/>
          </p:nvSpPr>
          <p:spPr bwMode="auto">
            <a:xfrm flipH="1">
              <a:off x="976313" y="1204913"/>
              <a:ext cx="852488" cy="319088"/>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 name="Line 34"/>
            <p:cNvSpPr>
              <a:spLocks noChangeShapeType="1"/>
            </p:cNvSpPr>
            <p:nvPr/>
          </p:nvSpPr>
          <p:spPr bwMode="auto">
            <a:xfrm flipH="1">
              <a:off x="1309688" y="2011363"/>
              <a:ext cx="685800" cy="2286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5"/>
            <p:cNvSpPr>
              <a:spLocks noChangeShapeType="1"/>
            </p:cNvSpPr>
            <p:nvPr/>
          </p:nvSpPr>
          <p:spPr bwMode="auto">
            <a:xfrm flipH="1">
              <a:off x="2667001" y="1281113"/>
              <a:ext cx="347663" cy="738188"/>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3" name="Line 36"/>
            <p:cNvSpPr>
              <a:spLocks noChangeShapeType="1"/>
            </p:cNvSpPr>
            <p:nvPr/>
          </p:nvSpPr>
          <p:spPr bwMode="auto">
            <a:xfrm>
              <a:off x="2052638" y="2452688"/>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7"/>
            <p:cNvSpPr>
              <a:spLocks noChangeShapeType="1"/>
            </p:cNvSpPr>
            <p:nvPr/>
          </p:nvSpPr>
          <p:spPr bwMode="auto">
            <a:xfrm flipH="1">
              <a:off x="3124201" y="1919288"/>
              <a:ext cx="0" cy="3810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 name="Line 38"/>
            <p:cNvSpPr>
              <a:spLocks noChangeShapeType="1"/>
            </p:cNvSpPr>
            <p:nvPr/>
          </p:nvSpPr>
          <p:spPr bwMode="auto">
            <a:xfrm rot="20857974">
              <a:off x="2681288" y="2141538"/>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 name="Line 39"/>
            <p:cNvSpPr>
              <a:spLocks noChangeShapeType="1"/>
            </p:cNvSpPr>
            <p:nvPr/>
          </p:nvSpPr>
          <p:spPr bwMode="auto">
            <a:xfrm flipV="1">
              <a:off x="2695576" y="1190625"/>
              <a:ext cx="3048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37" name="Group 118"/>
          <p:cNvGrpSpPr>
            <a:grpSpLocks/>
          </p:cNvGrpSpPr>
          <p:nvPr/>
        </p:nvGrpSpPr>
        <p:grpSpPr bwMode="auto">
          <a:xfrm>
            <a:off x="242888" y="2743200"/>
            <a:ext cx="3124200" cy="1571625"/>
            <a:chOff x="153" y="1728"/>
            <a:chExt cx="1968" cy="990"/>
          </a:xfrm>
        </p:grpSpPr>
        <p:sp>
          <p:nvSpPr>
            <p:cNvPr id="38" name="Text Box 42"/>
            <p:cNvSpPr txBox="1">
              <a:spLocks noChangeArrowheads="1"/>
            </p:cNvSpPr>
            <p:nvPr/>
          </p:nvSpPr>
          <p:spPr bwMode="auto">
            <a:xfrm>
              <a:off x="1521" y="1728"/>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9</a:t>
              </a:r>
              <a:endParaRPr lang="en-US" sz="1400" dirty="0">
                <a:solidFill>
                  <a:srgbClr val="000000"/>
                </a:solidFill>
                <a:latin typeface="Arial" charset="0"/>
              </a:endParaRPr>
            </a:p>
          </p:txBody>
        </p:sp>
        <p:sp>
          <p:nvSpPr>
            <p:cNvPr id="39" name="Text Box 43"/>
            <p:cNvSpPr txBox="1">
              <a:spLocks noChangeArrowheads="1"/>
            </p:cNvSpPr>
            <p:nvPr/>
          </p:nvSpPr>
          <p:spPr bwMode="auto">
            <a:xfrm>
              <a:off x="153" y="2524"/>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X</a:t>
              </a:r>
            </a:p>
          </p:txBody>
        </p:sp>
        <p:sp>
          <p:nvSpPr>
            <p:cNvPr id="40" name="Line 44"/>
            <p:cNvSpPr>
              <a:spLocks noChangeShapeType="1"/>
            </p:cNvSpPr>
            <p:nvPr/>
          </p:nvSpPr>
          <p:spPr bwMode="auto">
            <a:xfrm flipV="1">
              <a:off x="321" y="2634"/>
              <a:ext cx="73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1" name="Text Box 45"/>
            <p:cNvSpPr txBox="1">
              <a:spLocks noChangeArrowheads="1"/>
            </p:cNvSpPr>
            <p:nvPr/>
          </p:nvSpPr>
          <p:spPr bwMode="auto">
            <a:xfrm>
              <a:off x="1028" y="2524"/>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42" name="Text Box 46"/>
            <p:cNvSpPr txBox="1">
              <a:spLocks noChangeArrowheads="1"/>
            </p:cNvSpPr>
            <p:nvPr/>
          </p:nvSpPr>
          <p:spPr bwMode="auto">
            <a:xfrm>
              <a:off x="1882" y="2526"/>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43" name="Text Box 47"/>
            <p:cNvSpPr txBox="1">
              <a:spLocks noChangeArrowheads="1"/>
            </p:cNvSpPr>
            <p:nvPr/>
          </p:nvSpPr>
          <p:spPr bwMode="auto">
            <a:xfrm>
              <a:off x="637" y="2400"/>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3</a:t>
              </a:r>
              <a:endParaRPr lang="en-US" sz="1400" dirty="0">
                <a:solidFill>
                  <a:srgbClr val="000000"/>
                </a:solidFill>
                <a:latin typeface="Arial" charset="0"/>
              </a:endParaRPr>
            </a:p>
          </p:txBody>
        </p:sp>
        <p:sp>
          <p:nvSpPr>
            <p:cNvPr id="44" name="Text Box 48"/>
            <p:cNvSpPr txBox="1">
              <a:spLocks noChangeArrowheads="1"/>
            </p:cNvSpPr>
            <p:nvPr/>
          </p:nvSpPr>
          <p:spPr bwMode="auto">
            <a:xfrm>
              <a:off x="344" y="2321"/>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45" name="Text Box 49"/>
            <p:cNvSpPr txBox="1">
              <a:spLocks noChangeArrowheads="1"/>
            </p:cNvSpPr>
            <p:nvPr/>
          </p:nvSpPr>
          <p:spPr bwMode="auto">
            <a:xfrm>
              <a:off x="438" y="1972"/>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6</a:t>
              </a:r>
              <a:endParaRPr lang="en-US" sz="1400" dirty="0">
                <a:solidFill>
                  <a:srgbClr val="000000"/>
                </a:solidFill>
                <a:latin typeface="Arial" charset="0"/>
              </a:endParaRPr>
            </a:p>
          </p:txBody>
        </p:sp>
        <p:sp>
          <p:nvSpPr>
            <p:cNvPr id="46" name="Text Box 50"/>
            <p:cNvSpPr txBox="1">
              <a:spLocks noChangeArrowheads="1"/>
            </p:cNvSpPr>
            <p:nvPr/>
          </p:nvSpPr>
          <p:spPr bwMode="auto">
            <a:xfrm>
              <a:off x="987" y="2045"/>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47" name="Line 51"/>
            <p:cNvSpPr>
              <a:spLocks noChangeShapeType="1"/>
            </p:cNvSpPr>
            <p:nvPr/>
          </p:nvSpPr>
          <p:spPr bwMode="auto">
            <a:xfrm flipH="1">
              <a:off x="510" y="2190"/>
              <a:ext cx="507" cy="18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8" name="Line 52"/>
            <p:cNvSpPr>
              <a:spLocks noChangeShapeType="1"/>
            </p:cNvSpPr>
            <p:nvPr/>
          </p:nvSpPr>
          <p:spPr bwMode="auto">
            <a:xfrm flipH="1">
              <a:off x="240" y="2150"/>
              <a:ext cx="246" cy="39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9" name="Text Box 53"/>
            <p:cNvSpPr txBox="1">
              <a:spLocks noChangeArrowheads="1"/>
            </p:cNvSpPr>
            <p:nvPr/>
          </p:nvSpPr>
          <p:spPr bwMode="auto">
            <a:xfrm>
              <a:off x="1155" y="1736"/>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50" name="Text Box 54"/>
            <p:cNvSpPr txBox="1">
              <a:spLocks noChangeArrowheads="1"/>
            </p:cNvSpPr>
            <p:nvPr/>
          </p:nvSpPr>
          <p:spPr bwMode="auto">
            <a:xfrm>
              <a:off x="1239" y="2223"/>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8</a:t>
              </a:r>
              <a:endParaRPr lang="en-US" sz="1400" dirty="0">
                <a:solidFill>
                  <a:srgbClr val="000000"/>
                </a:solidFill>
                <a:latin typeface="Arial" charset="0"/>
              </a:endParaRPr>
            </a:p>
          </p:txBody>
        </p:sp>
        <p:sp>
          <p:nvSpPr>
            <p:cNvPr id="51" name="Text Box 55"/>
            <p:cNvSpPr txBox="1">
              <a:spLocks noChangeArrowheads="1"/>
            </p:cNvSpPr>
            <p:nvPr/>
          </p:nvSpPr>
          <p:spPr bwMode="auto">
            <a:xfrm>
              <a:off x="1477" y="2309"/>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52" name="Text Box 56"/>
            <p:cNvSpPr txBox="1">
              <a:spLocks noChangeArrowheads="1"/>
            </p:cNvSpPr>
            <p:nvPr/>
          </p:nvSpPr>
          <p:spPr bwMode="auto">
            <a:xfrm>
              <a:off x="1857" y="1731"/>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10</a:t>
              </a:r>
              <a:endParaRPr lang="en-US" sz="1400" dirty="0">
                <a:solidFill>
                  <a:srgbClr val="000000"/>
                </a:solidFill>
                <a:latin typeface="Arial" charset="0"/>
              </a:endParaRPr>
            </a:p>
          </p:txBody>
        </p:sp>
        <p:sp>
          <p:nvSpPr>
            <p:cNvPr id="53" name="Text Box 57"/>
            <p:cNvSpPr txBox="1">
              <a:spLocks noChangeArrowheads="1"/>
            </p:cNvSpPr>
            <p:nvPr/>
          </p:nvSpPr>
          <p:spPr bwMode="auto">
            <a:xfrm>
              <a:off x="1881" y="2104"/>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2</a:t>
              </a:r>
              <a:endParaRPr lang="en-US" sz="1400" dirty="0">
                <a:solidFill>
                  <a:srgbClr val="000000"/>
                </a:solidFill>
                <a:latin typeface="Arial" charset="0"/>
              </a:endParaRPr>
            </a:p>
          </p:txBody>
        </p:sp>
        <p:sp>
          <p:nvSpPr>
            <p:cNvPr id="54" name="Line 58"/>
            <p:cNvSpPr>
              <a:spLocks noChangeShapeType="1"/>
            </p:cNvSpPr>
            <p:nvPr/>
          </p:nvSpPr>
          <p:spPr bwMode="auto">
            <a:xfrm rot="291990" flipV="1">
              <a:off x="1141" y="1894"/>
              <a:ext cx="68" cy="2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5" name="Line 59"/>
            <p:cNvSpPr>
              <a:spLocks noChangeShapeType="1"/>
            </p:cNvSpPr>
            <p:nvPr/>
          </p:nvSpPr>
          <p:spPr bwMode="auto">
            <a:xfrm flipH="1" flipV="1">
              <a:off x="1344" y="1839"/>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6" name="Line 60"/>
            <p:cNvSpPr>
              <a:spLocks noChangeShapeType="1"/>
            </p:cNvSpPr>
            <p:nvPr/>
          </p:nvSpPr>
          <p:spPr bwMode="auto">
            <a:xfrm>
              <a:off x="1605" y="1902"/>
              <a:ext cx="0" cy="4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7" name="Line 61"/>
            <p:cNvSpPr>
              <a:spLocks noChangeShapeType="1"/>
            </p:cNvSpPr>
            <p:nvPr/>
          </p:nvSpPr>
          <p:spPr bwMode="auto">
            <a:xfrm>
              <a:off x="1953" y="1890"/>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8" name="Line 62"/>
            <p:cNvSpPr>
              <a:spLocks noChangeShapeType="1"/>
            </p:cNvSpPr>
            <p:nvPr/>
          </p:nvSpPr>
          <p:spPr bwMode="auto">
            <a:xfrm>
              <a:off x="1314" y="1922"/>
              <a:ext cx="213" cy="41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9" name="Line 63"/>
            <p:cNvSpPr>
              <a:spLocks noChangeShapeType="1"/>
            </p:cNvSpPr>
            <p:nvPr/>
          </p:nvSpPr>
          <p:spPr bwMode="auto">
            <a:xfrm>
              <a:off x="530" y="2474"/>
              <a:ext cx="150" cy="2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 name="Line 64"/>
            <p:cNvSpPr>
              <a:spLocks noChangeShapeType="1"/>
            </p:cNvSpPr>
            <p:nvPr/>
          </p:nvSpPr>
          <p:spPr bwMode="auto">
            <a:xfrm flipH="1">
              <a:off x="1176" y="2391"/>
              <a:ext cx="120"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1" name="Line 65"/>
            <p:cNvSpPr>
              <a:spLocks noChangeShapeType="1"/>
            </p:cNvSpPr>
            <p:nvPr/>
          </p:nvSpPr>
          <p:spPr bwMode="auto">
            <a:xfrm flipH="1">
              <a:off x="1227" y="2463"/>
              <a:ext cx="292" cy="10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2" name="Line 66"/>
            <p:cNvSpPr>
              <a:spLocks noChangeShapeType="1"/>
            </p:cNvSpPr>
            <p:nvPr/>
          </p:nvSpPr>
          <p:spPr bwMode="auto">
            <a:xfrm flipH="1">
              <a:off x="278" y="2477"/>
              <a:ext cx="108" cy="76"/>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3" name="Line 67"/>
            <p:cNvSpPr>
              <a:spLocks noChangeShapeType="1"/>
            </p:cNvSpPr>
            <p:nvPr/>
          </p:nvSpPr>
          <p:spPr bwMode="auto">
            <a:xfrm flipH="1">
              <a:off x="615" y="1845"/>
              <a:ext cx="537" cy="20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4" name="Line 68"/>
            <p:cNvSpPr>
              <a:spLocks noChangeShapeType="1"/>
            </p:cNvSpPr>
            <p:nvPr/>
          </p:nvSpPr>
          <p:spPr bwMode="auto">
            <a:xfrm flipH="1">
              <a:off x="825" y="2353"/>
              <a:ext cx="432"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5" name="Line 69"/>
            <p:cNvSpPr>
              <a:spLocks noChangeShapeType="1"/>
            </p:cNvSpPr>
            <p:nvPr/>
          </p:nvSpPr>
          <p:spPr bwMode="auto">
            <a:xfrm flipH="1">
              <a:off x="1680" y="1893"/>
              <a:ext cx="219" cy="46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6" name="Line 70"/>
            <p:cNvSpPr>
              <a:spLocks noChangeShapeType="1"/>
            </p:cNvSpPr>
            <p:nvPr/>
          </p:nvSpPr>
          <p:spPr bwMode="auto">
            <a:xfrm>
              <a:off x="1293" y="2631"/>
              <a:ext cx="576"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7" name="Line 71"/>
            <p:cNvSpPr>
              <a:spLocks noChangeShapeType="1"/>
            </p:cNvSpPr>
            <p:nvPr/>
          </p:nvSpPr>
          <p:spPr bwMode="auto">
            <a:xfrm flipH="1">
              <a:off x="1968" y="2295"/>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8" name="Line 72"/>
            <p:cNvSpPr>
              <a:spLocks noChangeShapeType="1"/>
            </p:cNvSpPr>
            <p:nvPr/>
          </p:nvSpPr>
          <p:spPr bwMode="auto">
            <a:xfrm rot="-742026">
              <a:off x="1689" y="2435"/>
              <a:ext cx="191" cy="139"/>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9" name="Line 73"/>
            <p:cNvSpPr>
              <a:spLocks noChangeShapeType="1"/>
            </p:cNvSpPr>
            <p:nvPr/>
          </p:nvSpPr>
          <p:spPr bwMode="auto">
            <a:xfrm flipV="1">
              <a:off x="1698" y="1836"/>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0" name="Line 108"/>
            <p:cNvSpPr>
              <a:spLocks noChangeShapeType="1"/>
            </p:cNvSpPr>
            <p:nvPr/>
          </p:nvSpPr>
          <p:spPr bwMode="auto">
            <a:xfrm flipH="1" flipV="1">
              <a:off x="582" y="2163"/>
              <a:ext cx="117" cy="276"/>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71" name="Group 119"/>
          <p:cNvGrpSpPr>
            <a:grpSpLocks/>
          </p:cNvGrpSpPr>
          <p:nvPr/>
        </p:nvGrpSpPr>
        <p:grpSpPr bwMode="auto">
          <a:xfrm>
            <a:off x="228600" y="4495800"/>
            <a:ext cx="3124200" cy="1571625"/>
            <a:chOff x="144" y="2832"/>
            <a:chExt cx="1968" cy="990"/>
          </a:xfrm>
        </p:grpSpPr>
        <p:sp>
          <p:nvSpPr>
            <p:cNvPr id="72" name="Text Box 75"/>
            <p:cNvSpPr txBox="1">
              <a:spLocks noChangeArrowheads="1"/>
            </p:cNvSpPr>
            <p:nvPr/>
          </p:nvSpPr>
          <p:spPr bwMode="auto">
            <a:xfrm>
              <a:off x="1512" y="2832"/>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9</a:t>
              </a:r>
              <a:endParaRPr lang="en-US" sz="1400" dirty="0">
                <a:solidFill>
                  <a:srgbClr val="000000"/>
                </a:solidFill>
                <a:latin typeface="Arial" charset="0"/>
              </a:endParaRPr>
            </a:p>
          </p:txBody>
        </p:sp>
        <p:sp>
          <p:nvSpPr>
            <p:cNvPr id="73" name="Text Box 76"/>
            <p:cNvSpPr txBox="1">
              <a:spLocks noChangeArrowheads="1"/>
            </p:cNvSpPr>
            <p:nvPr/>
          </p:nvSpPr>
          <p:spPr bwMode="auto">
            <a:xfrm>
              <a:off x="144" y="3628"/>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X</a:t>
              </a:r>
            </a:p>
          </p:txBody>
        </p:sp>
        <p:sp>
          <p:nvSpPr>
            <p:cNvPr id="74" name="Line 77"/>
            <p:cNvSpPr>
              <a:spLocks noChangeShapeType="1"/>
            </p:cNvSpPr>
            <p:nvPr/>
          </p:nvSpPr>
          <p:spPr bwMode="auto">
            <a:xfrm flipV="1">
              <a:off x="312" y="3738"/>
              <a:ext cx="73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5" name="Text Box 78"/>
            <p:cNvSpPr txBox="1">
              <a:spLocks noChangeArrowheads="1"/>
            </p:cNvSpPr>
            <p:nvPr/>
          </p:nvSpPr>
          <p:spPr bwMode="auto">
            <a:xfrm>
              <a:off x="1019" y="3628"/>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76" name="Text Box 79"/>
            <p:cNvSpPr txBox="1">
              <a:spLocks noChangeArrowheads="1"/>
            </p:cNvSpPr>
            <p:nvPr/>
          </p:nvSpPr>
          <p:spPr bwMode="auto">
            <a:xfrm>
              <a:off x="1873" y="363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77" name="Text Box 80"/>
            <p:cNvSpPr txBox="1">
              <a:spLocks noChangeArrowheads="1"/>
            </p:cNvSpPr>
            <p:nvPr/>
          </p:nvSpPr>
          <p:spPr bwMode="auto">
            <a:xfrm>
              <a:off x="628" y="3504"/>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3</a:t>
              </a:r>
              <a:endParaRPr lang="en-US" sz="1400" dirty="0">
                <a:solidFill>
                  <a:srgbClr val="000000"/>
                </a:solidFill>
                <a:latin typeface="Arial" charset="0"/>
              </a:endParaRPr>
            </a:p>
          </p:txBody>
        </p:sp>
        <p:sp>
          <p:nvSpPr>
            <p:cNvPr id="78" name="Text Box 81"/>
            <p:cNvSpPr txBox="1">
              <a:spLocks noChangeArrowheads="1"/>
            </p:cNvSpPr>
            <p:nvPr/>
          </p:nvSpPr>
          <p:spPr bwMode="auto">
            <a:xfrm>
              <a:off x="335" y="3425"/>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79" name="Text Box 82"/>
            <p:cNvSpPr txBox="1">
              <a:spLocks noChangeArrowheads="1"/>
            </p:cNvSpPr>
            <p:nvPr/>
          </p:nvSpPr>
          <p:spPr bwMode="auto">
            <a:xfrm>
              <a:off x="429" y="3076"/>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6</a:t>
              </a:r>
              <a:endParaRPr lang="en-US" sz="1400" dirty="0">
                <a:solidFill>
                  <a:srgbClr val="000000"/>
                </a:solidFill>
                <a:latin typeface="Arial" charset="0"/>
              </a:endParaRPr>
            </a:p>
          </p:txBody>
        </p:sp>
        <p:sp>
          <p:nvSpPr>
            <p:cNvPr id="80" name="Text Box 83"/>
            <p:cNvSpPr txBox="1">
              <a:spLocks noChangeArrowheads="1"/>
            </p:cNvSpPr>
            <p:nvPr/>
          </p:nvSpPr>
          <p:spPr bwMode="auto">
            <a:xfrm>
              <a:off x="978" y="3149"/>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81" name="Line 84"/>
            <p:cNvSpPr>
              <a:spLocks noChangeShapeType="1"/>
            </p:cNvSpPr>
            <p:nvPr/>
          </p:nvSpPr>
          <p:spPr bwMode="auto">
            <a:xfrm flipH="1">
              <a:off x="501" y="3294"/>
              <a:ext cx="507" cy="18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 name="Line 85"/>
            <p:cNvSpPr>
              <a:spLocks noChangeShapeType="1"/>
            </p:cNvSpPr>
            <p:nvPr/>
          </p:nvSpPr>
          <p:spPr bwMode="auto">
            <a:xfrm flipH="1">
              <a:off x="231" y="3254"/>
              <a:ext cx="246" cy="39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3" name="Text Box 86"/>
            <p:cNvSpPr txBox="1">
              <a:spLocks noChangeArrowheads="1"/>
            </p:cNvSpPr>
            <p:nvPr/>
          </p:nvSpPr>
          <p:spPr bwMode="auto">
            <a:xfrm>
              <a:off x="1146" y="2840"/>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84" name="Text Box 87"/>
            <p:cNvSpPr txBox="1">
              <a:spLocks noChangeArrowheads="1"/>
            </p:cNvSpPr>
            <p:nvPr/>
          </p:nvSpPr>
          <p:spPr bwMode="auto">
            <a:xfrm>
              <a:off x="1230" y="3327"/>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8</a:t>
              </a:r>
              <a:endParaRPr lang="en-US" sz="1400" dirty="0">
                <a:solidFill>
                  <a:srgbClr val="000000"/>
                </a:solidFill>
                <a:latin typeface="Arial" charset="0"/>
              </a:endParaRPr>
            </a:p>
          </p:txBody>
        </p:sp>
        <p:sp>
          <p:nvSpPr>
            <p:cNvPr id="85" name="Text Box 88"/>
            <p:cNvSpPr txBox="1">
              <a:spLocks noChangeArrowheads="1"/>
            </p:cNvSpPr>
            <p:nvPr/>
          </p:nvSpPr>
          <p:spPr bwMode="auto">
            <a:xfrm>
              <a:off x="1468" y="3413"/>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86" name="Text Box 89"/>
            <p:cNvSpPr txBox="1">
              <a:spLocks noChangeArrowheads="1"/>
            </p:cNvSpPr>
            <p:nvPr/>
          </p:nvSpPr>
          <p:spPr bwMode="auto">
            <a:xfrm>
              <a:off x="1848" y="2835"/>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10</a:t>
              </a:r>
              <a:endParaRPr lang="en-US" sz="1400" dirty="0">
                <a:solidFill>
                  <a:srgbClr val="000000"/>
                </a:solidFill>
                <a:latin typeface="Arial" charset="0"/>
              </a:endParaRPr>
            </a:p>
          </p:txBody>
        </p:sp>
        <p:sp>
          <p:nvSpPr>
            <p:cNvPr id="87" name="Text Box 90"/>
            <p:cNvSpPr txBox="1">
              <a:spLocks noChangeArrowheads="1"/>
            </p:cNvSpPr>
            <p:nvPr/>
          </p:nvSpPr>
          <p:spPr bwMode="auto">
            <a:xfrm>
              <a:off x="1872" y="3208"/>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2</a:t>
              </a:r>
              <a:endParaRPr lang="en-US" sz="1400" dirty="0">
                <a:solidFill>
                  <a:srgbClr val="000000"/>
                </a:solidFill>
                <a:latin typeface="Arial" charset="0"/>
              </a:endParaRPr>
            </a:p>
          </p:txBody>
        </p:sp>
        <p:sp>
          <p:nvSpPr>
            <p:cNvPr id="88" name="Line 91"/>
            <p:cNvSpPr>
              <a:spLocks noChangeShapeType="1"/>
            </p:cNvSpPr>
            <p:nvPr/>
          </p:nvSpPr>
          <p:spPr bwMode="auto">
            <a:xfrm rot="291990" flipV="1">
              <a:off x="1132" y="2998"/>
              <a:ext cx="68" cy="2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9" name="Line 92"/>
            <p:cNvSpPr>
              <a:spLocks noChangeShapeType="1"/>
            </p:cNvSpPr>
            <p:nvPr/>
          </p:nvSpPr>
          <p:spPr bwMode="auto">
            <a:xfrm flipH="1" flipV="1">
              <a:off x="1335" y="2943"/>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0" name="Line 93"/>
            <p:cNvSpPr>
              <a:spLocks noChangeShapeType="1"/>
            </p:cNvSpPr>
            <p:nvPr/>
          </p:nvSpPr>
          <p:spPr bwMode="auto">
            <a:xfrm>
              <a:off x="1596" y="3006"/>
              <a:ext cx="0" cy="4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1" name="Line 94"/>
            <p:cNvSpPr>
              <a:spLocks noChangeShapeType="1"/>
            </p:cNvSpPr>
            <p:nvPr/>
          </p:nvSpPr>
          <p:spPr bwMode="auto">
            <a:xfrm>
              <a:off x="1944" y="2994"/>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2" name="Line 95"/>
            <p:cNvSpPr>
              <a:spLocks noChangeShapeType="1"/>
            </p:cNvSpPr>
            <p:nvPr/>
          </p:nvSpPr>
          <p:spPr bwMode="auto">
            <a:xfrm>
              <a:off x="1305" y="3026"/>
              <a:ext cx="213" cy="41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3" name="Line 96"/>
            <p:cNvSpPr>
              <a:spLocks noChangeShapeType="1"/>
            </p:cNvSpPr>
            <p:nvPr/>
          </p:nvSpPr>
          <p:spPr bwMode="auto">
            <a:xfrm>
              <a:off x="521" y="3578"/>
              <a:ext cx="150" cy="2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4" name="Line 97"/>
            <p:cNvSpPr>
              <a:spLocks noChangeShapeType="1"/>
            </p:cNvSpPr>
            <p:nvPr/>
          </p:nvSpPr>
          <p:spPr bwMode="auto">
            <a:xfrm flipH="1">
              <a:off x="1167" y="3495"/>
              <a:ext cx="120"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5" name="Line 98"/>
            <p:cNvSpPr>
              <a:spLocks noChangeShapeType="1"/>
            </p:cNvSpPr>
            <p:nvPr/>
          </p:nvSpPr>
          <p:spPr bwMode="auto">
            <a:xfrm flipH="1">
              <a:off x="1218" y="3567"/>
              <a:ext cx="292" cy="10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6" name="Line 99"/>
            <p:cNvSpPr>
              <a:spLocks noChangeShapeType="1"/>
            </p:cNvSpPr>
            <p:nvPr/>
          </p:nvSpPr>
          <p:spPr bwMode="auto">
            <a:xfrm flipH="1">
              <a:off x="269" y="3581"/>
              <a:ext cx="108" cy="76"/>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7" name="Line 100"/>
            <p:cNvSpPr>
              <a:spLocks noChangeShapeType="1"/>
            </p:cNvSpPr>
            <p:nvPr/>
          </p:nvSpPr>
          <p:spPr bwMode="auto">
            <a:xfrm flipH="1">
              <a:off x="606" y="2949"/>
              <a:ext cx="537" cy="20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8" name="Line 101"/>
            <p:cNvSpPr>
              <a:spLocks noChangeShapeType="1"/>
            </p:cNvSpPr>
            <p:nvPr/>
          </p:nvSpPr>
          <p:spPr bwMode="auto">
            <a:xfrm flipH="1">
              <a:off x="816" y="3457"/>
              <a:ext cx="432"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9" name="Line 102"/>
            <p:cNvSpPr>
              <a:spLocks noChangeShapeType="1"/>
            </p:cNvSpPr>
            <p:nvPr/>
          </p:nvSpPr>
          <p:spPr bwMode="auto">
            <a:xfrm flipH="1">
              <a:off x="1671" y="2997"/>
              <a:ext cx="219" cy="46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0" name="Line 103"/>
            <p:cNvSpPr>
              <a:spLocks noChangeShapeType="1"/>
            </p:cNvSpPr>
            <p:nvPr/>
          </p:nvSpPr>
          <p:spPr bwMode="auto">
            <a:xfrm>
              <a:off x="1284" y="3735"/>
              <a:ext cx="576"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1" name="Line 104"/>
            <p:cNvSpPr>
              <a:spLocks noChangeShapeType="1"/>
            </p:cNvSpPr>
            <p:nvPr/>
          </p:nvSpPr>
          <p:spPr bwMode="auto">
            <a:xfrm flipH="1">
              <a:off x="1959" y="3399"/>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 name="Line 105"/>
            <p:cNvSpPr>
              <a:spLocks noChangeShapeType="1"/>
            </p:cNvSpPr>
            <p:nvPr/>
          </p:nvSpPr>
          <p:spPr bwMode="auto">
            <a:xfrm rot="-742026">
              <a:off x="1680" y="3539"/>
              <a:ext cx="191" cy="139"/>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 name="Line 106"/>
            <p:cNvSpPr>
              <a:spLocks noChangeShapeType="1"/>
            </p:cNvSpPr>
            <p:nvPr/>
          </p:nvSpPr>
          <p:spPr bwMode="auto">
            <a:xfrm flipV="1">
              <a:off x="1689" y="2940"/>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 name="Line 109"/>
            <p:cNvSpPr>
              <a:spLocks noChangeShapeType="1"/>
            </p:cNvSpPr>
            <p:nvPr/>
          </p:nvSpPr>
          <p:spPr bwMode="auto">
            <a:xfrm flipH="1" flipV="1">
              <a:off x="573" y="3261"/>
              <a:ext cx="117" cy="276"/>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 name="Line 110"/>
            <p:cNvSpPr>
              <a:spLocks noChangeShapeType="1"/>
            </p:cNvSpPr>
            <p:nvPr/>
          </p:nvSpPr>
          <p:spPr bwMode="auto">
            <a:xfrm>
              <a:off x="633" y="3236"/>
              <a:ext cx="432" cy="41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6" name="Text Box 114"/>
          <p:cNvSpPr txBox="1">
            <a:spLocks noChangeArrowheads="1"/>
          </p:cNvSpPr>
          <p:nvPr/>
        </p:nvSpPr>
        <p:spPr bwMode="auto">
          <a:xfrm>
            <a:off x="685800" y="6311900"/>
            <a:ext cx="2043113"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600" dirty="0">
                <a:solidFill>
                  <a:srgbClr val="000000"/>
                </a:solidFill>
              </a:rPr>
              <a:t>Shrier and Platt (2008)</a:t>
            </a:r>
          </a:p>
        </p:txBody>
      </p:sp>
      <p:sp>
        <p:nvSpPr>
          <p:cNvPr id="107" name="TextBox 106"/>
          <p:cNvSpPr txBox="1">
            <a:spLocks noChangeArrowheads="1"/>
          </p:cNvSpPr>
          <p:nvPr/>
        </p:nvSpPr>
        <p:spPr bwMode="auto">
          <a:xfrm>
            <a:off x="6615113" y="1281113"/>
            <a:ext cx="237648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588"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lnSpc>
                <a:spcPct val="150000"/>
              </a:lnSpc>
            </a:pPr>
            <a:r>
              <a:rPr lang="en-US" sz="1800" b="1" dirty="0">
                <a:solidFill>
                  <a:srgbClr val="000000"/>
                </a:solidFill>
                <a:cs typeface="Arial" charset="0"/>
              </a:rPr>
              <a:t>Software</a:t>
            </a:r>
          </a:p>
          <a:p>
            <a:pPr eaLnBrk="1" hangingPunct="1">
              <a:lnSpc>
                <a:spcPct val="150000"/>
              </a:lnSpc>
            </a:pPr>
            <a:r>
              <a:rPr lang="en-US" sz="1800" dirty="0">
                <a:solidFill>
                  <a:srgbClr val="000000"/>
                </a:solidFill>
                <a:cs typeface="Arial" charset="0"/>
              </a:rPr>
              <a:t>The first of these DAGs is pre-loaded into </a:t>
            </a:r>
            <a:r>
              <a:rPr lang="en-US" sz="1800" dirty="0" smtClean="0">
                <a:solidFill>
                  <a:srgbClr val="000000"/>
                </a:solidFill>
                <a:cs typeface="Arial" charset="0"/>
              </a:rPr>
              <a:t>DAGitty.</a:t>
            </a:r>
          </a:p>
          <a:p>
            <a:pPr eaLnBrk="1" hangingPunct="1">
              <a:lnSpc>
                <a:spcPct val="150000"/>
              </a:lnSpc>
            </a:pPr>
            <a:endParaRPr lang="en-US" sz="1800" dirty="0">
              <a:solidFill>
                <a:srgbClr val="000000"/>
              </a:solidFill>
              <a:cs typeface="Arial" charset="0"/>
            </a:endParaRPr>
          </a:p>
          <a:p>
            <a:pPr eaLnBrk="1" hangingPunct="1">
              <a:lnSpc>
                <a:spcPct val="150000"/>
              </a:lnSpc>
            </a:pPr>
            <a:r>
              <a:rPr lang="en-US" sz="1800" dirty="0">
                <a:solidFill>
                  <a:srgbClr val="000000"/>
                </a:solidFill>
                <a:cs typeface="Arial" charset="0"/>
              </a:rPr>
              <a:t>All 3 </a:t>
            </a:r>
            <a:r>
              <a:rPr lang="en-US" sz="1800" dirty="0" smtClean="0">
                <a:solidFill>
                  <a:srgbClr val="000000"/>
                </a:solidFill>
                <a:cs typeface="Arial" charset="0"/>
              </a:rPr>
              <a:t>of these DAGs </a:t>
            </a:r>
            <a:r>
              <a:rPr lang="en-US" sz="1800" dirty="0">
                <a:solidFill>
                  <a:srgbClr val="000000"/>
                </a:solidFill>
                <a:cs typeface="Arial" charset="0"/>
              </a:rPr>
              <a:t>are pre-loaded into </a:t>
            </a:r>
            <a:r>
              <a:rPr lang="en-US" sz="1800" dirty="0" smtClean="0">
                <a:solidFill>
                  <a:srgbClr val="000000"/>
                </a:solidFill>
                <a:cs typeface="Arial" charset="0"/>
              </a:rPr>
              <a:t>dag.exe.</a:t>
            </a:r>
            <a:endParaRPr lang="en-US" sz="1800" dirty="0">
              <a:solidFill>
                <a:srgbClr val="000000"/>
              </a:solidFill>
              <a:cs typeface="Arial" charset="0"/>
            </a:endParaRPr>
          </a:p>
        </p:txBody>
      </p:sp>
      <p:sp>
        <p:nvSpPr>
          <p:cNvPr id="108" name="Rectangle 4"/>
          <p:cNvSpPr txBox="1">
            <a:spLocks noChangeArrowheads="1"/>
          </p:cNvSpPr>
          <p:nvPr/>
        </p:nvSpPr>
        <p:spPr>
          <a:xfrm>
            <a:off x="685800" y="228600"/>
            <a:ext cx="7772400" cy="838200"/>
          </a:xfrm>
          <a:prstGeom prst="rect">
            <a:avLst/>
          </a:prstGeom>
        </p:spPr>
        <p:txBody>
          <a:bodyPr/>
          <a:lstStyle>
            <a:lvl1pPr algn="ctr" rtl="0" fontAlgn="base">
              <a:spcBef>
                <a:spcPct val="0"/>
              </a:spcBef>
              <a:spcAft>
                <a:spcPct val="0"/>
              </a:spcAft>
              <a:defRPr sz="2800" b="1">
                <a:solidFill>
                  <a:srgbClr val="0000FF"/>
                </a:solidFill>
                <a:latin typeface="+mj-lt"/>
                <a:ea typeface="+mj-ea"/>
                <a:cs typeface="+mj-cs"/>
              </a:defRPr>
            </a:lvl1pPr>
            <a:lvl2pPr algn="ctr" rtl="0" fontAlgn="base">
              <a:spcBef>
                <a:spcPct val="0"/>
              </a:spcBef>
              <a:spcAft>
                <a:spcPct val="0"/>
              </a:spcAft>
              <a:defRPr sz="2800" b="1">
                <a:solidFill>
                  <a:srgbClr val="0000FF"/>
                </a:solidFill>
                <a:latin typeface="Calibri" pitchFamily="34" charset="0"/>
              </a:defRPr>
            </a:lvl2pPr>
            <a:lvl3pPr algn="ctr" rtl="0" fontAlgn="base">
              <a:spcBef>
                <a:spcPct val="0"/>
              </a:spcBef>
              <a:spcAft>
                <a:spcPct val="0"/>
              </a:spcAft>
              <a:defRPr sz="2800" b="1">
                <a:solidFill>
                  <a:srgbClr val="0000FF"/>
                </a:solidFill>
                <a:latin typeface="Calibri" pitchFamily="34" charset="0"/>
              </a:defRPr>
            </a:lvl3pPr>
            <a:lvl4pPr algn="ctr" rtl="0" fontAlgn="base">
              <a:spcBef>
                <a:spcPct val="0"/>
              </a:spcBef>
              <a:spcAft>
                <a:spcPct val="0"/>
              </a:spcAft>
              <a:defRPr sz="2800" b="1">
                <a:solidFill>
                  <a:srgbClr val="0000FF"/>
                </a:solidFill>
                <a:latin typeface="Calibri" pitchFamily="34" charset="0"/>
              </a:defRPr>
            </a:lvl4pPr>
            <a:lvl5pPr algn="ctr" rtl="0" fontAlgn="base">
              <a:spcBef>
                <a:spcPct val="0"/>
              </a:spcBef>
              <a:spcAft>
                <a:spcPct val="0"/>
              </a:spcAft>
              <a:defRPr sz="2800" b="1">
                <a:solidFill>
                  <a:srgbClr val="0000FF"/>
                </a:solidFill>
                <a:latin typeface="Calibri" pitchFamily="34" charset="0"/>
              </a:defRPr>
            </a:lvl5pPr>
            <a:lvl6pPr marL="457200" algn="ctr" rtl="0" fontAlgn="base">
              <a:spcBef>
                <a:spcPct val="0"/>
              </a:spcBef>
              <a:spcAft>
                <a:spcPct val="0"/>
              </a:spcAft>
              <a:defRPr sz="2800" b="1">
                <a:solidFill>
                  <a:srgbClr val="0000FF"/>
                </a:solidFill>
                <a:latin typeface="Calibri" pitchFamily="34" charset="0"/>
              </a:defRPr>
            </a:lvl6pPr>
            <a:lvl7pPr marL="914400" algn="ctr" rtl="0" fontAlgn="base">
              <a:spcBef>
                <a:spcPct val="0"/>
              </a:spcBef>
              <a:spcAft>
                <a:spcPct val="0"/>
              </a:spcAft>
              <a:defRPr sz="2800" b="1">
                <a:solidFill>
                  <a:srgbClr val="0000FF"/>
                </a:solidFill>
                <a:latin typeface="Calibri" pitchFamily="34" charset="0"/>
              </a:defRPr>
            </a:lvl7pPr>
            <a:lvl8pPr marL="1371600" algn="ctr" rtl="0" fontAlgn="base">
              <a:spcBef>
                <a:spcPct val="0"/>
              </a:spcBef>
              <a:spcAft>
                <a:spcPct val="0"/>
              </a:spcAft>
              <a:defRPr sz="2800" b="1">
                <a:solidFill>
                  <a:srgbClr val="0000FF"/>
                </a:solidFill>
                <a:latin typeface="Calibri" pitchFamily="34" charset="0"/>
              </a:defRPr>
            </a:lvl8pPr>
            <a:lvl9pPr marL="1828800" algn="ctr" rtl="0" fontAlgn="base">
              <a:spcBef>
                <a:spcPct val="0"/>
              </a:spcBef>
              <a:spcAft>
                <a:spcPct val="0"/>
              </a:spcAft>
              <a:defRPr sz="2800" b="1">
                <a:solidFill>
                  <a:srgbClr val="0000FF"/>
                </a:solidFill>
                <a:latin typeface="Calibri" pitchFamily="34" charset="0"/>
              </a:defRPr>
            </a:lvl9pPr>
          </a:lstStyle>
          <a:p>
            <a:pPr>
              <a:defRPr/>
            </a:pPr>
            <a:r>
              <a:rPr lang="en-US" kern="0" dirty="0" smtClean="0">
                <a:solidFill>
                  <a:srgbClr val="CC00CC"/>
                </a:solidFill>
              </a:rPr>
              <a:t>Warm-up exercises and athletic injury</a:t>
            </a:r>
            <a:endParaRPr lang="en-US" kern="0" dirty="0">
              <a:solidFill>
                <a:srgbClr val="CC00CC"/>
              </a:solidFill>
            </a:endParaRPr>
          </a:p>
        </p:txBody>
      </p:sp>
      <p:sp>
        <p:nvSpPr>
          <p:cNvPr id="109" name="TextBox 108"/>
          <p:cNvSpPr txBox="1"/>
          <p:nvPr/>
        </p:nvSpPr>
        <p:spPr>
          <a:xfrm>
            <a:off x="304800" y="1019175"/>
            <a:ext cx="372218" cy="400110"/>
          </a:xfrm>
          <a:prstGeom prst="rect">
            <a:avLst/>
          </a:prstGeom>
          <a:noFill/>
        </p:spPr>
        <p:txBody>
          <a:bodyPr wrap="none" rtlCol="0">
            <a:spAutoFit/>
          </a:bodyPr>
          <a:lstStyle/>
          <a:p>
            <a:r>
              <a:rPr lang="en-US" sz="2000" smtClean="0"/>
              <a:t>a.</a:t>
            </a:r>
          </a:p>
        </p:txBody>
      </p:sp>
      <p:sp>
        <p:nvSpPr>
          <p:cNvPr id="110" name="TextBox 109"/>
          <p:cNvSpPr txBox="1"/>
          <p:nvPr/>
        </p:nvSpPr>
        <p:spPr>
          <a:xfrm>
            <a:off x="304800" y="2800290"/>
            <a:ext cx="383438" cy="400110"/>
          </a:xfrm>
          <a:prstGeom prst="rect">
            <a:avLst/>
          </a:prstGeom>
          <a:noFill/>
        </p:spPr>
        <p:txBody>
          <a:bodyPr wrap="none" rtlCol="0">
            <a:spAutoFit/>
          </a:bodyPr>
          <a:lstStyle/>
          <a:p>
            <a:r>
              <a:rPr lang="en-US" sz="2000"/>
              <a:t>b</a:t>
            </a:r>
            <a:r>
              <a:rPr lang="en-US" sz="2000" smtClean="0"/>
              <a:t>.</a:t>
            </a:r>
          </a:p>
        </p:txBody>
      </p:sp>
      <p:sp>
        <p:nvSpPr>
          <p:cNvPr id="111" name="TextBox 110"/>
          <p:cNvSpPr txBox="1"/>
          <p:nvPr/>
        </p:nvSpPr>
        <p:spPr>
          <a:xfrm>
            <a:off x="304800" y="4572000"/>
            <a:ext cx="357790" cy="400110"/>
          </a:xfrm>
          <a:prstGeom prst="rect">
            <a:avLst/>
          </a:prstGeom>
          <a:noFill/>
        </p:spPr>
        <p:txBody>
          <a:bodyPr wrap="none" rtlCol="0">
            <a:spAutoFit/>
          </a:bodyPr>
          <a:lstStyle/>
          <a:p>
            <a:r>
              <a:rPr lang="en-US" sz="2000"/>
              <a:t>c</a:t>
            </a:r>
            <a:r>
              <a:rPr lang="en-US" sz="2000" smtClean="0"/>
              <a:t>.</a:t>
            </a:r>
          </a:p>
        </p:txBody>
      </p:sp>
    </p:spTree>
    <p:extLst>
      <p:ext uri="{BB962C8B-B14F-4D97-AF65-F5344CB8AC3E}">
        <p14:creationId xmlns:p14="http://schemas.microsoft.com/office/powerpoint/2010/main" val="1473933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28</a:t>
            </a:fld>
            <a:endParaRPr lang="en-US" dirty="0"/>
          </a:p>
        </p:txBody>
      </p:sp>
      <p:sp>
        <p:nvSpPr>
          <p:cNvPr id="36" name="Text Box 5"/>
          <p:cNvSpPr txBox="1">
            <a:spLocks noChangeArrowheads="1"/>
          </p:cNvSpPr>
          <p:nvPr/>
        </p:nvSpPr>
        <p:spPr bwMode="auto">
          <a:xfrm>
            <a:off x="4419600" y="617309"/>
            <a:ext cx="2819400" cy="235449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85750" algn="l"/>
              </a:tabLst>
              <a:defRPr sz="2000">
                <a:solidFill>
                  <a:schemeClr val="tx1"/>
                </a:solidFill>
                <a:latin typeface="Calibri" pitchFamily="34" charset="0"/>
              </a:defRPr>
            </a:lvl1pPr>
            <a:lvl2pPr marL="742950" indent="-285750" eaLnBrk="0" hangingPunct="0">
              <a:tabLst>
                <a:tab pos="285750" algn="l"/>
              </a:tabLst>
              <a:defRPr sz="2000">
                <a:solidFill>
                  <a:schemeClr val="tx1"/>
                </a:solidFill>
                <a:latin typeface="Calibri" pitchFamily="34" charset="0"/>
              </a:defRPr>
            </a:lvl2pPr>
            <a:lvl3pPr marL="1143000" indent="-228600" eaLnBrk="0" hangingPunct="0">
              <a:tabLst>
                <a:tab pos="285750" algn="l"/>
              </a:tabLst>
              <a:defRPr sz="2000">
                <a:solidFill>
                  <a:schemeClr val="tx1"/>
                </a:solidFill>
                <a:latin typeface="Calibri" pitchFamily="34" charset="0"/>
              </a:defRPr>
            </a:lvl3pPr>
            <a:lvl4pPr marL="1600200" indent="-228600" eaLnBrk="0" hangingPunct="0">
              <a:tabLst>
                <a:tab pos="285750" algn="l"/>
              </a:tabLst>
              <a:defRPr sz="2000">
                <a:solidFill>
                  <a:schemeClr val="tx1"/>
                </a:solidFill>
                <a:latin typeface="Calibri" pitchFamily="34" charset="0"/>
              </a:defRPr>
            </a:lvl4pPr>
            <a:lvl5pPr marL="2057400" indent="-228600" eaLnBrk="0" hangingPunct="0">
              <a:tabLst>
                <a:tab pos="285750" algn="l"/>
              </a:tabLst>
              <a:defRPr sz="2000">
                <a:solidFill>
                  <a:schemeClr val="tx1"/>
                </a:solidFill>
                <a:latin typeface="Calibri" pitchFamily="34" charset="0"/>
              </a:defRPr>
            </a:lvl5pPr>
            <a:lvl6pPr marL="2514600" indent="-228600" eaLnBrk="0" fontAlgn="base" hangingPunct="0">
              <a:spcBef>
                <a:spcPct val="0"/>
              </a:spcBef>
              <a:spcAft>
                <a:spcPct val="0"/>
              </a:spcAft>
              <a:tabLst>
                <a:tab pos="285750" algn="l"/>
              </a:tabLst>
              <a:defRPr sz="2000">
                <a:solidFill>
                  <a:schemeClr val="tx1"/>
                </a:solidFill>
                <a:latin typeface="Calibri" pitchFamily="34" charset="0"/>
              </a:defRPr>
            </a:lvl6pPr>
            <a:lvl7pPr marL="2971800" indent="-228600" eaLnBrk="0" fontAlgn="base" hangingPunct="0">
              <a:spcBef>
                <a:spcPct val="0"/>
              </a:spcBef>
              <a:spcAft>
                <a:spcPct val="0"/>
              </a:spcAft>
              <a:tabLst>
                <a:tab pos="285750" algn="l"/>
              </a:tabLst>
              <a:defRPr sz="2000">
                <a:solidFill>
                  <a:schemeClr val="tx1"/>
                </a:solidFill>
                <a:latin typeface="Calibri" pitchFamily="34" charset="0"/>
              </a:defRPr>
            </a:lvl7pPr>
            <a:lvl8pPr marL="3429000" indent="-228600" eaLnBrk="0" fontAlgn="base" hangingPunct="0">
              <a:spcBef>
                <a:spcPct val="0"/>
              </a:spcBef>
              <a:spcAft>
                <a:spcPct val="0"/>
              </a:spcAft>
              <a:tabLst>
                <a:tab pos="285750" algn="l"/>
              </a:tabLst>
              <a:defRPr sz="2000">
                <a:solidFill>
                  <a:schemeClr val="tx1"/>
                </a:solidFill>
                <a:latin typeface="Calibri" pitchFamily="34" charset="0"/>
              </a:defRPr>
            </a:lvl8pPr>
            <a:lvl9pPr marL="3886200" indent="-228600" eaLnBrk="0" fontAlgn="base" hangingPunct="0">
              <a:spcBef>
                <a:spcPct val="0"/>
              </a:spcBef>
              <a:spcAft>
                <a:spcPct val="0"/>
              </a:spcAft>
              <a:tabLst>
                <a:tab pos="285750" algn="l"/>
              </a:tabLst>
              <a:defRPr sz="2000">
                <a:solidFill>
                  <a:schemeClr val="tx1"/>
                </a:solidFill>
                <a:latin typeface="Calibri" pitchFamily="34" charset="0"/>
              </a:defRPr>
            </a:lvl9pPr>
          </a:lstStyle>
          <a:p>
            <a:pPr eaLnBrk="1" hangingPunct="1">
              <a:lnSpc>
                <a:spcPct val="150000"/>
              </a:lnSpc>
            </a:pPr>
            <a:r>
              <a:rPr lang="en-US" sz="1400" dirty="0">
                <a:solidFill>
                  <a:srgbClr val="000000"/>
                </a:solidFill>
                <a:latin typeface="Arial" charset="0"/>
                <a:cs typeface="Arial" charset="0"/>
              </a:rPr>
              <a:t>X	Warm-up exercises</a:t>
            </a:r>
          </a:p>
          <a:p>
            <a:pPr eaLnBrk="1" hangingPunct="1">
              <a:lnSpc>
                <a:spcPct val="150000"/>
              </a:lnSpc>
            </a:pPr>
            <a:r>
              <a:rPr lang="en-US" sz="1400" dirty="0">
                <a:solidFill>
                  <a:srgbClr val="000000"/>
                </a:solidFill>
                <a:latin typeface="Arial" charset="0"/>
                <a:cs typeface="Arial" charset="0"/>
              </a:rPr>
              <a:t>Y	Injury</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a:t>
            </a:r>
            <a:r>
              <a:rPr lang="en-US" sz="1400" dirty="0">
                <a:solidFill>
                  <a:srgbClr val="000000"/>
                </a:solidFill>
                <a:latin typeface="Arial" charset="0"/>
                <a:cs typeface="Arial" charset="0"/>
              </a:rPr>
              <a:t>	</a:t>
            </a:r>
            <a:r>
              <a:rPr lang="en-US" sz="1400">
                <a:solidFill>
                  <a:srgbClr val="000000"/>
                </a:solidFill>
                <a:latin typeface="Arial" charset="0"/>
                <a:cs typeface="Arial" charset="0"/>
              </a:rPr>
              <a:t>Neuromuscular </a:t>
            </a:r>
            <a:r>
              <a:rPr lang="en-US" sz="1400" smtClean="0">
                <a:solidFill>
                  <a:srgbClr val="000000"/>
                </a:solidFill>
                <a:latin typeface="Arial" charset="0"/>
                <a:cs typeface="Arial" charset="0"/>
              </a:rPr>
              <a:t>fatigue</a:t>
            </a:r>
            <a:endParaRPr lang="en-US" sz="1400">
              <a:solidFill>
                <a:srgbClr val="000000"/>
              </a:solidFill>
              <a:latin typeface="Arial" charset="0"/>
              <a:cs typeface="Arial" charset="0"/>
            </a:endParaRPr>
          </a:p>
          <a:p>
            <a:pPr eaLnBrk="1" hangingPunct="1">
              <a:lnSpc>
                <a:spcPct val="150000"/>
              </a:lnSpc>
            </a:pPr>
            <a:r>
              <a:rPr lang="en-US" sz="1400" smtClean="0">
                <a:solidFill>
                  <a:srgbClr val="000000"/>
                </a:solidFill>
                <a:latin typeface="Arial" charset="0"/>
                <a:cs typeface="Arial" charset="0"/>
              </a:rPr>
              <a:t>Z</a:t>
            </a:r>
            <a:r>
              <a:rPr lang="en-US" sz="1400" baseline="-25000" smtClean="0">
                <a:solidFill>
                  <a:srgbClr val="000000"/>
                </a:solidFill>
                <a:latin typeface="Arial" charset="0"/>
                <a:cs typeface="Arial" charset="0"/>
              </a:rPr>
              <a:t>4</a:t>
            </a:r>
            <a:r>
              <a:rPr lang="en-US" sz="1400" dirty="0">
                <a:solidFill>
                  <a:srgbClr val="000000"/>
                </a:solidFill>
                <a:latin typeface="Arial" charset="0"/>
                <a:cs typeface="Arial" charset="0"/>
              </a:rPr>
              <a:t>	Coach</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5</a:t>
            </a:r>
            <a:r>
              <a:rPr lang="en-US" sz="1400" dirty="0">
                <a:solidFill>
                  <a:srgbClr val="000000"/>
                </a:solidFill>
                <a:latin typeface="Arial" charset="0"/>
                <a:cs typeface="Arial" charset="0"/>
              </a:rPr>
              <a:t>	Team motivation, aggression</a:t>
            </a:r>
          </a:p>
          <a:p>
            <a:pPr eaLnBrk="1" hangingPunct="1">
              <a:lnSpc>
                <a:spcPct val="150000"/>
              </a:lnSpc>
            </a:pPr>
            <a:r>
              <a:rPr lang="en-US" sz="1400" smtClean="0">
                <a:solidFill>
                  <a:srgbClr val="000000"/>
                </a:solidFill>
                <a:latin typeface="Arial" charset="0"/>
                <a:cs typeface="Arial" charset="0"/>
              </a:rPr>
              <a:t>Z</a:t>
            </a:r>
            <a:r>
              <a:rPr lang="en-US" sz="1400" baseline="-25000" smtClean="0">
                <a:solidFill>
                  <a:srgbClr val="000000"/>
                </a:solidFill>
                <a:latin typeface="Arial" charset="0"/>
                <a:cs typeface="Arial" charset="0"/>
              </a:rPr>
              <a:t>7</a:t>
            </a:r>
            <a:r>
              <a:rPr lang="en-US" sz="1400" dirty="0">
                <a:solidFill>
                  <a:srgbClr val="000000"/>
                </a:solidFill>
                <a:latin typeface="Arial" charset="0"/>
                <a:cs typeface="Arial" charset="0"/>
              </a:rPr>
              <a:t>	</a:t>
            </a:r>
            <a:r>
              <a:rPr lang="en-US" sz="1400">
                <a:solidFill>
                  <a:srgbClr val="000000"/>
                </a:solidFill>
                <a:latin typeface="Arial" charset="0"/>
                <a:cs typeface="Arial" charset="0"/>
              </a:rPr>
              <a:t>Fitness </a:t>
            </a:r>
            <a:r>
              <a:rPr lang="en-US" sz="1400" smtClean="0">
                <a:solidFill>
                  <a:srgbClr val="000000"/>
                </a:solidFill>
                <a:latin typeface="Arial" charset="0"/>
                <a:cs typeface="Arial" charset="0"/>
              </a:rPr>
              <a:t>level</a:t>
            </a:r>
            <a:endParaRPr lang="en-US" sz="1400">
              <a:solidFill>
                <a:srgbClr val="000000"/>
              </a:solidFill>
              <a:latin typeface="Arial" charset="0"/>
              <a:cs typeface="Arial" charset="0"/>
            </a:endParaRPr>
          </a:p>
          <a:p>
            <a:pPr eaLnBrk="1" hangingPunct="1">
              <a:lnSpc>
                <a:spcPct val="150000"/>
              </a:lnSpc>
            </a:pPr>
            <a:r>
              <a:rPr lang="en-US" sz="1400" smtClean="0">
                <a:solidFill>
                  <a:srgbClr val="000000"/>
                </a:solidFill>
                <a:latin typeface="Arial" charset="0"/>
                <a:cs typeface="Arial" charset="0"/>
              </a:rPr>
              <a:t>Z</a:t>
            </a:r>
            <a:r>
              <a:rPr lang="en-US" sz="1400" baseline="-25000" smtClean="0">
                <a:solidFill>
                  <a:srgbClr val="000000"/>
                </a:solidFill>
                <a:latin typeface="Arial" charset="0"/>
                <a:cs typeface="Arial" charset="0"/>
              </a:rPr>
              <a:t>11</a:t>
            </a:r>
            <a:r>
              <a:rPr lang="en-US" sz="1400" dirty="0">
                <a:solidFill>
                  <a:srgbClr val="000000"/>
                </a:solidFill>
                <a:latin typeface="Arial" charset="0"/>
                <a:cs typeface="Arial" charset="0"/>
              </a:rPr>
              <a:t>	Intra-game proprioception</a:t>
            </a:r>
          </a:p>
        </p:txBody>
      </p:sp>
      <p:sp>
        <p:nvSpPr>
          <p:cNvPr id="40" name="Text Box 15"/>
          <p:cNvSpPr txBox="1">
            <a:spLocks noChangeArrowheads="1"/>
          </p:cNvSpPr>
          <p:nvPr/>
        </p:nvSpPr>
        <p:spPr bwMode="auto">
          <a:xfrm>
            <a:off x="914400" y="342900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a:t>
            </a:r>
            <a:r>
              <a:rPr lang="en-US" sz="1600"/>
              <a:t>→ </a:t>
            </a:r>
            <a:r>
              <a:rPr lang="en-US" sz="1600" smtClean="0"/>
              <a:t>Y	Causal	Open</a:t>
            </a:r>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a:t> </a:t>
            </a:r>
            <a:r>
              <a:rPr lang="en-US" sz="1600"/>
              <a:t>← </a:t>
            </a:r>
            <a:r>
              <a:rPr lang="en-US" sz="1600" smtClean="0"/>
              <a:t>Z</a:t>
            </a:r>
            <a:r>
              <a:rPr lang="en-US" sz="1600" baseline="-25000" smtClean="0"/>
              <a:t>4</a:t>
            </a:r>
            <a:r>
              <a:rPr lang="en-US" sz="1600"/>
              <a:t> </a:t>
            </a:r>
            <a:r>
              <a:rPr lang="en-US" sz="1600"/>
              <a:t>→ </a:t>
            </a:r>
            <a:r>
              <a:rPr lang="en-US" sz="1600" smtClean="0"/>
              <a:t>Z</a:t>
            </a:r>
            <a:r>
              <a:rPr lang="en-US" sz="1600" baseline="-25000" smtClean="0"/>
              <a:t>7</a:t>
            </a:r>
            <a:r>
              <a:rPr lang="en-US" sz="1600"/>
              <a:t> → Z</a:t>
            </a:r>
            <a:r>
              <a:rPr lang="en-US" sz="1600" baseline="-25000"/>
              <a:t>1</a:t>
            </a:r>
            <a:r>
              <a:rPr lang="en-US" sz="1600" smtClean="0"/>
              <a:t> </a:t>
            </a:r>
            <a:r>
              <a:rPr lang="en-US" sz="1600"/>
              <a:t>→ </a:t>
            </a:r>
            <a:r>
              <a:rPr lang="en-US" sz="1600" smtClean="0"/>
              <a:t>Y	Non-causal	Open</a:t>
            </a:r>
            <a:endParaRPr lang="en-US" sz="1600"/>
          </a:p>
          <a:p>
            <a:pPr>
              <a:lnSpc>
                <a:spcPct val="120000"/>
              </a:lnSpc>
              <a:tabLst>
                <a:tab pos="338138" algn="l"/>
                <a:tab pos="3375025" algn="l"/>
                <a:tab pos="4972050" algn="l"/>
                <a:tab pos="6977063" algn="r"/>
              </a:tabLst>
            </a:pPr>
            <a:r>
              <a:rPr lang="en-US" sz="1600" smtClean="0"/>
              <a:t>3.</a:t>
            </a:r>
            <a:r>
              <a:rPr lang="en-US" sz="1600"/>
              <a:t>	X ← Z</a:t>
            </a:r>
            <a:r>
              <a:rPr lang="en-US" sz="1600" baseline="-25000"/>
              <a:t>5</a:t>
            </a:r>
            <a:r>
              <a:rPr lang="en-US" sz="1600"/>
              <a:t> ← Z</a:t>
            </a:r>
            <a:r>
              <a:rPr lang="en-US" sz="1600" baseline="-25000"/>
              <a:t>4</a:t>
            </a:r>
            <a:r>
              <a:rPr lang="en-US" sz="1600"/>
              <a:t> → Z</a:t>
            </a:r>
            <a:r>
              <a:rPr lang="en-US" sz="1600" baseline="-25000"/>
              <a:t>7</a:t>
            </a:r>
            <a:r>
              <a:rPr lang="en-US" sz="1600"/>
              <a:t> </a:t>
            </a:r>
            <a:r>
              <a:rPr lang="en-US" sz="1600"/>
              <a:t>→ </a:t>
            </a:r>
            <a:r>
              <a:rPr lang="en-US" sz="1600" smtClean="0"/>
              <a:t>Z</a:t>
            </a:r>
            <a:r>
              <a:rPr lang="en-US" sz="1600" baseline="-25000" smtClean="0"/>
              <a:t>1</a:t>
            </a:r>
            <a:r>
              <a:rPr lang="en-US" sz="1600"/>
              <a:t> → Z</a:t>
            </a:r>
            <a:r>
              <a:rPr lang="en-US" sz="1600" baseline="-25000"/>
              <a:t>11</a:t>
            </a:r>
            <a:r>
              <a:rPr lang="en-US" sz="1600"/>
              <a:t> → Y	Non-causal	Open</a:t>
            </a:r>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 </a:t>
            </a:r>
            <a:r>
              <a:rPr lang="en-US" sz="1600" smtClean="0"/>
              <a:t>← </a:t>
            </a:r>
            <a:r>
              <a:rPr lang="en-US" sz="1600"/>
              <a:t>Z</a:t>
            </a:r>
            <a:r>
              <a:rPr lang="en-US" sz="1600" baseline="-25000"/>
              <a:t>1</a:t>
            </a:r>
            <a:r>
              <a:rPr lang="en-US" sz="1600"/>
              <a:t> → Y	Non-causal	Blocked </a:t>
            </a:r>
            <a:r>
              <a:rPr lang="en-US" sz="1600"/>
              <a:t>at </a:t>
            </a:r>
            <a:r>
              <a:rPr lang="en-US" sz="1600" smtClean="0"/>
              <a:t>Z</a:t>
            </a:r>
            <a:r>
              <a:rPr lang="en-US" sz="1600" baseline="-25000" smtClean="0"/>
              <a:t>11</a:t>
            </a:r>
          </a:p>
        </p:txBody>
      </p:sp>
      <p:sp>
        <p:nvSpPr>
          <p:cNvPr id="26" name="Text Box 2"/>
          <p:cNvSpPr txBox="1">
            <a:spLocks noChangeArrowheads="1"/>
          </p:cNvSpPr>
          <p:nvPr/>
        </p:nvSpPr>
        <p:spPr bwMode="auto">
          <a:xfrm>
            <a:off x="609600" y="181128"/>
            <a:ext cx="325755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kumimoji="0" lang="en-US" sz="2200" b="1" i="0" u="none" strike="noStrike" kern="0" cap="none" spc="0" normalizeH="0" baseline="0" noProof="0" smtClean="0">
                <a:ln>
                  <a:noFill/>
                </a:ln>
                <a:solidFill>
                  <a:srgbClr val="CC00CC"/>
                </a:solidFill>
                <a:effectLst/>
                <a:uLnTx/>
                <a:uFillTx/>
                <a:latin typeface="Calibri" pitchFamily="34" charset="0"/>
              </a:rPr>
              <a:t>Suppose Shrier</a:t>
            </a:r>
            <a:r>
              <a:rPr kumimoji="0" lang="en-US" sz="2200" b="1" i="0" u="none" strike="noStrike" kern="0" cap="none" spc="0" normalizeH="0" noProof="0" smtClean="0">
                <a:ln>
                  <a:noFill/>
                </a:ln>
                <a:solidFill>
                  <a:srgbClr val="CC00CC"/>
                </a:solidFill>
                <a:effectLst/>
                <a:uLnTx/>
                <a:uFillTx/>
                <a:latin typeface="Calibri" pitchFamily="34" charset="0"/>
              </a:rPr>
              <a:t> and Platt’s </a:t>
            </a:r>
            <a:r>
              <a:rPr kumimoji="0" lang="en-US" sz="2200" b="1" i="0" u="none" strike="noStrike" kern="0" cap="none" spc="0" normalizeH="0" baseline="0" noProof="0" smtClean="0">
                <a:ln>
                  <a:noFill/>
                </a:ln>
                <a:solidFill>
                  <a:srgbClr val="CC00CC"/>
                </a:solidFill>
                <a:effectLst/>
                <a:uLnTx/>
                <a:uFillTx/>
                <a:latin typeface="Calibri" pitchFamily="34" charset="0"/>
              </a:rPr>
              <a:t>DAG had been this:</a:t>
            </a:r>
            <a:endParaRPr kumimoji="0" lang="en-US" sz="2200" b="1" i="0" u="none" strike="noStrike" kern="0" cap="none" spc="0" normalizeH="0" baseline="0" noProof="0" dirty="0" smtClean="0">
              <a:ln>
                <a:noFill/>
              </a:ln>
              <a:solidFill>
                <a:srgbClr val="CC00CC"/>
              </a:solidFill>
              <a:effectLst/>
              <a:uLnTx/>
              <a:uFillTx/>
              <a:latin typeface="Calibri" pitchFamily="34" charset="0"/>
            </a:endParaRPr>
          </a:p>
        </p:txBody>
      </p:sp>
      <p:grpSp>
        <p:nvGrpSpPr>
          <p:cNvPr id="9" name="Group 8"/>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Tree>
    <p:extLst>
      <p:ext uri="{BB962C8B-B14F-4D97-AF65-F5344CB8AC3E}">
        <p14:creationId xmlns:p14="http://schemas.microsoft.com/office/powerpoint/2010/main" val="194767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29</a:t>
            </a:fld>
            <a:endParaRPr lang="en-US" dirty="0"/>
          </a:p>
        </p:txBody>
      </p:sp>
      <p:sp>
        <p:nvSpPr>
          <p:cNvPr id="40" name="Text Box 15"/>
          <p:cNvSpPr txBox="1">
            <a:spLocks noChangeArrowheads="1"/>
          </p:cNvSpPr>
          <p:nvPr/>
        </p:nvSpPr>
        <p:spPr bwMode="auto">
          <a:xfrm>
            <a:off x="914400" y="41154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a:t>
            </a:r>
            <a:r>
              <a:rPr lang="en-US" sz="1600"/>
              <a:t>→ </a:t>
            </a:r>
            <a:r>
              <a:rPr lang="en-US" sz="1600" smtClean="0"/>
              <a:t>Y	Causal	Open</a:t>
            </a:r>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a:t> </a:t>
            </a:r>
            <a:r>
              <a:rPr lang="en-US" sz="1600"/>
              <a:t>← </a:t>
            </a:r>
            <a:r>
              <a:rPr lang="en-US" sz="1600" smtClean="0"/>
              <a:t>Z</a:t>
            </a:r>
            <a:r>
              <a:rPr lang="en-US" sz="1600" baseline="-25000" smtClean="0"/>
              <a:t>4</a:t>
            </a:r>
            <a:r>
              <a:rPr lang="en-US" sz="1600"/>
              <a:t> </a:t>
            </a:r>
            <a:r>
              <a:rPr lang="en-US" sz="1600"/>
              <a:t>→ </a:t>
            </a:r>
            <a:r>
              <a:rPr lang="en-US" sz="1600" smtClean="0"/>
              <a:t>Z</a:t>
            </a:r>
            <a:r>
              <a:rPr lang="en-US" sz="1600" baseline="-25000" smtClean="0"/>
              <a:t>7</a:t>
            </a:r>
            <a:r>
              <a:rPr lang="en-US" sz="1600"/>
              <a:t> → Z</a:t>
            </a:r>
            <a:r>
              <a:rPr lang="en-US" sz="1600" baseline="-25000"/>
              <a:t>1</a:t>
            </a:r>
            <a:r>
              <a:rPr lang="en-US" sz="1600" smtClean="0"/>
              <a:t> </a:t>
            </a:r>
            <a:r>
              <a:rPr lang="en-US" sz="1600"/>
              <a:t>→ </a:t>
            </a:r>
            <a:r>
              <a:rPr lang="en-US" sz="1600" smtClean="0"/>
              <a:t>Y	Non-causal	Open</a:t>
            </a:r>
            <a:endParaRPr lang="en-US" sz="1600"/>
          </a:p>
          <a:p>
            <a:pPr>
              <a:lnSpc>
                <a:spcPct val="120000"/>
              </a:lnSpc>
              <a:tabLst>
                <a:tab pos="338138" algn="l"/>
                <a:tab pos="3375025" algn="l"/>
                <a:tab pos="4972050" algn="l"/>
                <a:tab pos="6977063" algn="r"/>
              </a:tabLst>
            </a:pPr>
            <a:r>
              <a:rPr lang="en-US" sz="1600" smtClean="0"/>
              <a:t>3.</a:t>
            </a:r>
            <a:r>
              <a:rPr lang="en-US" sz="1600"/>
              <a:t>	X ← Z</a:t>
            </a:r>
            <a:r>
              <a:rPr lang="en-US" sz="1600" baseline="-25000"/>
              <a:t>5</a:t>
            </a:r>
            <a:r>
              <a:rPr lang="en-US" sz="1600"/>
              <a:t> ← Z</a:t>
            </a:r>
            <a:r>
              <a:rPr lang="en-US" sz="1600" baseline="-25000"/>
              <a:t>4</a:t>
            </a:r>
            <a:r>
              <a:rPr lang="en-US" sz="1600"/>
              <a:t> → Z</a:t>
            </a:r>
            <a:r>
              <a:rPr lang="en-US" sz="1600" baseline="-25000"/>
              <a:t>7</a:t>
            </a:r>
            <a:r>
              <a:rPr lang="en-US" sz="1600"/>
              <a:t> </a:t>
            </a:r>
            <a:r>
              <a:rPr lang="en-US" sz="1600"/>
              <a:t>→ </a:t>
            </a:r>
            <a:r>
              <a:rPr lang="en-US" sz="1600" smtClean="0"/>
              <a:t>Z</a:t>
            </a:r>
            <a:r>
              <a:rPr lang="en-US" sz="1600" baseline="-25000" smtClean="0"/>
              <a:t>1</a:t>
            </a:r>
            <a:r>
              <a:rPr lang="en-US" sz="1600"/>
              <a:t> → Z</a:t>
            </a:r>
            <a:r>
              <a:rPr lang="en-US" sz="1600" baseline="-25000"/>
              <a:t>11</a:t>
            </a:r>
            <a:r>
              <a:rPr lang="en-US" sz="1600"/>
              <a:t> → Y	Non-causal	Open</a:t>
            </a:r>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 </a:t>
            </a:r>
            <a:r>
              <a:rPr lang="en-US" sz="1600" smtClean="0"/>
              <a:t>← </a:t>
            </a:r>
            <a:r>
              <a:rPr lang="en-US" sz="1600"/>
              <a:t>Z</a:t>
            </a:r>
            <a:r>
              <a:rPr lang="en-US" sz="1600" baseline="-25000"/>
              <a:t>1</a:t>
            </a:r>
            <a:r>
              <a:rPr lang="en-US" sz="1600"/>
              <a:t> → Y	Non-causal	Blocked </a:t>
            </a:r>
            <a:r>
              <a:rPr lang="en-US" sz="1600"/>
              <a:t>at </a:t>
            </a:r>
            <a:r>
              <a:rPr lang="en-US" sz="1600" smtClean="0"/>
              <a:t>Z</a:t>
            </a:r>
            <a:r>
              <a:rPr lang="en-US" sz="1600" baseline="-25000" smtClean="0"/>
              <a:t>11</a:t>
            </a:r>
          </a:p>
        </p:txBody>
      </p:sp>
      <p:sp>
        <p:nvSpPr>
          <p:cNvPr id="22" name="Text Box 2"/>
          <p:cNvSpPr txBox="1">
            <a:spLocks noChangeArrowheads="1"/>
          </p:cNvSpPr>
          <p:nvPr/>
        </p:nvSpPr>
        <p:spPr bwMode="auto">
          <a:xfrm>
            <a:off x="609600" y="2133600"/>
            <a:ext cx="8305800" cy="2816156"/>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Paths 2 and 3 are confounding paths.</a:t>
            </a:r>
          </a:p>
          <a:p>
            <a:pPr marL="339725" marR="0" lvl="0" indent="-339725"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	Each one has a common cause of the exposure and outcome (Z</a:t>
            </a:r>
            <a:r>
              <a:rPr lang="en-US" kern="0" baseline="-25000" smtClean="0">
                <a:solidFill>
                  <a:srgbClr val="000000"/>
                </a:solidFill>
              </a:rPr>
              <a:t>4</a:t>
            </a:r>
            <a:r>
              <a:rPr lang="en-US" kern="0" smtClean="0">
                <a:solidFill>
                  <a:srgbClr val="000000"/>
                </a:solidFill>
              </a:rPr>
              <a:t>).</a:t>
            </a:r>
          </a:p>
          <a:p>
            <a:pPr marL="339725" marR="0" lvl="0" indent="-339725" defTabSz="914400" eaLnBrk="1" fontAlgn="auto" latinLnBrk="0" hangingPunct="1">
              <a:lnSpc>
                <a:spcPct val="150000"/>
              </a:lnSpc>
              <a:spcBef>
                <a:spcPts val="0"/>
              </a:spcBef>
              <a:spcAft>
                <a:spcPts val="0"/>
              </a:spcAft>
              <a:buClrTx/>
              <a:buSzTx/>
              <a:buFontTx/>
              <a:buNone/>
              <a:defRPr/>
            </a:pPr>
            <a:r>
              <a:rPr lang="en-US" kern="0">
                <a:solidFill>
                  <a:srgbClr val="000000"/>
                </a:solidFill>
              </a:rPr>
              <a:t>	</a:t>
            </a:r>
            <a:r>
              <a:rPr lang="en-US" kern="0" smtClean="0">
                <a:solidFill>
                  <a:srgbClr val="000000"/>
                </a:solidFill>
              </a:rPr>
              <a:t>But we can block each one by conditioning on any of its covariates.</a:t>
            </a:r>
          </a:p>
          <a:p>
            <a:pPr marL="339725" marR="0" lvl="0" indent="-339725" defTabSz="914400" eaLnBrk="1" fontAlgn="auto" latinLnBrk="0" hangingPunct="1">
              <a:lnSpc>
                <a:spcPct val="50000"/>
              </a:lnSpc>
              <a:spcBef>
                <a:spcPts val="0"/>
              </a:spcBef>
              <a:spcAft>
                <a:spcPts val="0"/>
              </a:spcAft>
              <a:buClrTx/>
              <a:buSzTx/>
              <a:buFontTx/>
              <a:buNone/>
              <a:defRPr/>
            </a:pPr>
            <a:endParaRPr lang="en-US" kern="0">
              <a:solidFill>
                <a:srgbClr val="000000"/>
              </a:solidFill>
            </a:endParaRPr>
          </a:p>
          <a:p>
            <a:pPr marL="339725" lvl="0" indent="-339725">
              <a:lnSpc>
                <a:spcPct val="150000"/>
              </a:lnSpc>
              <a:defRPr/>
            </a:pPr>
            <a:r>
              <a:rPr lang="en-US" sz="2000" kern="0" smtClean="0">
                <a:solidFill>
                  <a:srgbClr val="000000"/>
                </a:solidFill>
              </a:rPr>
              <a:t>A confounder has been defined as any covariate on any confounding path.</a:t>
            </a:r>
          </a:p>
          <a:p>
            <a:pPr marL="687388" lvl="0" indent="-339725">
              <a:lnSpc>
                <a:spcPct val="150000"/>
              </a:lnSpc>
              <a:defRPr/>
            </a:pPr>
            <a:r>
              <a:rPr lang="en-US" kern="0" smtClean="0">
                <a:solidFill>
                  <a:srgbClr val="000000"/>
                </a:solidFill>
              </a:rPr>
              <a:t>If so, Z</a:t>
            </a:r>
            <a:r>
              <a:rPr lang="en-US" kern="0" baseline="-25000" smtClean="0">
                <a:solidFill>
                  <a:srgbClr val="000000"/>
                </a:solidFill>
              </a:rPr>
              <a:t>11</a:t>
            </a:r>
            <a:r>
              <a:rPr lang="en-US" kern="0" smtClean="0">
                <a:solidFill>
                  <a:srgbClr val="000000"/>
                </a:solidFill>
              </a:rPr>
              <a:t> qualifies.</a:t>
            </a:r>
          </a:p>
          <a:p>
            <a:pPr marL="687388" lvl="0" indent="-339725">
              <a:lnSpc>
                <a:spcPct val="150000"/>
              </a:lnSpc>
              <a:defRPr/>
            </a:pPr>
            <a:r>
              <a:rPr lang="en-US" kern="0" smtClean="0">
                <a:solidFill>
                  <a:srgbClr val="000000"/>
                </a:solidFill>
              </a:rPr>
              <a:t>But it would be a double mistake to condition on Z</a:t>
            </a:r>
            <a:r>
              <a:rPr lang="en-US" kern="0" baseline="-25000" smtClean="0">
                <a:solidFill>
                  <a:srgbClr val="000000"/>
                </a:solidFill>
              </a:rPr>
              <a:t>11</a:t>
            </a:r>
            <a:r>
              <a:rPr lang="en-US" kern="0" smtClean="0">
                <a:solidFill>
                  <a:srgbClr val="000000"/>
                </a:solidFill>
              </a:rPr>
              <a:t>.</a:t>
            </a:r>
          </a:p>
        </p:txBody>
      </p:sp>
    </p:spTree>
    <p:extLst>
      <p:ext uri="{BB962C8B-B14F-4D97-AF65-F5344CB8AC3E}">
        <p14:creationId xmlns:p14="http://schemas.microsoft.com/office/powerpoint/2010/main" val="818748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a:t>
            </a:fld>
            <a:endParaRPr lang="en-US" dirty="0"/>
          </a:p>
        </p:txBody>
      </p:sp>
      <p:sp>
        <p:nvSpPr>
          <p:cNvPr id="3" name="TextBox 2"/>
          <p:cNvSpPr txBox="1"/>
          <p:nvPr/>
        </p:nvSpPr>
        <p:spPr>
          <a:xfrm>
            <a:off x="990600" y="228600"/>
            <a:ext cx="7467600" cy="4798237"/>
          </a:xfrm>
          <a:prstGeom prst="rect">
            <a:avLst/>
          </a:prstGeom>
          <a:noFill/>
        </p:spPr>
        <p:txBody>
          <a:bodyPr wrap="square" rtlCol="0">
            <a:spAutoFit/>
          </a:bodyPr>
          <a:lstStyle/>
          <a:p>
            <a:pPr marL="463550" indent="-463550">
              <a:lnSpc>
                <a:spcPct val="130000"/>
              </a:lnSpc>
            </a:pPr>
            <a:r>
              <a:rPr lang="en-US" sz="2400" b="1" dirty="0" smtClean="0">
                <a:solidFill>
                  <a:srgbClr val="CC00CC"/>
                </a:solidFill>
              </a:rPr>
              <a:t>Outline</a:t>
            </a:r>
          </a:p>
          <a:p>
            <a:pPr marL="463550" indent="-463550">
              <a:lnSpc>
                <a:spcPct val="130000"/>
              </a:lnSpc>
            </a:pPr>
            <a:r>
              <a:rPr lang="en-US" sz="2400" dirty="0" smtClean="0"/>
              <a:t>Traditional</a:t>
            </a:r>
          </a:p>
          <a:p>
            <a:pPr marL="463550" indent="-463550">
              <a:lnSpc>
                <a:spcPct val="130000"/>
              </a:lnSpc>
            </a:pPr>
            <a:r>
              <a:rPr lang="en-US" sz="2200"/>
              <a:t>	Similarities between confounding and selection bias</a:t>
            </a:r>
          </a:p>
          <a:p>
            <a:pPr marL="463550" indent="-463550">
              <a:lnSpc>
                <a:spcPct val="130000"/>
              </a:lnSpc>
            </a:pPr>
            <a:r>
              <a:rPr lang="en-US" sz="2200"/>
              <a:t>	</a:t>
            </a:r>
            <a:r>
              <a:rPr lang="en-US" sz="2200" smtClean="0"/>
              <a:t>Definitions of “confounder”</a:t>
            </a:r>
          </a:p>
          <a:p>
            <a:pPr marL="463550" indent="-463550">
              <a:lnSpc>
                <a:spcPct val="130000"/>
              </a:lnSpc>
            </a:pPr>
            <a:r>
              <a:rPr lang="en-US" sz="2200"/>
              <a:t>	</a:t>
            </a:r>
            <a:r>
              <a:rPr lang="en-US" sz="2200" smtClean="0"/>
              <a:t>Confounding </a:t>
            </a:r>
            <a:r>
              <a:rPr lang="en-US" sz="2200" smtClean="0"/>
              <a:t>triangle</a:t>
            </a:r>
          </a:p>
          <a:p>
            <a:pPr marL="463550" indent="-463550">
              <a:lnSpc>
                <a:spcPct val="50000"/>
              </a:lnSpc>
            </a:pPr>
            <a:endParaRPr lang="en-US" sz="2400" dirty="0"/>
          </a:p>
          <a:p>
            <a:pPr marL="463550" indent="-463550">
              <a:lnSpc>
                <a:spcPct val="130000"/>
              </a:lnSpc>
            </a:pPr>
            <a:r>
              <a:rPr lang="en-US" sz="2400" dirty="0" smtClean="0"/>
              <a:t>DAG terminology </a:t>
            </a:r>
            <a:r>
              <a:rPr lang="en-US" sz="2400" smtClean="0"/>
              <a:t>and methods </a:t>
            </a:r>
            <a:r>
              <a:rPr lang="en-US" sz="2400" dirty="0" smtClean="0"/>
              <a:t>for:</a:t>
            </a:r>
          </a:p>
          <a:p>
            <a:pPr marL="463550" indent="-463550">
              <a:lnSpc>
                <a:spcPct val="130000"/>
              </a:lnSpc>
            </a:pPr>
            <a:r>
              <a:rPr lang="en-US" sz="2200" dirty="0" smtClean="0"/>
              <a:t>	Confounding</a:t>
            </a:r>
          </a:p>
          <a:p>
            <a:pPr marL="463550" indent="-463550">
              <a:lnSpc>
                <a:spcPct val="130000"/>
              </a:lnSpc>
            </a:pPr>
            <a:r>
              <a:rPr lang="en-US" sz="2200" dirty="0" smtClean="0"/>
              <a:t>	</a:t>
            </a:r>
            <a:r>
              <a:rPr lang="en-US" sz="2200" smtClean="0"/>
              <a:t>Selection </a:t>
            </a:r>
            <a:r>
              <a:rPr lang="en-US" sz="2200" smtClean="0"/>
              <a:t>bias</a:t>
            </a:r>
          </a:p>
          <a:p>
            <a:pPr marL="463550" indent="-463550">
              <a:lnSpc>
                <a:spcPct val="130000"/>
              </a:lnSpc>
            </a:pPr>
            <a:r>
              <a:rPr lang="en-US" sz="2200"/>
              <a:t>	</a:t>
            </a:r>
            <a:r>
              <a:rPr lang="en-US" sz="2200" smtClean="0"/>
              <a:t>Mediation</a:t>
            </a:r>
          </a:p>
          <a:p>
            <a:pPr marL="463550" indent="-463550">
              <a:lnSpc>
                <a:spcPct val="130000"/>
              </a:lnSpc>
            </a:pPr>
            <a:r>
              <a:rPr lang="en-US" sz="2200"/>
              <a:t>	</a:t>
            </a:r>
            <a:r>
              <a:rPr lang="en-US" sz="2200"/>
              <a:t>Effect-measure </a:t>
            </a:r>
            <a:r>
              <a:rPr lang="en-US" sz="2200" smtClean="0"/>
              <a:t>modification</a:t>
            </a:r>
            <a:endParaRPr lang="en-US" sz="2200"/>
          </a:p>
        </p:txBody>
      </p:sp>
    </p:spTree>
    <p:extLst>
      <p:ext uri="{BB962C8B-B14F-4D97-AF65-F5344CB8AC3E}">
        <p14:creationId xmlns:p14="http://schemas.microsoft.com/office/powerpoint/2010/main" val="177770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30</a:t>
            </a:fld>
            <a:endParaRPr lang="en-US" dirty="0"/>
          </a:p>
        </p:txBody>
      </p:sp>
      <p:sp>
        <p:nvSpPr>
          <p:cNvPr id="40" name="Text Box 15"/>
          <p:cNvSpPr txBox="1">
            <a:spLocks noChangeArrowheads="1"/>
          </p:cNvSpPr>
          <p:nvPr/>
        </p:nvSpPr>
        <p:spPr bwMode="auto">
          <a:xfrm>
            <a:off x="914400" y="342900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 </a:t>
            </a:r>
            <a:r>
              <a:rPr lang="en-US" sz="1600" smtClean="0"/>
              <a:t>Y	Causal	</a:t>
            </a:r>
            <a:r>
              <a:rPr lang="en-US" sz="1600" smtClean="0"/>
              <a:t>Blocked at Z</a:t>
            </a:r>
            <a:r>
              <a:rPr lang="en-US" sz="1600" baseline="-25000" smtClean="0"/>
              <a:t>11</a:t>
            </a:r>
            <a:endParaRPr lang="en-US" sz="1600" smtClean="0"/>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a:t> </a:t>
            </a:r>
            <a:r>
              <a:rPr lang="en-US" sz="1600"/>
              <a:t>← </a:t>
            </a:r>
            <a:r>
              <a:rPr lang="en-US" sz="1600" smtClean="0"/>
              <a:t>Z</a:t>
            </a:r>
            <a:r>
              <a:rPr lang="en-US" sz="1600" baseline="-25000" smtClean="0"/>
              <a:t>4</a:t>
            </a:r>
            <a:r>
              <a:rPr lang="en-US" sz="1600"/>
              <a:t> </a:t>
            </a:r>
            <a:r>
              <a:rPr lang="en-US" sz="1600"/>
              <a:t>→ </a:t>
            </a:r>
            <a:r>
              <a:rPr lang="en-US" sz="1600" smtClean="0"/>
              <a:t>Z</a:t>
            </a:r>
            <a:r>
              <a:rPr lang="en-US" sz="1600" baseline="-25000" smtClean="0"/>
              <a:t>7</a:t>
            </a:r>
            <a:r>
              <a:rPr lang="en-US" sz="1600"/>
              <a:t> → Z</a:t>
            </a:r>
            <a:r>
              <a:rPr lang="en-US" sz="1600" baseline="-25000"/>
              <a:t>1</a:t>
            </a:r>
            <a:r>
              <a:rPr lang="en-US" sz="1600" smtClean="0"/>
              <a:t> </a:t>
            </a:r>
            <a:r>
              <a:rPr lang="en-US" sz="1600"/>
              <a:t>→ </a:t>
            </a:r>
            <a:r>
              <a:rPr lang="en-US" sz="1600" smtClean="0"/>
              <a:t>Y	Non-causal	Open</a:t>
            </a:r>
            <a:endParaRPr lang="en-US" sz="1600"/>
          </a:p>
          <a:p>
            <a:pPr>
              <a:lnSpc>
                <a:spcPct val="120000"/>
              </a:lnSpc>
              <a:tabLst>
                <a:tab pos="338138" algn="l"/>
                <a:tab pos="3375025" algn="l"/>
                <a:tab pos="4972050" algn="l"/>
                <a:tab pos="6977063" algn="r"/>
              </a:tabLst>
            </a:pPr>
            <a:r>
              <a:rPr lang="en-US" sz="1600" smtClean="0"/>
              <a:t>3.</a:t>
            </a:r>
            <a:r>
              <a:rPr lang="en-US" sz="1600"/>
              <a:t>	X ← Z</a:t>
            </a:r>
            <a:r>
              <a:rPr lang="en-US" sz="1600" baseline="-25000"/>
              <a:t>5</a:t>
            </a:r>
            <a:r>
              <a:rPr lang="en-US" sz="1600"/>
              <a:t> ← Z</a:t>
            </a:r>
            <a:r>
              <a:rPr lang="en-US" sz="1600" baseline="-25000"/>
              <a:t>4</a:t>
            </a:r>
            <a:r>
              <a:rPr lang="en-US" sz="1600"/>
              <a:t> → Z</a:t>
            </a:r>
            <a:r>
              <a:rPr lang="en-US" sz="1600" baseline="-25000"/>
              <a:t>7</a:t>
            </a:r>
            <a:r>
              <a:rPr lang="en-US" sz="1600"/>
              <a:t> </a:t>
            </a:r>
            <a:r>
              <a:rPr lang="en-US" sz="1600"/>
              <a:t>→ </a:t>
            </a:r>
            <a:r>
              <a:rPr lang="en-US" sz="1600" smtClean="0"/>
              <a:t>Z</a:t>
            </a:r>
            <a:r>
              <a:rPr lang="en-US" sz="1600" baseline="-25000" smtClean="0"/>
              <a:t>1</a:t>
            </a:r>
            <a:r>
              <a:rPr lang="en-US" sz="1600"/>
              <a:t> </a:t>
            </a:r>
            <a:r>
              <a:rPr lang="en-US" sz="1600"/>
              <a:t>→ </a:t>
            </a:r>
            <a:r>
              <a:rPr lang="en-US" sz="1600" smtClean="0"/>
              <a:t>[Z</a:t>
            </a:r>
            <a:r>
              <a:rPr lang="en-US" sz="1600" baseline="-25000" smtClean="0"/>
              <a:t>11</a:t>
            </a:r>
            <a:r>
              <a:rPr lang="en-US" sz="1600" smtClean="0"/>
              <a:t>] → </a:t>
            </a:r>
            <a:r>
              <a:rPr lang="en-US" sz="1600"/>
              <a:t>Y	Non-causal</a:t>
            </a:r>
            <a:r>
              <a:rPr lang="en-US" sz="1600"/>
              <a:t>	</a:t>
            </a:r>
            <a:r>
              <a:rPr lang="en-US" sz="1600" smtClean="0"/>
              <a:t>Blocked at Z</a:t>
            </a:r>
            <a:r>
              <a:rPr lang="en-US" sz="1600" baseline="-25000" smtClean="0"/>
              <a:t>11</a:t>
            </a:r>
            <a:endParaRPr lang="en-US" sz="1600"/>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a:t>
            </a:r>
            <a:r>
              <a:rPr lang="en-US" sz="1600" smtClean="0"/>
              <a:t>] ← </a:t>
            </a:r>
            <a:r>
              <a:rPr lang="en-US" sz="1600"/>
              <a:t>Z</a:t>
            </a:r>
            <a:r>
              <a:rPr lang="en-US" sz="1600" baseline="-25000"/>
              <a:t>1</a:t>
            </a:r>
            <a:r>
              <a:rPr lang="en-US" sz="1600"/>
              <a:t> → Y	Non-causal</a:t>
            </a:r>
            <a:r>
              <a:rPr lang="en-US" sz="1600"/>
              <a:t>	</a:t>
            </a:r>
            <a:r>
              <a:rPr lang="en-US" sz="1600" smtClean="0"/>
              <a:t>Open</a:t>
            </a:r>
            <a:endParaRPr lang="en-US" sz="1600" baseline="-25000" smtClean="0"/>
          </a:p>
        </p:txBody>
      </p:sp>
      <p:sp>
        <p:nvSpPr>
          <p:cNvPr id="26" name="Text Box 2"/>
          <p:cNvSpPr txBox="1">
            <a:spLocks noChangeArrowheads="1"/>
          </p:cNvSpPr>
          <p:nvPr/>
        </p:nvSpPr>
        <p:spPr bwMode="auto">
          <a:xfrm>
            <a:off x="685800" y="492002"/>
            <a:ext cx="75438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t>The double mistake of conditioning on Z</a:t>
            </a:r>
            <a:r>
              <a:rPr lang="en-US" sz="2200" b="1" kern="0" baseline="-25000" smtClean="0"/>
              <a:t>11</a:t>
            </a:r>
            <a:endParaRPr kumimoji="0" lang="en-US" sz="2200" b="1" i="0" u="none" strike="noStrike" kern="0" cap="none" spc="0" normalizeH="0" baseline="0" noProof="0" dirty="0" smtClean="0">
              <a:ln>
                <a:noFill/>
              </a:ln>
              <a:effectLst/>
              <a:uLnTx/>
              <a:uFillTx/>
            </a:endParaRPr>
          </a:p>
        </p:txBody>
      </p:sp>
      <p:grpSp>
        <p:nvGrpSpPr>
          <p:cNvPr id="4" name="Group 3"/>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3" name="Rectangle 2"/>
          <p:cNvSpPr/>
          <p:nvPr/>
        </p:nvSpPr>
        <p:spPr>
          <a:xfrm>
            <a:off x="1970242" y="2486334"/>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2"/>
          <p:cNvSpPr txBox="1">
            <a:spLocks noChangeArrowheads="1"/>
          </p:cNvSpPr>
          <p:nvPr/>
        </p:nvSpPr>
        <p:spPr bwMode="auto">
          <a:xfrm>
            <a:off x="3962400" y="986641"/>
            <a:ext cx="4877324" cy="1985159"/>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First mistake</a:t>
            </a:r>
          </a:p>
          <a:p>
            <a:pPr marL="339725" marR="0" lvl="0" indent="-339725"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	It would block the only causal path (path 1).</a:t>
            </a:r>
          </a:p>
          <a:p>
            <a:pPr marL="339725" marR="0" lvl="0" indent="-339725" defTabSz="914400" eaLnBrk="1" fontAlgn="auto" latinLnBrk="0" hangingPunct="1">
              <a:lnSpc>
                <a:spcPct val="50000"/>
              </a:lnSpc>
              <a:spcBef>
                <a:spcPts val="0"/>
              </a:spcBef>
              <a:spcAft>
                <a:spcPts val="0"/>
              </a:spcAft>
              <a:buClrTx/>
              <a:buSzTx/>
              <a:buFontTx/>
              <a:buNone/>
              <a:defRPr/>
            </a:pPr>
            <a:endParaRPr lang="en-US" kern="0">
              <a:solidFill>
                <a:srgbClr val="000000"/>
              </a:solidFill>
            </a:endParaRPr>
          </a:p>
          <a:p>
            <a:pPr marL="339725" lvl="0" indent="-339725">
              <a:lnSpc>
                <a:spcPct val="150000"/>
              </a:lnSpc>
              <a:defRPr/>
            </a:pPr>
            <a:r>
              <a:rPr lang="en-US" sz="2000" kern="0" smtClean="0">
                <a:solidFill>
                  <a:srgbClr val="000000"/>
                </a:solidFill>
              </a:rPr>
              <a:t>Second mistake</a:t>
            </a:r>
          </a:p>
          <a:p>
            <a:pPr marL="687388" lvl="0" indent="-339725">
              <a:lnSpc>
                <a:spcPct val="150000"/>
              </a:lnSpc>
              <a:defRPr/>
            </a:pPr>
            <a:r>
              <a:rPr lang="en-US" kern="0" smtClean="0">
                <a:solidFill>
                  <a:srgbClr val="000000"/>
                </a:solidFill>
              </a:rPr>
              <a:t>It would open non-causal path 4.</a:t>
            </a:r>
          </a:p>
        </p:txBody>
      </p:sp>
    </p:spTree>
    <p:extLst>
      <p:ext uri="{BB962C8B-B14F-4D97-AF65-F5344CB8AC3E}">
        <p14:creationId xmlns:p14="http://schemas.microsoft.com/office/powerpoint/2010/main" val="22470711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2"/>
          <p:cNvSpPr txBox="1">
            <a:spLocks noChangeArrowheads="1"/>
          </p:cNvSpPr>
          <p:nvPr/>
        </p:nvSpPr>
        <p:spPr bwMode="auto">
          <a:xfrm>
            <a:off x="533400" y="152400"/>
            <a:ext cx="8305800" cy="5401479"/>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50000"/>
              </a:lnSpc>
              <a:spcBef>
                <a:spcPts val="0"/>
              </a:spcBef>
              <a:spcAft>
                <a:spcPts val="0"/>
              </a:spcAft>
              <a:buClrTx/>
              <a:buSzTx/>
              <a:buFontTx/>
              <a:buNone/>
              <a:defRPr/>
            </a:pPr>
            <a:r>
              <a:rPr lang="en-US" sz="2200" b="1" kern="0" smtClean="0">
                <a:solidFill>
                  <a:srgbClr val="CC00CC"/>
                </a:solidFill>
              </a:rPr>
              <a:t>Example of an association induced by collider-conditioning</a:t>
            </a:r>
          </a:p>
          <a:p>
            <a:pPr marL="339725" marR="0" lvl="0" indent="-339725"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Many years ago, high school students in New Jersey told a joke.</a:t>
            </a:r>
          </a:p>
          <a:p>
            <a:pPr marL="339725" marR="0" lvl="0" indent="-339725"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	If you meet a student on the Rutgers campus...</a:t>
            </a:r>
          </a:p>
          <a:p>
            <a:pPr marL="687388" marR="0" lvl="0" indent="-339725" defTabSz="914400" eaLnBrk="1" fontAlgn="auto" latinLnBrk="0" hangingPunct="1">
              <a:lnSpc>
                <a:spcPct val="150000"/>
              </a:lnSpc>
              <a:spcBef>
                <a:spcPts val="0"/>
              </a:spcBef>
              <a:spcAft>
                <a:spcPts val="0"/>
              </a:spcAft>
              <a:buClrTx/>
              <a:buSzTx/>
              <a:buFontTx/>
              <a:buNone/>
              <a:defRPr/>
            </a:pPr>
            <a:r>
              <a:rPr lang="en-US" kern="0">
                <a:solidFill>
                  <a:srgbClr val="000000"/>
                </a:solidFill>
              </a:rPr>
              <a:t>	</a:t>
            </a:r>
            <a:r>
              <a:rPr lang="en-US" kern="0" smtClean="0">
                <a:solidFill>
                  <a:srgbClr val="000000"/>
                </a:solidFill>
              </a:rPr>
              <a:t>...and she’s smart, she’s probably not from New Jersey.</a:t>
            </a:r>
          </a:p>
          <a:p>
            <a:pPr marL="687388" marR="0" lvl="0" indent="-339725" defTabSz="914400" eaLnBrk="1" fontAlgn="auto" latinLnBrk="0" hangingPunct="1">
              <a:lnSpc>
                <a:spcPct val="150000"/>
              </a:lnSpc>
              <a:spcBef>
                <a:spcPts val="0"/>
              </a:spcBef>
              <a:spcAft>
                <a:spcPts val="0"/>
              </a:spcAft>
              <a:buClrTx/>
              <a:buSzTx/>
              <a:buFontTx/>
              <a:buNone/>
              <a:defRPr/>
            </a:pPr>
            <a:r>
              <a:rPr lang="en-US" kern="0">
                <a:solidFill>
                  <a:srgbClr val="000000"/>
                </a:solidFill>
              </a:rPr>
              <a:t>	</a:t>
            </a:r>
            <a:r>
              <a:rPr lang="en-US" kern="0" smtClean="0">
                <a:solidFill>
                  <a:srgbClr val="000000"/>
                </a:solidFill>
              </a:rPr>
              <a:t>...and she’s from New Jersey, she’s probably not smart.</a:t>
            </a:r>
          </a:p>
          <a:p>
            <a:pPr marL="687388" marR="0" lvl="0" indent="-339725" defTabSz="914400" eaLnBrk="1" fontAlgn="auto" latinLnBrk="0" hangingPunct="1">
              <a:lnSpc>
                <a:spcPct val="50000"/>
              </a:lnSpc>
              <a:spcBef>
                <a:spcPts val="0"/>
              </a:spcBef>
              <a:spcAft>
                <a:spcPts val="0"/>
              </a:spcAft>
              <a:buClrTx/>
              <a:buSzTx/>
              <a:buFontTx/>
              <a:buNone/>
              <a:defRPr/>
            </a:pPr>
            <a:endParaRPr lang="en-US" kern="0" smtClean="0">
              <a:solidFill>
                <a:srgbClr val="000000"/>
              </a:solidFill>
            </a:endParaRPr>
          </a:p>
          <a:p>
            <a:pPr marL="339725" lvl="0" indent="-339725">
              <a:lnSpc>
                <a:spcPct val="150000"/>
              </a:lnSpc>
              <a:defRPr/>
            </a:pPr>
            <a:r>
              <a:rPr lang="en-US" sz="2000" kern="0" smtClean="0">
                <a:solidFill>
                  <a:srgbClr val="000000"/>
                </a:solidFill>
              </a:rPr>
              <a:t>Weak form of the joke</a:t>
            </a:r>
          </a:p>
          <a:p>
            <a:pPr marL="687388" lvl="0" indent="-339725">
              <a:lnSpc>
                <a:spcPct val="150000"/>
              </a:lnSpc>
              <a:defRPr/>
            </a:pPr>
            <a:r>
              <a:rPr lang="en-US" kern="0" smtClean="0">
                <a:solidFill>
                  <a:srgbClr val="000000"/>
                </a:solidFill>
              </a:rPr>
              <a:t>Being smart and being from New Jersey are not associated with each other in general.</a:t>
            </a:r>
          </a:p>
          <a:p>
            <a:pPr marL="687388" lvl="0" indent="-339725">
              <a:lnSpc>
                <a:spcPct val="150000"/>
              </a:lnSpc>
              <a:defRPr/>
            </a:pPr>
            <a:r>
              <a:rPr lang="en-US" kern="0" smtClean="0">
                <a:solidFill>
                  <a:srgbClr val="000000"/>
                </a:solidFill>
              </a:rPr>
              <a:t>But being smart and being from New Jersey help get you into Rutgers.</a:t>
            </a:r>
          </a:p>
          <a:p>
            <a:pPr marL="687388" lvl="0" indent="-339725">
              <a:lnSpc>
                <a:spcPct val="150000"/>
              </a:lnSpc>
              <a:defRPr/>
            </a:pPr>
            <a:endParaRPr lang="en-US" kern="0">
              <a:solidFill>
                <a:srgbClr val="000000"/>
              </a:solidFill>
            </a:endParaRPr>
          </a:p>
          <a:p>
            <a:pPr marL="687388" lvl="0" indent="-339725">
              <a:lnSpc>
                <a:spcPct val="150000"/>
              </a:lnSpc>
              <a:defRPr/>
            </a:pPr>
            <a:r>
              <a:rPr lang="en-US" kern="0" smtClean="0">
                <a:solidFill>
                  <a:srgbClr val="000000"/>
                </a:solidFill>
              </a:rPr>
              <a:t>So among Rutgers students, being smart and being from New Jersey are (inversely) associated with each other.</a:t>
            </a:r>
          </a:p>
        </p:txBody>
      </p:sp>
      <p:sp>
        <p:nvSpPr>
          <p:cNvPr id="2" name="Slide Number Placeholder 1"/>
          <p:cNvSpPr>
            <a:spLocks noGrp="1"/>
          </p:cNvSpPr>
          <p:nvPr>
            <p:ph type="sldNum" sz="quarter" idx="12"/>
          </p:nvPr>
        </p:nvSpPr>
        <p:spPr/>
        <p:txBody>
          <a:bodyPr/>
          <a:lstStyle/>
          <a:p>
            <a:fld id="{0D9CEC79-7381-4054-ADA6-3AED7F0DF6C5}" type="slidenum">
              <a:rPr lang="en-US" smtClean="0"/>
              <a:pPr/>
              <a:t>31</a:t>
            </a:fld>
            <a:endParaRPr lang="en-US" dirty="0"/>
          </a:p>
        </p:txBody>
      </p:sp>
      <p:sp>
        <p:nvSpPr>
          <p:cNvPr id="4" name="TextBox 3"/>
          <p:cNvSpPr txBox="1"/>
          <p:nvPr/>
        </p:nvSpPr>
        <p:spPr>
          <a:xfrm>
            <a:off x="2362200" y="5543490"/>
            <a:ext cx="1355628" cy="400110"/>
          </a:xfrm>
          <a:prstGeom prst="rect">
            <a:avLst/>
          </a:prstGeom>
          <a:noFill/>
        </p:spPr>
        <p:txBody>
          <a:bodyPr wrap="none" rtlCol="0">
            <a:spAutoFit/>
          </a:bodyPr>
          <a:lstStyle/>
          <a:p>
            <a:r>
              <a:rPr lang="en-US" sz="2000" dirty="0" smtClean="0"/>
              <a:t>New Jersey</a:t>
            </a:r>
          </a:p>
        </p:txBody>
      </p:sp>
      <p:sp>
        <p:nvSpPr>
          <p:cNvPr id="13" name="TextBox 12"/>
          <p:cNvSpPr txBox="1"/>
          <p:nvPr/>
        </p:nvSpPr>
        <p:spPr>
          <a:xfrm>
            <a:off x="4164890" y="5542191"/>
            <a:ext cx="978088" cy="400110"/>
          </a:xfrm>
          <a:prstGeom prst="rect">
            <a:avLst/>
          </a:prstGeom>
          <a:noFill/>
        </p:spPr>
        <p:txBody>
          <a:bodyPr wrap="none" rtlCol="0">
            <a:spAutoFit/>
          </a:bodyPr>
          <a:lstStyle/>
          <a:p>
            <a:r>
              <a:rPr lang="en-US" sz="2000" dirty="0" smtClean="0"/>
              <a:t>Rutgers</a:t>
            </a:r>
          </a:p>
        </p:txBody>
      </p:sp>
      <p:sp>
        <p:nvSpPr>
          <p:cNvPr id="14" name="TextBox 13"/>
          <p:cNvSpPr txBox="1"/>
          <p:nvPr/>
        </p:nvSpPr>
        <p:spPr>
          <a:xfrm>
            <a:off x="5617617" y="5542191"/>
            <a:ext cx="808235" cy="400110"/>
          </a:xfrm>
          <a:prstGeom prst="rect">
            <a:avLst/>
          </a:prstGeom>
          <a:noFill/>
        </p:spPr>
        <p:txBody>
          <a:bodyPr wrap="none" rtlCol="0">
            <a:spAutoFit/>
          </a:bodyPr>
          <a:lstStyle/>
          <a:p>
            <a:r>
              <a:rPr lang="en-US" sz="2000" dirty="0" smtClean="0"/>
              <a:t>Smart</a:t>
            </a:r>
          </a:p>
        </p:txBody>
      </p:sp>
      <p:cxnSp>
        <p:nvCxnSpPr>
          <p:cNvPr id="6" name="Straight Arrow Connector 5"/>
          <p:cNvCxnSpPr>
            <a:stCxn id="14" idx="1"/>
            <a:endCxn id="13" idx="3"/>
          </p:cNvCxnSpPr>
          <p:nvPr/>
        </p:nvCxnSpPr>
        <p:spPr>
          <a:xfrm flipH="1">
            <a:off x="5142978" y="5742246"/>
            <a:ext cx="47463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3"/>
            <a:endCxn id="13" idx="1"/>
          </p:cNvCxnSpPr>
          <p:nvPr/>
        </p:nvCxnSpPr>
        <p:spPr>
          <a:xfrm flipV="1">
            <a:off x="3717828" y="5742246"/>
            <a:ext cx="447062" cy="12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177416" y="5523081"/>
            <a:ext cx="931338" cy="4001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2362200" y="4259317"/>
            <a:ext cx="1355628" cy="400110"/>
          </a:xfrm>
          <a:prstGeom prst="rect">
            <a:avLst/>
          </a:prstGeom>
          <a:noFill/>
        </p:spPr>
        <p:txBody>
          <a:bodyPr wrap="none" rtlCol="0">
            <a:spAutoFit/>
          </a:bodyPr>
          <a:lstStyle/>
          <a:p>
            <a:r>
              <a:rPr lang="en-US" sz="2000" dirty="0" smtClean="0"/>
              <a:t>New Jersey</a:t>
            </a:r>
          </a:p>
        </p:txBody>
      </p:sp>
      <p:sp>
        <p:nvSpPr>
          <p:cNvPr id="19" name="TextBox 18"/>
          <p:cNvSpPr txBox="1"/>
          <p:nvPr/>
        </p:nvSpPr>
        <p:spPr>
          <a:xfrm>
            <a:off x="4164890" y="4258018"/>
            <a:ext cx="978088" cy="400110"/>
          </a:xfrm>
          <a:prstGeom prst="rect">
            <a:avLst/>
          </a:prstGeom>
          <a:noFill/>
        </p:spPr>
        <p:txBody>
          <a:bodyPr wrap="none" rtlCol="0">
            <a:spAutoFit/>
          </a:bodyPr>
          <a:lstStyle/>
          <a:p>
            <a:r>
              <a:rPr lang="en-US" sz="2000" dirty="0" smtClean="0"/>
              <a:t>Rutgers</a:t>
            </a:r>
          </a:p>
        </p:txBody>
      </p:sp>
      <p:sp>
        <p:nvSpPr>
          <p:cNvPr id="20" name="TextBox 19"/>
          <p:cNvSpPr txBox="1"/>
          <p:nvPr/>
        </p:nvSpPr>
        <p:spPr>
          <a:xfrm>
            <a:off x="5617617" y="4258018"/>
            <a:ext cx="808235" cy="400110"/>
          </a:xfrm>
          <a:prstGeom prst="rect">
            <a:avLst/>
          </a:prstGeom>
          <a:noFill/>
        </p:spPr>
        <p:txBody>
          <a:bodyPr wrap="none" rtlCol="0">
            <a:spAutoFit/>
          </a:bodyPr>
          <a:lstStyle/>
          <a:p>
            <a:r>
              <a:rPr lang="en-US" sz="2000" dirty="0" smtClean="0"/>
              <a:t>Smart</a:t>
            </a:r>
          </a:p>
        </p:txBody>
      </p:sp>
      <p:cxnSp>
        <p:nvCxnSpPr>
          <p:cNvPr id="21" name="Straight Arrow Connector 20"/>
          <p:cNvCxnSpPr>
            <a:stCxn id="20" idx="1"/>
            <a:endCxn id="19" idx="3"/>
          </p:cNvCxnSpPr>
          <p:nvPr/>
        </p:nvCxnSpPr>
        <p:spPr>
          <a:xfrm flipH="1">
            <a:off x="5142978" y="4458073"/>
            <a:ext cx="47463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3"/>
            <a:endCxn id="19" idx="1"/>
          </p:cNvCxnSpPr>
          <p:nvPr/>
        </p:nvCxnSpPr>
        <p:spPr>
          <a:xfrm flipV="1">
            <a:off x="3717828" y="4458073"/>
            <a:ext cx="447062" cy="12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83982" y="6324600"/>
            <a:ext cx="2059218" cy="307777"/>
          </a:xfrm>
          <a:prstGeom prst="rect">
            <a:avLst/>
          </a:prstGeom>
          <a:noFill/>
        </p:spPr>
        <p:txBody>
          <a:bodyPr wrap="none" rtlCol="0">
            <a:spAutoFit/>
          </a:bodyPr>
          <a:lstStyle/>
          <a:p>
            <a:r>
              <a:rPr lang="en-US" sz="1400" smtClean="0"/>
              <a:t>See also Cole et al. (2010)</a:t>
            </a:r>
            <a:endParaRPr lang="en-US" sz="1400" smtClean="0"/>
          </a:p>
        </p:txBody>
      </p:sp>
    </p:spTree>
    <p:extLst>
      <p:ext uri="{BB962C8B-B14F-4D97-AF65-F5344CB8AC3E}">
        <p14:creationId xmlns:p14="http://schemas.microsoft.com/office/powerpoint/2010/main" val="2833718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32</a:t>
            </a:fld>
            <a:endParaRPr lang="en-US" dirty="0"/>
          </a:p>
        </p:txBody>
      </p:sp>
      <p:grpSp>
        <p:nvGrpSpPr>
          <p:cNvPr id="17" name="Group 16"/>
          <p:cNvGrpSpPr/>
          <p:nvPr/>
        </p:nvGrpSpPr>
        <p:grpSpPr>
          <a:xfrm>
            <a:off x="3547647" y="1143000"/>
            <a:ext cx="1906044" cy="1907087"/>
            <a:chOff x="2475978" y="1446757"/>
            <a:chExt cx="1906044" cy="1907087"/>
          </a:xfrm>
        </p:grpSpPr>
        <p:cxnSp>
          <p:nvCxnSpPr>
            <p:cNvPr id="6" name="Straight Connector 5"/>
            <p:cNvCxnSpPr/>
            <p:nvPr/>
          </p:nvCxnSpPr>
          <p:spPr>
            <a:xfrm>
              <a:off x="2475978" y="1447800"/>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429000" y="1447800"/>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382022" y="1447800"/>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a:off x="3429000" y="2401344"/>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a:off x="3429000" y="1409701"/>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a:off x="3429000" y="494257"/>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92052" y="1713978"/>
              <a:ext cx="574196" cy="400110"/>
            </a:xfrm>
            <a:prstGeom prst="rect">
              <a:avLst/>
            </a:prstGeom>
            <a:noFill/>
          </p:spPr>
          <p:txBody>
            <a:bodyPr wrap="none" rtlCol="0">
              <a:spAutoFit/>
            </a:bodyPr>
            <a:lstStyle/>
            <a:p>
              <a:r>
                <a:rPr lang="en-US" sz="2000" dirty="0" smtClean="0"/>
                <a:t>800</a:t>
              </a:r>
            </a:p>
          </p:txBody>
        </p:sp>
        <p:sp>
          <p:nvSpPr>
            <p:cNvPr id="14" name="TextBox 13"/>
            <p:cNvSpPr txBox="1"/>
            <p:nvPr/>
          </p:nvSpPr>
          <p:spPr>
            <a:xfrm>
              <a:off x="2692052" y="2647890"/>
              <a:ext cx="574196" cy="400110"/>
            </a:xfrm>
            <a:prstGeom prst="rect">
              <a:avLst/>
            </a:prstGeom>
            <a:noFill/>
          </p:spPr>
          <p:txBody>
            <a:bodyPr wrap="none" rtlCol="0">
              <a:spAutoFit/>
            </a:bodyPr>
            <a:lstStyle/>
            <a:p>
              <a:r>
                <a:rPr lang="en-US" sz="2000" dirty="0" smtClean="0"/>
                <a:t>600</a:t>
              </a:r>
            </a:p>
          </p:txBody>
        </p:sp>
        <p:sp>
          <p:nvSpPr>
            <p:cNvPr id="15" name="TextBox 14"/>
            <p:cNvSpPr txBox="1"/>
            <p:nvPr/>
          </p:nvSpPr>
          <p:spPr>
            <a:xfrm>
              <a:off x="3606452" y="1713978"/>
              <a:ext cx="574196" cy="400110"/>
            </a:xfrm>
            <a:prstGeom prst="rect">
              <a:avLst/>
            </a:prstGeom>
            <a:noFill/>
          </p:spPr>
          <p:txBody>
            <a:bodyPr wrap="none" rtlCol="0">
              <a:spAutoFit/>
            </a:bodyPr>
            <a:lstStyle/>
            <a:p>
              <a:r>
                <a:rPr lang="en-US" sz="2000" dirty="0" smtClean="0"/>
                <a:t>400</a:t>
              </a:r>
            </a:p>
          </p:txBody>
        </p:sp>
        <p:sp>
          <p:nvSpPr>
            <p:cNvPr id="16" name="TextBox 15"/>
            <p:cNvSpPr txBox="1"/>
            <p:nvPr/>
          </p:nvSpPr>
          <p:spPr>
            <a:xfrm>
              <a:off x="3606452" y="2647890"/>
              <a:ext cx="574196" cy="400110"/>
            </a:xfrm>
            <a:prstGeom prst="rect">
              <a:avLst/>
            </a:prstGeom>
            <a:noFill/>
          </p:spPr>
          <p:txBody>
            <a:bodyPr wrap="none" rtlCol="0">
              <a:spAutoFit/>
            </a:bodyPr>
            <a:lstStyle/>
            <a:p>
              <a:r>
                <a:rPr lang="en-US" sz="2000" dirty="0" smtClean="0"/>
                <a:t>200</a:t>
              </a:r>
            </a:p>
          </p:txBody>
        </p:sp>
      </p:grpSp>
      <p:sp>
        <p:nvSpPr>
          <p:cNvPr id="18" name="TextBox 17"/>
          <p:cNvSpPr txBox="1"/>
          <p:nvPr/>
        </p:nvSpPr>
        <p:spPr>
          <a:xfrm>
            <a:off x="1311372" y="551868"/>
            <a:ext cx="1355628" cy="400110"/>
          </a:xfrm>
          <a:prstGeom prst="rect">
            <a:avLst/>
          </a:prstGeom>
          <a:noFill/>
        </p:spPr>
        <p:txBody>
          <a:bodyPr wrap="none" rtlCol="0">
            <a:spAutoFit/>
          </a:bodyPr>
          <a:lstStyle/>
          <a:p>
            <a:r>
              <a:rPr lang="en-US" sz="2000" u="sng" dirty="0" smtClean="0"/>
              <a:t>New Jersey</a:t>
            </a:r>
          </a:p>
        </p:txBody>
      </p:sp>
      <p:sp>
        <p:nvSpPr>
          <p:cNvPr id="19" name="TextBox 18"/>
          <p:cNvSpPr txBox="1"/>
          <p:nvPr/>
        </p:nvSpPr>
        <p:spPr>
          <a:xfrm>
            <a:off x="1576468" y="892314"/>
            <a:ext cx="790601" cy="707886"/>
          </a:xfrm>
          <a:prstGeom prst="rect">
            <a:avLst/>
          </a:prstGeom>
          <a:noFill/>
        </p:spPr>
        <p:txBody>
          <a:bodyPr wrap="none" rtlCol="0">
            <a:spAutoFit/>
          </a:bodyPr>
          <a:lstStyle/>
          <a:p>
            <a:pPr algn="ctr"/>
            <a:r>
              <a:rPr lang="en-US" sz="2000" dirty="0" smtClean="0"/>
              <a:t>1,000</a:t>
            </a:r>
          </a:p>
          <a:p>
            <a:pPr algn="ctr"/>
            <a:r>
              <a:rPr lang="en-US" sz="2000" dirty="0" smtClean="0"/>
              <a:t>smart</a:t>
            </a:r>
          </a:p>
        </p:txBody>
      </p:sp>
      <p:sp>
        <p:nvSpPr>
          <p:cNvPr id="20" name="TextBox 19"/>
          <p:cNvSpPr txBox="1"/>
          <p:nvPr/>
        </p:nvSpPr>
        <p:spPr>
          <a:xfrm>
            <a:off x="1578414" y="2590800"/>
            <a:ext cx="793807" cy="707886"/>
          </a:xfrm>
          <a:prstGeom prst="rect">
            <a:avLst/>
          </a:prstGeom>
          <a:noFill/>
        </p:spPr>
        <p:txBody>
          <a:bodyPr wrap="none" rtlCol="0">
            <a:spAutoFit/>
          </a:bodyPr>
          <a:lstStyle/>
          <a:p>
            <a:pPr algn="ctr"/>
            <a:r>
              <a:rPr lang="en-US" sz="2000" dirty="0" smtClean="0"/>
              <a:t>1,000</a:t>
            </a:r>
            <a:endParaRPr lang="en-US" sz="2000" dirty="0"/>
          </a:p>
          <a:p>
            <a:pPr algn="ctr"/>
            <a:r>
              <a:rPr lang="en-US" sz="2000" dirty="0" smtClean="0"/>
              <a:t>dumb</a:t>
            </a:r>
          </a:p>
        </p:txBody>
      </p:sp>
      <p:sp>
        <p:nvSpPr>
          <p:cNvPr id="21" name="TextBox 20"/>
          <p:cNvSpPr txBox="1"/>
          <p:nvPr/>
        </p:nvSpPr>
        <p:spPr>
          <a:xfrm>
            <a:off x="6579296" y="889348"/>
            <a:ext cx="790601" cy="707886"/>
          </a:xfrm>
          <a:prstGeom prst="rect">
            <a:avLst/>
          </a:prstGeom>
          <a:noFill/>
        </p:spPr>
        <p:txBody>
          <a:bodyPr wrap="none" rtlCol="0">
            <a:spAutoFit/>
          </a:bodyPr>
          <a:lstStyle/>
          <a:p>
            <a:pPr algn="ctr"/>
            <a:r>
              <a:rPr lang="en-US" sz="2000" dirty="0" smtClean="0"/>
              <a:t>1,000</a:t>
            </a:r>
          </a:p>
          <a:p>
            <a:pPr algn="ctr"/>
            <a:r>
              <a:rPr lang="en-US" sz="2000" dirty="0" smtClean="0"/>
              <a:t>smart</a:t>
            </a:r>
          </a:p>
        </p:txBody>
      </p:sp>
      <p:sp>
        <p:nvSpPr>
          <p:cNvPr id="22" name="TextBox 21"/>
          <p:cNvSpPr txBox="1"/>
          <p:nvPr/>
        </p:nvSpPr>
        <p:spPr>
          <a:xfrm>
            <a:off x="6572541" y="2619862"/>
            <a:ext cx="793807" cy="707886"/>
          </a:xfrm>
          <a:prstGeom prst="rect">
            <a:avLst/>
          </a:prstGeom>
          <a:noFill/>
        </p:spPr>
        <p:txBody>
          <a:bodyPr wrap="none" rtlCol="0">
            <a:spAutoFit/>
          </a:bodyPr>
          <a:lstStyle/>
          <a:p>
            <a:pPr algn="ctr"/>
            <a:r>
              <a:rPr lang="en-US" sz="2000" dirty="0" smtClean="0"/>
              <a:t>1,000</a:t>
            </a:r>
            <a:endParaRPr lang="en-US" sz="2000" dirty="0"/>
          </a:p>
          <a:p>
            <a:pPr algn="ctr"/>
            <a:r>
              <a:rPr lang="en-US" sz="2000" dirty="0" smtClean="0"/>
              <a:t>dumb</a:t>
            </a:r>
          </a:p>
        </p:txBody>
      </p:sp>
      <p:cxnSp>
        <p:nvCxnSpPr>
          <p:cNvPr id="24" name="Straight Arrow Connector 23"/>
          <p:cNvCxnSpPr/>
          <p:nvPr/>
        </p:nvCxnSpPr>
        <p:spPr>
          <a:xfrm flipH="1">
            <a:off x="5562600" y="1243291"/>
            <a:ext cx="1066800" cy="3539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5562600" y="2590800"/>
            <a:ext cx="1066800" cy="3539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337148" y="2603326"/>
            <a:ext cx="1066800" cy="3539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337148" y="1246257"/>
            <a:ext cx="1066800" cy="3539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277157" y="547858"/>
            <a:ext cx="1419043" cy="400110"/>
          </a:xfrm>
          <a:prstGeom prst="rect">
            <a:avLst/>
          </a:prstGeom>
          <a:noFill/>
        </p:spPr>
        <p:txBody>
          <a:bodyPr wrap="none" rtlCol="0">
            <a:spAutoFit/>
          </a:bodyPr>
          <a:lstStyle/>
          <a:p>
            <a:r>
              <a:rPr lang="en-US" sz="2000" u="sng" dirty="0" smtClean="0"/>
              <a:t>Out of state</a:t>
            </a:r>
          </a:p>
        </p:txBody>
      </p:sp>
      <p:sp>
        <p:nvSpPr>
          <p:cNvPr id="29" name="TextBox 28"/>
          <p:cNvSpPr txBox="1"/>
          <p:nvPr/>
        </p:nvSpPr>
        <p:spPr>
          <a:xfrm>
            <a:off x="4051112" y="547858"/>
            <a:ext cx="978088" cy="400110"/>
          </a:xfrm>
          <a:prstGeom prst="rect">
            <a:avLst/>
          </a:prstGeom>
          <a:noFill/>
        </p:spPr>
        <p:txBody>
          <a:bodyPr wrap="none" rtlCol="0">
            <a:spAutoFit/>
          </a:bodyPr>
          <a:lstStyle/>
          <a:p>
            <a:r>
              <a:rPr lang="en-US" sz="2000" u="sng" dirty="0" smtClean="0"/>
              <a:t>Rutgers</a:t>
            </a:r>
          </a:p>
        </p:txBody>
      </p:sp>
      <p:grpSp>
        <p:nvGrpSpPr>
          <p:cNvPr id="30" name="Group 29"/>
          <p:cNvGrpSpPr/>
          <p:nvPr/>
        </p:nvGrpSpPr>
        <p:grpSpPr>
          <a:xfrm>
            <a:off x="838200" y="4036513"/>
            <a:ext cx="1906044" cy="1907087"/>
            <a:chOff x="2475978" y="1446757"/>
            <a:chExt cx="1906044" cy="1907087"/>
          </a:xfrm>
        </p:grpSpPr>
        <p:cxnSp>
          <p:nvCxnSpPr>
            <p:cNvPr id="31" name="Straight Connector 30"/>
            <p:cNvCxnSpPr/>
            <p:nvPr/>
          </p:nvCxnSpPr>
          <p:spPr>
            <a:xfrm>
              <a:off x="2475978" y="1447800"/>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29000" y="1447800"/>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382022" y="1447800"/>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a:off x="3429000" y="2401344"/>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a:off x="3429000" y="1409701"/>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a:off x="3429000" y="494257"/>
              <a:ext cx="0" cy="1905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92052" y="1713978"/>
              <a:ext cx="574196" cy="400110"/>
            </a:xfrm>
            <a:prstGeom prst="rect">
              <a:avLst/>
            </a:prstGeom>
            <a:noFill/>
          </p:spPr>
          <p:txBody>
            <a:bodyPr wrap="none" rtlCol="0">
              <a:spAutoFit/>
            </a:bodyPr>
            <a:lstStyle/>
            <a:p>
              <a:r>
                <a:rPr lang="en-US" sz="2000" dirty="0"/>
                <a:t>2</a:t>
              </a:r>
              <a:r>
                <a:rPr lang="en-US" sz="2000" dirty="0" smtClean="0"/>
                <a:t>00</a:t>
              </a:r>
            </a:p>
          </p:txBody>
        </p:sp>
        <p:sp>
          <p:nvSpPr>
            <p:cNvPr id="38" name="TextBox 37"/>
            <p:cNvSpPr txBox="1"/>
            <p:nvPr/>
          </p:nvSpPr>
          <p:spPr>
            <a:xfrm>
              <a:off x="2692052" y="2647890"/>
              <a:ext cx="574196" cy="400110"/>
            </a:xfrm>
            <a:prstGeom prst="rect">
              <a:avLst/>
            </a:prstGeom>
            <a:noFill/>
          </p:spPr>
          <p:txBody>
            <a:bodyPr wrap="none" rtlCol="0">
              <a:spAutoFit/>
            </a:bodyPr>
            <a:lstStyle/>
            <a:p>
              <a:r>
                <a:rPr lang="en-US" sz="2000" dirty="0" smtClean="0"/>
                <a:t>400</a:t>
              </a:r>
            </a:p>
          </p:txBody>
        </p:sp>
        <p:sp>
          <p:nvSpPr>
            <p:cNvPr id="39" name="TextBox 38"/>
            <p:cNvSpPr txBox="1"/>
            <p:nvPr/>
          </p:nvSpPr>
          <p:spPr>
            <a:xfrm>
              <a:off x="3606452" y="1713978"/>
              <a:ext cx="574196" cy="400110"/>
            </a:xfrm>
            <a:prstGeom prst="rect">
              <a:avLst/>
            </a:prstGeom>
            <a:noFill/>
          </p:spPr>
          <p:txBody>
            <a:bodyPr wrap="none" rtlCol="0">
              <a:spAutoFit/>
            </a:bodyPr>
            <a:lstStyle/>
            <a:p>
              <a:r>
                <a:rPr lang="en-US" sz="2000" dirty="0"/>
                <a:t>6</a:t>
              </a:r>
              <a:r>
                <a:rPr lang="en-US" sz="2000" dirty="0" smtClean="0"/>
                <a:t>00</a:t>
              </a:r>
            </a:p>
          </p:txBody>
        </p:sp>
        <p:sp>
          <p:nvSpPr>
            <p:cNvPr id="40" name="TextBox 39"/>
            <p:cNvSpPr txBox="1"/>
            <p:nvPr/>
          </p:nvSpPr>
          <p:spPr>
            <a:xfrm>
              <a:off x="3606452" y="2647890"/>
              <a:ext cx="574196" cy="400110"/>
            </a:xfrm>
            <a:prstGeom prst="rect">
              <a:avLst/>
            </a:prstGeom>
            <a:noFill/>
          </p:spPr>
          <p:txBody>
            <a:bodyPr wrap="none" rtlCol="0">
              <a:spAutoFit/>
            </a:bodyPr>
            <a:lstStyle/>
            <a:p>
              <a:r>
                <a:rPr lang="en-US" sz="2000" dirty="0" smtClean="0"/>
                <a:t>800</a:t>
              </a:r>
            </a:p>
          </p:txBody>
        </p:sp>
      </p:grpSp>
      <p:sp>
        <p:nvSpPr>
          <p:cNvPr id="41" name="TextBox 40"/>
          <p:cNvSpPr txBox="1"/>
          <p:nvPr/>
        </p:nvSpPr>
        <p:spPr>
          <a:xfrm>
            <a:off x="1169096" y="3553217"/>
            <a:ext cx="1257204" cy="400110"/>
          </a:xfrm>
          <a:prstGeom prst="rect">
            <a:avLst/>
          </a:prstGeom>
          <a:noFill/>
        </p:spPr>
        <p:txBody>
          <a:bodyPr wrap="none" rtlCol="0">
            <a:spAutoFit/>
          </a:bodyPr>
          <a:lstStyle/>
          <a:p>
            <a:r>
              <a:rPr lang="en-US" sz="2000" u="sng" dirty="0" smtClean="0"/>
              <a:t>Elsewhere</a:t>
            </a:r>
          </a:p>
        </p:txBody>
      </p:sp>
      <p:sp>
        <p:nvSpPr>
          <p:cNvPr id="42" name="TextBox 41"/>
          <p:cNvSpPr txBox="1"/>
          <p:nvPr/>
        </p:nvSpPr>
        <p:spPr>
          <a:xfrm>
            <a:off x="2667000" y="1066800"/>
            <a:ext cx="540533" cy="338554"/>
          </a:xfrm>
          <a:prstGeom prst="rect">
            <a:avLst/>
          </a:prstGeom>
          <a:noFill/>
        </p:spPr>
        <p:txBody>
          <a:bodyPr wrap="none" rtlCol="0">
            <a:spAutoFit/>
          </a:bodyPr>
          <a:lstStyle/>
          <a:p>
            <a:r>
              <a:rPr lang="en-US" sz="1600" dirty="0" smtClean="0"/>
              <a:t>80%</a:t>
            </a:r>
          </a:p>
        </p:txBody>
      </p:sp>
      <p:sp>
        <p:nvSpPr>
          <p:cNvPr id="43" name="TextBox 42"/>
          <p:cNvSpPr txBox="1"/>
          <p:nvPr/>
        </p:nvSpPr>
        <p:spPr>
          <a:xfrm>
            <a:off x="5784067" y="1066800"/>
            <a:ext cx="540533" cy="338554"/>
          </a:xfrm>
          <a:prstGeom prst="rect">
            <a:avLst/>
          </a:prstGeom>
          <a:noFill/>
        </p:spPr>
        <p:txBody>
          <a:bodyPr wrap="none" rtlCol="0">
            <a:spAutoFit/>
          </a:bodyPr>
          <a:lstStyle/>
          <a:p>
            <a:r>
              <a:rPr lang="en-US" sz="1600" dirty="0" smtClean="0"/>
              <a:t>40%</a:t>
            </a:r>
          </a:p>
        </p:txBody>
      </p:sp>
      <p:sp>
        <p:nvSpPr>
          <p:cNvPr id="44" name="TextBox 43"/>
          <p:cNvSpPr txBox="1"/>
          <p:nvPr/>
        </p:nvSpPr>
        <p:spPr>
          <a:xfrm>
            <a:off x="2667000" y="2404646"/>
            <a:ext cx="540533" cy="338554"/>
          </a:xfrm>
          <a:prstGeom prst="rect">
            <a:avLst/>
          </a:prstGeom>
          <a:noFill/>
        </p:spPr>
        <p:txBody>
          <a:bodyPr wrap="none" rtlCol="0">
            <a:spAutoFit/>
          </a:bodyPr>
          <a:lstStyle/>
          <a:p>
            <a:r>
              <a:rPr lang="en-US" sz="1600" dirty="0" smtClean="0"/>
              <a:t>60%</a:t>
            </a:r>
          </a:p>
        </p:txBody>
      </p:sp>
      <p:sp>
        <p:nvSpPr>
          <p:cNvPr id="45" name="TextBox 44"/>
          <p:cNvSpPr txBox="1"/>
          <p:nvPr/>
        </p:nvSpPr>
        <p:spPr>
          <a:xfrm>
            <a:off x="5784067" y="2404646"/>
            <a:ext cx="540533" cy="338554"/>
          </a:xfrm>
          <a:prstGeom prst="rect">
            <a:avLst/>
          </a:prstGeom>
          <a:noFill/>
        </p:spPr>
        <p:txBody>
          <a:bodyPr wrap="none" rtlCol="0">
            <a:spAutoFit/>
          </a:bodyPr>
          <a:lstStyle/>
          <a:p>
            <a:r>
              <a:rPr lang="en-US" sz="1600" dirty="0" smtClean="0"/>
              <a:t>20%</a:t>
            </a:r>
          </a:p>
        </p:txBody>
      </p:sp>
      <p:sp>
        <p:nvSpPr>
          <p:cNvPr id="46" name="TextBox 45"/>
          <p:cNvSpPr txBox="1"/>
          <p:nvPr/>
        </p:nvSpPr>
        <p:spPr>
          <a:xfrm>
            <a:off x="3382721" y="3581400"/>
            <a:ext cx="4775735" cy="2223814"/>
          </a:xfrm>
          <a:prstGeom prst="rect">
            <a:avLst/>
          </a:prstGeom>
          <a:noFill/>
        </p:spPr>
        <p:txBody>
          <a:bodyPr wrap="square" rtlCol="0">
            <a:spAutoFit/>
          </a:bodyPr>
          <a:lstStyle/>
          <a:p>
            <a:pPr>
              <a:tabLst>
                <a:tab pos="1377950" algn="l"/>
                <a:tab pos="3595688" algn="dec"/>
                <a:tab pos="4284663" algn="l"/>
              </a:tabLst>
            </a:pPr>
            <a:r>
              <a:rPr lang="en-US" u="sng" dirty="0" smtClean="0"/>
              <a:t>			</a:t>
            </a:r>
          </a:p>
          <a:p>
            <a:pPr>
              <a:tabLst>
                <a:tab pos="1377950" algn="l"/>
                <a:tab pos="3595688" algn="dec"/>
                <a:tab pos="4284663" algn="l"/>
              </a:tabLst>
            </a:pPr>
            <a:r>
              <a:rPr lang="en-US" dirty="0" smtClean="0"/>
              <a:t>Destination	Origin    	             Percent smart</a:t>
            </a:r>
          </a:p>
          <a:p>
            <a:pPr>
              <a:lnSpc>
                <a:spcPct val="10000"/>
              </a:lnSpc>
              <a:tabLst>
                <a:tab pos="1377950" algn="l"/>
                <a:tab pos="3595688" algn="dec"/>
                <a:tab pos="4284663" algn="l"/>
              </a:tabLst>
            </a:pPr>
            <a:r>
              <a:rPr lang="en-US" u="sng" dirty="0"/>
              <a:t>	</a:t>
            </a:r>
            <a:r>
              <a:rPr lang="en-US" u="sng" dirty="0" smtClean="0"/>
              <a:t>		</a:t>
            </a:r>
          </a:p>
          <a:p>
            <a:pPr>
              <a:lnSpc>
                <a:spcPct val="120000"/>
              </a:lnSpc>
              <a:tabLst>
                <a:tab pos="1377950" algn="l"/>
                <a:tab pos="3595688" algn="dec"/>
                <a:tab pos="4284663" algn="l"/>
              </a:tabLst>
            </a:pPr>
            <a:r>
              <a:rPr lang="en-US" dirty="0" smtClean="0"/>
              <a:t>Rutgers	New Jersey	</a:t>
            </a:r>
          </a:p>
          <a:p>
            <a:pPr>
              <a:lnSpc>
                <a:spcPct val="120000"/>
              </a:lnSpc>
              <a:tabLst>
                <a:tab pos="1377950" algn="l"/>
                <a:tab pos="3595688" algn="dec"/>
                <a:tab pos="4284663" algn="l"/>
              </a:tabLst>
            </a:pPr>
            <a:r>
              <a:rPr lang="en-US" dirty="0"/>
              <a:t>	</a:t>
            </a:r>
            <a:r>
              <a:rPr lang="en-US" dirty="0" smtClean="0"/>
              <a:t>Out of state	</a:t>
            </a:r>
          </a:p>
          <a:p>
            <a:pPr>
              <a:lnSpc>
                <a:spcPct val="50000"/>
              </a:lnSpc>
              <a:tabLst>
                <a:tab pos="1377950" algn="l"/>
                <a:tab pos="3595688" algn="dec"/>
                <a:tab pos="4284663" algn="l"/>
              </a:tabLst>
            </a:pPr>
            <a:endParaRPr lang="en-US" dirty="0" smtClean="0"/>
          </a:p>
          <a:p>
            <a:pPr>
              <a:lnSpc>
                <a:spcPct val="120000"/>
              </a:lnSpc>
              <a:tabLst>
                <a:tab pos="1377950" algn="l"/>
                <a:tab pos="3595688" algn="dec"/>
                <a:tab pos="4284663" algn="l"/>
              </a:tabLst>
            </a:pPr>
            <a:r>
              <a:rPr lang="en-US" dirty="0" smtClean="0"/>
              <a:t>Elsewhere	New Jersey	</a:t>
            </a:r>
          </a:p>
          <a:p>
            <a:pPr>
              <a:lnSpc>
                <a:spcPct val="120000"/>
              </a:lnSpc>
              <a:tabLst>
                <a:tab pos="1377950" algn="l"/>
                <a:tab pos="3595688" algn="dec"/>
                <a:tab pos="4284663" algn="l"/>
              </a:tabLst>
            </a:pPr>
            <a:r>
              <a:rPr lang="en-US" dirty="0"/>
              <a:t>	</a:t>
            </a:r>
            <a:r>
              <a:rPr lang="en-US" dirty="0" smtClean="0"/>
              <a:t>Out of state	</a:t>
            </a:r>
          </a:p>
          <a:p>
            <a:pPr>
              <a:lnSpc>
                <a:spcPct val="10000"/>
              </a:lnSpc>
              <a:tabLst>
                <a:tab pos="1377950" algn="l"/>
                <a:tab pos="3595688" algn="dec"/>
                <a:tab pos="4284663" algn="l"/>
              </a:tabLst>
            </a:pPr>
            <a:r>
              <a:rPr lang="en-US" u="sng" dirty="0"/>
              <a:t>	</a:t>
            </a:r>
            <a:r>
              <a:rPr lang="en-US" u="sng" dirty="0" smtClean="0"/>
              <a:t>		</a:t>
            </a:r>
          </a:p>
        </p:txBody>
      </p:sp>
      <p:sp>
        <p:nvSpPr>
          <p:cNvPr id="47" name="TextBox 46"/>
          <p:cNvSpPr txBox="1"/>
          <p:nvPr/>
        </p:nvSpPr>
        <p:spPr>
          <a:xfrm>
            <a:off x="6756748" y="4191186"/>
            <a:ext cx="418704" cy="369332"/>
          </a:xfrm>
          <a:prstGeom prst="rect">
            <a:avLst/>
          </a:prstGeom>
          <a:noFill/>
        </p:spPr>
        <p:txBody>
          <a:bodyPr wrap="none" rtlCol="0">
            <a:spAutoFit/>
          </a:bodyPr>
          <a:lstStyle/>
          <a:p>
            <a:r>
              <a:rPr lang="en-US" dirty="0" smtClean="0"/>
              <a:t>57</a:t>
            </a:r>
          </a:p>
        </p:txBody>
      </p:sp>
      <p:sp>
        <p:nvSpPr>
          <p:cNvPr id="48" name="TextBox 47"/>
          <p:cNvSpPr txBox="1"/>
          <p:nvPr/>
        </p:nvSpPr>
        <p:spPr>
          <a:xfrm>
            <a:off x="6756748" y="4519994"/>
            <a:ext cx="418704" cy="369332"/>
          </a:xfrm>
          <a:prstGeom prst="rect">
            <a:avLst/>
          </a:prstGeom>
          <a:noFill/>
        </p:spPr>
        <p:txBody>
          <a:bodyPr wrap="none" rtlCol="0">
            <a:spAutoFit/>
          </a:bodyPr>
          <a:lstStyle/>
          <a:p>
            <a:r>
              <a:rPr lang="en-US" dirty="0"/>
              <a:t>6</a:t>
            </a:r>
            <a:r>
              <a:rPr lang="en-US" dirty="0" smtClean="0"/>
              <a:t>7</a:t>
            </a:r>
          </a:p>
        </p:txBody>
      </p:sp>
      <p:sp>
        <p:nvSpPr>
          <p:cNvPr id="49" name="TextBox 48"/>
          <p:cNvSpPr txBox="1"/>
          <p:nvPr/>
        </p:nvSpPr>
        <p:spPr>
          <a:xfrm>
            <a:off x="6756748" y="4990764"/>
            <a:ext cx="418704" cy="369332"/>
          </a:xfrm>
          <a:prstGeom prst="rect">
            <a:avLst/>
          </a:prstGeom>
          <a:noFill/>
        </p:spPr>
        <p:txBody>
          <a:bodyPr wrap="none" rtlCol="0">
            <a:spAutoFit/>
          </a:bodyPr>
          <a:lstStyle/>
          <a:p>
            <a:r>
              <a:rPr lang="en-US" dirty="0" smtClean="0"/>
              <a:t>33</a:t>
            </a:r>
          </a:p>
        </p:txBody>
      </p:sp>
      <p:sp>
        <p:nvSpPr>
          <p:cNvPr id="50" name="TextBox 49"/>
          <p:cNvSpPr txBox="1"/>
          <p:nvPr/>
        </p:nvSpPr>
        <p:spPr>
          <a:xfrm>
            <a:off x="6756622" y="5307046"/>
            <a:ext cx="418704" cy="369332"/>
          </a:xfrm>
          <a:prstGeom prst="rect">
            <a:avLst/>
          </a:prstGeom>
          <a:noFill/>
        </p:spPr>
        <p:txBody>
          <a:bodyPr wrap="none" rtlCol="0">
            <a:spAutoFit/>
          </a:bodyPr>
          <a:lstStyle/>
          <a:p>
            <a:r>
              <a:rPr lang="en-US" dirty="0" smtClean="0"/>
              <a:t>43</a:t>
            </a:r>
          </a:p>
        </p:txBody>
      </p:sp>
      <p:sp>
        <p:nvSpPr>
          <p:cNvPr id="51" name="TextBox 50"/>
          <p:cNvSpPr txBox="1"/>
          <p:nvPr/>
        </p:nvSpPr>
        <p:spPr>
          <a:xfrm>
            <a:off x="7467600" y="4343400"/>
            <a:ext cx="859081" cy="369332"/>
          </a:xfrm>
          <a:prstGeom prst="rect">
            <a:avLst/>
          </a:prstGeom>
          <a:noFill/>
        </p:spPr>
        <p:txBody>
          <a:bodyPr wrap="none" rtlCol="0">
            <a:spAutoFit/>
          </a:bodyPr>
          <a:lstStyle/>
          <a:p>
            <a:r>
              <a:rPr lang="en-US" dirty="0" smtClean="0"/>
              <a:t>Inverse</a:t>
            </a:r>
          </a:p>
        </p:txBody>
      </p:sp>
      <p:sp>
        <p:nvSpPr>
          <p:cNvPr id="52" name="TextBox 51"/>
          <p:cNvSpPr txBox="1"/>
          <p:nvPr/>
        </p:nvSpPr>
        <p:spPr>
          <a:xfrm>
            <a:off x="7467600" y="5117068"/>
            <a:ext cx="859081" cy="369332"/>
          </a:xfrm>
          <a:prstGeom prst="rect">
            <a:avLst/>
          </a:prstGeom>
          <a:noFill/>
        </p:spPr>
        <p:txBody>
          <a:bodyPr wrap="none" rtlCol="0">
            <a:spAutoFit/>
          </a:bodyPr>
          <a:lstStyle/>
          <a:p>
            <a:r>
              <a:rPr lang="en-US" dirty="0" smtClean="0"/>
              <a:t>Inverse</a:t>
            </a:r>
          </a:p>
        </p:txBody>
      </p:sp>
      <p:sp>
        <p:nvSpPr>
          <p:cNvPr id="3" name="TextBox 2"/>
          <p:cNvSpPr txBox="1"/>
          <p:nvPr/>
        </p:nvSpPr>
        <p:spPr>
          <a:xfrm>
            <a:off x="381000" y="152400"/>
            <a:ext cx="1394934" cy="400110"/>
          </a:xfrm>
          <a:prstGeom prst="rect">
            <a:avLst/>
          </a:prstGeom>
          <a:noFill/>
        </p:spPr>
        <p:txBody>
          <a:bodyPr wrap="none" rtlCol="0">
            <a:spAutoFit/>
          </a:bodyPr>
          <a:lstStyle/>
          <a:p>
            <a:r>
              <a:rPr lang="en-US" sz="2000" b="1" smtClean="0">
                <a:solidFill>
                  <a:srgbClr val="CC00CC"/>
                </a:solidFill>
              </a:rPr>
              <a:t>Admissions</a:t>
            </a:r>
            <a:endParaRPr lang="en-US" sz="2000" b="1" smtClean="0">
              <a:solidFill>
                <a:srgbClr val="CC00CC"/>
              </a:solidFill>
            </a:endParaRPr>
          </a:p>
        </p:txBody>
      </p:sp>
    </p:spTree>
    <p:extLst>
      <p:ext uri="{BB962C8B-B14F-4D97-AF65-F5344CB8AC3E}">
        <p14:creationId xmlns:p14="http://schemas.microsoft.com/office/powerpoint/2010/main" val="2903476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33</a:t>
            </a:fld>
            <a:endParaRPr lang="en-US" dirty="0"/>
          </a:p>
        </p:txBody>
      </p:sp>
      <p:grpSp>
        <p:nvGrpSpPr>
          <p:cNvPr id="9" name="Group 8"/>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22" name="Text Box 2"/>
          <p:cNvSpPr txBox="1">
            <a:spLocks noChangeArrowheads="1"/>
          </p:cNvSpPr>
          <p:nvPr/>
        </p:nvSpPr>
        <p:spPr bwMode="auto">
          <a:xfrm>
            <a:off x="1905000" y="381000"/>
            <a:ext cx="43434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Covariate status is path-dependent.</a:t>
            </a:r>
            <a:endParaRPr kumimoji="0" lang="en-US" sz="2200" b="1" i="0" u="none" strike="noStrike" kern="0" cap="none" spc="0" normalizeH="0" baseline="0" noProof="0" dirty="0" smtClean="0">
              <a:ln>
                <a:noFill/>
              </a:ln>
              <a:solidFill>
                <a:srgbClr val="CC00CC"/>
              </a:solidFill>
              <a:effectLst/>
              <a:uLnTx/>
              <a:uFillTx/>
            </a:endParaRPr>
          </a:p>
        </p:txBody>
      </p:sp>
      <p:sp>
        <p:nvSpPr>
          <p:cNvPr id="25" name="Text Box 2"/>
          <p:cNvSpPr txBox="1">
            <a:spLocks noChangeArrowheads="1"/>
          </p:cNvSpPr>
          <p:nvPr/>
        </p:nvSpPr>
        <p:spPr bwMode="auto">
          <a:xfrm>
            <a:off x="5334000" y="1007644"/>
            <a:ext cx="4267200" cy="2649956"/>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30000"/>
              </a:lnSpc>
              <a:spcBef>
                <a:spcPts val="0"/>
              </a:spcBef>
              <a:spcAft>
                <a:spcPts val="0"/>
              </a:spcAft>
              <a:buClrTx/>
              <a:buSzTx/>
              <a:buFontTx/>
              <a:buNone/>
              <a:defRPr/>
            </a:pPr>
            <a:r>
              <a:rPr lang="en-US" sz="2000" kern="0" smtClean="0">
                <a:solidFill>
                  <a:srgbClr val="000000"/>
                </a:solidFill>
              </a:rPr>
              <a:t>Z</a:t>
            </a:r>
            <a:r>
              <a:rPr lang="en-US" sz="2000" kern="0" baseline="-25000" smtClean="0">
                <a:solidFill>
                  <a:srgbClr val="000000"/>
                </a:solidFill>
              </a:rPr>
              <a:t>11</a:t>
            </a:r>
            <a:r>
              <a:rPr lang="en-US" sz="2000" kern="0" smtClean="0">
                <a:solidFill>
                  <a:srgbClr val="000000"/>
                </a:solidFill>
              </a:rPr>
              <a:t> is a mediator on path 1.</a:t>
            </a:r>
          </a:p>
          <a:p>
            <a:pPr marL="339725" marR="0" lvl="0" indent="-339725" defTabSz="914400" eaLnBrk="1" fontAlgn="auto" latinLnBrk="0" hangingPunct="1">
              <a:lnSpc>
                <a:spcPct val="130000"/>
              </a:lnSpc>
              <a:spcBef>
                <a:spcPts val="0"/>
              </a:spcBef>
              <a:spcAft>
                <a:spcPts val="0"/>
              </a:spcAft>
              <a:buClrTx/>
              <a:buSzTx/>
              <a:buFontTx/>
              <a:buNone/>
              <a:defRPr/>
            </a:pPr>
            <a:r>
              <a:rPr lang="en-US" kern="0" smtClean="0">
                <a:solidFill>
                  <a:srgbClr val="000000"/>
                </a:solidFill>
              </a:rPr>
              <a:t>	But not on paths 3 and 4.</a:t>
            </a:r>
          </a:p>
          <a:p>
            <a:pPr marL="339725" marR="0" lvl="0" indent="-339725" defTabSz="914400" eaLnBrk="1" fontAlgn="auto" latinLnBrk="0" hangingPunct="1">
              <a:lnSpc>
                <a:spcPct val="50000"/>
              </a:lnSpc>
              <a:spcBef>
                <a:spcPts val="0"/>
              </a:spcBef>
              <a:spcAft>
                <a:spcPts val="0"/>
              </a:spcAft>
              <a:buClrTx/>
              <a:buSzTx/>
              <a:buFontTx/>
              <a:buNone/>
              <a:defRPr/>
            </a:pPr>
            <a:endParaRPr lang="en-US" kern="0">
              <a:solidFill>
                <a:srgbClr val="000000"/>
              </a:solidFill>
            </a:endParaRPr>
          </a:p>
          <a:p>
            <a:pPr marL="339725" lvl="0" indent="-339725">
              <a:lnSpc>
                <a:spcPct val="130000"/>
              </a:lnSpc>
              <a:defRPr/>
            </a:pPr>
            <a:r>
              <a:rPr lang="en-US" sz="2000" kern="0" smtClean="0">
                <a:solidFill>
                  <a:srgbClr val="000000"/>
                </a:solidFill>
              </a:rPr>
              <a:t>Z</a:t>
            </a:r>
            <a:r>
              <a:rPr lang="en-US" sz="2000" kern="0" baseline="-25000" smtClean="0">
                <a:solidFill>
                  <a:srgbClr val="000000"/>
                </a:solidFill>
              </a:rPr>
              <a:t>11</a:t>
            </a:r>
            <a:r>
              <a:rPr lang="en-US" sz="2000" kern="0" smtClean="0">
                <a:solidFill>
                  <a:srgbClr val="000000"/>
                </a:solidFill>
              </a:rPr>
              <a:t> is a confounder on path 3.</a:t>
            </a:r>
          </a:p>
          <a:p>
            <a:pPr marL="687388" lvl="0" indent="-339725">
              <a:lnSpc>
                <a:spcPct val="130000"/>
              </a:lnSpc>
              <a:defRPr/>
            </a:pPr>
            <a:r>
              <a:rPr lang="en-US" kern="0" smtClean="0">
                <a:solidFill>
                  <a:srgbClr val="000000"/>
                </a:solidFill>
              </a:rPr>
              <a:t>But not on paths 1 and 4.</a:t>
            </a:r>
          </a:p>
          <a:p>
            <a:pPr marL="339725" lvl="0" indent="-339725">
              <a:lnSpc>
                <a:spcPct val="50000"/>
              </a:lnSpc>
              <a:defRPr/>
            </a:pPr>
            <a:endParaRPr lang="en-US" kern="0">
              <a:solidFill>
                <a:srgbClr val="000000"/>
              </a:solidFill>
            </a:endParaRPr>
          </a:p>
          <a:p>
            <a:pPr marL="339725" lvl="0" indent="-339725">
              <a:lnSpc>
                <a:spcPct val="130000"/>
              </a:lnSpc>
              <a:defRPr/>
            </a:pPr>
            <a:r>
              <a:rPr lang="en-US" sz="2000" kern="0">
                <a:solidFill>
                  <a:srgbClr val="000000"/>
                </a:solidFill>
              </a:rPr>
              <a:t>Z</a:t>
            </a:r>
            <a:r>
              <a:rPr lang="en-US" sz="2000" kern="0" baseline="-25000">
                <a:solidFill>
                  <a:srgbClr val="000000"/>
                </a:solidFill>
              </a:rPr>
              <a:t>11</a:t>
            </a:r>
            <a:r>
              <a:rPr lang="en-US" sz="2000" kern="0">
                <a:solidFill>
                  <a:srgbClr val="000000"/>
                </a:solidFill>
              </a:rPr>
              <a:t> is </a:t>
            </a:r>
            <a:r>
              <a:rPr lang="en-US" sz="2000" kern="0">
                <a:solidFill>
                  <a:srgbClr val="000000"/>
                </a:solidFill>
              </a:rPr>
              <a:t>a </a:t>
            </a:r>
            <a:r>
              <a:rPr lang="en-US" sz="2000" kern="0" smtClean="0">
                <a:solidFill>
                  <a:srgbClr val="000000"/>
                </a:solidFill>
              </a:rPr>
              <a:t>collider on path 4.</a:t>
            </a:r>
            <a:endParaRPr lang="en-US" sz="2000" kern="0">
              <a:solidFill>
                <a:srgbClr val="000000"/>
              </a:solidFill>
            </a:endParaRPr>
          </a:p>
          <a:p>
            <a:pPr marL="687388" lvl="0" indent="-339725">
              <a:lnSpc>
                <a:spcPct val="130000"/>
              </a:lnSpc>
              <a:defRPr/>
            </a:pPr>
            <a:r>
              <a:rPr lang="en-US" kern="0">
                <a:solidFill>
                  <a:srgbClr val="000000"/>
                </a:solidFill>
              </a:rPr>
              <a:t>But not on paths 1 </a:t>
            </a:r>
            <a:r>
              <a:rPr lang="en-US" kern="0">
                <a:solidFill>
                  <a:srgbClr val="000000"/>
                </a:solidFill>
              </a:rPr>
              <a:t>and </a:t>
            </a:r>
            <a:r>
              <a:rPr lang="en-US" kern="0" smtClean="0">
                <a:solidFill>
                  <a:srgbClr val="000000"/>
                </a:solidFill>
              </a:rPr>
              <a:t>3.</a:t>
            </a:r>
            <a:endParaRPr lang="en-US" kern="0">
              <a:solidFill>
                <a:srgbClr val="000000"/>
              </a:solidFill>
            </a:endParaRPr>
          </a:p>
        </p:txBody>
      </p:sp>
      <p:sp>
        <p:nvSpPr>
          <p:cNvPr id="31" name="Text Box 15"/>
          <p:cNvSpPr txBox="1">
            <a:spLocks noChangeArrowheads="1"/>
          </p:cNvSpPr>
          <p:nvPr/>
        </p:nvSpPr>
        <p:spPr bwMode="auto">
          <a:xfrm>
            <a:off x="914400" y="406914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 </a:t>
            </a:r>
            <a:r>
              <a:rPr lang="en-US" sz="1600" smtClean="0"/>
              <a:t>Y	Causal	</a:t>
            </a:r>
            <a:r>
              <a:rPr lang="en-US" sz="1600" smtClean="0"/>
              <a:t>Open</a:t>
            </a:r>
            <a:endParaRPr lang="en-US" sz="1600" smtClean="0"/>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a:t> </a:t>
            </a:r>
            <a:r>
              <a:rPr lang="en-US" sz="1600"/>
              <a:t>← </a:t>
            </a:r>
            <a:r>
              <a:rPr lang="en-US" sz="1600" smtClean="0"/>
              <a:t>Z</a:t>
            </a:r>
            <a:r>
              <a:rPr lang="en-US" sz="1600" baseline="-25000" smtClean="0"/>
              <a:t>4</a:t>
            </a:r>
            <a:r>
              <a:rPr lang="en-US" sz="1600"/>
              <a:t> </a:t>
            </a:r>
            <a:r>
              <a:rPr lang="en-US" sz="1600"/>
              <a:t>→ </a:t>
            </a:r>
            <a:r>
              <a:rPr lang="en-US" sz="1600" smtClean="0"/>
              <a:t>Z</a:t>
            </a:r>
            <a:r>
              <a:rPr lang="en-US" sz="1600" baseline="-25000" smtClean="0"/>
              <a:t>7</a:t>
            </a:r>
            <a:r>
              <a:rPr lang="en-US" sz="1600"/>
              <a:t> → Z</a:t>
            </a:r>
            <a:r>
              <a:rPr lang="en-US" sz="1600" baseline="-25000"/>
              <a:t>1</a:t>
            </a:r>
            <a:r>
              <a:rPr lang="en-US" sz="1600" smtClean="0"/>
              <a:t> </a:t>
            </a:r>
            <a:r>
              <a:rPr lang="en-US" sz="1600"/>
              <a:t>→ </a:t>
            </a:r>
            <a:r>
              <a:rPr lang="en-US" sz="1600" smtClean="0"/>
              <a:t>Y	Non-causal	Open</a:t>
            </a:r>
            <a:endParaRPr lang="en-US" sz="1600"/>
          </a:p>
          <a:p>
            <a:pPr>
              <a:lnSpc>
                <a:spcPct val="120000"/>
              </a:lnSpc>
              <a:tabLst>
                <a:tab pos="338138" algn="l"/>
                <a:tab pos="3375025" algn="l"/>
                <a:tab pos="4972050" algn="l"/>
                <a:tab pos="6977063" algn="r"/>
              </a:tabLst>
            </a:pPr>
            <a:r>
              <a:rPr lang="en-US" sz="1600" smtClean="0"/>
              <a:t>3.</a:t>
            </a:r>
            <a:r>
              <a:rPr lang="en-US" sz="1600"/>
              <a:t>	X ← Z</a:t>
            </a:r>
            <a:r>
              <a:rPr lang="en-US" sz="1600" baseline="-25000"/>
              <a:t>5</a:t>
            </a:r>
            <a:r>
              <a:rPr lang="en-US" sz="1600"/>
              <a:t> ← Z</a:t>
            </a:r>
            <a:r>
              <a:rPr lang="en-US" sz="1600" baseline="-25000"/>
              <a:t>4</a:t>
            </a:r>
            <a:r>
              <a:rPr lang="en-US" sz="1600"/>
              <a:t> → Z</a:t>
            </a:r>
            <a:r>
              <a:rPr lang="en-US" sz="1600" baseline="-25000"/>
              <a:t>7</a:t>
            </a:r>
            <a:r>
              <a:rPr lang="en-US" sz="1600"/>
              <a:t> </a:t>
            </a:r>
            <a:r>
              <a:rPr lang="en-US" sz="1600"/>
              <a:t>→ </a:t>
            </a:r>
            <a:r>
              <a:rPr lang="en-US" sz="1600" smtClean="0"/>
              <a:t>Z</a:t>
            </a:r>
            <a:r>
              <a:rPr lang="en-US" sz="1600" baseline="-25000" smtClean="0"/>
              <a:t>1</a:t>
            </a:r>
            <a:r>
              <a:rPr lang="en-US" sz="1600"/>
              <a:t> </a:t>
            </a:r>
            <a:r>
              <a:rPr lang="en-US" sz="1600"/>
              <a:t>→ </a:t>
            </a:r>
            <a:r>
              <a:rPr lang="en-US" sz="1600" smtClean="0"/>
              <a:t>Z</a:t>
            </a:r>
            <a:r>
              <a:rPr lang="en-US" sz="1600" baseline="-25000" smtClean="0"/>
              <a:t>11</a:t>
            </a:r>
            <a:r>
              <a:rPr lang="en-US" sz="1600" smtClean="0"/>
              <a:t> → </a:t>
            </a:r>
            <a:r>
              <a:rPr lang="en-US" sz="1600"/>
              <a:t>Y	Non-causal</a:t>
            </a:r>
            <a:r>
              <a:rPr lang="en-US" sz="1600"/>
              <a:t>	</a:t>
            </a:r>
            <a:r>
              <a:rPr lang="en-US" sz="1600" smtClean="0"/>
              <a:t>Open</a:t>
            </a:r>
            <a:endParaRPr lang="en-US" sz="1600"/>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a:t>
            </a:r>
            <a:r>
              <a:rPr lang="en-US" sz="1600" smtClean="0"/>
              <a:t> ← </a:t>
            </a:r>
            <a:r>
              <a:rPr lang="en-US" sz="1600"/>
              <a:t>Z</a:t>
            </a:r>
            <a:r>
              <a:rPr lang="en-US" sz="1600" baseline="-25000"/>
              <a:t>1</a:t>
            </a:r>
            <a:r>
              <a:rPr lang="en-US" sz="1600"/>
              <a:t> → Y	Non-causal</a:t>
            </a:r>
            <a:r>
              <a:rPr lang="en-US" sz="1600"/>
              <a:t>	</a:t>
            </a:r>
            <a:r>
              <a:rPr lang="en-US" sz="1600" smtClean="0"/>
              <a:t>Blocked </a:t>
            </a:r>
            <a:r>
              <a:rPr lang="en-US" sz="1600"/>
              <a:t>at Z</a:t>
            </a:r>
            <a:r>
              <a:rPr lang="en-US" sz="1600" baseline="-25000"/>
              <a:t>11</a:t>
            </a:r>
            <a:endParaRPr lang="en-US" sz="1600" baseline="-25000" smtClean="0"/>
          </a:p>
        </p:txBody>
      </p:sp>
    </p:spTree>
    <p:extLst>
      <p:ext uri="{BB962C8B-B14F-4D97-AF65-F5344CB8AC3E}">
        <p14:creationId xmlns:p14="http://schemas.microsoft.com/office/powerpoint/2010/main" val="16628903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34</a:t>
            </a:fld>
            <a:endParaRPr lang="en-US" dirty="0"/>
          </a:p>
        </p:txBody>
      </p:sp>
      <p:sp>
        <p:nvSpPr>
          <p:cNvPr id="3" name="Text Box 2"/>
          <p:cNvSpPr txBox="1">
            <a:spLocks noChangeArrowheads="1"/>
          </p:cNvSpPr>
          <p:nvPr/>
        </p:nvSpPr>
        <p:spPr bwMode="auto">
          <a:xfrm>
            <a:off x="533400" y="152400"/>
            <a:ext cx="8305800" cy="4216539"/>
          </a:xfrm>
          <a:prstGeom prst="rect">
            <a:avLst/>
          </a:prstGeom>
          <a:noFill/>
          <a:ln w="34925">
            <a:noFill/>
            <a:miter lim="800000"/>
            <a:headEnd/>
            <a:tailEnd type="none" w="lg" len="lg"/>
          </a:ln>
          <a:effectLst/>
        </p:spPr>
        <p:txBody>
          <a:bodyPr wrap="square">
            <a:spAutoFit/>
          </a:bodyPr>
          <a:lstStyle/>
          <a:p>
            <a:pPr marL="233363" marR="0" lvl="0" indent="-230188" defTabSz="914400" eaLnBrk="1" fontAlgn="auto" latinLnBrk="0" hangingPunct="1">
              <a:lnSpc>
                <a:spcPct val="150000"/>
              </a:lnSpc>
              <a:spcBef>
                <a:spcPts val="0"/>
              </a:spcBef>
              <a:spcAft>
                <a:spcPts val="0"/>
              </a:spcAft>
              <a:buClrTx/>
              <a:buSzTx/>
              <a:buFontTx/>
              <a:buNone/>
              <a:defRPr/>
            </a:pPr>
            <a:r>
              <a:rPr lang="en-US" sz="2400" b="1" kern="0" smtClean="0">
                <a:solidFill>
                  <a:srgbClr val="CC00CC"/>
                </a:solidFill>
              </a:rPr>
              <a:t>Minimally sufficient covariate conditioning sets</a:t>
            </a:r>
          </a:p>
          <a:p>
            <a:pPr marL="233363" marR="0" lvl="0" indent="-230188" defTabSz="914400" eaLnBrk="1" fontAlgn="auto" latinLnBrk="0" hangingPunct="1">
              <a:lnSpc>
                <a:spcPct val="50000"/>
              </a:lnSpc>
              <a:spcBef>
                <a:spcPts val="0"/>
              </a:spcBef>
              <a:spcAft>
                <a:spcPts val="0"/>
              </a:spcAft>
              <a:buClrTx/>
              <a:buSzTx/>
              <a:buFontTx/>
              <a:buNone/>
              <a:defRPr/>
            </a:pPr>
            <a:endParaRPr lang="en-US" sz="2200" kern="0" smtClean="0">
              <a:solidFill>
                <a:srgbClr val="000000"/>
              </a:solidFill>
            </a:endParaRPr>
          </a:p>
          <a:p>
            <a:pPr marL="233363" marR="0" lvl="0" indent="-230188" defTabSz="914400" eaLnBrk="1" fontAlgn="auto" latinLnBrk="0" hangingPunct="1">
              <a:lnSpc>
                <a:spcPct val="150000"/>
              </a:lnSpc>
              <a:spcBef>
                <a:spcPts val="0"/>
              </a:spcBef>
              <a:spcAft>
                <a:spcPts val="0"/>
              </a:spcAft>
              <a:buClrTx/>
              <a:buSzTx/>
              <a:buFontTx/>
              <a:buNone/>
              <a:defRPr/>
            </a:pPr>
            <a:r>
              <a:rPr lang="en-US" sz="2200" kern="0" smtClean="0">
                <a:solidFill>
                  <a:srgbClr val="000000"/>
                </a:solidFill>
              </a:rPr>
              <a:t>Sufficient set</a:t>
            </a:r>
          </a:p>
          <a:p>
            <a:pPr marL="233363" marR="0" lvl="0" indent="-230188"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	If we condition on it, we accomplish both of our goals:</a:t>
            </a:r>
          </a:p>
          <a:p>
            <a:pPr marL="457200" marR="0" lvl="0" indent="-230188" defTabSz="914400" eaLnBrk="1" fontAlgn="auto" latinLnBrk="0" hangingPunct="1">
              <a:lnSpc>
                <a:spcPct val="150000"/>
              </a:lnSpc>
              <a:spcBef>
                <a:spcPts val="0"/>
              </a:spcBef>
              <a:spcAft>
                <a:spcPts val="0"/>
              </a:spcAft>
              <a:buClrTx/>
              <a:buSzTx/>
              <a:buFontTx/>
              <a:buNone/>
              <a:defRPr/>
            </a:pPr>
            <a:r>
              <a:rPr lang="en-US" kern="0">
                <a:solidFill>
                  <a:srgbClr val="000000"/>
                </a:solidFill>
              </a:rPr>
              <a:t>	</a:t>
            </a:r>
            <a:r>
              <a:rPr lang="en-US" kern="0" smtClean="0">
                <a:solidFill>
                  <a:srgbClr val="000000"/>
                </a:solidFill>
              </a:rPr>
              <a:t>All causal paths open</a:t>
            </a:r>
          </a:p>
          <a:p>
            <a:pPr marL="457200" marR="0" lvl="0" indent="-230188" defTabSz="914400" eaLnBrk="1" fontAlgn="auto" latinLnBrk="0" hangingPunct="1">
              <a:lnSpc>
                <a:spcPct val="150000"/>
              </a:lnSpc>
              <a:spcBef>
                <a:spcPts val="0"/>
              </a:spcBef>
              <a:spcAft>
                <a:spcPts val="0"/>
              </a:spcAft>
              <a:buClrTx/>
              <a:buSzTx/>
              <a:buFontTx/>
              <a:buNone/>
              <a:defRPr/>
            </a:pPr>
            <a:r>
              <a:rPr lang="en-US" kern="0">
                <a:solidFill>
                  <a:srgbClr val="000000"/>
                </a:solidFill>
              </a:rPr>
              <a:t>	</a:t>
            </a:r>
            <a:r>
              <a:rPr lang="en-US" kern="0" smtClean="0">
                <a:solidFill>
                  <a:srgbClr val="000000"/>
                </a:solidFill>
              </a:rPr>
              <a:t>All non-causal paths blocked</a:t>
            </a:r>
          </a:p>
          <a:p>
            <a:pPr marL="233363" lvl="0" indent="-230188">
              <a:lnSpc>
                <a:spcPct val="50000"/>
              </a:lnSpc>
              <a:defRPr/>
            </a:pPr>
            <a:endParaRPr lang="en-US" sz="2200" kern="0">
              <a:solidFill>
                <a:srgbClr val="000000"/>
              </a:solidFill>
            </a:endParaRPr>
          </a:p>
          <a:p>
            <a:pPr marL="233363" lvl="0" indent="-230188">
              <a:lnSpc>
                <a:spcPct val="150000"/>
              </a:lnSpc>
              <a:defRPr/>
            </a:pPr>
            <a:r>
              <a:rPr lang="en-US" sz="2200" kern="0" smtClean="0">
                <a:solidFill>
                  <a:srgbClr val="000000"/>
                </a:solidFill>
              </a:rPr>
              <a:t>Minimally sufficient </a:t>
            </a:r>
            <a:r>
              <a:rPr lang="en-US" sz="2200" kern="0">
                <a:solidFill>
                  <a:srgbClr val="000000"/>
                </a:solidFill>
              </a:rPr>
              <a:t>set</a:t>
            </a:r>
          </a:p>
          <a:p>
            <a:pPr marL="233363" lvl="0" indent="-230188">
              <a:lnSpc>
                <a:spcPct val="150000"/>
              </a:lnSpc>
              <a:defRPr/>
            </a:pPr>
            <a:r>
              <a:rPr lang="en-US" sz="2000" kern="0">
                <a:solidFill>
                  <a:srgbClr val="000000"/>
                </a:solidFill>
              </a:rPr>
              <a:t>	</a:t>
            </a:r>
            <a:r>
              <a:rPr lang="en-US" sz="2000" kern="0" smtClean="0">
                <a:solidFill>
                  <a:srgbClr val="000000"/>
                </a:solidFill>
              </a:rPr>
              <a:t>A sufficient set of which no proper subset is sufficient</a:t>
            </a:r>
          </a:p>
          <a:p>
            <a:pPr marL="233363" lvl="0" indent="-230188">
              <a:lnSpc>
                <a:spcPct val="150000"/>
              </a:lnSpc>
              <a:defRPr/>
            </a:pPr>
            <a:r>
              <a:rPr lang="en-US" sz="2000" kern="0">
                <a:solidFill>
                  <a:srgbClr val="000000"/>
                </a:solidFill>
              </a:rPr>
              <a:t>	</a:t>
            </a:r>
            <a:r>
              <a:rPr lang="en-US" sz="2000" u="sng" kern="0" smtClean="0">
                <a:solidFill>
                  <a:srgbClr val="000000"/>
                </a:solidFill>
              </a:rPr>
              <a:t>Not</a:t>
            </a:r>
            <a:r>
              <a:rPr lang="en-US" sz="2000" kern="0" smtClean="0">
                <a:solidFill>
                  <a:srgbClr val="000000"/>
                </a:solidFill>
              </a:rPr>
              <a:t> the sufficient set(s) with the fewest covariates</a:t>
            </a:r>
            <a:endParaRPr lang="en-US" kern="0" smtClean="0">
              <a:solidFill>
                <a:srgbClr val="000000"/>
              </a:solidFill>
            </a:endParaRPr>
          </a:p>
        </p:txBody>
      </p:sp>
    </p:spTree>
    <p:extLst>
      <p:ext uri="{BB962C8B-B14F-4D97-AF65-F5344CB8AC3E}">
        <p14:creationId xmlns:p14="http://schemas.microsoft.com/office/powerpoint/2010/main" val="38162576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35</a:t>
            </a:fld>
            <a:endParaRPr lang="en-US" dirty="0"/>
          </a:p>
        </p:txBody>
      </p:sp>
      <p:grpSp>
        <p:nvGrpSpPr>
          <p:cNvPr id="9" name="Group 8"/>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66" name="Text Box 2"/>
          <p:cNvSpPr txBox="1">
            <a:spLocks noChangeArrowheads="1"/>
          </p:cNvSpPr>
          <p:nvPr/>
        </p:nvSpPr>
        <p:spPr bwMode="auto">
          <a:xfrm>
            <a:off x="685800" y="381000"/>
            <a:ext cx="43434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Minimally sufficient sets</a:t>
            </a:r>
            <a:endParaRPr kumimoji="0" lang="en-US" sz="2200" b="1" i="0" u="none" strike="noStrike" kern="0" cap="none" spc="0" normalizeH="0" baseline="0" noProof="0" dirty="0" smtClean="0">
              <a:ln>
                <a:noFill/>
              </a:ln>
              <a:solidFill>
                <a:srgbClr val="CC00CC"/>
              </a:solidFill>
              <a:effectLst/>
              <a:uLnTx/>
              <a:uFillTx/>
            </a:endParaRPr>
          </a:p>
        </p:txBody>
      </p:sp>
      <p:sp>
        <p:nvSpPr>
          <p:cNvPr id="67" name="Text Box 2"/>
          <p:cNvSpPr txBox="1">
            <a:spLocks noChangeArrowheads="1"/>
          </p:cNvSpPr>
          <p:nvPr/>
        </p:nvSpPr>
        <p:spPr bwMode="auto">
          <a:xfrm>
            <a:off x="4114800" y="1007644"/>
            <a:ext cx="4267200" cy="852541"/>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30000"/>
              </a:lnSpc>
              <a:spcBef>
                <a:spcPts val="0"/>
              </a:spcBef>
              <a:spcAft>
                <a:spcPts val="0"/>
              </a:spcAft>
              <a:buClrTx/>
              <a:buSzTx/>
              <a:buFontTx/>
              <a:buNone/>
              <a:defRPr/>
            </a:pPr>
            <a:r>
              <a:rPr lang="en-US" sz="2000" kern="0" smtClean="0">
                <a:solidFill>
                  <a:srgbClr val="000000"/>
                </a:solidFill>
              </a:rPr>
              <a:t>We can find them at a glance.</a:t>
            </a:r>
          </a:p>
          <a:p>
            <a:pPr marL="339725" marR="0" lvl="0" indent="-339725" defTabSz="914400" eaLnBrk="1" fontAlgn="auto" latinLnBrk="0" hangingPunct="1">
              <a:lnSpc>
                <a:spcPct val="130000"/>
              </a:lnSpc>
              <a:spcBef>
                <a:spcPts val="0"/>
              </a:spcBef>
              <a:spcAft>
                <a:spcPts val="0"/>
              </a:spcAft>
              <a:buClrTx/>
              <a:buSzTx/>
              <a:buFontTx/>
              <a:buNone/>
              <a:defRPr/>
            </a:pPr>
            <a:r>
              <a:rPr lang="en-US" kern="0" smtClean="0">
                <a:solidFill>
                  <a:srgbClr val="000000"/>
                </a:solidFill>
              </a:rPr>
              <a:t>	One is {Z</a:t>
            </a:r>
            <a:r>
              <a:rPr lang="en-US" kern="0" baseline="-25000" smtClean="0">
                <a:solidFill>
                  <a:srgbClr val="000000"/>
                </a:solidFill>
              </a:rPr>
              <a:t>5</a:t>
            </a:r>
            <a:r>
              <a:rPr lang="en-US" kern="0" smtClean="0">
                <a:solidFill>
                  <a:srgbClr val="000000"/>
                </a:solidFill>
              </a:rPr>
              <a:t>}.</a:t>
            </a:r>
            <a:endParaRPr lang="en-US" kern="0">
              <a:solidFill>
                <a:srgbClr val="000000"/>
              </a:solidFill>
            </a:endParaRPr>
          </a:p>
        </p:txBody>
      </p:sp>
      <p:sp>
        <p:nvSpPr>
          <p:cNvPr id="69" name="Rectangle 68"/>
          <p:cNvSpPr/>
          <p:nvPr/>
        </p:nvSpPr>
        <p:spPr>
          <a:xfrm>
            <a:off x="866775" y="2133600"/>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5"/>
          <p:cNvSpPr txBox="1">
            <a:spLocks noChangeArrowheads="1"/>
          </p:cNvSpPr>
          <p:nvPr/>
        </p:nvSpPr>
        <p:spPr bwMode="auto">
          <a:xfrm>
            <a:off x="1066800" y="350520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 </a:t>
            </a:r>
            <a:r>
              <a:rPr lang="en-US" sz="1600" smtClean="0"/>
              <a:t>Y	Causal	</a:t>
            </a:r>
            <a:r>
              <a:rPr lang="en-US" sz="1600" smtClean="0"/>
              <a:t>Open</a:t>
            </a:r>
            <a:endParaRPr lang="en-US" sz="1600" smtClean="0"/>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smtClean="0"/>
              <a:t>] ← Z</a:t>
            </a:r>
            <a:r>
              <a:rPr lang="en-US" sz="1600" baseline="-25000" smtClean="0"/>
              <a:t>4</a:t>
            </a:r>
            <a:r>
              <a:rPr lang="en-US" sz="1600"/>
              <a:t> </a:t>
            </a:r>
            <a:r>
              <a:rPr lang="en-US" sz="1600"/>
              <a:t>→ </a:t>
            </a:r>
            <a:r>
              <a:rPr lang="en-US" sz="1600" smtClean="0"/>
              <a:t>Z</a:t>
            </a:r>
            <a:r>
              <a:rPr lang="en-US" sz="1600" baseline="-25000" smtClean="0"/>
              <a:t>7</a:t>
            </a:r>
            <a:r>
              <a:rPr lang="en-US" sz="1600"/>
              <a:t> → Z</a:t>
            </a:r>
            <a:r>
              <a:rPr lang="en-US" sz="1600" baseline="-25000"/>
              <a:t>1</a:t>
            </a:r>
            <a:r>
              <a:rPr lang="en-US" sz="1600" smtClean="0"/>
              <a:t> </a:t>
            </a:r>
            <a:r>
              <a:rPr lang="en-US" sz="1600"/>
              <a:t>→ </a:t>
            </a:r>
            <a:r>
              <a:rPr lang="en-US" sz="1600" smtClean="0"/>
              <a:t>Y	Non-causal	</a:t>
            </a:r>
            <a:r>
              <a:rPr lang="en-US" sz="1600" smtClean="0"/>
              <a:t>Blocked at Z</a:t>
            </a:r>
            <a:r>
              <a:rPr lang="en-US" sz="1600" baseline="-25000"/>
              <a:t>5</a:t>
            </a:r>
            <a:endParaRPr lang="en-US" sz="1600"/>
          </a:p>
          <a:p>
            <a:pPr>
              <a:lnSpc>
                <a:spcPct val="120000"/>
              </a:lnSpc>
              <a:tabLst>
                <a:tab pos="338138" algn="l"/>
                <a:tab pos="3375025" algn="l"/>
                <a:tab pos="4972050" algn="l"/>
                <a:tab pos="6977063" algn="r"/>
              </a:tabLst>
            </a:pPr>
            <a:r>
              <a:rPr lang="en-US" sz="1600" smtClean="0"/>
              <a:t>3.</a:t>
            </a:r>
            <a:r>
              <a:rPr lang="en-US" sz="1600"/>
              <a:t>	X </a:t>
            </a:r>
            <a:r>
              <a:rPr lang="en-US" sz="1600"/>
              <a:t>← </a:t>
            </a:r>
            <a:r>
              <a:rPr lang="en-US" sz="1600" smtClean="0"/>
              <a:t>[Z</a:t>
            </a:r>
            <a:r>
              <a:rPr lang="en-US" sz="1600" baseline="-25000" smtClean="0"/>
              <a:t>5</a:t>
            </a:r>
            <a:r>
              <a:rPr lang="en-US" sz="1600" smtClean="0"/>
              <a:t>] ← </a:t>
            </a:r>
            <a:r>
              <a:rPr lang="en-US" sz="1600"/>
              <a:t>Z</a:t>
            </a:r>
            <a:r>
              <a:rPr lang="en-US" sz="1600" baseline="-25000"/>
              <a:t>4</a:t>
            </a:r>
            <a:r>
              <a:rPr lang="en-US" sz="1600"/>
              <a:t> → Z</a:t>
            </a:r>
            <a:r>
              <a:rPr lang="en-US" sz="1600" baseline="-25000"/>
              <a:t>7</a:t>
            </a:r>
            <a:r>
              <a:rPr lang="en-US" sz="1600"/>
              <a:t> </a:t>
            </a:r>
            <a:r>
              <a:rPr lang="en-US" sz="1600"/>
              <a:t>→ </a:t>
            </a:r>
            <a:r>
              <a:rPr lang="en-US" sz="1600" smtClean="0"/>
              <a:t>Z</a:t>
            </a:r>
            <a:r>
              <a:rPr lang="en-US" sz="1600" baseline="-25000" smtClean="0"/>
              <a:t>1</a:t>
            </a:r>
            <a:r>
              <a:rPr lang="en-US" sz="1600"/>
              <a:t> </a:t>
            </a:r>
            <a:r>
              <a:rPr lang="en-US" sz="1600"/>
              <a:t>→ </a:t>
            </a:r>
            <a:r>
              <a:rPr lang="en-US" sz="1600" smtClean="0"/>
              <a:t>Z</a:t>
            </a:r>
            <a:r>
              <a:rPr lang="en-US" sz="1600" baseline="-25000" smtClean="0"/>
              <a:t>11</a:t>
            </a:r>
            <a:r>
              <a:rPr lang="en-US" sz="1600" smtClean="0"/>
              <a:t> → </a:t>
            </a:r>
            <a:r>
              <a:rPr lang="en-US" sz="1600"/>
              <a:t>Y	Non-causal</a:t>
            </a:r>
            <a:r>
              <a:rPr lang="en-US" sz="1600"/>
              <a:t>	</a:t>
            </a:r>
            <a:r>
              <a:rPr lang="en-US" sz="1600" smtClean="0"/>
              <a:t>Blocked at Z</a:t>
            </a:r>
            <a:r>
              <a:rPr lang="en-US" sz="1600" baseline="-25000" smtClean="0"/>
              <a:t>5</a:t>
            </a:r>
            <a:endParaRPr lang="en-US" sz="1600"/>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a:t>
            </a:r>
            <a:r>
              <a:rPr lang="en-US" sz="1600" smtClean="0"/>
              <a:t> ← </a:t>
            </a:r>
            <a:r>
              <a:rPr lang="en-US" sz="1600"/>
              <a:t>Z</a:t>
            </a:r>
            <a:r>
              <a:rPr lang="en-US" sz="1600" baseline="-25000"/>
              <a:t>1</a:t>
            </a:r>
            <a:r>
              <a:rPr lang="en-US" sz="1600"/>
              <a:t> → Y	Non-causal</a:t>
            </a:r>
            <a:r>
              <a:rPr lang="en-US" sz="1600"/>
              <a:t>	</a:t>
            </a:r>
            <a:r>
              <a:rPr lang="en-US" sz="1600" smtClean="0"/>
              <a:t>Blocked </a:t>
            </a:r>
            <a:r>
              <a:rPr lang="en-US" sz="1600"/>
              <a:t>at Z</a:t>
            </a:r>
            <a:r>
              <a:rPr lang="en-US" sz="1600" baseline="-25000"/>
              <a:t>11</a:t>
            </a:r>
            <a:endParaRPr lang="en-US" sz="1600" baseline="-25000" smtClean="0"/>
          </a:p>
        </p:txBody>
      </p:sp>
    </p:spTree>
    <p:extLst>
      <p:ext uri="{BB962C8B-B14F-4D97-AF65-F5344CB8AC3E}">
        <p14:creationId xmlns:p14="http://schemas.microsoft.com/office/powerpoint/2010/main" val="2423400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36</a:t>
            </a:fld>
            <a:endParaRPr lang="en-US" dirty="0"/>
          </a:p>
        </p:txBody>
      </p:sp>
      <p:grpSp>
        <p:nvGrpSpPr>
          <p:cNvPr id="9" name="Group 8"/>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66" name="Text Box 2"/>
          <p:cNvSpPr txBox="1">
            <a:spLocks noChangeArrowheads="1"/>
          </p:cNvSpPr>
          <p:nvPr/>
        </p:nvSpPr>
        <p:spPr bwMode="auto">
          <a:xfrm>
            <a:off x="685800" y="381000"/>
            <a:ext cx="43434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Minimally sufficient sets</a:t>
            </a:r>
            <a:endParaRPr kumimoji="0" lang="en-US" sz="2200" b="1" i="0" u="none" strike="noStrike" kern="0" cap="none" spc="0" normalizeH="0" baseline="0" noProof="0" dirty="0" smtClean="0">
              <a:ln>
                <a:noFill/>
              </a:ln>
              <a:solidFill>
                <a:srgbClr val="CC00CC"/>
              </a:solidFill>
              <a:effectLst/>
              <a:uLnTx/>
              <a:uFillTx/>
            </a:endParaRPr>
          </a:p>
        </p:txBody>
      </p:sp>
      <p:sp>
        <p:nvSpPr>
          <p:cNvPr id="67" name="Text Box 2"/>
          <p:cNvSpPr txBox="1">
            <a:spLocks noChangeArrowheads="1"/>
          </p:cNvSpPr>
          <p:nvPr/>
        </p:nvSpPr>
        <p:spPr bwMode="auto">
          <a:xfrm>
            <a:off x="4114800" y="1007644"/>
            <a:ext cx="4267200" cy="852541"/>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30000"/>
              </a:lnSpc>
              <a:spcBef>
                <a:spcPts val="0"/>
              </a:spcBef>
              <a:spcAft>
                <a:spcPts val="0"/>
              </a:spcAft>
              <a:buClrTx/>
              <a:buSzTx/>
              <a:buFontTx/>
              <a:buNone/>
              <a:defRPr/>
            </a:pPr>
            <a:r>
              <a:rPr lang="en-US" sz="2000" kern="0" smtClean="0">
                <a:solidFill>
                  <a:srgbClr val="000000"/>
                </a:solidFill>
              </a:rPr>
              <a:t>We can find them at a glance.</a:t>
            </a:r>
          </a:p>
          <a:p>
            <a:pPr marL="339725" marR="0" lvl="0" indent="-339725" defTabSz="914400" eaLnBrk="1" fontAlgn="auto" latinLnBrk="0" hangingPunct="1">
              <a:lnSpc>
                <a:spcPct val="130000"/>
              </a:lnSpc>
              <a:spcBef>
                <a:spcPts val="0"/>
              </a:spcBef>
              <a:spcAft>
                <a:spcPts val="0"/>
              </a:spcAft>
              <a:buClrTx/>
              <a:buSzTx/>
              <a:buFontTx/>
              <a:buNone/>
              <a:defRPr/>
            </a:pPr>
            <a:r>
              <a:rPr lang="en-US" kern="0" smtClean="0">
                <a:solidFill>
                  <a:srgbClr val="000000"/>
                </a:solidFill>
              </a:rPr>
              <a:t>	Another is {Z</a:t>
            </a:r>
            <a:r>
              <a:rPr lang="en-US" kern="0" baseline="-25000" smtClean="0">
                <a:solidFill>
                  <a:srgbClr val="000000"/>
                </a:solidFill>
              </a:rPr>
              <a:t>4</a:t>
            </a:r>
            <a:r>
              <a:rPr lang="en-US" kern="0" smtClean="0">
                <a:solidFill>
                  <a:srgbClr val="000000"/>
                </a:solidFill>
              </a:rPr>
              <a:t>}.</a:t>
            </a:r>
            <a:endParaRPr lang="en-US" kern="0">
              <a:solidFill>
                <a:srgbClr val="000000"/>
              </a:solidFill>
            </a:endParaRPr>
          </a:p>
        </p:txBody>
      </p:sp>
      <p:sp>
        <p:nvSpPr>
          <p:cNvPr id="69" name="Rectangle 68"/>
          <p:cNvSpPr/>
          <p:nvPr/>
        </p:nvSpPr>
        <p:spPr>
          <a:xfrm>
            <a:off x="1865467" y="1708768"/>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5"/>
          <p:cNvSpPr txBox="1">
            <a:spLocks noChangeArrowheads="1"/>
          </p:cNvSpPr>
          <p:nvPr/>
        </p:nvSpPr>
        <p:spPr bwMode="auto">
          <a:xfrm>
            <a:off x="1066800" y="350520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 </a:t>
            </a:r>
            <a:r>
              <a:rPr lang="en-US" sz="1600" smtClean="0"/>
              <a:t>Y	Causal	</a:t>
            </a:r>
            <a:r>
              <a:rPr lang="en-US" sz="1600" smtClean="0"/>
              <a:t>Open</a:t>
            </a:r>
            <a:endParaRPr lang="en-US" sz="1600" smtClean="0"/>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smtClean="0"/>
              <a:t> ← [Z</a:t>
            </a:r>
            <a:r>
              <a:rPr lang="en-US" sz="1600" baseline="-25000" smtClean="0"/>
              <a:t>4</a:t>
            </a:r>
            <a:r>
              <a:rPr lang="en-US" sz="1600" smtClean="0"/>
              <a:t>] → Z</a:t>
            </a:r>
            <a:r>
              <a:rPr lang="en-US" sz="1600" baseline="-25000" smtClean="0"/>
              <a:t>7</a:t>
            </a:r>
            <a:r>
              <a:rPr lang="en-US" sz="1600"/>
              <a:t> → Z</a:t>
            </a:r>
            <a:r>
              <a:rPr lang="en-US" sz="1600" baseline="-25000"/>
              <a:t>1</a:t>
            </a:r>
            <a:r>
              <a:rPr lang="en-US" sz="1600" smtClean="0"/>
              <a:t> </a:t>
            </a:r>
            <a:r>
              <a:rPr lang="en-US" sz="1600"/>
              <a:t>→ </a:t>
            </a:r>
            <a:r>
              <a:rPr lang="en-US" sz="1600" smtClean="0"/>
              <a:t>Y	Non-causal	</a:t>
            </a:r>
            <a:r>
              <a:rPr lang="en-US" sz="1600" smtClean="0"/>
              <a:t>Blocked at Z</a:t>
            </a:r>
            <a:r>
              <a:rPr lang="en-US" sz="1600" baseline="-25000" smtClean="0"/>
              <a:t>4</a:t>
            </a:r>
            <a:endParaRPr lang="en-US" sz="1600"/>
          </a:p>
          <a:p>
            <a:pPr>
              <a:lnSpc>
                <a:spcPct val="120000"/>
              </a:lnSpc>
              <a:tabLst>
                <a:tab pos="338138" algn="l"/>
                <a:tab pos="3375025" algn="l"/>
                <a:tab pos="4972050" algn="l"/>
                <a:tab pos="6977063" algn="r"/>
              </a:tabLst>
            </a:pPr>
            <a:r>
              <a:rPr lang="en-US" sz="1600" smtClean="0"/>
              <a:t>3.</a:t>
            </a:r>
            <a:r>
              <a:rPr lang="en-US" sz="1600"/>
              <a:t>	X </a:t>
            </a:r>
            <a:r>
              <a:rPr lang="en-US" sz="1600"/>
              <a:t>← </a:t>
            </a:r>
            <a:r>
              <a:rPr lang="en-US" sz="1600" smtClean="0"/>
              <a:t>Z</a:t>
            </a:r>
            <a:r>
              <a:rPr lang="en-US" sz="1600" baseline="-25000" smtClean="0"/>
              <a:t>5</a:t>
            </a:r>
            <a:r>
              <a:rPr lang="en-US" sz="1600" smtClean="0"/>
              <a:t> ← [Z</a:t>
            </a:r>
            <a:r>
              <a:rPr lang="en-US" sz="1600" baseline="-25000" smtClean="0"/>
              <a:t>4</a:t>
            </a:r>
            <a:r>
              <a:rPr lang="en-US" sz="1600" smtClean="0"/>
              <a:t>] → </a:t>
            </a:r>
            <a:r>
              <a:rPr lang="en-US" sz="1600"/>
              <a:t>Z</a:t>
            </a:r>
            <a:r>
              <a:rPr lang="en-US" sz="1600" baseline="-25000"/>
              <a:t>7</a:t>
            </a:r>
            <a:r>
              <a:rPr lang="en-US" sz="1600"/>
              <a:t> </a:t>
            </a:r>
            <a:r>
              <a:rPr lang="en-US" sz="1600"/>
              <a:t>→ </a:t>
            </a:r>
            <a:r>
              <a:rPr lang="en-US" sz="1600" smtClean="0"/>
              <a:t>Z</a:t>
            </a:r>
            <a:r>
              <a:rPr lang="en-US" sz="1600" baseline="-25000" smtClean="0"/>
              <a:t>1</a:t>
            </a:r>
            <a:r>
              <a:rPr lang="en-US" sz="1600"/>
              <a:t> </a:t>
            </a:r>
            <a:r>
              <a:rPr lang="en-US" sz="1600"/>
              <a:t>→ </a:t>
            </a:r>
            <a:r>
              <a:rPr lang="en-US" sz="1600" smtClean="0"/>
              <a:t>Z</a:t>
            </a:r>
            <a:r>
              <a:rPr lang="en-US" sz="1600" baseline="-25000" smtClean="0"/>
              <a:t>11</a:t>
            </a:r>
            <a:r>
              <a:rPr lang="en-US" sz="1600" smtClean="0"/>
              <a:t> → </a:t>
            </a:r>
            <a:r>
              <a:rPr lang="en-US" sz="1600"/>
              <a:t>Y	Non-causal</a:t>
            </a:r>
            <a:r>
              <a:rPr lang="en-US" sz="1600"/>
              <a:t>	</a:t>
            </a:r>
            <a:r>
              <a:rPr lang="en-US" sz="1600" smtClean="0"/>
              <a:t>Blocked at Z</a:t>
            </a:r>
            <a:r>
              <a:rPr lang="en-US" sz="1600" baseline="-25000" smtClean="0"/>
              <a:t>4</a:t>
            </a:r>
            <a:endParaRPr lang="en-US" sz="1600"/>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a:t>
            </a:r>
            <a:r>
              <a:rPr lang="en-US" sz="1600" smtClean="0"/>
              <a:t> ← </a:t>
            </a:r>
            <a:r>
              <a:rPr lang="en-US" sz="1600"/>
              <a:t>Z</a:t>
            </a:r>
            <a:r>
              <a:rPr lang="en-US" sz="1600" baseline="-25000"/>
              <a:t>1</a:t>
            </a:r>
            <a:r>
              <a:rPr lang="en-US" sz="1600"/>
              <a:t> → Y	Non-causal</a:t>
            </a:r>
            <a:r>
              <a:rPr lang="en-US" sz="1600"/>
              <a:t>	</a:t>
            </a:r>
            <a:r>
              <a:rPr lang="en-US" sz="1600" smtClean="0"/>
              <a:t>Blocked </a:t>
            </a:r>
            <a:r>
              <a:rPr lang="en-US" sz="1600"/>
              <a:t>at Z</a:t>
            </a:r>
            <a:r>
              <a:rPr lang="en-US" sz="1600" baseline="-25000"/>
              <a:t>11</a:t>
            </a:r>
            <a:endParaRPr lang="en-US" sz="1600" baseline="-25000" smtClean="0"/>
          </a:p>
        </p:txBody>
      </p:sp>
    </p:spTree>
    <p:extLst>
      <p:ext uri="{BB962C8B-B14F-4D97-AF65-F5344CB8AC3E}">
        <p14:creationId xmlns:p14="http://schemas.microsoft.com/office/powerpoint/2010/main" val="40897869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37</a:t>
            </a:fld>
            <a:endParaRPr lang="en-US" dirty="0"/>
          </a:p>
        </p:txBody>
      </p:sp>
      <p:grpSp>
        <p:nvGrpSpPr>
          <p:cNvPr id="9" name="Group 8"/>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66" name="Text Box 2"/>
          <p:cNvSpPr txBox="1">
            <a:spLocks noChangeArrowheads="1"/>
          </p:cNvSpPr>
          <p:nvPr/>
        </p:nvSpPr>
        <p:spPr bwMode="auto">
          <a:xfrm>
            <a:off x="685800" y="381000"/>
            <a:ext cx="43434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Minimally sufficient sets</a:t>
            </a:r>
            <a:endParaRPr kumimoji="0" lang="en-US" sz="2200" b="1" i="0" u="none" strike="noStrike" kern="0" cap="none" spc="0" normalizeH="0" baseline="0" noProof="0" dirty="0" smtClean="0">
              <a:ln>
                <a:noFill/>
              </a:ln>
              <a:solidFill>
                <a:srgbClr val="CC00CC"/>
              </a:solidFill>
              <a:effectLst/>
              <a:uLnTx/>
              <a:uFillTx/>
            </a:endParaRPr>
          </a:p>
        </p:txBody>
      </p:sp>
      <p:sp>
        <p:nvSpPr>
          <p:cNvPr id="67" name="Text Box 2"/>
          <p:cNvSpPr txBox="1">
            <a:spLocks noChangeArrowheads="1"/>
          </p:cNvSpPr>
          <p:nvPr/>
        </p:nvSpPr>
        <p:spPr bwMode="auto">
          <a:xfrm>
            <a:off x="4114800" y="1007644"/>
            <a:ext cx="4267200" cy="852541"/>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30000"/>
              </a:lnSpc>
              <a:spcBef>
                <a:spcPts val="0"/>
              </a:spcBef>
              <a:spcAft>
                <a:spcPts val="0"/>
              </a:spcAft>
              <a:buClrTx/>
              <a:buSzTx/>
              <a:buFontTx/>
              <a:buNone/>
              <a:defRPr/>
            </a:pPr>
            <a:r>
              <a:rPr lang="en-US" sz="2000" kern="0" smtClean="0">
                <a:solidFill>
                  <a:srgbClr val="000000"/>
                </a:solidFill>
              </a:rPr>
              <a:t>We can find them at a glance.</a:t>
            </a:r>
          </a:p>
          <a:p>
            <a:pPr marL="339725" marR="0" lvl="0" indent="-339725" defTabSz="914400" eaLnBrk="1" fontAlgn="auto" latinLnBrk="0" hangingPunct="1">
              <a:lnSpc>
                <a:spcPct val="130000"/>
              </a:lnSpc>
              <a:spcBef>
                <a:spcPts val="0"/>
              </a:spcBef>
              <a:spcAft>
                <a:spcPts val="0"/>
              </a:spcAft>
              <a:buClrTx/>
              <a:buSzTx/>
              <a:buFontTx/>
              <a:buNone/>
              <a:defRPr/>
            </a:pPr>
            <a:r>
              <a:rPr lang="en-US" kern="0" smtClean="0">
                <a:solidFill>
                  <a:srgbClr val="000000"/>
                </a:solidFill>
              </a:rPr>
              <a:t>	Another is {Z</a:t>
            </a:r>
            <a:r>
              <a:rPr lang="en-US" kern="0" baseline="-25000" smtClean="0">
                <a:solidFill>
                  <a:srgbClr val="000000"/>
                </a:solidFill>
              </a:rPr>
              <a:t>7</a:t>
            </a:r>
            <a:r>
              <a:rPr lang="en-US" kern="0" smtClean="0">
                <a:solidFill>
                  <a:srgbClr val="000000"/>
                </a:solidFill>
              </a:rPr>
              <a:t>}.</a:t>
            </a:r>
            <a:endParaRPr lang="en-US" kern="0">
              <a:solidFill>
                <a:srgbClr val="000000"/>
              </a:solidFill>
            </a:endParaRPr>
          </a:p>
        </p:txBody>
      </p:sp>
      <p:sp>
        <p:nvSpPr>
          <p:cNvPr id="69" name="Rectangle 68"/>
          <p:cNvSpPr/>
          <p:nvPr/>
        </p:nvSpPr>
        <p:spPr>
          <a:xfrm>
            <a:off x="2162175" y="1219200"/>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5"/>
          <p:cNvSpPr txBox="1">
            <a:spLocks noChangeArrowheads="1"/>
          </p:cNvSpPr>
          <p:nvPr/>
        </p:nvSpPr>
        <p:spPr bwMode="auto">
          <a:xfrm>
            <a:off x="1066800" y="350520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 </a:t>
            </a:r>
            <a:r>
              <a:rPr lang="en-US" sz="1600" smtClean="0"/>
              <a:t>Y	Causal	</a:t>
            </a:r>
            <a:r>
              <a:rPr lang="en-US" sz="1600" smtClean="0"/>
              <a:t>Open</a:t>
            </a:r>
            <a:endParaRPr lang="en-US" sz="1600" smtClean="0"/>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smtClean="0"/>
              <a:t> ← Z</a:t>
            </a:r>
            <a:r>
              <a:rPr lang="en-US" sz="1600" baseline="-25000" smtClean="0"/>
              <a:t>4</a:t>
            </a:r>
            <a:r>
              <a:rPr lang="en-US" sz="1600"/>
              <a:t> </a:t>
            </a:r>
            <a:r>
              <a:rPr lang="en-US" sz="1600"/>
              <a:t>→ </a:t>
            </a:r>
            <a:r>
              <a:rPr lang="en-US" sz="1600" smtClean="0"/>
              <a:t>[Z</a:t>
            </a:r>
            <a:r>
              <a:rPr lang="en-US" sz="1600" baseline="-25000" smtClean="0"/>
              <a:t>7</a:t>
            </a:r>
            <a:r>
              <a:rPr lang="en-US" sz="1600" smtClean="0"/>
              <a:t>] → </a:t>
            </a:r>
            <a:r>
              <a:rPr lang="en-US" sz="1600"/>
              <a:t>Z</a:t>
            </a:r>
            <a:r>
              <a:rPr lang="en-US" sz="1600" baseline="-25000"/>
              <a:t>1</a:t>
            </a:r>
            <a:r>
              <a:rPr lang="en-US" sz="1600" smtClean="0"/>
              <a:t> </a:t>
            </a:r>
            <a:r>
              <a:rPr lang="en-US" sz="1600"/>
              <a:t>→ </a:t>
            </a:r>
            <a:r>
              <a:rPr lang="en-US" sz="1600" smtClean="0"/>
              <a:t>Y	Non-causal	</a:t>
            </a:r>
            <a:r>
              <a:rPr lang="en-US" sz="1600" smtClean="0"/>
              <a:t>Blocked at Z</a:t>
            </a:r>
            <a:r>
              <a:rPr lang="en-US" sz="1600" baseline="-25000" smtClean="0"/>
              <a:t>7</a:t>
            </a:r>
            <a:endParaRPr lang="en-US" sz="1600"/>
          </a:p>
          <a:p>
            <a:pPr>
              <a:lnSpc>
                <a:spcPct val="120000"/>
              </a:lnSpc>
              <a:tabLst>
                <a:tab pos="338138" algn="l"/>
                <a:tab pos="3375025" algn="l"/>
                <a:tab pos="4972050" algn="l"/>
                <a:tab pos="6977063" algn="r"/>
              </a:tabLst>
            </a:pPr>
            <a:r>
              <a:rPr lang="en-US" sz="1600" smtClean="0"/>
              <a:t>3.</a:t>
            </a:r>
            <a:r>
              <a:rPr lang="en-US" sz="1600"/>
              <a:t>	X </a:t>
            </a:r>
            <a:r>
              <a:rPr lang="en-US" sz="1600"/>
              <a:t>← </a:t>
            </a:r>
            <a:r>
              <a:rPr lang="en-US" sz="1600" smtClean="0"/>
              <a:t>Z</a:t>
            </a:r>
            <a:r>
              <a:rPr lang="en-US" sz="1600" baseline="-25000" smtClean="0"/>
              <a:t>5</a:t>
            </a:r>
            <a:r>
              <a:rPr lang="en-US" sz="1600" smtClean="0"/>
              <a:t> ← </a:t>
            </a:r>
            <a:r>
              <a:rPr lang="en-US" sz="1600"/>
              <a:t>Z</a:t>
            </a:r>
            <a:r>
              <a:rPr lang="en-US" sz="1600" baseline="-25000"/>
              <a:t>4</a:t>
            </a:r>
            <a:r>
              <a:rPr lang="en-US" sz="1600"/>
              <a:t> </a:t>
            </a:r>
            <a:r>
              <a:rPr lang="en-US" sz="1600"/>
              <a:t>→ </a:t>
            </a:r>
            <a:r>
              <a:rPr lang="en-US" sz="1600" smtClean="0"/>
              <a:t>[Z</a:t>
            </a:r>
            <a:r>
              <a:rPr lang="en-US" sz="1600" baseline="-25000" smtClean="0"/>
              <a:t>7</a:t>
            </a:r>
            <a:r>
              <a:rPr lang="en-US" sz="1600" smtClean="0"/>
              <a:t>] → Z</a:t>
            </a:r>
            <a:r>
              <a:rPr lang="en-US" sz="1600" baseline="-25000" smtClean="0"/>
              <a:t>1</a:t>
            </a:r>
            <a:r>
              <a:rPr lang="en-US" sz="1600"/>
              <a:t> </a:t>
            </a:r>
            <a:r>
              <a:rPr lang="en-US" sz="1600"/>
              <a:t>→ </a:t>
            </a:r>
            <a:r>
              <a:rPr lang="en-US" sz="1600" smtClean="0"/>
              <a:t>Z</a:t>
            </a:r>
            <a:r>
              <a:rPr lang="en-US" sz="1600" baseline="-25000" smtClean="0"/>
              <a:t>11</a:t>
            </a:r>
            <a:r>
              <a:rPr lang="en-US" sz="1600" smtClean="0"/>
              <a:t> → </a:t>
            </a:r>
            <a:r>
              <a:rPr lang="en-US" sz="1600"/>
              <a:t>Y	Non-causal</a:t>
            </a:r>
            <a:r>
              <a:rPr lang="en-US" sz="1600"/>
              <a:t>	</a:t>
            </a:r>
            <a:r>
              <a:rPr lang="en-US" sz="1600" smtClean="0"/>
              <a:t>Blocked at Z</a:t>
            </a:r>
            <a:r>
              <a:rPr lang="en-US" sz="1600" baseline="-25000" smtClean="0"/>
              <a:t>7</a:t>
            </a:r>
            <a:endParaRPr lang="en-US" sz="1600"/>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a:t>
            </a:r>
            <a:r>
              <a:rPr lang="en-US" sz="1600" smtClean="0"/>
              <a:t> ← </a:t>
            </a:r>
            <a:r>
              <a:rPr lang="en-US" sz="1600"/>
              <a:t>Z</a:t>
            </a:r>
            <a:r>
              <a:rPr lang="en-US" sz="1600" baseline="-25000"/>
              <a:t>1</a:t>
            </a:r>
            <a:r>
              <a:rPr lang="en-US" sz="1600"/>
              <a:t> → Y	Non-causal</a:t>
            </a:r>
            <a:r>
              <a:rPr lang="en-US" sz="1600"/>
              <a:t>	</a:t>
            </a:r>
            <a:r>
              <a:rPr lang="en-US" sz="1600" smtClean="0"/>
              <a:t>Blocked </a:t>
            </a:r>
            <a:r>
              <a:rPr lang="en-US" sz="1600"/>
              <a:t>at Z</a:t>
            </a:r>
            <a:r>
              <a:rPr lang="en-US" sz="1600" baseline="-25000"/>
              <a:t>11</a:t>
            </a:r>
            <a:endParaRPr lang="en-US" sz="1600" baseline="-25000" smtClean="0"/>
          </a:p>
        </p:txBody>
      </p:sp>
    </p:spTree>
    <p:extLst>
      <p:ext uri="{BB962C8B-B14F-4D97-AF65-F5344CB8AC3E}">
        <p14:creationId xmlns:p14="http://schemas.microsoft.com/office/powerpoint/2010/main" val="36783111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38</a:t>
            </a:fld>
            <a:endParaRPr lang="en-US" dirty="0"/>
          </a:p>
        </p:txBody>
      </p:sp>
      <p:grpSp>
        <p:nvGrpSpPr>
          <p:cNvPr id="9" name="Group 8"/>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66" name="Text Box 2"/>
          <p:cNvSpPr txBox="1">
            <a:spLocks noChangeArrowheads="1"/>
          </p:cNvSpPr>
          <p:nvPr/>
        </p:nvSpPr>
        <p:spPr bwMode="auto">
          <a:xfrm>
            <a:off x="685800" y="381000"/>
            <a:ext cx="43434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Minimally sufficient sets</a:t>
            </a:r>
            <a:endParaRPr kumimoji="0" lang="en-US" sz="2200" b="1" i="0" u="none" strike="noStrike" kern="0" cap="none" spc="0" normalizeH="0" baseline="0" noProof="0" dirty="0" smtClean="0">
              <a:ln>
                <a:noFill/>
              </a:ln>
              <a:solidFill>
                <a:srgbClr val="CC00CC"/>
              </a:solidFill>
              <a:effectLst/>
              <a:uLnTx/>
              <a:uFillTx/>
            </a:endParaRPr>
          </a:p>
        </p:txBody>
      </p:sp>
      <p:sp>
        <p:nvSpPr>
          <p:cNvPr id="67" name="Text Box 2"/>
          <p:cNvSpPr txBox="1">
            <a:spLocks noChangeArrowheads="1"/>
          </p:cNvSpPr>
          <p:nvPr/>
        </p:nvSpPr>
        <p:spPr bwMode="auto">
          <a:xfrm>
            <a:off x="4114800" y="1007644"/>
            <a:ext cx="4267200" cy="852541"/>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30000"/>
              </a:lnSpc>
              <a:spcBef>
                <a:spcPts val="0"/>
              </a:spcBef>
              <a:spcAft>
                <a:spcPts val="0"/>
              </a:spcAft>
              <a:buClrTx/>
              <a:buSzTx/>
              <a:buFontTx/>
              <a:buNone/>
              <a:defRPr/>
            </a:pPr>
            <a:r>
              <a:rPr lang="en-US" sz="2000" kern="0" smtClean="0">
                <a:solidFill>
                  <a:srgbClr val="000000"/>
                </a:solidFill>
              </a:rPr>
              <a:t>We can find them at a glance.</a:t>
            </a:r>
          </a:p>
          <a:p>
            <a:pPr marL="339725" marR="0" lvl="0" indent="-339725" defTabSz="914400" eaLnBrk="1" fontAlgn="auto" latinLnBrk="0" hangingPunct="1">
              <a:lnSpc>
                <a:spcPct val="130000"/>
              </a:lnSpc>
              <a:spcBef>
                <a:spcPts val="0"/>
              </a:spcBef>
              <a:spcAft>
                <a:spcPts val="0"/>
              </a:spcAft>
              <a:buClrTx/>
              <a:buSzTx/>
              <a:buFontTx/>
              <a:buNone/>
              <a:defRPr/>
            </a:pPr>
            <a:r>
              <a:rPr lang="en-US" kern="0" smtClean="0">
                <a:solidFill>
                  <a:srgbClr val="000000"/>
                </a:solidFill>
              </a:rPr>
              <a:t>	Another is {Z</a:t>
            </a:r>
            <a:r>
              <a:rPr lang="en-US" kern="0" baseline="-25000" smtClean="0">
                <a:solidFill>
                  <a:srgbClr val="000000"/>
                </a:solidFill>
              </a:rPr>
              <a:t>1</a:t>
            </a:r>
            <a:r>
              <a:rPr lang="en-US" kern="0" smtClean="0">
                <a:solidFill>
                  <a:srgbClr val="000000"/>
                </a:solidFill>
              </a:rPr>
              <a:t>}.</a:t>
            </a:r>
          </a:p>
        </p:txBody>
      </p:sp>
      <p:sp>
        <p:nvSpPr>
          <p:cNvPr id="69" name="Rectangle 68"/>
          <p:cNvSpPr/>
          <p:nvPr/>
        </p:nvSpPr>
        <p:spPr>
          <a:xfrm>
            <a:off x="2663207" y="2133600"/>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5"/>
          <p:cNvSpPr txBox="1">
            <a:spLocks noChangeArrowheads="1"/>
          </p:cNvSpPr>
          <p:nvPr/>
        </p:nvSpPr>
        <p:spPr bwMode="auto">
          <a:xfrm>
            <a:off x="1066800" y="3505200"/>
            <a:ext cx="6776483" cy="1569660"/>
          </a:xfrm>
          <a:prstGeom prst="rect">
            <a:avLst/>
          </a:prstGeom>
          <a:noFill/>
          <a:ln w="19050">
            <a:solidFill>
              <a:schemeClr val="tx1"/>
            </a:solidFill>
            <a:miter lim="800000"/>
            <a:headEnd/>
            <a:tailEnd type="none" w="lg" len="lg"/>
          </a:ln>
          <a:effectLst/>
        </p:spPr>
        <p:txBody>
          <a:bodyPr wrap="square">
            <a:spAutoFit/>
          </a:bodyPr>
          <a:lstStyle/>
          <a:p>
            <a:pPr>
              <a:lnSpc>
                <a:spcPct val="120000"/>
              </a:lnSpc>
              <a:tabLst>
                <a:tab pos="338138" algn="l"/>
                <a:tab pos="3375025" algn="l"/>
                <a:tab pos="4972050" algn="l"/>
                <a:tab pos="6977063" algn="r"/>
              </a:tabLst>
            </a:pPr>
            <a:r>
              <a:rPr lang="en-US" sz="1600" u="sng" dirty="0"/>
              <a:t>	Path	Type        	Status	</a:t>
            </a:r>
          </a:p>
          <a:p>
            <a:pPr>
              <a:lnSpc>
                <a:spcPct val="120000"/>
              </a:lnSpc>
              <a:tabLst>
                <a:tab pos="338138" algn="l"/>
                <a:tab pos="3375025" algn="l"/>
                <a:tab pos="4972050" algn="l"/>
                <a:tab pos="6977063" algn="r"/>
              </a:tabLst>
            </a:pPr>
            <a:r>
              <a:rPr lang="en-US" sz="1600" dirty="0"/>
              <a:t>1.</a:t>
            </a:r>
            <a:r>
              <a:rPr lang="en-US" sz="1600"/>
              <a:t>	</a:t>
            </a:r>
            <a:r>
              <a:rPr lang="en-US" sz="1600" smtClean="0"/>
              <a:t>X </a:t>
            </a:r>
            <a:r>
              <a:rPr lang="en-US" sz="1600" smtClean="0">
                <a:latin typeface="Calibri"/>
              </a:rPr>
              <a:t>→ </a:t>
            </a:r>
            <a:r>
              <a:rPr lang="en-US" sz="1600" smtClean="0">
                <a:latin typeface="Calibri"/>
              </a:rPr>
              <a:t>Z</a:t>
            </a:r>
            <a:r>
              <a:rPr lang="en-US" sz="1600" baseline="-25000" smtClean="0">
                <a:latin typeface="Calibri"/>
              </a:rPr>
              <a:t>11</a:t>
            </a:r>
            <a:r>
              <a:rPr lang="en-US" sz="1600" smtClean="0"/>
              <a:t> → </a:t>
            </a:r>
            <a:r>
              <a:rPr lang="en-US" sz="1600" smtClean="0"/>
              <a:t>Y	Causal	</a:t>
            </a:r>
            <a:r>
              <a:rPr lang="en-US" sz="1600" smtClean="0"/>
              <a:t>Open</a:t>
            </a:r>
            <a:endParaRPr lang="en-US" sz="1600" smtClean="0"/>
          </a:p>
          <a:p>
            <a:pPr>
              <a:lnSpc>
                <a:spcPct val="120000"/>
              </a:lnSpc>
              <a:tabLst>
                <a:tab pos="338138" algn="l"/>
                <a:tab pos="3375025" algn="l"/>
                <a:tab pos="4972050" algn="l"/>
                <a:tab pos="6977063" algn="r"/>
              </a:tabLst>
            </a:pPr>
            <a:r>
              <a:rPr lang="en-US" sz="1600" smtClean="0"/>
              <a:t>2</a:t>
            </a:r>
            <a:r>
              <a:rPr lang="en-US" sz="1600"/>
              <a:t>.	X ← </a:t>
            </a:r>
            <a:r>
              <a:rPr lang="en-US" sz="1600" smtClean="0"/>
              <a:t>Z</a:t>
            </a:r>
            <a:r>
              <a:rPr lang="en-US" sz="1600" baseline="-25000" smtClean="0"/>
              <a:t>5</a:t>
            </a:r>
            <a:r>
              <a:rPr lang="en-US" sz="1600" smtClean="0"/>
              <a:t> ← Z</a:t>
            </a:r>
            <a:r>
              <a:rPr lang="en-US" sz="1600" baseline="-25000" smtClean="0"/>
              <a:t>4</a:t>
            </a:r>
            <a:r>
              <a:rPr lang="en-US" sz="1600"/>
              <a:t> </a:t>
            </a:r>
            <a:r>
              <a:rPr lang="en-US" sz="1600"/>
              <a:t>→ </a:t>
            </a:r>
            <a:r>
              <a:rPr lang="en-US" sz="1600" smtClean="0"/>
              <a:t>Z</a:t>
            </a:r>
            <a:r>
              <a:rPr lang="en-US" sz="1600" baseline="-25000" smtClean="0"/>
              <a:t>7</a:t>
            </a:r>
            <a:r>
              <a:rPr lang="en-US" sz="1600" smtClean="0"/>
              <a:t> → [Z</a:t>
            </a:r>
            <a:r>
              <a:rPr lang="en-US" sz="1600" baseline="-25000" smtClean="0"/>
              <a:t>1</a:t>
            </a:r>
            <a:r>
              <a:rPr lang="en-US" sz="1600" smtClean="0"/>
              <a:t>] → </a:t>
            </a:r>
            <a:r>
              <a:rPr lang="en-US" sz="1600" smtClean="0"/>
              <a:t>Y	Non-causal	</a:t>
            </a:r>
            <a:r>
              <a:rPr lang="en-US" sz="1600" smtClean="0"/>
              <a:t>Blocked at Z</a:t>
            </a:r>
            <a:r>
              <a:rPr lang="en-US" sz="1600" baseline="-25000" smtClean="0"/>
              <a:t>1</a:t>
            </a:r>
            <a:endParaRPr lang="en-US" sz="1600"/>
          </a:p>
          <a:p>
            <a:pPr>
              <a:lnSpc>
                <a:spcPct val="120000"/>
              </a:lnSpc>
              <a:tabLst>
                <a:tab pos="338138" algn="l"/>
                <a:tab pos="3375025" algn="l"/>
                <a:tab pos="4972050" algn="l"/>
                <a:tab pos="6977063" algn="r"/>
              </a:tabLst>
            </a:pPr>
            <a:r>
              <a:rPr lang="en-US" sz="1600" smtClean="0"/>
              <a:t>3.</a:t>
            </a:r>
            <a:r>
              <a:rPr lang="en-US" sz="1600"/>
              <a:t>	X </a:t>
            </a:r>
            <a:r>
              <a:rPr lang="en-US" sz="1600"/>
              <a:t>← </a:t>
            </a:r>
            <a:r>
              <a:rPr lang="en-US" sz="1600" smtClean="0"/>
              <a:t>Z</a:t>
            </a:r>
            <a:r>
              <a:rPr lang="en-US" sz="1600" baseline="-25000" smtClean="0"/>
              <a:t>5</a:t>
            </a:r>
            <a:r>
              <a:rPr lang="en-US" sz="1600" smtClean="0"/>
              <a:t> ← </a:t>
            </a:r>
            <a:r>
              <a:rPr lang="en-US" sz="1600"/>
              <a:t>Z</a:t>
            </a:r>
            <a:r>
              <a:rPr lang="en-US" sz="1600" baseline="-25000"/>
              <a:t>4</a:t>
            </a:r>
            <a:r>
              <a:rPr lang="en-US" sz="1600"/>
              <a:t> </a:t>
            </a:r>
            <a:r>
              <a:rPr lang="en-US" sz="1600"/>
              <a:t>→ </a:t>
            </a:r>
            <a:r>
              <a:rPr lang="en-US" sz="1600" smtClean="0"/>
              <a:t>Z</a:t>
            </a:r>
            <a:r>
              <a:rPr lang="en-US" sz="1600" baseline="-25000" smtClean="0"/>
              <a:t>7</a:t>
            </a:r>
            <a:r>
              <a:rPr lang="en-US" sz="1600" smtClean="0"/>
              <a:t> → [Z</a:t>
            </a:r>
            <a:r>
              <a:rPr lang="en-US" sz="1600" baseline="-25000" smtClean="0"/>
              <a:t>1</a:t>
            </a:r>
            <a:r>
              <a:rPr lang="en-US" sz="1600" smtClean="0"/>
              <a:t>] → Z</a:t>
            </a:r>
            <a:r>
              <a:rPr lang="en-US" sz="1600" baseline="-25000" smtClean="0"/>
              <a:t>11</a:t>
            </a:r>
            <a:r>
              <a:rPr lang="en-US" sz="1600" smtClean="0"/>
              <a:t> → </a:t>
            </a:r>
            <a:r>
              <a:rPr lang="en-US" sz="1600"/>
              <a:t>Y	Non-causal</a:t>
            </a:r>
            <a:r>
              <a:rPr lang="en-US" sz="1600"/>
              <a:t>	</a:t>
            </a:r>
            <a:r>
              <a:rPr lang="en-US" sz="1600" smtClean="0"/>
              <a:t>Blocked at Z</a:t>
            </a:r>
            <a:r>
              <a:rPr lang="en-US" sz="1600" baseline="-25000" smtClean="0"/>
              <a:t>1</a:t>
            </a:r>
            <a:endParaRPr lang="en-US" sz="1600"/>
          </a:p>
          <a:p>
            <a:pPr>
              <a:lnSpc>
                <a:spcPct val="120000"/>
              </a:lnSpc>
              <a:tabLst>
                <a:tab pos="338138" algn="l"/>
                <a:tab pos="3375025" algn="l"/>
                <a:tab pos="4972050" algn="l"/>
                <a:tab pos="6977063" algn="r"/>
              </a:tabLst>
            </a:pPr>
            <a:r>
              <a:rPr lang="en-US" sz="1600"/>
              <a:t>4</a:t>
            </a:r>
            <a:r>
              <a:rPr lang="en-US" sz="1600" smtClean="0"/>
              <a:t>.</a:t>
            </a:r>
            <a:r>
              <a:rPr lang="en-US" sz="1600"/>
              <a:t>	X </a:t>
            </a:r>
            <a:r>
              <a:rPr lang="en-US" sz="1600"/>
              <a:t>→ </a:t>
            </a:r>
            <a:r>
              <a:rPr lang="en-US" sz="1600" smtClean="0"/>
              <a:t>Z</a:t>
            </a:r>
            <a:r>
              <a:rPr lang="en-US" sz="1600" baseline="-25000" smtClean="0"/>
              <a:t>11</a:t>
            </a:r>
            <a:r>
              <a:rPr lang="en-US" sz="1600" smtClean="0"/>
              <a:t> ← [Z</a:t>
            </a:r>
            <a:r>
              <a:rPr lang="en-US" sz="1600" baseline="-25000" smtClean="0"/>
              <a:t>1</a:t>
            </a:r>
            <a:r>
              <a:rPr lang="en-US" sz="1600" smtClean="0"/>
              <a:t>] → </a:t>
            </a:r>
            <a:r>
              <a:rPr lang="en-US" sz="1600"/>
              <a:t>Y	Non-causal</a:t>
            </a:r>
            <a:r>
              <a:rPr lang="en-US" sz="1600"/>
              <a:t>	</a:t>
            </a:r>
            <a:r>
              <a:rPr lang="en-US" sz="1600" smtClean="0"/>
              <a:t>Blocked </a:t>
            </a:r>
            <a:r>
              <a:rPr lang="en-US" sz="1600"/>
              <a:t>at </a:t>
            </a:r>
            <a:r>
              <a:rPr lang="en-US" sz="1600" smtClean="0"/>
              <a:t>Z</a:t>
            </a:r>
            <a:r>
              <a:rPr lang="en-US" sz="1600" baseline="-25000" smtClean="0"/>
              <a:t>11</a:t>
            </a:r>
            <a:r>
              <a:rPr lang="en-US" sz="1600" smtClean="0"/>
              <a:t>, Z</a:t>
            </a:r>
            <a:r>
              <a:rPr lang="en-US" sz="1600" baseline="-25000"/>
              <a:t>1</a:t>
            </a:r>
            <a:endParaRPr lang="en-US" sz="1600" baseline="-25000" smtClean="0"/>
          </a:p>
        </p:txBody>
      </p:sp>
    </p:spTree>
    <p:extLst>
      <p:ext uri="{BB962C8B-B14F-4D97-AF65-F5344CB8AC3E}">
        <p14:creationId xmlns:p14="http://schemas.microsoft.com/office/powerpoint/2010/main" val="24720635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39</a:t>
            </a:fld>
            <a:endParaRPr lang="en-US" dirty="0"/>
          </a:p>
        </p:txBody>
      </p:sp>
      <p:grpSp>
        <p:nvGrpSpPr>
          <p:cNvPr id="9" name="Group 8"/>
          <p:cNvGrpSpPr/>
          <p:nvPr/>
        </p:nvGrpSpPr>
        <p:grpSpPr>
          <a:xfrm>
            <a:off x="533400" y="1219200"/>
            <a:ext cx="3048001" cy="1558925"/>
            <a:chOff x="533400" y="1219200"/>
            <a:chExt cx="3048001" cy="1558925"/>
          </a:xfrm>
        </p:grpSpPr>
        <p:sp>
          <p:nvSpPr>
            <p:cNvPr id="5" name="Text Box 9"/>
            <p:cNvSpPr txBox="1">
              <a:spLocks noChangeArrowheads="1"/>
            </p:cNvSpPr>
            <p:nvPr/>
          </p:nvSpPr>
          <p:spPr bwMode="auto">
            <a:xfrm>
              <a:off x="533400" y="2470150"/>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a:solidFill>
                    <a:srgbClr val="000000"/>
                  </a:solidFill>
                  <a:latin typeface="Arial" charset="0"/>
                </a:rPr>
                <a:t>X</a:t>
              </a:r>
              <a:endParaRPr lang="en-US" sz="1400" smtClean="0">
                <a:solidFill>
                  <a:srgbClr val="000000"/>
                </a:solidFill>
                <a:latin typeface="Arial" charset="0"/>
              </a:endParaRPr>
            </a:p>
          </p:txBody>
        </p:sp>
        <p:sp>
          <p:nvSpPr>
            <p:cNvPr id="6" name="Line 10"/>
            <p:cNvSpPr>
              <a:spLocks noChangeShapeType="1"/>
            </p:cNvSpPr>
            <p:nvPr/>
          </p:nvSpPr>
          <p:spPr bwMode="auto">
            <a:xfrm flipV="1">
              <a:off x="800100" y="2644775"/>
              <a:ext cx="116205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11"/>
            <p:cNvSpPr txBox="1">
              <a:spLocks noChangeArrowheads="1"/>
            </p:cNvSpPr>
            <p:nvPr/>
          </p:nvSpPr>
          <p:spPr bwMode="auto">
            <a:xfrm>
              <a:off x="1922463" y="2470150"/>
              <a:ext cx="419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8" name="Text Box 12"/>
            <p:cNvSpPr txBox="1">
              <a:spLocks noChangeArrowheads="1"/>
            </p:cNvSpPr>
            <p:nvPr/>
          </p:nvSpPr>
          <p:spPr bwMode="auto">
            <a:xfrm>
              <a:off x="3278188" y="2473325"/>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4"/>
            <p:cNvSpPr txBox="1">
              <a:spLocks noChangeArrowheads="1"/>
            </p:cNvSpPr>
            <p:nvPr/>
          </p:nvSpPr>
          <p:spPr bwMode="auto">
            <a:xfrm>
              <a:off x="836613" y="214788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6"/>
            <p:cNvSpPr txBox="1">
              <a:spLocks noChangeArrowheads="1"/>
            </p:cNvSpPr>
            <p:nvPr/>
          </p:nvSpPr>
          <p:spPr bwMode="auto">
            <a:xfrm>
              <a:off x="1857375" y="17097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3" name="Line 17"/>
            <p:cNvSpPr>
              <a:spLocks noChangeShapeType="1"/>
            </p:cNvSpPr>
            <p:nvPr/>
          </p:nvSpPr>
          <p:spPr bwMode="auto">
            <a:xfrm flipH="1">
              <a:off x="1100138" y="1939925"/>
              <a:ext cx="804863" cy="290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Text Box 19"/>
            <p:cNvSpPr txBox="1">
              <a:spLocks noChangeArrowheads="1"/>
            </p:cNvSpPr>
            <p:nvPr/>
          </p:nvSpPr>
          <p:spPr bwMode="auto">
            <a:xfrm>
              <a:off x="2124075" y="1219200"/>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1"/>
            <p:cNvSpPr txBox="1">
              <a:spLocks noChangeArrowheads="1"/>
            </p:cNvSpPr>
            <p:nvPr/>
          </p:nvSpPr>
          <p:spPr bwMode="auto">
            <a:xfrm>
              <a:off x="2635250" y="2128838"/>
              <a:ext cx="35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20" name="Line 24"/>
            <p:cNvSpPr>
              <a:spLocks noChangeShapeType="1"/>
            </p:cNvSpPr>
            <p:nvPr/>
          </p:nvSpPr>
          <p:spPr bwMode="auto">
            <a:xfrm rot="291990" flipV="1">
              <a:off x="2101850" y="1470025"/>
              <a:ext cx="107950" cy="3175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8"/>
            <p:cNvSpPr>
              <a:spLocks noChangeShapeType="1"/>
            </p:cNvSpPr>
            <p:nvPr/>
          </p:nvSpPr>
          <p:spPr bwMode="auto">
            <a:xfrm>
              <a:off x="2376488" y="1514475"/>
              <a:ext cx="338138" cy="6540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2238375" y="2373313"/>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2"/>
            <p:cNvSpPr>
              <a:spLocks noChangeShapeType="1"/>
            </p:cNvSpPr>
            <p:nvPr/>
          </p:nvSpPr>
          <p:spPr bwMode="auto">
            <a:xfrm flipH="1">
              <a:off x="731838" y="2395538"/>
              <a:ext cx="171450" cy="12065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6"/>
            <p:cNvSpPr>
              <a:spLocks noChangeShapeType="1"/>
            </p:cNvSpPr>
            <p:nvPr/>
          </p:nvSpPr>
          <p:spPr bwMode="auto">
            <a:xfrm>
              <a:off x="2343150" y="2640013"/>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20857974">
              <a:off x="2971800" y="2328863"/>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66" name="Text Box 2"/>
          <p:cNvSpPr txBox="1">
            <a:spLocks noChangeArrowheads="1"/>
          </p:cNvSpPr>
          <p:nvPr/>
        </p:nvSpPr>
        <p:spPr bwMode="auto">
          <a:xfrm>
            <a:off x="685800" y="381000"/>
            <a:ext cx="4343400"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Minimally sufficient sets</a:t>
            </a:r>
            <a:endParaRPr kumimoji="0" lang="en-US" sz="2200" b="1" i="0" u="none" strike="noStrike" kern="0" cap="none" spc="0" normalizeH="0" baseline="0" noProof="0" dirty="0" smtClean="0">
              <a:ln>
                <a:noFill/>
              </a:ln>
              <a:solidFill>
                <a:srgbClr val="CC00CC"/>
              </a:solidFill>
              <a:effectLst/>
              <a:uLnTx/>
              <a:uFillTx/>
            </a:endParaRPr>
          </a:p>
        </p:txBody>
      </p:sp>
      <p:sp>
        <p:nvSpPr>
          <p:cNvPr id="67" name="Text Box 2"/>
          <p:cNvSpPr txBox="1">
            <a:spLocks noChangeArrowheads="1"/>
          </p:cNvSpPr>
          <p:nvPr/>
        </p:nvSpPr>
        <p:spPr bwMode="auto">
          <a:xfrm>
            <a:off x="4114800" y="914400"/>
            <a:ext cx="1447800" cy="1932837"/>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30000"/>
              </a:lnSpc>
              <a:spcBef>
                <a:spcPts val="0"/>
              </a:spcBef>
              <a:spcAft>
                <a:spcPts val="0"/>
              </a:spcAft>
              <a:buClrTx/>
              <a:buSzTx/>
              <a:buFontTx/>
              <a:buNone/>
              <a:defRPr/>
            </a:pPr>
            <a:r>
              <a:rPr lang="en-US" sz="2000" kern="0" smtClean="0">
                <a:solidFill>
                  <a:srgbClr val="000000"/>
                </a:solidFill>
              </a:rPr>
              <a:t>The menu</a:t>
            </a:r>
          </a:p>
          <a:p>
            <a:pPr marL="339725" marR="0" lvl="0" indent="-339725" defTabSz="914400" eaLnBrk="1" fontAlgn="auto" latinLnBrk="0" hangingPunct="1">
              <a:lnSpc>
                <a:spcPct val="130000"/>
              </a:lnSpc>
              <a:spcBef>
                <a:spcPts val="0"/>
              </a:spcBef>
              <a:spcAft>
                <a:spcPts val="0"/>
              </a:spcAft>
              <a:buClrTx/>
              <a:buSzTx/>
              <a:buFontTx/>
              <a:buNone/>
              <a:defRPr/>
            </a:pPr>
            <a:r>
              <a:rPr lang="en-US" kern="0" smtClean="0">
                <a:solidFill>
                  <a:srgbClr val="000000"/>
                </a:solidFill>
              </a:rPr>
              <a:t>	{Z</a:t>
            </a:r>
            <a:r>
              <a:rPr lang="en-US" kern="0" baseline="-25000" smtClean="0">
                <a:solidFill>
                  <a:srgbClr val="000000"/>
                </a:solidFill>
              </a:rPr>
              <a:t>5</a:t>
            </a:r>
            <a:r>
              <a:rPr lang="en-US" kern="0" smtClean="0">
                <a:solidFill>
                  <a:srgbClr val="000000"/>
                </a:solidFill>
              </a:rPr>
              <a:t>}</a:t>
            </a:r>
          </a:p>
          <a:p>
            <a:pPr marL="339725" indent="-339725">
              <a:lnSpc>
                <a:spcPct val="130000"/>
              </a:lnSpc>
              <a:defRPr/>
            </a:pPr>
            <a:r>
              <a:rPr lang="en-US" kern="0">
                <a:solidFill>
                  <a:srgbClr val="000000"/>
                </a:solidFill>
              </a:rPr>
              <a:t>	</a:t>
            </a:r>
            <a:r>
              <a:rPr lang="en-US" kern="0">
                <a:solidFill>
                  <a:srgbClr val="000000"/>
                </a:solidFill>
              </a:rPr>
              <a:t>{</a:t>
            </a:r>
            <a:r>
              <a:rPr lang="en-US" kern="0" smtClean="0">
                <a:solidFill>
                  <a:srgbClr val="000000"/>
                </a:solidFill>
              </a:rPr>
              <a:t>Z</a:t>
            </a:r>
            <a:r>
              <a:rPr lang="en-US" kern="0" baseline="-25000" smtClean="0">
                <a:solidFill>
                  <a:srgbClr val="000000"/>
                </a:solidFill>
              </a:rPr>
              <a:t>4</a:t>
            </a:r>
            <a:r>
              <a:rPr lang="en-US" kern="0" smtClean="0">
                <a:solidFill>
                  <a:srgbClr val="000000"/>
                </a:solidFill>
              </a:rPr>
              <a:t>}</a:t>
            </a:r>
            <a:endParaRPr lang="en-US" kern="0">
              <a:solidFill>
                <a:srgbClr val="000000"/>
              </a:solidFill>
            </a:endParaRPr>
          </a:p>
          <a:p>
            <a:pPr marL="339725" indent="-339725">
              <a:lnSpc>
                <a:spcPct val="130000"/>
              </a:lnSpc>
              <a:defRPr/>
            </a:pPr>
            <a:r>
              <a:rPr lang="en-US" kern="0">
                <a:solidFill>
                  <a:srgbClr val="000000"/>
                </a:solidFill>
              </a:rPr>
              <a:t>	</a:t>
            </a:r>
            <a:r>
              <a:rPr lang="en-US" kern="0">
                <a:solidFill>
                  <a:srgbClr val="000000"/>
                </a:solidFill>
              </a:rPr>
              <a:t>{</a:t>
            </a:r>
            <a:r>
              <a:rPr lang="en-US" kern="0" smtClean="0">
                <a:solidFill>
                  <a:srgbClr val="000000"/>
                </a:solidFill>
              </a:rPr>
              <a:t>Z</a:t>
            </a:r>
            <a:r>
              <a:rPr lang="en-US" kern="0" baseline="-25000" smtClean="0">
                <a:solidFill>
                  <a:srgbClr val="000000"/>
                </a:solidFill>
              </a:rPr>
              <a:t>7</a:t>
            </a:r>
            <a:r>
              <a:rPr lang="en-US" kern="0" smtClean="0">
                <a:solidFill>
                  <a:srgbClr val="000000"/>
                </a:solidFill>
              </a:rPr>
              <a:t>}</a:t>
            </a:r>
            <a:endParaRPr lang="en-US" kern="0">
              <a:solidFill>
                <a:srgbClr val="000000"/>
              </a:solidFill>
            </a:endParaRPr>
          </a:p>
          <a:p>
            <a:pPr marL="339725" indent="-339725">
              <a:lnSpc>
                <a:spcPct val="130000"/>
              </a:lnSpc>
              <a:defRPr/>
            </a:pPr>
            <a:r>
              <a:rPr lang="en-US" kern="0">
                <a:solidFill>
                  <a:srgbClr val="000000"/>
                </a:solidFill>
              </a:rPr>
              <a:t>	</a:t>
            </a:r>
            <a:r>
              <a:rPr lang="en-US" kern="0">
                <a:solidFill>
                  <a:srgbClr val="000000"/>
                </a:solidFill>
              </a:rPr>
              <a:t>{</a:t>
            </a:r>
            <a:r>
              <a:rPr lang="en-US" kern="0" smtClean="0">
                <a:solidFill>
                  <a:srgbClr val="000000"/>
                </a:solidFill>
              </a:rPr>
              <a:t>Z</a:t>
            </a:r>
            <a:r>
              <a:rPr lang="en-US" kern="0" baseline="-25000" smtClean="0">
                <a:solidFill>
                  <a:srgbClr val="000000"/>
                </a:solidFill>
              </a:rPr>
              <a:t>1</a:t>
            </a:r>
            <a:r>
              <a:rPr lang="en-US" kern="0" smtClean="0">
                <a:solidFill>
                  <a:srgbClr val="000000"/>
                </a:solidFill>
              </a:rPr>
              <a:t>}</a:t>
            </a:r>
            <a:endParaRPr lang="en-US" kern="0">
              <a:solidFill>
                <a:srgbClr val="000000"/>
              </a:solidFill>
            </a:endParaRPr>
          </a:p>
        </p:txBody>
      </p:sp>
      <p:sp>
        <p:nvSpPr>
          <p:cNvPr id="69" name="Rectangle 68"/>
          <p:cNvSpPr/>
          <p:nvPr/>
        </p:nvSpPr>
        <p:spPr>
          <a:xfrm>
            <a:off x="2663207" y="2133600"/>
            <a:ext cx="276225"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2"/>
          <p:cNvSpPr txBox="1">
            <a:spLocks noChangeArrowheads="1"/>
          </p:cNvSpPr>
          <p:nvPr/>
        </p:nvSpPr>
        <p:spPr bwMode="auto">
          <a:xfrm>
            <a:off x="2590800" y="3875443"/>
            <a:ext cx="4267200" cy="2372957"/>
          </a:xfrm>
          <a:prstGeom prst="rect">
            <a:avLst/>
          </a:prstGeom>
          <a:noFill/>
          <a:ln w="34925">
            <a:noFill/>
            <a:miter lim="800000"/>
            <a:headEnd/>
            <a:tailEnd type="none" w="lg" len="lg"/>
          </a:ln>
          <a:effectLst/>
        </p:spPr>
        <p:txBody>
          <a:bodyPr wrap="square">
            <a:spAutoFit/>
          </a:bodyPr>
          <a:lstStyle/>
          <a:p>
            <a:pPr marL="233363" marR="0" lvl="0" indent="-222250" defTabSz="914400" eaLnBrk="1" fontAlgn="auto" latinLnBrk="0" hangingPunct="1">
              <a:lnSpc>
                <a:spcPct val="130000"/>
              </a:lnSpc>
              <a:spcBef>
                <a:spcPts val="0"/>
              </a:spcBef>
              <a:spcAft>
                <a:spcPts val="0"/>
              </a:spcAft>
              <a:buClrTx/>
              <a:buSzTx/>
              <a:buFontTx/>
              <a:buNone/>
              <a:defRPr/>
            </a:pPr>
            <a:r>
              <a:rPr lang="en-US" sz="2200" kern="0" smtClean="0">
                <a:solidFill>
                  <a:srgbClr val="000000"/>
                </a:solidFill>
              </a:rPr>
              <a:t>Which set should we choose?</a:t>
            </a:r>
          </a:p>
          <a:p>
            <a:pPr marL="233363" marR="0" lvl="0" indent="-222250" defTabSz="914400" eaLnBrk="1" fontAlgn="auto" latinLnBrk="0" hangingPunct="1">
              <a:lnSpc>
                <a:spcPct val="130000"/>
              </a:lnSpc>
              <a:spcBef>
                <a:spcPts val="0"/>
              </a:spcBef>
              <a:spcAft>
                <a:spcPts val="0"/>
              </a:spcAft>
              <a:buClrTx/>
              <a:buSzTx/>
              <a:buFontTx/>
              <a:buNone/>
              <a:defRPr/>
            </a:pPr>
            <a:r>
              <a:rPr lang="en-US" kern="0" smtClean="0">
                <a:solidFill>
                  <a:srgbClr val="000000"/>
                </a:solidFill>
              </a:rPr>
              <a:t>	</a:t>
            </a:r>
            <a:r>
              <a:rPr lang="en-US" sz="2000" kern="0" smtClean="0">
                <a:solidFill>
                  <a:srgbClr val="000000"/>
                </a:solidFill>
              </a:rPr>
              <a:t>Considerations</a:t>
            </a:r>
            <a:endParaRPr lang="en-US" kern="0" smtClean="0">
              <a:solidFill>
                <a:srgbClr val="000000"/>
              </a:solidFill>
            </a:endParaRPr>
          </a:p>
          <a:p>
            <a:pPr marL="457200" marR="0" lvl="0" indent="-222250" defTabSz="914400" eaLnBrk="1" fontAlgn="auto" latinLnBrk="0" hangingPunct="1">
              <a:lnSpc>
                <a:spcPct val="130000"/>
              </a:lnSpc>
              <a:spcBef>
                <a:spcPts val="0"/>
              </a:spcBef>
              <a:spcAft>
                <a:spcPts val="0"/>
              </a:spcAft>
              <a:buClrTx/>
              <a:buSzTx/>
              <a:buFontTx/>
              <a:buNone/>
              <a:defRPr/>
            </a:pPr>
            <a:r>
              <a:rPr lang="en-US" kern="0">
                <a:solidFill>
                  <a:srgbClr val="000000"/>
                </a:solidFill>
              </a:rPr>
              <a:t>	</a:t>
            </a:r>
            <a:r>
              <a:rPr lang="en-US" kern="0" smtClean="0">
                <a:solidFill>
                  <a:srgbClr val="000000"/>
                </a:solidFill>
              </a:rPr>
              <a:t>Missing data (complete, partial)</a:t>
            </a:r>
          </a:p>
          <a:p>
            <a:pPr marL="457200" marR="0" lvl="0" indent="-222250" defTabSz="914400" eaLnBrk="1" fontAlgn="auto" latinLnBrk="0" hangingPunct="1">
              <a:lnSpc>
                <a:spcPct val="130000"/>
              </a:lnSpc>
              <a:spcBef>
                <a:spcPts val="0"/>
              </a:spcBef>
              <a:spcAft>
                <a:spcPts val="0"/>
              </a:spcAft>
              <a:buClrTx/>
              <a:buSzTx/>
              <a:buFontTx/>
              <a:buNone/>
              <a:defRPr/>
            </a:pPr>
            <a:r>
              <a:rPr lang="en-US" kern="0">
                <a:solidFill>
                  <a:srgbClr val="000000"/>
                </a:solidFill>
              </a:rPr>
              <a:t>	</a:t>
            </a:r>
            <a:r>
              <a:rPr lang="en-US" kern="0" smtClean="0">
                <a:solidFill>
                  <a:srgbClr val="000000"/>
                </a:solidFill>
              </a:rPr>
              <a:t>Measurement error</a:t>
            </a:r>
          </a:p>
          <a:p>
            <a:pPr marL="457200" marR="0" lvl="0" indent="-222250" defTabSz="914400" eaLnBrk="1" fontAlgn="auto" latinLnBrk="0" hangingPunct="1">
              <a:lnSpc>
                <a:spcPct val="130000"/>
              </a:lnSpc>
              <a:spcBef>
                <a:spcPts val="0"/>
              </a:spcBef>
              <a:spcAft>
                <a:spcPts val="0"/>
              </a:spcAft>
              <a:buClrTx/>
              <a:buSzTx/>
              <a:buFontTx/>
              <a:buNone/>
              <a:defRPr/>
            </a:pPr>
            <a:r>
              <a:rPr lang="en-US" kern="0">
                <a:solidFill>
                  <a:srgbClr val="000000"/>
                </a:solidFill>
              </a:rPr>
              <a:t>	</a:t>
            </a:r>
            <a:r>
              <a:rPr lang="en-US" kern="0" smtClean="0">
                <a:solidFill>
                  <a:srgbClr val="000000"/>
                </a:solidFill>
              </a:rPr>
              <a:t>Specification error</a:t>
            </a:r>
          </a:p>
          <a:p>
            <a:pPr marL="457200" marR="0" lvl="0" indent="-222250" defTabSz="914400" eaLnBrk="1" fontAlgn="auto" latinLnBrk="0" hangingPunct="1">
              <a:lnSpc>
                <a:spcPct val="130000"/>
              </a:lnSpc>
              <a:spcBef>
                <a:spcPts val="0"/>
              </a:spcBef>
              <a:spcAft>
                <a:spcPts val="0"/>
              </a:spcAft>
              <a:buClrTx/>
              <a:buSzTx/>
              <a:buFontTx/>
              <a:buNone/>
              <a:defRPr/>
            </a:pPr>
            <a:r>
              <a:rPr lang="en-US" kern="0">
                <a:solidFill>
                  <a:srgbClr val="000000"/>
                </a:solidFill>
              </a:rPr>
              <a:t>	</a:t>
            </a:r>
            <a:r>
              <a:rPr lang="en-US" kern="0" smtClean="0">
                <a:solidFill>
                  <a:srgbClr val="000000"/>
                </a:solidFill>
              </a:rPr>
              <a:t>Precision</a:t>
            </a:r>
          </a:p>
        </p:txBody>
      </p:sp>
      <p:sp>
        <p:nvSpPr>
          <p:cNvPr id="25" name="Text Box 2"/>
          <p:cNvSpPr txBox="1">
            <a:spLocks noChangeArrowheads="1"/>
          </p:cNvSpPr>
          <p:nvPr/>
        </p:nvSpPr>
        <p:spPr bwMode="auto">
          <a:xfrm>
            <a:off x="533401" y="2917448"/>
            <a:ext cx="8382000" cy="892552"/>
          </a:xfrm>
          <a:prstGeom prst="rect">
            <a:avLst/>
          </a:prstGeom>
          <a:noFill/>
          <a:ln w="34925">
            <a:noFill/>
            <a:miter lim="800000"/>
            <a:headEnd/>
            <a:tailEnd type="none" w="lg" len="lg"/>
          </a:ln>
          <a:effectLst/>
        </p:spPr>
        <p:txBody>
          <a:bodyPr wrap="square">
            <a:spAutoFit/>
          </a:bodyPr>
          <a:lstStyle/>
          <a:p>
            <a:pPr marL="339725" marR="0" lvl="0" indent="-339725" defTabSz="914400" eaLnBrk="1" fontAlgn="auto" latinLnBrk="0" hangingPunct="1">
              <a:lnSpc>
                <a:spcPct val="130000"/>
              </a:lnSpc>
              <a:spcBef>
                <a:spcPts val="0"/>
              </a:spcBef>
              <a:spcAft>
                <a:spcPts val="0"/>
              </a:spcAft>
              <a:buClrTx/>
              <a:buSzTx/>
              <a:buFontTx/>
              <a:buNone/>
              <a:defRPr/>
            </a:pPr>
            <a:r>
              <a:rPr lang="en-US" sz="2000" kern="0" smtClean="0">
                <a:solidFill>
                  <a:srgbClr val="000000"/>
                </a:solidFill>
              </a:rPr>
              <a:t>If we condition on any one of these, we’ll turn the others from confounders into non-confounders.</a:t>
            </a:r>
            <a:endParaRPr lang="en-US" kern="0">
              <a:solidFill>
                <a:srgbClr val="000000"/>
              </a:solidFill>
            </a:endParaRPr>
          </a:p>
        </p:txBody>
      </p:sp>
    </p:spTree>
    <p:extLst>
      <p:ext uri="{BB962C8B-B14F-4D97-AF65-F5344CB8AC3E}">
        <p14:creationId xmlns:p14="http://schemas.microsoft.com/office/powerpoint/2010/main" val="71016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a:t>
            </a:fld>
            <a:endParaRPr lang="en-US" dirty="0"/>
          </a:p>
        </p:txBody>
      </p:sp>
      <p:sp>
        <p:nvSpPr>
          <p:cNvPr id="3" name="Text Box 2"/>
          <p:cNvSpPr txBox="1">
            <a:spLocks noChangeArrowheads="1"/>
          </p:cNvSpPr>
          <p:nvPr/>
        </p:nvSpPr>
        <p:spPr bwMode="auto">
          <a:xfrm>
            <a:off x="609600" y="381000"/>
            <a:ext cx="807720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a:lnSpc>
                <a:spcPct val="120000"/>
              </a:lnSpc>
            </a:pPr>
            <a:r>
              <a:rPr lang="en-US" sz="2800" b="1" smtClean="0">
                <a:solidFill>
                  <a:srgbClr val="CC00CC"/>
                </a:solidFill>
              </a:rPr>
              <a:t>Similarities between confounding and selection bias</a:t>
            </a:r>
            <a:endParaRPr lang="en-US" sz="2800" b="1" dirty="0">
              <a:solidFill>
                <a:srgbClr val="CC00CC"/>
              </a:solidFill>
            </a:endParaRPr>
          </a:p>
        </p:txBody>
      </p:sp>
      <p:sp>
        <p:nvSpPr>
          <p:cNvPr id="4" name="Text Box 2"/>
          <p:cNvSpPr txBox="1">
            <a:spLocks noChangeArrowheads="1"/>
          </p:cNvSpPr>
          <p:nvPr/>
        </p:nvSpPr>
        <p:spPr bwMode="auto">
          <a:xfrm>
            <a:off x="669925" y="1149350"/>
            <a:ext cx="7712075" cy="37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rgbClr val="000000"/>
                </a:solidFill>
                <a:miter lim="800000"/>
                <a:headEnd/>
                <a:tailEnd type="none" w="lg" len="lg"/>
              </a14:hiddenLine>
            </a:ext>
          </a:extLst>
        </p:spPr>
        <p:txBody>
          <a:bodyPr>
            <a:spAutoFit/>
          </a:bodyPr>
          <a:lstStyle>
            <a:lvl1pPr eaLnBrk="0" hangingPunct="0">
              <a:tabLst>
                <a:tab pos="338138" algn="l"/>
                <a:tab pos="688975" algn="l"/>
              </a:tabLst>
              <a:defRPr sz="2000">
                <a:solidFill>
                  <a:schemeClr val="tx1"/>
                </a:solidFill>
                <a:latin typeface="Calibri" pitchFamily="34" charset="0"/>
              </a:defRPr>
            </a:lvl1pPr>
            <a:lvl2pPr marL="742950" indent="-285750" eaLnBrk="0" hangingPunct="0">
              <a:tabLst>
                <a:tab pos="338138" algn="l"/>
                <a:tab pos="688975" algn="l"/>
              </a:tabLst>
              <a:defRPr sz="2000">
                <a:solidFill>
                  <a:schemeClr val="tx1"/>
                </a:solidFill>
                <a:latin typeface="Calibri" pitchFamily="34" charset="0"/>
              </a:defRPr>
            </a:lvl2pPr>
            <a:lvl3pPr marL="1143000" indent="-228600" eaLnBrk="0" hangingPunct="0">
              <a:tabLst>
                <a:tab pos="338138" algn="l"/>
                <a:tab pos="688975" algn="l"/>
              </a:tabLst>
              <a:defRPr sz="2000">
                <a:solidFill>
                  <a:schemeClr val="tx1"/>
                </a:solidFill>
                <a:latin typeface="Calibri" pitchFamily="34" charset="0"/>
              </a:defRPr>
            </a:lvl3pPr>
            <a:lvl4pPr marL="1600200" indent="-228600" eaLnBrk="0" hangingPunct="0">
              <a:tabLst>
                <a:tab pos="338138" algn="l"/>
                <a:tab pos="688975" algn="l"/>
              </a:tabLst>
              <a:defRPr sz="2000">
                <a:solidFill>
                  <a:schemeClr val="tx1"/>
                </a:solidFill>
                <a:latin typeface="Calibri" pitchFamily="34" charset="0"/>
              </a:defRPr>
            </a:lvl4pPr>
            <a:lvl5pPr marL="2057400" indent="-228600" eaLnBrk="0" hangingPunct="0">
              <a:tabLst>
                <a:tab pos="338138" algn="l"/>
                <a:tab pos="688975" algn="l"/>
              </a:tabLst>
              <a:defRPr sz="2000">
                <a:solidFill>
                  <a:schemeClr val="tx1"/>
                </a:solidFill>
                <a:latin typeface="Calibri" pitchFamily="34" charset="0"/>
              </a:defRPr>
            </a:lvl5pPr>
            <a:lvl6pPr marL="25146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6pPr>
            <a:lvl7pPr marL="29718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7pPr>
            <a:lvl8pPr marL="34290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8pPr>
            <a:lvl9pPr marL="3886200" indent="-228600" eaLnBrk="0" fontAlgn="base" hangingPunct="0">
              <a:spcBef>
                <a:spcPct val="0"/>
              </a:spcBef>
              <a:spcAft>
                <a:spcPct val="0"/>
              </a:spcAft>
              <a:tabLst>
                <a:tab pos="338138" algn="l"/>
                <a:tab pos="688975" algn="l"/>
              </a:tabLst>
              <a:defRPr sz="2000">
                <a:solidFill>
                  <a:schemeClr val="tx1"/>
                </a:solidFill>
                <a:latin typeface="Calibri" pitchFamily="34" charset="0"/>
              </a:defRPr>
            </a:lvl9pPr>
          </a:lstStyle>
          <a:p>
            <a:pPr marL="233363" indent="-233363" eaLnBrk="1" hangingPunct="1">
              <a:lnSpc>
                <a:spcPct val="120000"/>
              </a:lnSpc>
              <a:tabLst/>
            </a:pPr>
            <a:r>
              <a:rPr lang="en-US" sz="2200" smtClean="0">
                <a:solidFill>
                  <a:srgbClr val="000000"/>
                </a:solidFill>
              </a:rPr>
              <a:t>Fisher’s hypothesis of a (possibly genetic) confounder to explain the smoking-lung cancer association</a:t>
            </a:r>
          </a:p>
          <a:p>
            <a:pPr marL="457200" indent="-233363" eaLnBrk="1" hangingPunct="1">
              <a:lnSpc>
                <a:spcPct val="120000"/>
              </a:lnSpc>
              <a:tabLst/>
            </a:pPr>
            <a:r>
              <a:rPr lang="en-US" smtClean="0">
                <a:solidFill>
                  <a:srgbClr val="000000"/>
                </a:solidFill>
              </a:rPr>
              <a:t>Described at the time as persons destined to develop lung cancer selecting themselves into the legion of smokers.</a:t>
            </a:r>
          </a:p>
          <a:p>
            <a:pPr marL="233363" lvl="0" indent="-233363" eaLnBrk="1" hangingPunct="1">
              <a:lnSpc>
                <a:spcPct val="50000"/>
              </a:lnSpc>
              <a:tabLst/>
            </a:pPr>
            <a:endParaRPr lang="en-US" sz="2200" smtClean="0">
              <a:solidFill>
                <a:srgbClr val="000000"/>
              </a:solidFill>
              <a:latin typeface="Calibri"/>
            </a:endParaRPr>
          </a:p>
          <a:p>
            <a:pPr marL="233363" lvl="0" indent="-233363" eaLnBrk="1" hangingPunct="1">
              <a:lnSpc>
                <a:spcPct val="120000"/>
              </a:lnSpc>
              <a:tabLst/>
            </a:pPr>
            <a:r>
              <a:rPr lang="en-US" sz="2200" smtClean="0">
                <a:solidFill>
                  <a:srgbClr val="000000"/>
                </a:solidFill>
                <a:latin typeface="Calibri"/>
              </a:rPr>
              <a:t>One explanation for inverse associations between menopausal hormones and CVD in observational studies and positive associations in trials</a:t>
            </a:r>
            <a:endParaRPr lang="en-US" sz="2200">
              <a:solidFill>
                <a:srgbClr val="000000"/>
              </a:solidFill>
              <a:latin typeface="Calibri"/>
            </a:endParaRPr>
          </a:p>
          <a:p>
            <a:pPr marL="457200" lvl="0" indent="-233363" eaLnBrk="1" hangingPunct="1">
              <a:lnSpc>
                <a:spcPct val="120000"/>
              </a:lnSpc>
              <a:tabLst/>
            </a:pPr>
            <a:r>
              <a:rPr lang="en-US" smtClean="0">
                <a:solidFill>
                  <a:srgbClr val="000000"/>
                </a:solidFill>
                <a:latin typeface="Calibri"/>
              </a:rPr>
              <a:t>“Obviously selection bias” involving unmeasured lifestyle characteristics</a:t>
            </a:r>
            <a:endParaRPr lang="en-US">
              <a:solidFill>
                <a:srgbClr val="000000"/>
              </a:solidFill>
            </a:endParaRPr>
          </a:p>
        </p:txBody>
      </p:sp>
      <p:sp>
        <p:nvSpPr>
          <p:cNvPr id="16" name="TextBox 15"/>
          <p:cNvSpPr txBox="1"/>
          <p:nvPr/>
        </p:nvSpPr>
        <p:spPr>
          <a:xfrm>
            <a:off x="609600" y="6297347"/>
            <a:ext cx="2891625" cy="307777"/>
          </a:xfrm>
          <a:prstGeom prst="rect">
            <a:avLst/>
          </a:prstGeom>
          <a:noFill/>
        </p:spPr>
        <p:txBody>
          <a:bodyPr wrap="none" rtlCol="0">
            <a:spAutoFit/>
          </a:bodyPr>
          <a:lstStyle/>
          <a:p>
            <a:r>
              <a:rPr lang="en-US" sz="1400" smtClean="0"/>
              <a:t>Pearl</a:t>
            </a:r>
            <a:r>
              <a:rPr lang="en-US" sz="1400" smtClean="0"/>
              <a:t> (1995), Greenland et al. (1999)</a:t>
            </a:r>
            <a:endParaRPr lang="en-US" sz="1400" smtClean="0"/>
          </a:p>
        </p:txBody>
      </p:sp>
    </p:spTree>
    <p:extLst>
      <p:ext uri="{BB962C8B-B14F-4D97-AF65-F5344CB8AC3E}">
        <p14:creationId xmlns:p14="http://schemas.microsoft.com/office/powerpoint/2010/main" val="2433125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40</a:t>
            </a:fld>
            <a:endParaRPr lang="en-US" dirty="0"/>
          </a:p>
        </p:txBody>
      </p:sp>
      <p:sp>
        <p:nvSpPr>
          <p:cNvPr id="4" name="Text Box 4"/>
          <p:cNvSpPr txBox="1">
            <a:spLocks noChangeArrowheads="1"/>
          </p:cNvSpPr>
          <p:nvPr/>
        </p:nvSpPr>
        <p:spPr bwMode="auto">
          <a:xfrm>
            <a:off x="609600" y="152400"/>
            <a:ext cx="8305800" cy="3560975"/>
          </a:xfrm>
          <a:prstGeom prst="rect">
            <a:avLst/>
          </a:prstGeom>
          <a:noFill/>
          <a:ln w="25400">
            <a:noFill/>
            <a:miter lim="800000"/>
            <a:headEnd/>
            <a:tailEnd type="none" w="lg" len="lg"/>
          </a:ln>
          <a:effectLst/>
        </p:spPr>
        <p:txBody>
          <a:bodyPr>
            <a:spAutoFit/>
          </a:bodyPr>
          <a:lstStyle/>
          <a:p>
            <a:pPr marL="233363" marR="0" lvl="0" indent="-223838" defTabSz="914400" eaLnBrk="1" fontAlgn="base" latinLnBrk="0" hangingPunct="1">
              <a:lnSpc>
                <a:spcPct val="130000"/>
              </a:lnSpc>
              <a:spcBef>
                <a:spcPct val="0"/>
              </a:spcBef>
              <a:spcAft>
                <a:spcPct val="0"/>
              </a:spcAft>
              <a:buClrTx/>
              <a:buSzTx/>
              <a:buFontTx/>
              <a:buNone/>
              <a:defRPr/>
            </a:pPr>
            <a:r>
              <a:rPr kumimoji="0" lang="en-US" sz="2400" b="1" i="0" u="none" strike="noStrike" kern="0" cap="none" spc="0" normalizeH="0" baseline="0" noProof="0" smtClean="0">
                <a:ln>
                  <a:noFill/>
                </a:ln>
                <a:solidFill>
                  <a:srgbClr val="CC00CC"/>
                </a:solidFill>
                <a:effectLst/>
                <a:uLnTx/>
                <a:uFillTx/>
              </a:rPr>
              <a:t>Proxies (surrogates) and measurement error</a:t>
            </a:r>
            <a:endParaRPr kumimoji="0" lang="en-US" sz="2400" b="1" i="0" u="none" strike="noStrike" kern="0" cap="none" spc="0" normalizeH="0" baseline="0" noProof="0" dirty="0">
              <a:ln>
                <a:noFill/>
              </a:ln>
              <a:solidFill>
                <a:srgbClr val="CC00CC"/>
              </a:solidFill>
              <a:effectLst/>
              <a:uLnTx/>
              <a:uFillTx/>
            </a:endParaRPr>
          </a:p>
          <a:p>
            <a:pPr marL="233363" marR="0" lvl="0" indent="-223838" defTabSz="914400" eaLnBrk="1" fontAlgn="base" latinLnBrk="0" hangingPunct="1">
              <a:lnSpc>
                <a:spcPct val="50000"/>
              </a:lnSpc>
              <a:spcBef>
                <a:spcPct val="0"/>
              </a:spcBef>
              <a:spcAft>
                <a:spcPct val="0"/>
              </a:spcAft>
              <a:buClrTx/>
              <a:buSzTx/>
              <a:buFontTx/>
              <a:buNone/>
              <a:defRPr/>
            </a:pPr>
            <a:endParaRPr lang="en-US" sz="2000" kern="0">
              <a:solidFill>
                <a:srgbClr val="000000"/>
              </a:solidFill>
            </a:endParaRPr>
          </a:p>
          <a:p>
            <a:pPr marL="233363" marR="0" lvl="0" indent="-223838" defTabSz="914400" eaLnBrk="1" fontAlgn="base" latinLnBrk="0" hangingPunct="1">
              <a:lnSpc>
                <a:spcPct val="130000"/>
              </a:lnSpc>
              <a:spcBef>
                <a:spcPct val="0"/>
              </a:spcBef>
              <a:spcAft>
                <a:spcPct val="0"/>
              </a:spcAft>
              <a:buClrTx/>
              <a:buSzTx/>
              <a:buFontTx/>
              <a:buNone/>
              <a:defRPr/>
            </a:pPr>
            <a:r>
              <a:rPr lang="en-US" sz="2000" kern="0" smtClean="0">
                <a:solidFill>
                  <a:srgbClr val="000000"/>
                </a:solidFill>
              </a:rPr>
              <a:t>Measurements that aren’t perfect are proxies or surrogates for the underlying construct.</a:t>
            </a:r>
          </a:p>
          <a:p>
            <a:pPr marL="233363" marR="0" lvl="0" indent="-223838" defTabSz="914400" eaLnBrk="1" fontAlgn="base" latinLnBrk="0" hangingPunct="1">
              <a:lnSpc>
                <a:spcPct val="130000"/>
              </a:lnSpc>
              <a:spcBef>
                <a:spcPct val="0"/>
              </a:spcBef>
              <a:spcAft>
                <a:spcPct val="0"/>
              </a:spcAft>
              <a:buClrTx/>
              <a:buSzTx/>
              <a:buFontTx/>
              <a:buNone/>
              <a:defRPr/>
            </a:pPr>
            <a:r>
              <a:rPr lang="en-US" kern="0">
                <a:solidFill>
                  <a:srgbClr val="000000"/>
                </a:solidFill>
              </a:rPr>
              <a:t>	</a:t>
            </a:r>
            <a:r>
              <a:rPr lang="en-US" kern="0" smtClean="0">
                <a:solidFill>
                  <a:srgbClr val="000000"/>
                </a:solidFill>
              </a:rPr>
              <a:t>We expect the true underlying construct to affect the measurement.</a:t>
            </a:r>
          </a:p>
          <a:p>
            <a:pPr marL="233363" marR="0" lvl="0" indent="-223838" defTabSz="914400" eaLnBrk="1" fontAlgn="base" latinLnBrk="0" hangingPunct="1">
              <a:lnSpc>
                <a:spcPct val="50000"/>
              </a:lnSpc>
              <a:spcBef>
                <a:spcPct val="0"/>
              </a:spcBef>
              <a:spcAft>
                <a:spcPct val="0"/>
              </a:spcAft>
              <a:buClrTx/>
              <a:buSzTx/>
              <a:buFontTx/>
              <a:buNone/>
              <a:defRPr/>
            </a:pPr>
            <a:endParaRPr lang="en-US" sz="2000" kern="0">
              <a:solidFill>
                <a:srgbClr val="000000"/>
              </a:solidFill>
            </a:endParaRPr>
          </a:p>
          <a:p>
            <a:pPr marL="233363" marR="0" lvl="0" indent="-223838" defTabSz="914400" eaLnBrk="1" fontAlgn="base" latinLnBrk="0" hangingPunct="1">
              <a:lnSpc>
                <a:spcPct val="130000"/>
              </a:lnSpc>
              <a:spcBef>
                <a:spcPct val="0"/>
              </a:spcBef>
              <a:spcAft>
                <a:spcPct val="0"/>
              </a:spcAft>
              <a:buClrTx/>
              <a:buSzTx/>
              <a:buFontTx/>
              <a:buNone/>
              <a:defRPr/>
            </a:pPr>
            <a:r>
              <a:rPr lang="en-US" sz="2000" kern="0" smtClean="0">
                <a:solidFill>
                  <a:srgbClr val="000000"/>
                </a:solidFill>
              </a:rPr>
              <a:t>A DAG can’t show partial closing of a confounding path by conditioning on a confounder’s proxy.</a:t>
            </a:r>
          </a:p>
          <a:p>
            <a:pPr marL="233363" marR="0" lvl="0" indent="-223838" defTabSz="914400" eaLnBrk="1" fontAlgn="base" latinLnBrk="0" hangingPunct="1">
              <a:lnSpc>
                <a:spcPct val="130000"/>
              </a:lnSpc>
              <a:spcBef>
                <a:spcPct val="0"/>
              </a:spcBef>
              <a:spcAft>
                <a:spcPct val="0"/>
              </a:spcAft>
              <a:buClrTx/>
              <a:buSzTx/>
              <a:buFontTx/>
              <a:buNone/>
              <a:defRPr/>
            </a:pPr>
            <a:r>
              <a:rPr lang="en-US" kern="0">
                <a:solidFill>
                  <a:srgbClr val="000000"/>
                </a:solidFill>
              </a:rPr>
              <a:t>	</a:t>
            </a:r>
            <a:r>
              <a:rPr lang="en-US" kern="0" smtClean="0">
                <a:solidFill>
                  <a:srgbClr val="000000"/>
                </a:solidFill>
              </a:rPr>
              <a:t>Z is a confounder.</a:t>
            </a:r>
          </a:p>
          <a:p>
            <a:pPr marL="233363" marR="0" lvl="0" indent="-223838" defTabSz="914400" eaLnBrk="1" fontAlgn="base" latinLnBrk="0" hangingPunct="1">
              <a:lnSpc>
                <a:spcPct val="130000"/>
              </a:lnSpc>
              <a:spcBef>
                <a:spcPct val="0"/>
              </a:spcBef>
              <a:spcAft>
                <a:spcPct val="0"/>
              </a:spcAft>
              <a:buClrTx/>
              <a:buSzTx/>
              <a:buFontTx/>
              <a:buNone/>
              <a:defRPr/>
            </a:pPr>
            <a:r>
              <a:rPr lang="en-US" kern="0">
                <a:solidFill>
                  <a:srgbClr val="000000"/>
                </a:solidFill>
              </a:rPr>
              <a:t>	</a:t>
            </a:r>
            <a:r>
              <a:rPr lang="en-US" kern="0" smtClean="0">
                <a:solidFill>
                  <a:srgbClr val="000000"/>
                </a:solidFill>
              </a:rPr>
              <a:t>Z* is an imperfect measurement of Z.</a:t>
            </a:r>
          </a:p>
        </p:txBody>
      </p:sp>
      <p:grpSp>
        <p:nvGrpSpPr>
          <p:cNvPr id="30" name="Group 29"/>
          <p:cNvGrpSpPr/>
          <p:nvPr/>
        </p:nvGrpSpPr>
        <p:grpSpPr>
          <a:xfrm>
            <a:off x="1295400" y="4456113"/>
            <a:ext cx="1658938" cy="649287"/>
            <a:chOff x="1295400" y="4684713"/>
            <a:chExt cx="1658938" cy="649287"/>
          </a:xfrm>
        </p:grpSpPr>
        <p:sp>
          <p:nvSpPr>
            <p:cNvPr id="8" name="Text Box 11"/>
            <p:cNvSpPr txBox="1">
              <a:spLocks noChangeArrowheads="1"/>
            </p:cNvSpPr>
            <p:nvPr/>
          </p:nvSpPr>
          <p:spPr bwMode="auto">
            <a:xfrm>
              <a:off x="1295400" y="5026025"/>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X</a:t>
              </a:r>
              <a:endParaRPr lang="en-US" sz="1400" dirty="0">
                <a:solidFill>
                  <a:srgbClr val="000000"/>
                </a:solidFill>
                <a:latin typeface="Arial" charset="0"/>
              </a:endParaRPr>
            </a:p>
          </p:txBody>
        </p:sp>
        <p:sp>
          <p:nvSpPr>
            <p:cNvPr id="9" name="Text Box 12"/>
            <p:cNvSpPr txBox="1">
              <a:spLocks noChangeArrowheads="1"/>
            </p:cNvSpPr>
            <p:nvPr/>
          </p:nvSpPr>
          <p:spPr bwMode="auto">
            <a:xfrm>
              <a:off x="2651125" y="5029200"/>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4" name="Text Box 21"/>
            <p:cNvSpPr txBox="1">
              <a:spLocks noChangeArrowheads="1"/>
            </p:cNvSpPr>
            <p:nvPr/>
          </p:nvSpPr>
          <p:spPr bwMode="auto">
            <a:xfrm>
              <a:off x="2008187" y="4684713"/>
              <a:ext cx="29367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Z</a:t>
              </a:r>
              <a:endParaRPr lang="en-US" sz="1400" dirty="0">
                <a:solidFill>
                  <a:srgbClr val="000000"/>
                </a:solidFill>
                <a:latin typeface="Arial" charset="0"/>
              </a:endParaRPr>
            </a:p>
          </p:txBody>
        </p:sp>
        <p:sp>
          <p:nvSpPr>
            <p:cNvPr id="17" name="Line 31"/>
            <p:cNvSpPr>
              <a:spLocks noChangeShapeType="1"/>
            </p:cNvSpPr>
            <p:nvPr/>
          </p:nvSpPr>
          <p:spPr bwMode="auto">
            <a:xfrm flipH="1">
              <a:off x="1611312" y="4929188"/>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9" name="Line 36"/>
            <p:cNvSpPr>
              <a:spLocks noChangeShapeType="1"/>
            </p:cNvSpPr>
            <p:nvPr/>
          </p:nvSpPr>
          <p:spPr bwMode="auto">
            <a:xfrm>
              <a:off x="1716087" y="5195888"/>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 name="Line 38"/>
            <p:cNvSpPr>
              <a:spLocks noChangeShapeType="1"/>
            </p:cNvSpPr>
            <p:nvPr/>
          </p:nvSpPr>
          <p:spPr bwMode="auto">
            <a:xfrm rot="20857974">
              <a:off x="2344737" y="4884738"/>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32" name="Group 31"/>
          <p:cNvGrpSpPr/>
          <p:nvPr/>
        </p:nvGrpSpPr>
        <p:grpSpPr>
          <a:xfrm>
            <a:off x="5199062" y="3733800"/>
            <a:ext cx="1658938" cy="1374577"/>
            <a:chOff x="4437062" y="3733800"/>
            <a:chExt cx="1658938" cy="1374577"/>
          </a:xfrm>
        </p:grpSpPr>
        <p:sp>
          <p:nvSpPr>
            <p:cNvPr id="22" name="Text Box 11"/>
            <p:cNvSpPr txBox="1">
              <a:spLocks noChangeArrowheads="1"/>
            </p:cNvSpPr>
            <p:nvPr/>
          </p:nvSpPr>
          <p:spPr bwMode="auto">
            <a:xfrm>
              <a:off x="4437062" y="4800402"/>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X</a:t>
              </a:r>
              <a:endParaRPr lang="en-US" sz="1400" dirty="0">
                <a:solidFill>
                  <a:srgbClr val="000000"/>
                </a:solidFill>
                <a:latin typeface="Arial" charset="0"/>
              </a:endParaRPr>
            </a:p>
          </p:txBody>
        </p:sp>
        <p:sp>
          <p:nvSpPr>
            <p:cNvPr id="23" name="Text Box 12"/>
            <p:cNvSpPr txBox="1">
              <a:spLocks noChangeArrowheads="1"/>
            </p:cNvSpPr>
            <p:nvPr/>
          </p:nvSpPr>
          <p:spPr bwMode="auto">
            <a:xfrm>
              <a:off x="5792787" y="4803577"/>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24" name="Text Box 19"/>
            <p:cNvSpPr txBox="1">
              <a:spLocks noChangeArrowheads="1"/>
            </p:cNvSpPr>
            <p:nvPr/>
          </p:nvSpPr>
          <p:spPr bwMode="auto">
            <a:xfrm>
              <a:off x="5139660" y="3733800"/>
              <a:ext cx="364202" cy="3077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Z</a:t>
              </a:r>
              <a:r>
                <a:rPr lang="en-US" sz="1400" dirty="0">
                  <a:solidFill>
                    <a:srgbClr val="000000"/>
                  </a:solidFill>
                  <a:latin typeface="Arial" charset="0"/>
                </a:rPr>
                <a:t>*</a:t>
              </a:r>
              <a:endParaRPr lang="en-US" sz="1400" dirty="0">
                <a:solidFill>
                  <a:srgbClr val="000000"/>
                </a:solidFill>
                <a:latin typeface="Arial" charset="0"/>
              </a:endParaRPr>
            </a:p>
          </p:txBody>
        </p:sp>
        <p:sp>
          <p:nvSpPr>
            <p:cNvPr id="25" name="Text Box 21"/>
            <p:cNvSpPr txBox="1">
              <a:spLocks noChangeArrowheads="1"/>
            </p:cNvSpPr>
            <p:nvPr/>
          </p:nvSpPr>
          <p:spPr bwMode="auto">
            <a:xfrm>
              <a:off x="5149849" y="4459090"/>
              <a:ext cx="29367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Z</a:t>
              </a:r>
              <a:endParaRPr lang="en-US" sz="1400" dirty="0">
                <a:solidFill>
                  <a:srgbClr val="000000"/>
                </a:solidFill>
                <a:latin typeface="Arial" charset="0"/>
              </a:endParaRPr>
            </a:p>
          </p:txBody>
        </p:sp>
        <p:sp>
          <p:nvSpPr>
            <p:cNvPr id="26" name="Line 28"/>
            <p:cNvSpPr>
              <a:spLocks noChangeShapeType="1"/>
            </p:cNvSpPr>
            <p:nvPr/>
          </p:nvSpPr>
          <p:spPr bwMode="auto">
            <a:xfrm flipV="1">
              <a:off x="5307159" y="4041576"/>
              <a:ext cx="1" cy="41751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1"/>
            <p:cNvSpPr>
              <a:spLocks noChangeShapeType="1"/>
            </p:cNvSpPr>
            <p:nvPr/>
          </p:nvSpPr>
          <p:spPr bwMode="auto">
            <a:xfrm flipH="1">
              <a:off x="4752974" y="4703565"/>
              <a:ext cx="463550" cy="16192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6"/>
            <p:cNvSpPr>
              <a:spLocks noChangeShapeType="1"/>
            </p:cNvSpPr>
            <p:nvPr/>
          </p:nvSpPr>
          <p:spPr bwMode="auto">
            <a:xfrm>
              <a:off x="4857749" y="4970265"/>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9" name="Line 38"/>
            <p:cNvSpPr>
              <a:spLocks noChangeShapeType="1"/>
            </p:cNvSpPr>
            <p:nvPr/>
          </p:nvSpPr>
          <p:spPr bwMode="auto">
            <a:xfrm rot="20857974">
              <a:off x="5486399" y="4659115"/>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31" name="TextBox 30"/>
          <p:cNvSpPr txBox="1"/>
          <p:nvPr/>
        </p:nvSpPr>
        <p:spPr>
          <a:xfrm>
            <a:off x="626642" y="5181600"/>
            <a:ext cx="3030958" cy="369332"/>
          </a:xfrm>
          <a:prstGeom prst="rect">
            <a:avLst/>
          </a:prstGeom>
          <a:noFill/>
        </p:spPr>
        <p:txBody>
          <a:bodyPr wrap="none" rtlCol="0">
            <a:spAutoFit/>
          </a:bodyPr>
          <a:lstStyle/>
          <a:p>
            <a:r>
              <a:rPr lang="en-US" smtClean="0"/>
              <a:t>The confounding path is open.</a:t>
            </a:r>
            <a:endParaRPr lang="en-US" smtClean="0"/>
          </a:p>
        </p:txBody>
      </p:sp>
      <p:sp>
        <p:nvSpPr>
          <p:cNvPr id="33" name="TextBox 32"/>
          <p:cNvSpPr txBox="1"/>
          <p:nvPr/>
        </p:nvSpPr>
        <p:spPr>
          <a:xfrm>
            <a:off x="4436642" y="5193268"/>
            <a:ext cx="4097758" cy="723916"/>
          </a:xfrm>
          <a:prstGeom prst="rect">
            <a:avLst/>
          </a:prstGeom>
          <a:noFill/>
        </p:spPr>
        <p:txBody>
          <a:bodyPr wrap="square" rtlCol="0">
            <a:spAutoFit/>
          </a:bodyPr>
          <a:lstStyle/>
          <a:p>
            <a:pPr>
              <a:lnSpc>
                <a:spcPct val="114000"/>
              </a:lnSpc>
            </a:pPr>
            <a:r>
              <a:rPr lang="en-US" smtClean="0"/>
              <a:t>The confounding path is still open,</a:t>
            </a:r>
          </a:p>
          <a:p>
            <a:pPr>
              <a:lnSpc>
                <a:spcPct val="114000"/>
              </a:lnSpc>
            </a:pPr>
            <a:r>
              <a:rPr lang="en-US" smtClean="0"/>
              <a:t>but less so (which the DAG can’t show).</a:t>
            </a:r>
            <a:endParaRPr lang="en-US" smtClean="0"/>
          </a:p>
        </p:txBody>
      </p:sp>
    </p:spTree>
    <p:extLst>
      <p:ext uri="{BB962C8B-B14F-4D97-AF65-F5344CB8AC3E}">
        <p14:creationId xmlns:p14="http://schemas.microsoft.com/office/powerpoint/2010/main" val="6855953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41</a:t>
            </a:fld>
            <a:endParaRPr lang="en-US" dirty="0"/>
          </a:p>
        </p:txBody>
      </p:sp>
      <p:sp>
        <p:nvSpPr>
          <p:cNvPr id="4" name="Text Box 4"/>
          <p:cNvSpPr txBox="1">
            <a:spLocks noChangeArrowheads="1"/>
          </p:cNvSpPr>
          <p:nvPr/>
        </p:nvSpPr>
        <p:spPr bwMode="auto">
          <a:xfrm>
            <a:off x="609600" y="152400"/>
            <a:ext cx="8305800" cy="2332946"/>
          </a:xfrm>
          <a:prstGeom prst="rect">
            <a:avLst/>
          </a:prstGeom>
          <a:noFill/>
          <a:ln w="25400">
            <a:noFill/>
            <a:miter lim="800000"/>
            <a:headEnd/>
            <a:tailEnd type="none" w="lg" len="lg"/>
          </a:ln>
          <a:effectLst/>
        </p:spPr>
        <p:txBody>
          <a:bodyPr>
            <a:spAutoFit/>
          </a:bodyPr>
          <a:lstStyle/>
          <a:p>
            <a:pPr marL="233363" marR="0" lvl="0" indent="-223838" defTabSz="914400" eaLnBrk="1" fontAlgn="base" latinLnBrk="0" hangingPunct="1">
              <a:lnSpc>
                <a:spcPct val="130000"/>
              </a:lnSpc>
              <a:spcBef>
                <a:spcPct val="0"/>
              </a:spcBef>
              <a:spcAft>
                <a:spcPct val="0"/>
              </a:spcAft>
              <a:buClrTx/>
              <a:buSzTx/>
              <a:buFontTx/>
              <a:buNone/>
              <a:defRPr/>
            </a:pPr>
            <a:r>
              <a:rPr lang="en-US" sz="2000" kern="0" smtClean="0">
                <a:solidFill>
                  <a:srgbClr val="000000"/>
                </a:solidFill>
              </a:rPr>
              <a:t>A DAG can show partial opening of a path from conditioning on a proxy for a collider.</a:t>
            </a:r>
          </a:p>
          <a:p>
            <a:pPr marL="457200" marR="0" lvl="0" indent="-223838" defTabSz="914400" eaLnBrk="1" fontAlgn="base" latinLnBrk="0" hangingPunct="1">
              <a:lnSpc>
                <a:spcPct val="130000"/>
              </a:lnSpc>
              <a:spcBef>
                <a:spcPct val="0"/>
              </a:spcBef>
              <a:spcAft>
                <a:spcPct val="0"/>
              </a:spcAft>
              <a:buClrTx/>
              <a:buSzTx/>
              <a:buFontTx/>
              <a:buNone/>
              <a:defRPr/>
            </a:pPr>
            <a:r>
              <a:rPr lang="en-US" kern="0" smtClean="0">
                <a:solidFill>
                  <a:srgbClr val="000000"/>
                </a:solidFill>
              </a:rPr>
              <a:t>But the DAG can’t distinguish between the complete opening from conditioning on Z and the partial opening from conditioning on Z</a:t>
            </a:r>
            <a:r>
              <a:rPr lang="en-US" kern="0" baseline="30000" smtClean="0">
                <a:solidFill>
                  <a:srgbClr val="000000"/>
                </a:solidFill>
              </a:rPr>
              <a:t>*</a:t>
            </a:r>
            <a:r>
              <a:rPr lang="en-US" kern="0" smtClean="0">
                <a:solidFill>
                  <a:srgbClr val="000000"/>
                </a:solidFill>
              </a:rPr>
              <a:t>.</a:t>
            </a:r>
          </a:p>
          <a:p>
            <a:pPr marL="457200" marR="0" lvl="0" indent="-223838" defTabSz="914400" eaLnBrk="1" fontAlgn="base" latinLnBrk="0" hangingPunct="1">
              <a:lnSpc>
                <a:spcPct val="130000"/>
              </a:lnSpc>
              <a:spcBef>
                <a:spcPct val="0"/>
              </a:spcBef>
              <a:spcAft>
                <a:spcPct val="0"/>
              </a:spcAft>
              <a:buClrTx/>
              <a:buSzTx/>
              <a:buFontTx/>
              <a:buNone/>
              <a:defRPr/>
            </a:pPr>
            <a:r>
              <a:rPr lang="en-US" kern="0" smtClean="0">
                <a:solidFill>
                  <a:srgbClr val="000000"/>
                </a:solidFill>
              </a:rPr>
              <a:t>So, conditioning on any “descending proxy” of a collider (i.e., any descendant, no matter how distant) opens up the path(s) on which that variable is a collider.</a:t>
            </a:r>
          </a:p>
        </p:txBody>
      </p:sp>
      <p:sp>
        <p:nvSpPr>
          <p:cNvPr id="31" name="TextBox 30"/>
          <p:cNvSpPr txBox="1"/>
          <p:nvPr/>
        </p:nvSpPr>
        <p:spPr>
          <a:xfrm>
            <a:off x="609601" y="4002087"/>
            <a:ext cx="3124200" cy="2252924"/>
          </a:xfrm>
          <a:prstGeom prst="rect">
            <a:avLst/>
          </a:prstGeom>
          <a:noFill/>
        </p:spPr>
        <p:txBody>
          <a:bodyPr wrap="square" rtlCol="0">
            <a:spAutoFit/>
          </a:bodyPr>
          <a:lstStyle/>
          <a:p>
            <a:pPr marL="233363" indent="-233363">
              <a:lnSpc>
                <a:spcPct val="130000"/>
              </a:lnSpc>
            </a:pPr>
            <a:r>
              <a:rPr lang="en-US" smtClean="0"/>
              <a:t>This configuration is called an </a:t>
            </a:r>
            <a:r>
              <a:rPr lang="en-US" smtClean="0"/>
              <a:t>M-structure.</a:t>
            </a:r>
          </a:p>
          <a:p>
            <a:pPr marL="233363" indent="-233363">
              <a:lnSpc>
                <a:spcPct val="130000"/>
              </a:lnSpc>
            </a:pPr>
            <a:r>
              <a:rPr lang="en-US" smtClean="0"/>
              <a:t>Z meets every good pre-DAG definition of “confounder.”</a:t>
            </a:r>
          </a:p>
          <a:p>
            <a:pPr marL="233363" indent="-233363">
              <a:lnSpc>
                <a:spcPct val="130000"/>
              </a:lnSpc>
            </a:pPr>
            <a:r>
              <a:rPr lang="en-US" smtClean="0"/>
              <a:t>But it the path through Z is closed.</a:t>
            </a:r>
            <a:endParaRPr lang="en-US" smtClean="0"/>
          </a:p>
        </p:txBody>
      </p:sp>
      <p:sp>
        <p:nvSpPr>
          <p:cNvPr id="33" name="TextBox 32"/>
          <p:cNvSpPr txBox="1"/>
          <p:nvPr/>
        </p:nvSpPr>
        <p:spPr>
          <a:xfrm>
            <a:off x="4436642" y="4038600"/>
            <a:ext cx="4097758" cy="1337482"/>
          </a:xfrm>
          <a:prstGeom prst="rect">
            <a:avLst/>
          </a:prstGeom>
          <a:noFill/>
        </p:spPr>
        <p:txBody>
          <a:bodyPr wrap="square" rtlCol="0">
            <a:spAutoFit/>
          </a:bodyPr>
          <a:lstStyle/>
          <a:p>
            <a:pPr marL="233363" indent="-233363">
              <a:lnSpc>
                <a:spcPct val="114000"/>
              </a:lnSpc>
            </a:pPr>
            <a:r>
              <a:rPr lang="en-US" smtClean="0"/>
              <a:t>The selection bias path is opened by conditioning on Z*, albeit less so than by conditioning on Z itself (which the DAG can’t show).</a:t>
            </a:r>
            <a:endParaRPr lang="en-US" smtClean="0"/>
          </a:p>
        </p:txBody>
      </p:sp>
      <p:grpSp>
        <p:nvGrpSpPr>
          <p:cNvPr id="3" name="Group 2"/>
          <p:cNvGrpSpPr/>
          <p:nvPr/>
        </p:nvGrpSpPr>
        <p:grpSpPr>
          <a:xfrm>
            <a:off x="1371508" y="2895600"/>
            <a:ext cx="1583218" cy="954087"/>
            <a:chOff x="1371508" y="2895600"/>
            <a:chExt cx="1583218" cy="954087"/>
          </a:xfrm>
        </p:grpSpPr>
        <p:sp>
          <p:nvSpPr>
            <p:cNvPr id="8" name="Text Box 11"/>
            <p:cNvSpPr txBox="1">
              <a:spLocks noChangeArrowheads="1"/>
            </p:cNvSpPr>
            <p:nvPr/>
          </p:nvSpPr>
          <p:spPr bwMode="auto">
            <a:xfrm>
              <a:off x="1371508" y="3541712"/>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X</a:t>
              </a:r>
              <a:endParaRPr lang="en-US" sz="1400" dirty="0">
                <a:solidFill>
                  <a:srgbClr val="000000"/>
                </a:solidFill>
                <a:latin typeface="Arial" charset="0"/>
              </a:endParaRPr>
            </a:p>
          </p:txBody>
        </p:sp>
        <p:sp>
          <p:nvSpPr>
            <p:cNvPr id="9" name="Text Box 12"/>
            <p:cNvSpPr txBox="1">
              <a:spLocks noChangeArrowheads="1"/>
            </p:cNvSpPr>
            <p:nvPr/>
          </p:nvSpPr>
          <p:spPr bwMode="auto">
            <a:xfrm>
              <a:off x="2602184" y="3544887"/>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4" name="Text Box 21"/>
            <p:cNvSpPr txBox="1">
              <a:spLocks noChangeArrowheads="1"/>
            </p:cNvSpPr>
            <p:nvPr/>
          </p:nvSpPr>
          <p:spPr bwMode="auto">
            <a:xfrm>
              <a:off x="1991145" y="3200400"/>
              <a:ext cx="29367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Z</a:t>
              </a:r>
              <a:endParaRPr lang="en-US" sz="1400" dirty="0">
                <a:solidFill>
                  <a:srgbClr val="000000"/>
                </a:solidFill>
                <a:latin typeface="Arial" charset="0"/>
              </a:endParaRPr>
            </a:p>
          </p:txBody>
        </p:sp>
        <p:sp>
          <p:nvSpPr>
            <p:cNvPr id="19" name="Line 36"/>
            <p:cNvSpPr>
              <a:spLocks noChangeShapeType="1"/>
            </p:cNvSpPr>
            <p:nvPr/>
          </p:nvSpPr>
          <p:spPr bwMode="auto">
            <a:xfrm>
              <a:off x="1699045" y="3711575"/>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 name="Line 38"/>
            <p:cNvSpPr>
              <a:spLocks noChangeShapeType="1"/>
            </p:cNvSpPr>
            <p:nvPr/>
          </p:nvSpPr>
          <p:spPr bwMode="auto">
            <a:xfrm rot="20857974">
              <a:off x="1734074" y="3102226"/>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8"/>
            <p:cNvSpPr>
              <a:spLocks noChangeShapeType="1"/>
            </p:cNvSpPr>
            <p:nvPr/>
          </p:nvSpPr>
          <p:spPr bwMode="auto">
            <a:xfrm rot="742026" flipH="1">
              <a:off x="2267474" y="3102226"/>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 name="Text Box 12"/>
            <p:cNvSpPr txBox="1">
              <a:spLocks noChangeArrowheads="1"/>
            </p:cNvSpPr>
            <p:nvPr/>
          </p:nvSpPr>
          <p:spPr bwMode="auto">
            <a:xfrm>
              <a:off x="2572890" y="2895600"/>
              <a:ext cx="3818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U</a:t>
              </a:r>
              <a:r>
                <a:rPr lang="en-US" sz="1400" baseline="-25000" smtClean="0">
                  <a:solidFill>
                    <a:srgbClr val="000000"/>
                  </a:solidFill>
                  <a:latin typeface="Arial" charset="0"/>
                </a:rPr>
                <a:t>2</a:t>
              </a:r>
              <a:endParaRPr lang="en-US" sz="1400" dirty="0">
                <a:solidFill>
                  <a:srgbClr val="000000"/>
                </a:solidFill>
                <a:latin typeface="Arial" charset="0"/>
              </a:endParaRPr>
            </a:p>
          </p:txBody>
        </p:sp>
        <p:sp>
          <p:nvSpPr>
            <p:cNvPr id="36" name="Text Box 11"/>
            <p:cNvSpPr txBox="1">
              <a:spLocks noChangeArrowheads="1"/>
            </p:cNvSpPr>
            <p:nvPr/>
          </p:nvSpPr>
          <p:spPr bwMode="auto">
            <a:xfrm>
              <a:off x="1371600" y="2895600"/>
              <a:ext cx="3818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U</a:t>
              </a:r>
              <a:r>
                <a:rPr lang="en-US" sz="1400" baseline="-25000" smtClean="0">
                  <a:solidFill>
                    <a:srgbClr val="000000"/>
                  </a:solidFill>
                  <a:latin typeface="Arial" charset="0"/>
                </a:rPr>
                <a:t>1</a:t>
              </a:r>
              <a:endParaRPr lang="en-US" sz="1400" dirty="0">
                <a:solidFill>
                  <a:srgbClr val="000000"/>
                </a:solidFill>
                <a:latin typeface="Arial" charset="0"/>
              </a:endParaRPr>
            </a:p>
          </p:txBody>
        </p:sp>
        <p:sp>
          <p:nvSpPr>
            <p:cNvPr id="37" name="Line 38"/>
            <p:cNvSpPr>
              <a:spLocks noChangeShapeType="1"/>
            </p:cNvSpPr>
            <p:nvPr/>
          </p:nvSpPr>
          <p:spPr bwMode="auto">
            <a:xfrm rot="20857974" flipH="1">
              <a:off x="1495963" y="3204806"/>
              <a:ext cx="80052" cy="3591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8" name="Line 38"/>
            <p:cNvSpPr>
              <a:spLocks noChangeShapeType="1"/>
            </p:cNvSpPr>
            <p:nvPr/>
          </p:nvSpPr>
          <p:spPr bwMode="auto">
            <a:xfrm rot="20857974" flipH="1">
              <a:off x="2704530" y="3204806"/>
              <a:ext cx="80052" cy="3591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5" name="Group 4"/>
          <p:cNvGrpSpPr/>
          <p:nvPr/>
        </p:nvGrpSpPr>
        <p:grpSpPr>
          <a:xfrm>
            <a:off x="5503382" y="2590800"/>
            <a:ext cx="1583218" cy="1258887"/>
            <a:chOff x="5503382" y="2590800"/>
            <a:chExt cx="1583218" cy="1258887"/>
          </a:xfrm>
        </p:grpSpPr>
        <p:sp>
          <p:nvSpPr>
            <p:cNvPr id="40" name="Text Box 11"/>
            <p:cNvSpPr txBox="1">
              <a:spLocks noChangeArrowheads="1"/>
            </p:cNvSpPr>
            <p:nvPr/>
          </p:nvSpPr>
          <p:spPr bwMode="auto">
            <a:xfrm>
              <a:off x="5503382" y="3541712"/>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X</a:t>
              </a:r>
              <a:endParaRPr lang="en-US" sz="1400" dirty="0">
                <a:solidFill>
                  <a:srgbClr val="000000"/>
                </a:solidFill>
                <a:latin typeface="Arial" charset="0"/>
              </a:endParaRPr>
            </a:p>
          </p:txBody>
        </p:sp>
        <p:sp>
          <p:nvSpPr>
            <p:cNvPr id="41" name="Text Box 12"/>
            <p:cNvSpPr txBox="1">
              <a:spLocks noChangeArrowheads="1"/>
            </p:cNvSpPr>
            <p:nvPr/>
          </p:nvSpPr>
          <p:spPr bwMode="auto">
            <a:xfrm>
              <a:off x="6734058" y="3544887"/>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42" name="Text Box 21"/>
            <p:cNvSpPr txBox="1">
              <a:spLocks noChangeArrowheads="1"/>
            </p:cNvSpPr>
            <p:nvPr/>
          </p:nvSpPr>
          <p:spPr bwMode="auto">
            <a:xfrm>
              <a:off x="6123019" y="3200400"/>
              <a:ext cx="29367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Z</a:t>
              </a:r>
              <a:endParaRPr lang="en-US" sz="1400" dirty="0">
                <a:solidFill>
                  <a:srgbClr val="000000"/>
                </a:solidFill>
                <a:latin typeface="Arial" charset="0"/>
              </a:endParaRPr>
            </a:p>
          </p:txBody>
        </p:sp>
        <p:sp>
          <p:nvSpPr>
            <p:cNvPr id="43" name="Line 36"/>
            <p:cNvSpPr>
              <a:spLocks noChangeShapeType="1"/>
            </p:cNvSpPr>
            <p:nvPr/>
          </p:nvSpPr>
          <p:spPr bwMode="auto">
            <a:xfrm>
              <a:off x="5830919" y="3711575"/>
              <a:ext cx="914400"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4" name="Line 38"/>
            <p:cNvSpPr>
              <a:spLocks noChangeShapeType="1"/>
            </p:cNvSpPr>
            <p:nvPr/>
          </p:nvSpPr>
          <p:spPr bwMode="auto">
            <a:xfrm rot="20857974">
              <a:off x="5865948" y="3102226"/>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5" name="Line 38"/>
            <p:cNvSpPr>
              <a:spLocks noChangeShapeType="1"/>
            </p:cNvSpPr>
            <p:nvPr/>
          </p:nvSpPr>
          <p:spPr bwMode="auto">
            <a:xfrm rot="742026" flipH="1">
              <a:off x="6399348" y="3102226"/>
              <a:ext cx="303213" cy="22066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6" name="Text Box 12"/>
            <p:cNvSpPr txBox="1">
              <a:spLocks noChangeArrowheads="1"/>
            </p:cNvSpPr>
            <p:nvPr/>
          </p:nvSpPr>
          <p:spPr bwMode="auto">
            <a:xfrm>
              <a:off x="6704764" y="2895600"/>
              <a:ext cx="3818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U</a:t>
              </a:r>
              <a:r>
                <a:rPr lang="en-US" sz="1400" baseline="-25000" smtClean="0">
                  <a:solidFill>
                    <a:srgbClr val="000000"/>
                  </a:solidFill>
                  <a:latin typeface="Arial" charset="0"/>
                </a:rPr>
                <a:t>2</a:t>
              </a:r>
              <a:endParaRPr lang="en-US" sz="1400" dirty="0">
                <a:solidFill>
                  <a:srgbClr val="000000"/>
                </a:solidFill>
                <a:latin typeface="Arial" charset="0"/>
              </a:endParaRPr>
            </a:p>
          </p:txBody>
        </p:sp>
        <p:sp>
          <p:nvSpPr>
            <p:cNvPr id="47" name="Text Box 11"/>
            <p:cNvSpPr txBox="1">
              <a:spLocks noChangeArrowheads="1"/>
            </p:cNvSpPr>
            <p:nvPr/>
          </p:nvSpPr>
          <p:spPr bwMode="auto">
            <a:xfrm>
              <a:off x="5503474" y="2895600"/>
              <a:ext cx="3818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U</a:t>
              </a:r>
              <a:r>
                <a:rPr lang="en-US" sz="1400" baseline="-25000" smtClean="0">
                  <a:solidFill>
                    <a:srgbClr val="000000"/>
                  </a:solidFill>
                  <a:latin typeface="Arial" charset="0"/>
                </a:rPr>
                <a:t>1</a:t>
              </a:r>
              <a:endParaRPr lang="en-US" sz="1400" dirty="0">
                <a:solidFill>
                  <a:srgbClr val="000000"/>
                </a:solidFill>
                <a:latin typeface="Arial" charset="0"/>
              </a:endParaRPr>
            </a:p>
          </p:txBody>
        </p:sp>
        <p:sp>
          <p:nvSpPr>
            <p:cNvPr id="48" name="Line 38"/>
            <p:cNvSpPr>
              <a:spLocks noChangeShapeType="1"/>
            </p:cNvSpPr>
            <p:nvPr/>
          </p:nvSpPr>
          <p:spPr bwMode="auto">
            <a:xfrm rot="20857974" flipH="1">
              <a:off x="5627837" y="3204806"/>
              <a:ext cx="80052" cy="3591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9" name="Line 38"/>
            <p:cNvSpPr>
              <a:spLocks noChangeShapeType="1"/>
            </p:cNvSpPr>
            <p:nvPr/>
          </p:nvSpPr>
          <p:spPr bwMode="auto">
            <a:xfrm rot="20857974" flipH="1">
              <a:off x="6836404" y="3204806"/>
              <a:ext cx="80052" cy="3591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0" name="Text Box 12"/>
            <p:cNvSpPr txBox="1">
              <a:spLocks noChangeArrowheads="1"/>
            </p:cNvSpPr>
            <p:nvPr/>
          </p:nvSpPr>
          <p:spPr bwMode="auto">
            <a:xfrm>
              <a:off x="6117266" y="2590800"/>
              <a:ext cx="36420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smtClean="0">
                  <a:solidFill>
                    <a:srgbClr val="000000"/>
                  </a:solidFill>
                  <a:latin typeface="Arial" charset="0"/>
                </a:rPr>
                <a:t>Z*</a:t>
              </a:r>
              <a:endParaRPr lang="en-US" sz="1400" dirty="0">
                <a:solidFill>
                  <a:srgbClr val="000000"/>
                </a:solidFill>
                <a:latin typeface="Arial" charset="0"/>
              </a:endParaRPr>
            </a:p>
          </p:txBody>
        </p:sp>
        <p:sp>
          <p:nvSpPr>
            <p:cNvPr id="51" name="Line 38"/>
            <p:cNvSpPr>
              <a:spLocks noChangeShapeType="1"/>
            </p:cNvSpPr>
            <p:nvPr/>
          </p:nvSpPr>
          <p:spPr bwMode="auto">
            <a:xfrm rot="742026" flipH="1" flipV="1">
              <a:off x="6219612" y="2848049"/>
              <a:ext cx="80052" cy="3591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6" name="Rectangle 5"/>
          <p:cNvSpPr/>
          <p:nvPr/>
        </p:nvSpPr>
        <p:spPr>
          <a:xfrm>
            <a:off x="6096000" y="2548268"/>
            <a:ext cx="364202"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49919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42</a:t>
            </a:fld>
            <a:endParaRPr lang="en-US" dirty="0"/>
          </a:p>
        </p:txBody>
      </p:sp>
      <p:grpSp>
        <p:nvGrpSpPr>
          <p:cNvPr id="20" name="Group 19"/>
          <p:cNvGrpSpPr/>
          <p:nvPr/>
        </p:nvGrpSpPr>
        <p:grpSpPr>
          <a:xfrm>
            <a:off x="304800" y="1371600"/>
            <a:ext cx="8348663" cy="3995737"/>
            <a:chOff x="304800" y="1371600"/>
            <a:chExt cx="8348663" cy="3995737"/>
          </a:xfrm>
        </p:grpSpPr>
        <p:sp>
          <p:nvSpPr>
            <p:cNvPr id="5" name="Text Box 3"/>
            <p:cNvSpPr txBox="1">
              <a:spLocks noChangeArrowheads="1"/>
            </p:cNvSpPr>
            <p:nvPr/>
          </p:nvSpPr>
          <p:spPr bwMode="auto">
            <a:xfrm>
              <a:off x="3657600" y="4176712"/>
              <a:ext cx="1250950" cy="1190625"/>
            </a:xfrm>
            <a:prstGeom prst="rect">
              <a:avLst/>
            </a:prstGeom>
            <a:noFill/>
            <a:ln w="9525">
              <a:noFill/>
              <a:miter lim="800000"/>
              <a:headEnd/>
              <a:tailEnd/>
            </a:ln>
            <a:effectLst/>
          </p:spPr>
          <p:txBody>
            <a:bodyPr wrap="none">
              <a:spAutoFit/>
            </a:bodyPr>
            <a:lstStyle/>
            <a:p>
              <a:pPr algn="ctr"/>
              <a:r>
                <a:rPr lang="en-US" sz="1800">
                  <a:latin typeface="Arial" charset="0"/>
                </a:rPr>
                <a:t>Smoking,</a:t>
              </a:r>
            </a:p>
            <a:p>
              <a:pPr algn="ctr"/>
              <a:r>
                <a:rPr lang="en-US" sz="1800">
                  <a:latin typeface="Arial" charset="0"/>
                </a:rPr>
                <a:t>second</a:t>
              </a:r>
            </a:p>
            <a:p>
              <a:pPr algn="ctr"/>
              <a:r>
                <a:rPr lang="en-US" sz="1800">
                  <a:latin typeface="Arial" charset="0"/>
                </a:rPr>
                <a:t>pregnancy</a:t>
              </a:r>
            </a:p>
            <a:p>
              <a:pPr algn="ctr"/>
              <a:r>
                <a:rPr lang="en-US" sz="1800">
                  <a:latin typeface="Arial" charset="0"/>
                </a:rPr>
                <a:t>(S</a:t>
              </a:r>
              <a:r>
                <a:rPr lang="en-US" sz="1800" baseline="-25000">
                  <a:latin typeface="Arial" charset="0"/>
                </a:rPr>
                <a:t>2</a:t>
              </a:r>
              <a:r>
                <a:rPr lang="en-US" sz="1800">
                  <a:latin typeface="Arial" charset="0"/>
                </a:rPr>
                <a:t>)</a:t>
              </a:r>
            </a:p>
          </p:txBody>
        </p:sp>
        <p:sp>
          <p:nvSpPr>
            <p:cNvPr id="6" name="Text Box 4"/>
            <p:cNvSpPr txBox="1">
              <a:spLocks noChangeArrowheads="1"/>
            </p:cNvSpPr>
            <p:nvPr/>
          </p:nvSpPr>
          <p:spPr bwMode="auto">
            <a:xfrm>
              <a:off x="6149975" y="4405312"/>
              <a:ext cx="2503488" cy="641350"/>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second pregnancy (A</a:t>
              </a:r>
              <a:r>
                <a:rPr lang="en-US" sz="1800" baseline="-25000">
                  <a:latin typeface="Arial" charset="0"/>
                </a:rPr>
                <a:t>2</a:t>
              </a:r>
              <a:r>
                <a:rPr lang="en-US" sz="1800">
                  <a:latin typeface="Arial" charset="0"/>
                </a:rPr>
                <a:t>)</a:t>
              </a:r>
            </a:p>
          </p:txBody>
        </p:sp>
        <p:sp>
          <p:nvSpPr>
            <p:cNvPr id="7" name="Text Box 5"/>
            <p:cNvSpPr txBox="1">
              <a:spLocks noChangeArrowheads="1"/>
            </p:cNvSpPr>
            <p:nvPr/>
          </p:nvSpPr>
          <p:spPr bwMode="auto">
            <a:xfrm>
              <a:off x="304800" y="4405312"/>
              <a:ext cx="2482850" cy="915988"/>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first pregnancy</a:t>
              </a:r>
            </a:p>
            <a:p>
              <a:pPr algn="ctr"/>
              <a:r>
                <a:rPr lang="en-US" sz="1800">
                  <a:latin typeface="Arial" charset="0"/>
                </a:rPr>
                <a:t>(A</a:t>
              </a:r>
              <a:r>
                <a:rPr lang="en-US" sz="1800" baseline="-25000">
                  <a:latin typeface="Arial" charset="0"/>
                </a:rPr>
                <a:t>1</a:t>
              </a:r>
              <a:r>
                <a:rPr lang="en-US" sz="1800">
                  <a:latin typeface="Arial" charset="0"/>
                </a:rPr>
                <a:t>)</a:t>
              </a:r>
            </a:p>
          </p:txBody>
        </p:sp>
        <p:sp>
          <p:nvSpPr>
            <p:cNvPr id="9" name="Text Box 7"/>
            <p:cNvSpPr txBox="1">
              <a:spLocks noChangeArrowheads="1"/>
            </p:cNvSpPr>
            <p:nvPr/>
          </p:nvSpPr>
          <p:spPr bwMode="auto">
            <a:xfrm>
              <a:off x="4140200" y="1371600"/>
              <a:ext cx="460375" cy="396875"/>
            </a:xfrm>
            <a:prstGeom prst="rect">
              <a:avLst/>
            </a:prstGeom>
            <a:noFill/>
            <a:ln w="25400">
              <a:noFill/>
              <a:miter lim="800000"/>
              <a:headEnd/>
              <a:tailEnd/>
            </a:ln>
            <a:effectLst/>
          </p:spPr>
          <p:txBody>
            <a:bodyPr wrap="none">
              <a:spAutoFit/>
            </a:bodyPr>
            <a:lstStyle/>
            <a:p>
              <a:r>
                <a:rPr lang="en-US">
                  <a:latin typeface="Arial" charset="0"/>
                </a:rPr>
                <a:t>U</a:t>
              </a:r>
              <a:r>
                <a:rPr lang="en-US" baseline="-25000">
                  <a:latin typeface="Arial" charset="0"/>
                </a:rPr>
                <a:t>1</a:t>
              </a:r>
              <a:endParaRPr lang="en-US">
                <a:latin typeface="Arial" charset="0"/>
              </a:endParaRPr>
            </a:p>
          </p:txBody>
        </p:sp>
        <p:sp>
          <p:nvSpPr>
            <p:cNvPr id="10" name="Line 8"/>
            <p:cNvSpPr>
              <a:spLocks noChangeShapeType="1"/>
            </p:cNvSpPr>
            <p:nvPr/>
          </p:nvSpPr>
          <p:spPr bwMode="auto">
            <a:xfrm flipV="1">
              <a:off x="1447800" y="1633537"/>
              <a:ext cx="2667000" cy="2667000"/>
            </a:xfrm>
            <a:prstGeom prst="line">
              <a:avLst/>
            </a:prstGeom>
            <a:noFill/>
            <a:ln w="25400">
              <a:solidFill>
                <a:schemeClr val="tx1"/>
              </a:solidFill>
              <a:round/>
              <a:headEnd type="stealth" w="lg" len="lg"/>
              <a:tailEnd type="none" w="lg" len="lg"/>
            </a:ln>
            <a:effectLst/>
          </p:spPr>
          <p:txBody>
            <a:bodyPr/>
            <a:lstStyle/>
            <a:p>
              <a:endParaRPr lang="en-US"/>
            </a:p>
          </p:txBody>
        </p:sp>
        <p:sp>
          <p:nvSpPr>
            <p:cNvPr id="11" name="Line 9"/>
            <p:cNvSpPr>
              <a:spLocks noChangeShapeType="1"/>
            </p:cNvSpPr>
            <p:nvPr/>
          </p:nvSpPr>
          <p:spPr bwMode="auto">
            <a:xfrm flipH="1" flipV="1">
              <a:off x="4584700" y="1714500"/>
              <a:ext cx="3035300" cy="2565400"/>
            </a:xfrm>
            <a:prstGeom prst="line">
              <a:avLst/>
            </a:prstGeom>
            <a:noFill/>
            <a:ln w="25400">
              <a:solidFill>
                <a:schemeClr val="tx1"/>
              </a:solidFill>
              <a:round/>
              <a:headEnd type="stealth" w="lg" len="lg"/>
              <a:tailEnd type="none" w="lg" len="lg"/>
            </a:ln>
            <a:effectLst/>
          </p:spPr>
          <p:txBody>
            <a:bodyPr/>
            <a:lstStyle/>
            <a:p>
              <a:endParaRPr lang="en-US"/>
            </a:p>
          </p:txBody>
        </p:sp>
        <p:sp>
          <p:nvSpPr>
            <p:cNvPr id="12" name="Text Box 10"/>
            <p:cNvSpPr txBox="1">
              <a:spLocks noChangeArrowheads="1"/>
            </p:cNvSpPr>
            <p:nvPr/>
          </p:nvSpPr>
          <p:spPr bwMode="auto">
            <a:xfrm>
              <a:off x="3429000" y="2470150"/>
              <a:ext cx="1631950" cy="915987"/>
            </a:xfrm>
            <a:prstGeom prst="rect">
              <a:avLst/>
            </a:prstGeom>
            <a:noFill/>
            <a:ln w="9525">
              <a:noFill/>
              <a:miter lim="800000"/>
              <a:headEnd/>
              <a:tailEnd/>
            </a:ln>
            <a:effectLst/>
          </p:spPr>
          <p:txBody>
            <a:bodyPr>
              <a:spAutoFit/>
            </a:bodyPr>
            <a:lstStyle/>
            <a:p>
              <a:pPr algn="ctr"/>
              <a:r>
                <a:rPr lang="en-US" sz="1800">
                  <a:latin typeface="Arial" charset="0"/>
                </a:rPr>
                <a:t>Smoking, first</a:t>
              </a:r>
            </a:p>
            <a:p>
              <a:pPr algn="ctr"/>
              <a:r>
                <a:rPr lang="en-US" sz="1800">
                  <a:latin typeface="Arial" charset="0"/>
                </a:rPr>
                <a:t>pregnancy (S</a:t>
              </a:r>
              <a:r>
                <a:rPr lang="en-US" sz="1800" baseline="-25000">
                  <a:latin typeface="Arial" charset="0"/>
                </a:rPr>
                <a:t>1</a:t>
              </a:r>
              <a:r>
                <a:rPr lang="en-US" sz="1800">
                  <a:latin typeface="Arial" charset="0"/>
                </a:rPr>
                <a:t>)</a:t>
              </a:r>
            </a:p>
          </p:txBody>
        </p:sp>
        <p:sp>
          <p:nvSpPr>
            <p:cNvPr id="13" name="Line 11"/>
            <p:cNvSpPr>
              <a:spLocks noChangeShapeType="1"/>
            </p:cNvSpPr>
            <p:nvPr/>
          </p:nvSpPr>
          <p:spPr bwMode="auto">
            <a:xfrm flipV="1">
              <a:off x="4800600" y="3606800"/>
              <a:ext cx="952500" cy="723900"/>
            </a:xfrm>
            <a:prstGeom prst="line">
              <a:avLst/>
            </a:prstGeom>
            <a:noFill/>
            <a:ln w="25400">
              <a:solidFill>
                <a:schemeClr val="tx1"/>
              </a:solidFill>
              <a:round/>
              <a:headEnd type="stealth" w="lg" len="lg"/>
              <a:tailEnd type="none" w="lg" len="lg"/>
            </a:ln>
            <a:effectLst/>
          </p:spPr>
          <p:txBody>
            <a:bodyPr/>
            <a:lstStyle/>
            <a:p>
              <a:endParaRPr lang="en-US"/>
            </a:p>
          </p:txBody>
        </p:sp>
        <p:sp>
          <p:nvSpPr>
            <p:cNvPr id="14" name="Line 12"/>
            <p:cNvSpPr>
              <a:spLocks noChangeShapeType="1"/>
            </p:cNvSpPr>
            <p:nvPr/>
          </p:nvSpPr>
          <p:spPr bwMode="auto">
            <a:xfrm flipV="1">
              <a:off x="2501900" y="3157537"/>
              <a:ext cx="1066800" cy="990600"/>
            </a:xfrm>
            <a:prstGeom prst="line">
              <a:avLst/>
            </a:prstGeom>
            <a:noFill/>
            <a:ln w="25400">
              <a:solidFill>
                <a:schemeClr val="tx1"/>
              </a:solidFill>
              <a:round/>
              <a:headEnd type="stealth" w="lg" len="lg"/>
              <a:tailEnd type="none" w="lg" len="lg"/>
            </a:ln>
            <a:effectLst/>
          </p:spPr>
          <p:txBody>
            <a:bodyPr/>
            <a:lstStyle/>
            <a:p>
              <a:endParaRPr lang="en-US"/>
            </a:p>
          </p:txBody>
        </p:sp>
        <p:sp>
          <p:nvSpPr>
            <p:cNvPr id="15" name="Text Box 13"/>
            <p:cNvSpPr txBox="1">
              <a:spLocks noChangeArrowheads="1"/>
            </p:cNvSpPr>
            <p:nvPr/>
          </p:nvSpPr>
          <p:spPr bwMode="auto">
            <a:xfrm>
              <a:off x="5711825" y="3263900"/>
              <a:ext cx="460375" cy="396875"/>
            </a:xfrm>
            <a:prstGeom prst="rect">
              <a:avLst/>
            </a:prstGeom>
            <a:noFill/>
            <a:ln w="25400">
              <a:noFill/>
              <a:miter lim="800000"/>
              <a:headEnd/>
              <a:tailEnd/>
            </a:ln>
            <a:effectLst/>
          </p:spPr>
          <p:txBody>
            <a:bodyPr wrap="none">
              <a:spAutoFit/>
            </a:bodyPr>
            <a:lstStyle/>
            <a:p>
              <a:r>
                <a:rPr lang="en-US">
                  <a:latin typeface="Arial" charset="0"/>
                </a:rPr>
                <a:t>U</a:t>
              </a:r>
              <a:r>
                <a:rPr lang="en-US" baseline="-25000">
                  <a:latin typeface="Arial" charset="0"/>
                </a:rPr>
                <a:t>2</a:t>
              </a:r>
              <a:endParaRPr lang="en-US">
                <a:latin typeface="Arial" charset="0"/>
              </a:endParaRPr>
            </a:p>
          </p:txBody>
        </p:sp>
        <p:sp>
          <p:nvSpPr>
            <p:cNvPr id="16" name="Line 14"/>
            <p:cNvSpPr>
              <a:spLocks noChangeShapeType="1"/>
            </p:cNvSpPr>
            <p:nvPr/>
          </p:nvSpPr>
          <p:spPr bwMode="auto">
            <a:xfrm>
              <a:off x="4876800" y="3263900"/>
              <a:ext cx="838200" cy="152400"/>
            </a:xfrm>
            <a:prstGeom prst="line">
              <a:avLst/>
            </a:prstGeom>
            <a:noFill/>
            <a:ln w="25400">
              <a:solidFill>
                <a:schemeClr val="tx1"/>
              </a:solidFill>
              <a:round/>
              <a:headEnd type="stealth" w="lg" len="lg"/>
              <a:tailEnd type="none" w="lg" len="lg"/>
            </a:ln>
            <a:effectLst/>
          </p:spPr>
          <p:txBody>
            <a:bodyPr/>
            <a:lstStyle/>
            <a:p>
              <a:endParaRPr lang="en-US"/>
            </a:p>
          </p:txBody>
        </p:sp>
        <p:sp>
          <p:nvSpPr>
            <p:cNvPr id="17" name="Line 15"/>
            <p:cNvSpPr>
              <a:spLocks noChangeShapeType="1"/>
            </p:cNvSpPr>
            <p:nvPr/>
          </p:nvSpPr>
          <p:spPr bwMode="auto">
            <a:xfrm flipH="1" flipV="1">
              <a:off x="4267200" y="3416300"/>
              <a:ext cx="0" cy="762000"/>
            </a:xfrm>
            <a:prstGeom prst="line">
              <a:avLst/>
            </a:prstGeom>
            <a:noFill/>
            <a:ln w="25400">
              <a:solidFill>
                <a:schemeClr val="tx1"/>
              </a:solidFill>
              <a:round/>
              <a:headEnd type="stealth" w="lg" len="lg"/>
              <a:tailEnd type="none" w="lg" len="lg"/>
            </a:ln>
            <a:effectLst/>
          </p:spPr>
          <p:txBody>
            <a:bodyPr/>
            <a:lstStyle/>
            <a:p>
              <a:endParaRPr lang="en-US"/>
            </a:p>
          </p:txBody>
        </p:sp>
        <p:sp>
          <p:nvSpPr>
            <p:cNvPr id="18" name="Line 16"/>
            <p:cNvSpPr>
              <a:spLocks noChangeShapeType="1"/>
            </p:cNvSpPr>
            <p:nvPr/>
          </p:nvSpPr>
          <p:spPr bwMode="auto">
            <a:xfrm flipH="1">
              <a:off x="5106988" y="4683125"/>
              <a:ext cx="836612" cy="0"/>
            </a:xfrm>
            <a:prstGeom prst="line">
              <a:avLst/>
            </a:prstGeom>
            <a:noFill/>
            <a:ln w="25400">
              <a:solidFill>
                <a:schemeClr val="tx1"/>
              </a:solidFill>
              <a:round/>
              <a:headEnd type="stealth" w="lg" len="lg"/>
              <a:tailEnd type="none" w="lg" len="lg"/>
            </a:ln>
            <a:effectLst/>
          </p:spPr>
          <p:txBody>
            <a:bodyPr/>
            <a:lstStyle/>
            <a:p>
              <a:endParaRPr lang="en-US"/>
            </a:p>
          </p:txBody>
        </p:sp>
      </p:grpSp>
      <p:sp>
        <p:nvSpPr>
          <p:cNvPr id="19" name="Text Box 2"/>
          <p:cNvSpPr txBox="1">
            <a:spLocks noChangeArrowheads="1"/>
          </p:cNvSpPr>
          <p:nvPr/>
        </p:nvSpPr>
        <p:spPr bwMode="auto">
          <a:xfrm>
            <a:off x="381000" y="381000"/>
            <a:ext cx="81534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In a study of smoking and spontaneous abortion in 2</a:t>
            </a:r>
            <a:r>
              <a:rPr lang="en-US" sz="2200" b="1" kern="0" baseline="30000" smtClean="0">
                <a:solidFill>
                  <a:srgbClr val="CC00CC"/>
                </a:solidFill>
              </a:rPr>
              <a:t>nd</a:t>
            </a:r>
            <a:r>
              <a:rPr lang="en-US" sz="2200" b="1" kern="0" smtClean="0">
                <a:solidFill>
                  <a:srgbClr val="CC00CC"/>
                </a:solidFill>
              </a:rPr>
              <a:t> pregnancies, should we adjust for history of spontaneous abortion?</a:t>
            </a:r>
            <a:endParaRPr kumimoji="0" lang="en-US" sz="2200" b="1" i="0" u="none" strike="noStrike" kern="0" cap="none" spc="0" normalizeH="0" baseline="0" noProof="0" dirty="0" smtClean="0">
              <a:ln>
                <a:noFill/>
              </a:ln>
              <a:solidFill>
                <a:srgbClr val="CC00CC"/>
              </a:solidFill>
              <a:effectLst/>
              <a:uLnTx/>
              <a:uFillTx/>
            </a:endParaRPr>
          </a:p>
        </p:txBody>
      </p:sp>
    </p:spTree>
    <p:extLst>
      <p:ext uri="{BB962C8B-B14F-4D97-AF65-F5344CB8AC3E}">
        <p14:creationId xmlns:p14="http://schemas.microsoft.com/office/powerpoint/2010/main" val="25609356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43</a:t>
            </a:fld>
            <a:endParaRPr lang="en-US" dirty="0"/>
          </a:p>
        </p:txBody>
      </p:sp>
      <p:grpSp>
        <p:nvGrpSpPr>
          <p:cNvPr id="4" name="Group 3"/>
          <p:cNvGrpSpPr/>
          <p:nvPr/>
        </p:nvGrpSpPr>
        <p:grpSpPr>
          <a:xfrm>
            <a:off x="304800" y="1371600"/>
            <a:ext cx="8348663" cy="3995737"/>
            <a:chOff x="304800" y="347663"/>
            <a:chExt cx="8348663" cy="3995737"/>
          </a:xfrm>
        </p:grpSpPr>
        <p:sp>
          <p:nvSpPr>
            <p:cNvPr id="5" name="Text Box 3"/>
            <p:cNvSpPr txBox="1">
              <a:spLocks noChangeArrowheads="1"/>
            </p:cNvSpPr>
            <p:nvPr/>
          </p:nvSpPr>
          <p:spPr bwMode="auto">
            <a:xfrm>
              <a:off x="3657600" y="3152775"/>
              <a:ext cx="1250950" cy="1190625"/>
            </a:xfrm>
            <a:prstGeom prst="rect">
              <a:avLst/>
            </a:prstGeom>
            <a:noFill/>
            <a:ln w="9525">
              <a:noFill/>
              <a:miter lim="800000"/>
              <a:headEnd/>
              <a:tailEnd/>
            </a:ln>
            <a:effectLst/>
          </p:spPr>
          <p:txBody>
            <a:bodyPr wrap="none">
              <a:spAutoFit/>
            </a:bodyPr>
            <a:lstStyle/>
            <a:p>
              <a:pPr algn="ctr"/>
              <a:r>
                <a:rPr lang="en-US" sz="1800">
                  <a:latin typeface="Arial" charset="0"/>
                </a:rPr>
                <a:t>Smoking,</a:t>
              </a:r>
            </a:p>
            <a:p>
              <a:pPr algn="ctr"/>
              <a:r>
                <a:rPr lang="en-US" sz="1800">
                  <a:latin typeface="Arial" charset="0"/>
                </a:rPr>
                <a:t>second</a:t>
              </a:r>
            </a:p>
            <a:p>
              <a:pPr algn="ctr"/>
              <a:r>
                <a:rPr lang="en-US" sz="1800">
                  <a:latin typeface="Arial" charset="0"/>
                </a:rPr>
                <a:t>pregnancy</a:t>
              </a:r>
            </a:p>
            <a:p>
              <a:pPr algn="ctr"/>
              <a:r>
                <a:rPr lang="en-US" sz="1800">
                  <a:latin typeface="Arial" charset="0"/>
                </a:rPr>
                <a:t>(S</a:t>
              </a:r>
              <a:r>
                <a:rPr lang="en-US" sz="1800" baseline="-25000">
                  <a:latin typeface="Arial" charset="0"/>
                </a:rPr>
                <a:t>2</a:t>
              </a:r>
              <a:r>
                <a:rPr lang="en-US" sz="1800">
                  <a:latin typeface="Arial" charset="0"/>
                </a:rPr>
                <a:t>)</a:t>
              </a:r>
            </a:p>
          </p:txBody>
        </p:sp>
        <p:sp>
          <p:nvSpPr>
            <p:cNvPr id="6" name="Text Box 4"/>
            <p:cNvSpPr txBox="1">
              <a:spLocks noChangeArrowheads="1"/>
            </p:cNvSpPr>
            <p:nvPr/>
          </p:nvSpPr>
          <p:spPr bwMode="auto">
            <a:xfrm>
              <a:off x="6149975" y="3381375"/>
              <a:ext cx="2503488" cy="641350"/>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second pregnancy (A</a:t>
              </a:r>
              <a:r>
                <a:rPr lang="en-US" sz="1800" baseline="-25000">
                  <a:latin typeface="Arial" charset="0"/>
                </a:rPr>
                <a:t>2</a:t>
              </a:r>
              <a:r>
                <a:rPr lang="en-US" sz="1800">
                  <a:latin typeface="Arial" charset="0"/>
                </a:rPr>
                <a:t>)</a:t>
              </a:r>
            </a:p>
          </p:txBody>
        </p:sp>
        <p:sp>
          <p:nvSpPr>
            <p:cNvPr id="7" name="Text Box 5"/>
            <p:cNvSpPr txBox="1">
              <a:spLocks noChangeArrowheads="1"/>
            </p:cNvSpPr>
            <p:nvPr/>
          </p:nvSpPr>
          <p:spPr bwMode="auto">
            <a:xfrm>
              <a:off x="304800" y="3381375"/>
              <a:ext cx="2482850" cy="915988"/>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first pregnancy</a:t>
              </a:r>
            </a:p>
            <a:p>
              <a:pPr algn="ctr"/>
              <a:r>
                <a:rPr lang="en-US" sz="1800">
                  <a:latin typeface="Arial" charset="0"/>
                </a:rPr>
                <a:t>(A</a:t>
              </a:r>
              <a:r>
                <a:rPr lang="en-US" sz="1800" baseline="-25000">
                  <a:latin typeface="Arial" charset="0"/>
                </a:rPr>
                <a:t>1</a:t>
              </a:r>
              <a:r>
                <a:rPr lang="en-US" sz="1800">
                  <a:latin typeface="Arial" charset="0"/>
                </a:rPr>
                <a:t>)</a:t>
              </a:r>
            </a:p>
          </p:txBody>
        </p:sp>
        <p:sp>
          <p:nvSpPr>
            <p:cNvPr id="8" name="Line 6"/>
            <p:cNvSpPr>
              <a:spLocks noChangeShapeType="1"/>
            </p:cNvSpPr>
            <p:nvPr/>
          </p:nvSpPr>
          <p:spPr bwMode="auto">
            <a:xfrm flipH="1">
              <a:off x="2743200" y="3660775"/>
              <a:ext cx="836613" cy="0"/>
            </a:xfrm>
            <a:prstGeom prst="line">
              <a:avLst/>
            </a:prstGeom>
            <a:noFill/>
            <a:ln w="25400">
              <a:solidFill>
                <a:schemeClr val="tx1"/>
              </a:solidFill>
              <a:round/>
              <a:headEnd type="stealth" w="lg" len="lg"/>
              <a:tailEnd type="none" w="lg" len="lg"/>
            </a:ln>
            <a:effectLst/>
          </p:spPr>
          <p:txBody>
            <a:bodyPr/>
            <a:lstStyle/>
            <a:p>
              <a:endParaRPr lang="en-US"/>
            </a:p>
          </p:txBody>
        </p:sp>
        <p:sp>
          <p:nvSpPr>
            <p:cNvPr id="9" name="Text Box 7"/>
            <p:cNvSpPr txBox="1">
              <a:spLocks noChangeArrowheads="1"/>
            </p:cNvSpPr>
            <p:nvPr/>
          </p:nvSpPr>
          <p:spPr bwMode="auto">
            <a:xfrm>
              <a:off x="4140200" y="347663"/>
              <a:ext cx="460375" cy="396875"/>
            </a:xfrm>
            <a:prstGeom prst="rect">
              <a:avLst/>
            </a:prstGeom>
            <a:noFill/>
            <a:ln w="25400">
              <a:noFill/>
              <a:miter lim="800000"/>
              <a:headEnd/>
              <a:tailEnd/>
            </a:ln>
            <a:effectLst/>
          </p:spPr>
          <p:txBody>
            <a:bodyPr wrap="none">
              <a:spAutoFit/>
            </a:bodyPr>
            <a:lstStyle/>
            <a:p>
              <a:r>
                <a:rPr lang="en-US">
                  <a:latin typeface="Arial" charset="0"/>
                </a:rPr>
                <a:t>U</a:t>
              </a:r>
              <a:r>
                <a:rPr lang="en-US" baseline="-25000">
                  <a:latin typeface="Arial" charset="0"/>
                </a:rPr>
                <a:t>1</a:t>
              </a:r>
              <a:endParaRPr lang="en-US">
                <a:latin typeface="Arial" charset="0"/>
              </a:endParaRPr>
            </a:p>
          </p:txBody>
        </p:sp>
        <p:sp>
          <p:nvSpPr>
            <p:cNvPr id="10" name="Line 8"/>
            <p:cNvSpPr>
              <a:spLocks noChangeShapeType="1"/>
            </p:cNvSpPr>
            <p:nvPr/>
          </p:nvSpPr>
          <p:spPr bwMode="auto">
            <a:xfrm flipV="1">
              <a:off x="1447800" y="609600"/>
              <a:ext cx="2667000" cy="2667000"/>
            </a:xfrm>
            <a:prstGeom prst="line">
              <a:avLst/>
            </a:prstGeom>
            <a:noFill/>
            <a:ln w="25400">
              <a:solidFill>
                <a:schemeClr val="tx1"/>
              </a:solidFill>
              <a:round/>
              <a:headEnd type="stealth" w="lg" len="lg"/>
              <a:tailEnd type="none" w="lg" len="lg"/>
            </a:ln>
            <a:effectLst/>
          </p:spPr>
          <p:txBody>
            <a:bodyPr/>
            <a:lstStyle/>
            <a:p>
              <a:endParaRPr lang="en-US"/>
            </a:p>
          </p:txBody>
        </p:sp>
        <p:sp>
          <p:nvSpPr>
            <p:cNvPr id="11" name="Line 9"/>
            <p:cNvSpPr>
              <a:spLocks noChangeShapeType="1"/>
            </p:cNvSpPr>
            <p:nvPr/>
          </p:nvSpPr>
          <p:spPr bwMode="auto">
            <a:xfrm flipH="1" flipV="1">
              <a:off x="4584700" y="690563"/>
              <a:ext cx="3035300" cy="2565400"/>
            </a:xfrm>
            <a:prstGeom prst="line">
              <a:avLst/>
            </a:prstGeom>
            <a:noFill/>
            <a:ln w="25400">
              <a:solidFill>
                <a:schemeClr val="tx1"/>
              </a:solidFill>
              <a:round/>
              <a:headEnd type="stealth" w="lg" len="lg"/>
              <a:tailEnd type="none" w="lg" len="lg"/>
            </a:ln>
            <a:effectLst/>
          </p:spPr>
          <p:txBody>
            <a:bodyPr/>
            <a:lstStyle/>
            <a:p>
              <a:endParaRPr lang="en-US"/>
            </a:p>
          </p:txBody>
        </p:sp>
        <p:sp>
          <p:nvSpPr>
            <p:cNvPr id="12" name="Text Box 10"/>
            <p:cNvSpPr txBox="1">
              <a:spLocks noChangeArrowheads="1"/>
            </p:cNvSpPr>
            <p:nvPr/>
          </p:nvSpPr>
          <p:spPr bwMode="auto">
            <a:xfrm>
              <a:off x="3429000" y="1446213"/>
              <a:ext cx="1631950" cy="915987"/>
            </a:xfrm>
            <a:prstGeom prst="rect">
              <a:avLst/>
            </a:prstGeom>
            <a:noFill/>
            <a:ln w="9525">
              <a:noFill/>
              <a:miter lim="800000"/>
              <a:headEnd/>
              <a:tailEnd/>
            </a:ln>
            <a:effectLst/>
          </p:spPr>
          <p:txBody>
            <a:bodyPr>
              <a:spAutoFit/>
            </a:bodyPr>
            <a:lstStyle/>
            <a:p>
              <a:pPr algn="ctr"/>
              <a:r>
                <a:rPr lang="en-US" sz="1800">
                  <a:latin typeface="Arial" charset="0"/>
                </a:rPr>
                <a:t>Smoking, first</a:t>
              </a:r>
            </a:p>
            <a:p>
              <a:pPr algn="ctr"/>
              <a:r>
                <a:rPr lang="en-US" sz="1800">
                  <a:latin typeface="Arial" charset="0"/>
                </a:rPr>
                <a:t>pregnancy (S</a:t>
              </a:r>
              <a:r>
                <a:rPr lang="en-US" sz="1800" baseline="-25000">
                  <a:latin typeface="Arial" charset="0"/>
                </a:rPr>
                <a:t>1</a:t>
              </a:r>
              <a:r>
                <a:rPr lang="en-US" sz="1800">
                  <a:latin typeface="Arial" charset="0"/>
                </a:rPr>
                <a:t>)</a:t>
              </a:r>
            </a:p>
          </p:txBody>
        </p:sp>
        <p:sp>
          <p:nvSpPr>
            <p:cNvPr id="13" name="Line 11"/>
            <p:cNvSpPr>
              <a:spLocks noChangeShapeType="1"/>
            </p:cNvSpPr>
            <p:nvPr/>
          </p:nvSpPr>
          <p:spPr bwMode="auto">
            <a:xfrm flipV="1">
              <a:off x="4800600" y="2582863"/>
              <a:ext cx="952500" cy="723900"/>
            </a:xfrm>
            <a:prstGeom prst="line">
              <a:avLst/>
            </a:prstGeom>
            <a:noFill/>
            <a:ln w="25400">
              <a:solidFill>
                <a:schemeClr val="tx1"/>
              </a:solidFill>
              <a:round/>
              <a:headEnd type="stealth" w="lg" len="lg"/>
              <a:tailEnd type="none" w="lg" len="lg"/>
            </a:ln>
            <a:effectLst/>
          </p:spPr>
          <p:txBody>
            <a:bodyPr/>
            <a:lstStyle/>
            <a:p>
              <a:endParaRPr lang="en-US"/>
            </a:p>
          </p:txBody>
        </p:sp>
        <p:sp>
          <p:nvSpPr>
            <p:cNvPr id="14" name="Line 12"/>
            <p:cNvSpPr>
              <a:spLocks noChangeShapeType="1"/>
            </p:cNvSpPr>
            <p:nvPr/>
          </p:nvSpPr>
          <p:spPr bwMode="auto">
            <a:xfrm flipV="1">
              <a:off x="2501900" y="2133600"/>
              <a:ext cx="1066800" cy="990600"/>
            </a:xfrm>
            <a:prstGeom prst="line">
              <a:avLst/>
            </a:prstGeom>
            <a:noFill/>
            <a:ln w="25400">
              <a:solidFill>
                <a:schemeClr val="tx1"/>
              </a:solidFill>
              <a:round/>
              <a:headEnd type="stealth" w="lg" len="lg"/>
              <a:tailEnd type="none" w="lg" len="lg"/>
            </a:ln>
            <a:effectLst/>
          </p:spPr>
          <p:txBody>
            <a:bodyPr/>
            <a:lstStyle/>
            <a:p>
              <a:endParaRPr lang="en-US"/>
            </a:p>
          </p:txBody>
        </p:sp>
        <p:sp>
          <p:nvSpPr>
            <p:cNvPr id="15" name="Text Box 13"/>
            <p:cNvSpPr txBox="1">
              <a:spLocks noChangeArrowheads="1"/>
            </p:cNvSpPr>
            <p:nvPr/>
          </p:nvSpPr>
          <p:spPr bwMode="auto">
            <a:xfrm>
              <a:off x="5711825" y="2239963"/>
              <a:ext cx="460375" cy="396875"/>
            </a:xfrm>
            <a:prstGeom prst="rect">
              <a:avLst/>
            </a:prstGeom>
            <a:noFill/>
            <a:ln w="25400">
              <a:noFill/>
              <a:miter lim="800000"/>
              <a:headEnd/>
              <a:tailEnd/>
            </a:ln>
            <a:effectLst/>
          </p:spPr>
          <p:txBody>
            <a:bodyPr wrap="none">
              <a:spAutoFit/>
            </a:bodyPr>
            <a:lstStyle/>
            <a:p>
              <a:r>
                <a:rPr lang="en-US">
                  <a:latin typeface="Arial" charset="0"/>
                </a:rPr>
                <a:t>U</a:t>
              </a:r>
              <a:r>
                <a:rPr lang="en-US" baseline="-25000">
                  <a:latin typeface="Arial" charset="0"/>
                </a:rPr>
                <a:t>2</a:t>
              </a:r>
              <a:endParaRPr lang="en-US">
                <a:latin typeface="Arial" charset="0"/>
              </a:endParaRPr>
            </a:p>
          </p:txBody>
        </p:sp>
        <p:sp>
          <p:nvSpPr>
            <p:cNvPr id="16" name="Line 14"/>
            <p:cNvSpPr>
              <a:spLocks noChangeShapeType="1"/>
            </p:cNvSpPr>
            <p:nvPr/>
          </p:nvSpPr>
          <p:spPr bwMode="auto">
            <a:xfrm>
              <a:off x="4876800" y="2239963"/>
              <a:ext cx="838200" cy="152400"/>
            </a:xfrm>
            <a:prstGeom prst="line">
              <a:avLst/>
            </a:prstGeom>
            <a:noFill/>
            <a:ln w="25400">
              <a:solidFill>
                <a:schemeClr val="tx1"/>
              </a:solidFill>
              <a:round/>
              <a:headEnd type="stealth" w="lg" len="lg"/>
              <a:tailEnd type="none" w="lg" len="lg"/>
            </a:ln>
            <a:effectLst/>
          </p:spPr>
          <p:txBody>
            <a:bodyPr/>
            <a:lstStyle/>
            <a:p>
              <a:endParaRPr lang="en-US"/>
            </a:p>
          </p:txBody>
        </p:sp>
        <p:sp>
          <p:nvSpPr>
            <p:cNvPr id="17" name="Line 15"/>
            <p:cNvSpPr>
              <a:spLocks noChangeShapeType="1"/>
            </p:cNvSpPr>
            <p:nvPr/>
          </p:nvSpPr>
          <p:spPr bwMode="auto">
            <a:xfrm flipH="1" flipV="1">
              <a:off x="4267200" y="2392363"/>
              <a:ext cx="0" cy="762000"/>
            </a:xfrm>
            <a:prstGeom prst="line">
              <a:avLst/>
            </a:prstGeom>
            <a:noFill/>
            <a:ln w="25400">
              <a:solidFill>
                <a:schemeClr val="tx1"/>
              </a:solidFill>
              <a:round/>
              <a:headEnd type="stealth" w="lg" len="lg"/>
              <a:tailEnd type="none" w="lg" len="lg"/>
            </a:ln>
            <a:effectLst/>
          </p:spPr>
          <p:txBody>
            <a:bodyPr/>
            <a:lstStyle/>
            <a:p>
              <a:endParaRPr lang="en-US"/>
            </a:p>
          </p:txBody>
        </p:sp>
        <p:sp>
          <p:nvSpPr>
            <p:cNvPr id="18" name="Line 16"/>
            <p:cNvSpPr>
              <a:spLocks noChangeShapeType="1"/>
            </p:cNvSpPr>
            <p:nvPr/>
          </p:nvSpPr>
          <p:spPr bwMode="auto">
            <a:xfrm flipH="1">
              <a:off x="5106988" y="3659188"/>
              <a:ext cx="836612" cy="0"/>
            </a:xfrm>
            <a:prstGeom prst="line">
              <a:avLst/>
            </a:prstGeom>
            <a:noFill/>
            <a:ln w="25400">
              <a:solidFill>
                <a:schemeClr val="tx1"/>
              </a:solidFill>
              <a:round/>
              <a:headEnd type="stealth" w="lg" len="lg"/>
              <a:tailEnd type="none" w="lg" len="lg"/>
            </a:ln>
            <a:effectLst/>
          </p:spPr>
          <p:txBody>
            <a:bodyPr/>
            <a:lstStyle/>
            <a:p>
              <a:endParaRPr lang="en-US"/>
            </a:p>
          </p:txBody>
        </p:sp>
      </p:grpSp>
      <p:sp>
        <p:nvSpPr>
          <p:cNvPr id="19" name="Text Box 2"/>
          <p:cNvSpPr txBox="1">
            <a:spLocks noChangeArrowheads="1"/>
          </p:cNvSpPr>
          <p:nvPr/>
        </p:nvSpPr>
        <p:spPr bwMode="auto">
          <a:xfrm>
            <a:off x="381000" y="381000"/>
            <a:ext cx="81534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t>Now suppose the outcome of the 1</a:t>
            </a:r>
            <a:r>
              <a:rPr lang="en-US" sz="2200" b="1" kern="0" baseline="30000" smtClean="0"/>
              <a:t>st</a:t>
            </a:r>
            <a:r>
              <a:rPr lang="en-US" sz="2200" b="1" kern="0" smtClean="0"/>
              <a:t>  pregnancy affects smoking in the 2</a:t>
            </a:r>
            <a:r>
              <a:rPr lang="en-US" sz="2200" b="1" kern="0" baseline="30000" smtClean="0"/>
              <a:t>nd</a:t>
            </a:r>
            <a:r>
              <a:rPr lang="en-US" sz="2200" b="1" kern="0" smtClean="0"/>
              <a:t> pregnancy.</a:t>
            </a:r>
            <a:endParaRPr kumimoji="0" lang="en-US" sz="2200" b="1"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13538163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44</a:t>
            </a:fld>
            <a:endParaRPr lang="en-US" dirty="0"/>
          </a:p>
        </p:txBody>
      </p:sp>
      <p:grpSp>
        <p:nvGrpSpPr>
          <p:cNvPr id="4" name="Group 3"/>
          <p:cNvGrpSpPr/>
          <p:nvPr/>
        </p:nvGrpSpPr>
        <p:grpSpPr>
          <a:xfrm>
            <a:off x="304800" y="1981200"/>
            <a:ext cx="8348663" cy="3995737"/>
            <a:chOff x="304800" y="347663"/>
            <a:chExt cx="8348663" cy="3995737"/>
          </a:xfrm>
        </p:grpSpPr>
        <p:sp>
          <p:nvSpPr>
            <p:cNvPr id="5" name="Text Box 3"/>
            <p:cNvSpPr txBox="1">
              <a:spLocks noChangeArrowheads="1"/>
            </p:cNvSpPr>
            <p:nvPr/>
          </p:nvSpPr>
          <p:spPr bwMode="auto">
            <a:xfrm>
              <a:off x="3657600" y="3152775"/>
              <a:ext cx="1250950" cy="1190625"/>
            </a:xfrm>
            <a:prstGeom prst="rect">
              <a:avLst/>
            </a:prstGeom>
            <a:noFill/>
            <a:ln w="9525">
              <a:noFill/>
              <a:miter lim="800000"/>
              <a:headEnd/>
              <a:tailEnd/>
            </a:ln>
            <a:effectLst/>
          </p:spPr>
          <p:txBody>
            <a:bodyPr wrap="none">
              <a:spAutoFit/>
            </a:bodyPr>
            <a:lstStyle/>
            <a:p>
              <a:pPr algn="ctr"/>
              <a:r>
                <a:rPr lang="en-US" sz="1800">
                  <a:latin typeface="Arial" charset="0"/>
                </a:rPr>
                <a:t>Smoking,</a:t>
              </a:r>
            </a:p>
            <a:p>
              <a:pPr algn="ctr"/>
              <a:r>
                <a:rPr lang="en-US" sz="1800">
                  <a:latin typeface="Arial" charset="0"/>
                </a:rPr>
                <a:t>second</a:t>
              </a:r>
            </a:p>
            <a:p>
              <a:pPr algn="ctr"/>
              <a:r>
                <a:rPr lang="en-US" sz="1800">
                  <a:latin typeface="Arial" charset="0"/>
                </a:rPr>
                <a:t>pregnancy</a:t>
              </a:r>
            </a:p>
            <a:p>
              <a:pPr algn="ctr"/>
              <a:r>
                <a:rPr lang="en-US" sz="1800">
                  <a:latin typeface="Arial" charset="0"/>
                </a:rPr>
                <a:t>(S</a:t>
              </a:r>
              <a:r>
                <a:rPr lang="en-US" sz="1800" baseline="-25000">
                  <a:latin typeface="Arial" charset="0"/>
                </a:rPr>
                <a:t>2</a:t>
              </a:r>
              <a:r>
                <a:rPr lang="en-US" sz="1800">
                  <a:latin typeface="Arial" charset="0"/>
                </a:rPr>
                <a:t>)</a:t>
              </a:r>
            </a:p>
          </p:txBody>
        </p:sp>
        <p:sp>
          <p:nvSpPr>
            <p:cNvPr id="6" name="Text Box 4"/>
            <p:cNvSpPr txBox="1">
              <a:spLocks noChangeArrowheads="1"/>
            </p:cNvSpPr>
            <p:nvPr/>
          </p:nvSpPr>
          <p:spPr bwMode="auto">
            <a:xfrm>
              <a:off x="6149975" y="3381375"/>
              <a:ext cx="2503488" cy="641350"/>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second pregnancy (A</a:t>
              </a:r>
              <a:r>
                <a:rPr lang="en-US" sz="1800" baseline="-25000">
                  <a:latin typeface="Arial" charset="0"/>
                </a:rPr>
                <a:t>2</a:t>
              </a:r>
              <a:r>
                <a:rPr lang="en-US" sz="1800">
                  <a:latin typeface="Arial" charset="0"/>
                </a:rPr>
                <a:t>)</a:t>
              </a:r>
            </a:p>
          </p:txBody>
        </p:sp>
        <p:sp>
          <p:nvSpPr>
            <p:cNvPr id="7" name="Text Box 5"/>
            <p:cNvSpPr txBox="1">
              <a:spLocks noChangeArrowheads="1"/>
            </p:cNvSpPr>
            <p:nvPr/>
          </p:nvSpPr>
          <p:spPr bwMode="auto">
            <a:xfrm>
              <a:off x="304800" y="3381375"/>
              <a:ext cx="2482850" cy="915988"/>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first pregnancy</a:t>
              </a:r>
            </a:p>
            <a:p>
              <a:pPr algn="ctr"/>
              <a:r>
                <a:rPr lang="en-US" sz="1800">
                  <a:latin typeface="Arial" charset="0"/>
                </a:rPr>
                <a:t>(A</a:t>
              </a:r>
              <a:r>
                <a:rPr lang="en-US" sz="1800" baseline="-25000">
                  <a:latin typeface="Arial" charset="0"/>
                </a:rPr>
                <a:t>1</a:t>
              </a:r>
              <a:r>
                <a:rPr lang="en-US" sz="1800">
                  <a:latin typeface="Arial" charset="0"/>
                </a:rPr>
                <a:t>)</a:t>
              </a:r>
            </a:p>
          </p:txBody>
        </p:sp>
        <p:sp>
          <p:nvSpPr>
            <p:cNvPr id="8" name="Line 6"/>
            <p:cNvSpPr>
              <a:spLocks noChangeShapeType="1"/>
            </p:cNvSpPr>
            <p:nvPr/>
          </p:nvSpPr>
          <p:spPr bwMode="auto">
            <a:xfrm flipH="1">
              <a:off x="2743200" y="3660775"/>
              <a:ext cx="836613" cy="0"/>
            </a:xfrm>
            <a:prstGeom prst="line">
              <a:avLst/>
            </a:prstGeom>
            <a:noFill/>
            <a:ln w="25400">
              <a:solidFill>
                <a:schemeClr val="tx1"/>
              </a:solidFill>
              <a:round/>
              <a:headEnd type="stealth" w="lg" len="lg"/>
              <a:tailEnd type="none" w="lg" len="lg"/>
            </a:ln>
            <a:effectLst/>
          </p:spPr>
          <p:txBody>
            <a:bodyPr/>
            <a:lstStyle/>
            <a:p>
              <a:endParaRPr lang="en-US"/>
            </a:p>
          </p:txBody>
        </p:sp>
        <p:sp>
          <p:nvSpPr>
            <p:cNvPr id="9" name="Text Box 7"/>
            <p:cNvSpPr txBox="1">
              <a:spLocks noChangeArrowheads="1"/>
            </p:cNvSpPr>
            <p:nvPr/>
          </p:nvSpPr>
          <p:spPr bwMode="auto">
            <a:xfrm>
              <a:off x="4140200" y="347663"/>
              <a:ext cx="460375" cy="396875"/>
            </a:xfrm>
            <a:prstGeom prst="rect">
              <a:avLst/>
            </a:prstGeom>
            <a:noFill/>
            <a:ln w="25400">
              <a:noFill/>
              <a:miter lim="800000"/>
              <a:headEnd/>
              <a:tailEnd/>
            </a:ln>
            <a:effectLst/>
          </p:spPr>
          <p:txBody>
            <a:bodyPr wrap="none">
              <a:spAutoFit/>
            </a:bodyPr>
            <a:lstStyle/>
            <a:p>
              <a:r>
                <a:rPr lang="en-US">
                  <a:latin typeface="Arial" charset="0"/>
                </a:rPr>
                <a:t>U</a:t>
              </a:r>
              <a:r>
                <a:rPr lang="en-US" baseline="-25000">
                  <a:latin typeface="Arial" charset="0"/>
                </a:rPr>
                <a:t>1</a:t>
              </a:r>
              <a:endParaRPr lang="en-US">
                <a:latin typeface="Arial" charset="0"/>
              </a:endParaRPr>
            </a:p>
          </p:txBody>
        </p:sp>
        <p:sp>
          <p:nvSpPr>
            <p:cNvPr id="10" name="Line 8"/>
            <p:cNvSpPr>
              <a:spLocks noChangeShapeType="1"/>
            </p:cNvSpPr>
            <p:nvPr/>
          </p:nvSpPr>
          <p:spPr bwMode="auto">
            <a:xfrm flipV="1">
              <a:off x="1447800" y="609600"/>
              <a:ext cx="2667000" cy="2667000"/>
            </a:xfrm>
            <a:prstGeom prst="line">
              <a:avLst/>
            </a:prstGeom>
            <a:noFill/>
            <a:ln w="25400">
              <a:solidFill>
                <a:schemeClr val="tx1"/>
              </a:solidFill>
              <a:round/>
              <a:headEnd type="stealth" w="lg" len="lg"/>
              <a:tailEnd type="none" w="lg" len="lg"/>
            </a:ln>
            <a:effectLst/>
          </p:spPr>
          <p:txBody>
            <a:bodyPr/>
            <a:lstStyle/>
            <a:p>
              <a:endParaRPr lang="en-US"/>
            </a:p>
          </p:txBody>
        </p:sp>
        <p:sp>
          <p:nvSpPr>
            <p:cNvPr id="11" name="Line 9"/>
            <p:cNvSpPr>
              <a:spLocks noChangeShapeType="1"/>
            </p:cNvSpPr>
            <p:nvPr/>
          </p:nvSpPr>
          <p:spPr bwMode="auto">
            <a:xfrm flipH="1" flipV="1">
              <a:off x="4584700" y="690563"/>
              <a:ext cx="3035300" cy="2565400"/>
            </a:xfrm>
            <a:prstGeom prst="line">
              <a:avLst/>
            </a:prstGeom>
            <a:noFill/>
            <a:ln w="25400">
              <a:solidFill>
                <a:schemeClr val="tx1"/>
              </a:solidFill>
              <a:round/>
              <a:headEnd type="stealth" w="lg" len="lg"/>
              <a:tailEnd type="none" w="lg" len="lg"/>
            </a:ln>
            <a:effectLst/>
          </p:spPr>
          <p:txBody>
            <a:bodyPr/>
            <a:lstStyle/>
            <a:p>
              <a:endParaRPr lang="en-US"/>
            </a:p>
          </p:txBody>
        </p:sp>
        <p:sp>
          <p:nvSpPr>
            <p:cNvPr id="12" name="Text Box 10"/>
            <p:cNvSpPr txBox="1">
              <a:spLocks noChangeArrowheads="1"/>
            </p:cNvSpPr>
            <p:nvPr/>
          </p:nvSpPr>
          <p:spPr bwMode="auto">
            <a:xfrm>
              <a:off x="3429000" y="1446213"/>
              <a:ext cx="1631950" cy="915987"/>
            </a:xfrm>
            <a:prstGeom prst="rect">
              <a:avLst/>
            </a:prstGeom>
            <a:noFill/>
            <a:ln w="9525">
              <a:noFill/>
              <a:miter lim="800000"/>
              <a:headEnd/>
              <a:tailEnd/>
            </a:ln>
            <a:effectLst/>
          </p:spPr>
          <p:txBody>
            <a:bodyPr>
              <a:spAutoFit/>
            </a:bodyPr>
            <a:lstStyle/>
            <a:p>
              <a:pPr algn="ctr"/>
              <a:r>
                <a:rPr lang="en-US" sz="1800">
                  <a:latin typeface="Arial" charset="0"/>
                </a:rPr>
                <a:t>Smoking, first</a:t>
              </a:r>
            </a:p>
            <a:p>
              <a:pPr algn="ctr"/>
              <a:r>
                <a:rPr lang="en-US" sz="1800">
                  <a:latin typeface="Arial" charset="0"/>
                </a:rPr>
                <a:t>pregnancy (S</a:t>
              </a:r>
              <a:r>
                <a:rPr lang="en-US" sz="1800" baseline="-25000">
                  <a:latin typeface="Arial" charset="0"/>
                </a:rPr>
                <a:t>1</a:t>
              </a:r>
              <a:r>
                <a:rPr lang="en-US" sz="1800">
                  <a:latin typeface="Arial" charset="0"/>
                </a:rPr>
                <a:t>)</a:t>
              </a:r>
            </a:p>
          </p:txBody>
        </p:sp>
        <p:sp>
          <p:nvSpPr>
            <p:cNvPr id="13" name="Line 11"/>
            <p:cNvSpPr>
              <a:spLocks noChangeShapeType="1"/>
            </p:cNvSpPr>
            <p:nvPr/>
          </p:nvSpPr>
          <p:spPr bwMode="auto">
            <a:xfrm flipV="1">
              <a:off x="4800600" y="2582863"/>
              <a:ext cx="952500" cy="723900"/>
            </a:xfrm>
            <a:prstGeom prst="line">
              <a:avLst/>
            </a:prstGeom>
            <a:noFill/>
            <a:ln w="25400">
              <a:solidFill>
                <a:schemeClr val="tx1"/>
              </a:solidFill>
              <a:round/>
              <a:headEnd type="stealth" w="lg" len="lg"/>
              <a:tailEnd type="none" w="lg" len="lg"/>
            </a:ln>
            <a:effectLst/>
          </p:spPr>
          <p:txBody>
            <a:bodyPr/>
            <a:lstStyle/>
            <a:p>
              <a:endParaRPr lang="en-US"/>
            </a:p>
          </p:txBody>
        </p:sp>
        <p:sp>
          <p:nvSpPr>
            <p:cNvPr id="14" name="Line 12"/>
            <p:cNvSpPr>
              <a:spLocks noChangeShapeType="1"/>
            </p:cNvSpPr>
            <p:nvPr/>
          </p:nvSpPr>
          <p:spPr bwMode="auto">
            <a:xfrm flipV="1">
              <a:off x="2501900" y="2133600"/>
              <a:ext cx="1066800" cy="990600"/>
            </a:xfrm>
            <a:prstGeom prst="line">
              <a:avLst/>
            </a:prstGeom>
            <a:noFill/>
            <a:ln w="25400">
              <a:solidFill>
                <a:schemeClr val="tx1"/>
              </a:solidFill>
              <a:round/>
              <a:headEnd type="stealth" w="lg" len="lg"/>
              <a:tailEnd type="none" w="lg" len="lg"/>
            </a:ln>
            <a:effectLst/>
          </p:spPr>
          <p:txBody>
            <a:bodyPr/>
            <a:lstStyle/>
            <a:p>
              <a:endParaRPr lang="en-US"/>
            </a:p>
          </p:txBody>
        </p:sp>
        <p:sp>
          <p:nvSpPr>
            <p:cNvPr id="15" name="Text Box 13"/>
            <p:cNvSpPr txBox="1">
              <a:spLocks noChangeArrowheads="1"/>
            </p:cNvSpPr>
            <p:nvPr/>
          </p:nvSpPr>
          <p:spPr bwMode="auto">
            <a:xfrm>
              <a:off x="5711825" y="2239963"/>
              <a:ext cx="460375" cy="396875"/>
            </a:xfrm>
            <a:prstGeom prst="rect">
              <a:avLst/>
            </a:prstGeom>
            <a:noFill/>
            <a:ln w="25400">
              <a:noFill/>
              <a:miter lim="800000"/>
              <a:headEnd/>
              <a:tailEnd/>
            </a:ln>
            <a:effectLst/>
          </p:spPr>
          <p:txBody>
            <a:bodyPr wrap="none">
              <a:spAutoFit/>
            </a:bodyPr>
            <a:lstStyle/>
            <a:p>
              <a:r>
                <a:rPr lang="en-US">
                  <a:latin typeface="Arial" charset="0"/>
                </a:rPr>
                <a:t>U</a:t>
              </a:r>
              <a:r>
                <a:rPr lang="en-US" baseline="-25000">
                  <a:latin typeface="Arial" charset="0"/>
                </a:rPr>
                <a:t>2</a:t>
              </a:r>
              <a:endParaRPr lang="en-US">
                <a:latin typeface="Arial" charset="0"/>
              </a:endParaRPr>
            </a:p>
          </p:txBody>
        </p:sp>
        <p:sp>
          <p:nvSpPr>
            <p:cNvPr id="16" name="Line 14"/>
            <p:cNvSpPr>
              <a:spLocks noChangeShapeType="1"/>
            </p:cNvSpPr>
            <p:nvPr/>
          </p:nvSpPr>
          <p:spPr bwMode="auto">
            <a:xfrm>
              <a:off x="4876800" y="2239963"/>
              <a:ext cx="838200" cy="152400"/>
            </a:xfrm>
            <a:prstGeom prst="line">
              <a:avLst/>
            </a:prstGeom>
            <a:noFill/>
            <a:ln w="25400">
              <a:solidFill>
                <a:schemeClr val="tx1"/>
              </a:solidFill>
              <a:round/>
              <a:headEnd type="stealth" w="lg" len="lg"/>
              <a:tailEnd type="none" w="lg" len="lg"/>
            </a:ln>
            <a:effectLst/>
          </p:spPr>
          <p:txBody>
            <a:bodyPr/>
            <a:lstStyle/>
            <a:p>
              <a:endParaRPr lang="en-US"/>
            </a:p>
          </p:txBody>
        </p:sp>
        <p:sp>
          <p:nvSpPr>
            <p:cNvPr id="17" name="Line 15"/>
            <p:cNvSpPr>
              <a:spLocks noChangeShapeType="1"/>
            </p:cNvSpPr>
            <p:nvPr/>
          </p:nvSpPr>
          <p:spPr bwMode="auto">
            <a:xfrm flipH="1" flipV="1">
              <a:off x="4267200" y="2392363"/>
              <a:ext cx="0" cy="762000"/>
            </a:xfrm>
            <a:prstGeom prst="line">
              <a:avLst/>
            </a:prstGeom>
            <a:noFill/>
            <a:ln w="25400">
              <a:solidFill>
                <a:schemeClr val="tx1"/>
              </a:solidFill>
              <a:round/>
              <a:headEnd type="stealth" w="lg" len="lg"/>
              <a:tailEnd type="none" w="lg" len="lg"/>
            </a:ln>
            <a:effectLst/>
          </p:spPr>
          <p:txBody>
            <a:bodyPr/>
            <a:lstStyle/>
            <a:p>
              <a:endParaRPr lang="en-US"/>
            </a:p>
          </p:txBody>
        </p:sp>
        <p:sp>
          <p:nvSpPr>
            <p:cNvPr id="18" name="Line 16"/>
            <p:cNvSpPr>
              <a:spLocks noChangeShapeType="1"/>
            </p:cNvSpPr>
            <p:nvPr/>
          </p:nvSpPr>
          <p:spPr bwMode="auto">
            <a:xfrm flipH="1">
              <a:off x="5106988" y="3659188"/>
              <a:ext cx="836612" cy="0"/>
            </a:xfrm>
            <a:prstGeom prst="line">
              <a:avLst/>
            </a:prstGeom>
            <a:noFill/>
            <a:ln w="25400">
              <a:solidFill>
                <a:schemeClr val="tx1"/>
              </a:solidFill>
              <a:round/>
              <a:headEnd type="stealth" w="lg" len="lg"/>
              <a:tailEnd type="none" w="lg" len="lg"/>
            </a:ln>
            <a:effectLst/>
          </p:spPr>
          <p:txBody>
            <a:bodyPr/>
            <a:lstStyle/>
            <a:p>
              <a:endParaRPr lang="en-US"/>
            </a:p>
          </p:txBody>
        </p:sp>
      </p:grpSp>
      <p:sp>
        <p:nvSpPr>
          <p:cNvPr id="19" name="Text Box 2"/>
          <p:cNvSpPr txBox="1">
            <a:spLocks noChangeArrowheads="1"/>
          </p:cNvSpPr>
          <p:nvPr/>
        </p:nvSpPr>
        <p:spPr bwMode="auto">
          <a:xfrm>
            <a:off x="381000" y="381000"/>
            <a:ext cx="8153400" cy="154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233363" marR="0" lvl="0" indent="-233363" defTabSz="914400" eaLnBrk="0" fontAlgn="base" latinLnBrk="0" hangingPunct="0">
              <a:lnSpc>
                <a:spcPct val="120000"/>
              </a:lnSpc>
              <a:spcBef>
                <a:spcPct val="0"/>
              </a:spcBef>
              <a:spcAft>
                <a:spcPct val="0"/>
              </a:spcAft>
              <a:buClrTx/>
              <a:buSzTx/>
              <a:buFontTx/>
              <a:buNone/>
              <a:tabLst/>
              <a:defRPr/>
            </a:pPr>
            <a:r>
              <a:rPr lang="en-US" kern="0" smtClean="0"/>
              <a:t>S</a:t>
            </a:r>
            <a:r>
              <a:rPr lang="en-US" kern="0" baseline="-25000" smtClean="0"/>
              <a:t>1</a:t>
            </a:r>
            <a:r>
              <a:rPr lang="en-US" kern="0" smtClean="0"/>
              <a:t> isn’t a confounder.  </a:t>
            </a:r>
          </a:p>
          <a:p>
            <a:pPr marL="233363" marR="0" lvl="0" indent="-233363" defTabSz="914400" eaLnBrk="0" fontAlgn="base" latinLnBrk="0" hangingPunct="0">
              <a:lnSpc>
                <a:spcPct val="120000"/>
              </a:lnSpc>
              <a:spcBef>
                <a:spcPct val="0"/>
              </a:spcBef>
              <a:spcAft>
                <a:spcPct val="0"/>
              </a:spcAft>
              <a:buClrTx/>
              <a:buSzTx/>
              <a:buFontTx/>
              <a:buNone/>
              <a:tabLst/>
              <a:defRPr/>
            </a:pPr>
            <a:r>
              <a:rPr lang="en-US" kern="0" smtClean="0"/>
              <a:t>But when we block the only confounding path by conditioning on A</a:t>
            </a:r>
            <a:r>
              <a:rPr lang="en-US" kern="0" baseline="-25000" smtClean="0"/>
              <a:t>1</a:t>
            </a:r>
            <a:r>
              <a:rPr lang="en-US" kern="0" smtClean="0"/>
              <a:t>, we open two selection-bias paths.</a:t>
            </a:r>
          </a:p>
          <a:p>
            <a:pPr marL="233363" marR="0" lvl="0" indent="-233363" defTabSz="914400" eaLnBrk="0" fontAlgn="base" latinLnBrk="0" hangingPunct="0">
              <a:lnSpc>
                <a:spcPct val="120000"/>
              </a:lnSpc>
              <a:spcBef>
                <a:spcPct val="0"/>
              </a:spcBef>
              <a:spcAft>
                <a:spcPct val="0"/>
              </a:spcAft>
              <a:buClrTx/>
              <a:buSzTx/>
              <a:buFontTx/>
              <a:buNone/>
              <a:tabLst/>
              <a:defRPr/>
            </a:pPr>
            <a:r>
              <a:rPr lang="en-US" kern="0" smtClean="0"/>
              <a:t>To block them, we have to condition additionally on S</a:t>
            </a:r>
            <a:r>
              <a:rPr lang="en-US" kern="0" baseline="-25000" smtClean="0"/>
              <a:t>1</a:t>
            </a:r>
            <a:r>
              <a:rPr lang="en-US" kern="0" smtClean="0"/>
              <a:t>.</a:t>
            </a:r>
            <a:endParaRPr kumimoji="0" lang="en-US" i="0" u="none" strike="noStrike" kern="0" cap="none" spc="0" normalizeH="0" baseline="0" noProof="0" dirty="0" smtClean="0">
              <a:ln>
                <a:noFill/>
              </a:ln>
              <a:effectLst/>
              <a:uLnTx/>
              <a:uFillTx/>
            </a:endParaRPr>
          </a:p>
        </p:txBody>
      </p:sp>
      <p:sp>
        <p:nvSpPr>
          <p:cNvPr id="3" name="Rectangle 2"/>
          <p:cNvSpPr/>
          <p:nvPr/>
        </p:nvSpPr>
        <p:spPr>
          <a:xfrm>
            <a:off x="304800" y="4953000"/>
            <a:ext cx="2362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429000" y="2971800"/>
            <a:ext cx="15367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90313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45</a:t>
            </a:fld>
            <a:endParaRPr lang="en-US" dirty="0"/>
          </a:p>
        </p:txBody>
      </p:sp>
      <p:grpSp>
        <p:nvGrpSpPr>
          <p:cNvPr id="3" name="Group 2"/>
          <p:cNvGrpSpPr/>
          <p:nvPr/>
        </p:nvGrpSpPr>
        <p:grpSpPr>
          <a:xfrm>
            <a:off x="304800" y="1371600"/>
            <a:ext cx="8348663" cy="3995737"/>
            <a:chOff x="304800" y="1371600"/>
            <a:chExt cx="8348663" cy="3995737"/>
          </a:xfrm>
        </p:grpSpPr>
        <p:sp>
          <p:nvSpPr>
            <p:cNvPr id="5" name="Text Box 3"/>
            <p:cNvSpPr txBox="1">
              <a:spLocks noChangeArrowheads="1"/>
            </p:cNvSpPr>
            <p:nvPr/>
          </p:nvSpPr>
          <p:spPr bwMode="auto">
            <a:xfrm>
              <a:off x="3657600" y="4176712"/>
              <a:ext cx="1250950" cy="1190625"/>
            </a:xfrm>
            <a:prstGeom prst="rect">
              <a:avLst/>
            </a:prstGeom>
            <a:noFill/>
            <a:ln w="9525">
              <a:noFill/>
              <a:miter lim="800000"/>
              <a:headEnd/>
              <a:tailEnd/>
            </a:ln>
            <a:effectLst/>
          </p:spPr>
          <p:txBody>
            <a:bodyPr wrap="none">
              <a:spAutoFit/>
            </a:bodyPr>
            <a:lstStyle/>
            <a:p>
              <a:pPr algn="ctr"/>
              <a:r>
                <a:rPr lang="en-US" sz="1800">
                  <a:latin typeface="Arial" charset="0"/>
                </a:rPr>
                <a:t>Smoking,</a:t>
              </a:r>
            </a:p>
            <a:p>
              <a:pPr algn="ctr"/>
              <a:r>
                <a:rPr lang="en-US" sz="1800">
                  <a:latin typeface="Arial" charset="0"/>
                </a:rPr>
                <a:t>second</a:t>
              </a:r>
            </a:p>
            <a:p>
              <a:pPr algn="ctr"/>
              <a:r>
                <a:rPr lang="en-US" sz="1800">
                  <a:latin typeface="Arial" charset="0"/>
                </a:rPr>
                <a:t>pregnancy</a:t>
              </a:r>
            </a:p>
            <a:p>
              <a:pPr algn="ctr"/>
              <a:r>
                <a:rPr lang="en-US" sz="1800">
                  <a:latin typeface="Arial" charset="0"/>
                </a:rPr>
                <a:t>(S</a:t>
              </a:r>
              <a:r>
                <a:rPr lang="en-US" sz="1800" baseline="-25000">
                  <a:latin typeface="Arial" charset="0"/>
                </a:rPr>
                <a:t>2</a:t>
              </a:r>
              <a:r>
                <a:rPr lang="en-US" sz="1800">
                  <a:latin typeface="Arial" charset="0"/>
                </a:rPr>
                <a:t>)</a:t>
              </a:r>
            </a:p>
          </p:txBody>
        </p:sp>
        <p:sp>
          <p:nvSpPr>
            <p:cNvPr id="6" name="Text Box 4"/>
            <p:cNvSpPr txBox="1">
              <a:spLocks noChangeArrowheads="1"/>
            </p:cNvSpPr>
            <p:nvPr/>
          </p:nvSpPr>
          <p:spPr bwMode="auto">
            <a:xfrm>
              <a:off x="6149975" y="4405312"/>
              <a:ext cx="2503488" cy="641350"/>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second pregnancy (A</a:t>
              </a:r>
              <a:r>
                <a:rPr lang="en-US" sz="1800" baseline="-25000">
                  <a:latin typeface="Arial" charset="0"/>
                </a:rPr>
                <a:t>2</a:t>
              </a:r>
              <a:r>
                <a:rPr lang="en-US" sz="1800">
                  <a:latin typeface="Arial" charset="0"/>
                </a:rPr>
                <a:t>)</a:t>
              </a:r>
            </a:p>
          </p:txBody>
        </p:sp>
        <p:sp>
          <p:nvSpPr>
            <p:cNvPr id="7" name="Text Box 5"/>
            <p:cNvSpPr txBox="1">
              <a:spLocks noChangeArrowheads="1"/>
            </p:cNvSpPr>
            <p:nvPr/>
          </p:nvSpPr>
          <p:spPr bwMode="auto">
            <a:xfrm>
              <a:off x="304800" y="4405312"/>
              <a:ext cx="2482850" cy="915988"/>
            </a:xfrm>
            <a:prstGeom prst="rect">
              <a:avLst/>
            </a:prstGeom>
            <a:noFill/>
            <a:ln w="9525">
              <a:noFill/>
              <a:miter lim="800000"/>
              <a:headEnd/>
              <a:tailEnd/>
            </a:ln>
            <a:effectLst/>
          </p:spPr>
          <p:txBody>
            <a:bodyPr wrap="none">
              <a:spAutoFit/>
            </a:bodyPr>
            <a:lstStyle/>
            <a:p>
              <a:pPr algn="ctr"/>
              <a:r>
                <a:rPr lang="en-US" sz="1800">
                  <a:latin typeface="Arial" charset="0"/>
                </a:rPr>
                <a:t>Spontaneous abortion,</a:t>
              </a:r>
            </a:p>
            <a:p>
              <a:pPr algn="ctr"/>
              <a:r>
                <a:rPr lang="en-US" sz="1800">
                  <a:latin typeface="Arial" charset="0"/>
                </a:rPr>
                <a:t>first pregnancy</a:t>
              </a:r>
            </a:p>
            <a:p>
              <a:pPr algn="ctr"/>
              <a:r>
                <a:rPr lang="en-US" sz="1800">
                  <a:latin typeface="Arial" charset="0"/>
                </a:rPr>
                <a:t>(A</a:t>
              </a:r>
              <a:r>
                <a:rPr lang="en-US" sz="1800" baseline="-25000">
                  <a:latin typeface="Arial" charset="0"/>
                </a:rPr>
                <a:t>1</a:t>
              </a:r>
              <a:r>
                <a:rPr lang="en-US" sz="1800">
                  <a:latin typeface="Arial" charset="0"/>
                </a:rPr>
                <a:t>)</a:t>
              </a:r>
            </a:p>
          </p:txBody>
        </p:sp>
        <p:sp>
          <p:nvSpPr>
            <p:cNvPr id="8" name="Line 6"/>
            <p:cNvSpPr>
              <a:spLocks noChangeShapeType="1"/>
            </p:cNvSpPr>
            <p:nvPr/>
          </p:nvSpPr>
          <p:spPr bwMode="auto">
            <a:xfrm flipH="1">
              <a:off x="2743200" y="4684712"/>
              <a:ext cx="836613" cy="0"/>
            </a:xfrm>
            <a:prstGeom prst="line">
              <a:avLst/>
            </a:prstGeom>
            <a:noFill/>
            <a:ln w="25400">
              <a:solidFill>
                <a:schemeClr val="tx1"/>
              </a:solidFill>
              <a:round/>
              <a:headEnd type="stealth" w="lg" len="lg"/>
              <a:tailEnd type="none" w="lg" len="lg"/>
            </a:ln>
            <a:effectLst/>
          </p:spPr>
          <p:txBody>
            <a:bodyPr/>
            <a:lstStyle/>
            <a:p>
              <a:endParaRPr lang="en-US"/>
            </a:p>
          </p:txBody>
        </p:sp>
        <p:sp>
          <p:nvSpPr>
            <p:cNvPr id="9" name="Text Box 7"/>
            <p:cNvSpPr txBox="1">
              <a:spLocks noChangeArrowheads="1"/>
            </p:cNvSpPr>
            <p:nvPr/>
          </p:nvSpPr>
          <p:spPr bwMode="auto">
            <a:xfrm>
              <a:off x="4140200" y="1371600"/>
              <a:ext cx="460375" cy="396875"/>
            </a:xfrm>
            <a:prstGeom prst="rect">
              <a:avLst/>
            </a:prstGeom>
            <a:noFill/>
            <a:ln w="25400">
              <a:noFill/>
              <a:miter lim="800000"/>
              <a:headEnd/>
              <a:tailEnd/>
            </a:ln>
            <a:effectLst/>
          </p:spPr>
          <p:txBody>
            <a:bodyPr wrap="none">
              <a:spAutoFit/>
            </a:bodyPr>
            <a:lstStyle/>
            <a:p>
              <a:r>
                <a:rPr lang="en-US">
                  <a:latin typeface="Arial" charset="0"/>
                </a:rPr>
                <a:t>U</a:t>
              </a:r>
              <a:r>
                <a:rPr lang="en-US" baseline="-25000">
                  <a:latin typeface="Arial" charset="0"/>
                </a:rPr>
                <a:t>1</a:t>
              </a:r>
              <a:endParaRPr lang="en-US">
                <a:latin typeface="Arial" charset="0"/>
              </a:endParaRPr>
            </a:p>
          </p:txBody>
        </p:sp>
        <p:sp>
          <p:nvSpPr>
            <p:cNvPr id="10" name="Line 8"/>
            <p:cNvSpPr>
              <a:spLocks noChangeShapeType="1"/>
            </p:cNvSpPr>
            <p:nvPr/>
          </p:nvSpPr>
          <p:spPr bwMode="auto">
            <a:xfrm flipV="1">
              <a:off x="1447800" y="1633537"/>
              <a:ext cx="2667000" cy="2667000"/>
            </a:xfrm>
            <a:prstGeom prst="line">
              <a:avLst/>
            </a:prstGeom>
            <a:noFill/>
            <a:ln w="25400">
              <a:solidFill>
                <a:schemeClr val="tx1"/>
              </a:solidFill>
              <a:round/>
              <a:headEnd type="stealth" w="lg" len="lg"/>
              <a:tailEnd type="none" w="lg" len="lg"/>
            </a:ln>
            <a:effectLst/>
          </p:spPr>
          <p:txBody>
            <a:bodyPr/>
            <a:lstStyle/>
            <a:p>
              <a:endParaRPr lang="en-US"/>
            </a:p>
          </p:txBody>
        </p:sp>
        <p:sp>
          <p:nvSpPr>
            <p:cNvPr id="11" name="Line 9"/>
            <p:cNvSpPr>
              <a:spLocks noChangeShapeType="1"/>
            </p:cNvSpPr>
            <p:nvPr/>
          </p:nvSpPr>
          <p:spPr bwMode="auto">
            <a:xfrm flipH="1" flipV="1">
              <a:off x="4584700" y="1714500"/>
              <a:ext cx="3035300" cy="2565400"/>
            </a:xfrm>
            <a:prstGeom prst="line">
              <a:avLst/>
            </a:prstGeom>
            <a:noFill/>
            <a:ln w="25400">
              <a:solidFill>
                <a:schemeClr val="tx1"/>
              </a:solidFill>
              <a:round/>
              <a:headEnd type="stealth" w="lg" len="lg"/>
              <a:tailEnd type="none" w="lg" len="lg"/>
            </a:ln>
            <a:effectLst/>
          </p:spPr>
          <p:txBody>
            <a:bodyPr/>
            <a:lstStyle/>
            <a:p>
              <a:endParaRPr lang="en-US"/>
            </a:p>
          </p:txBody>
        </p:sp>
        <p:sp>
          <p:nvSpPr>
            <p:cNvPr id="12" name="Text Box 10"/>
            <p:cNvSpPr txBox="1">
              <a:spLocks noChangeArrowheads="1"/>
            </p:cNvSpPr>
            <p:nvPr/>
          </p:nvSpPr>
          <p:spPr bwMode="auto">
            <a:xfrm>
              <a:off x="3429000" y="2470150"/>
              <a:ext cx="1631950" cy="915987"/>
            </a:xfrm>
            <a:prstGeom prst="rect">
              <a:avLst/>
            </a:prstGeom>
            <a:noFill/>
            <a:ln w="9525">
              <a:noFill/>
              <a:miter lim="800000"/>
              <a:headEnd/>
              <a:tailEnd/>
            </a:ln>
            <a:effectLst/>
          </p:spPr>
          <p:txBody>
            <a:bodyPr>
              <a:spAutoFit/>
            </a:bodyPr>
            <a:lstStyle/>
            <a:p>
              <a:pPr algn="ctr"/>
              <a:r>
                <a:rPr lang="en-US" sz="1800">
                  <a:latin typeface="Arial" charset="0"/>
                </a:rPr>
                <a:t>Smoking, first</a:t>
              </a:r>
            </a:p>
            <a:p>
              <a:pPr algn="ctr"/>
              <a:r>
                <a:rPr lang="en-US" sz="1800">
                  <a:latin typeface="Arial" charset="0"/>
                </a:rPr>
                <a:t>pregnancy (S</a:t>
              </a:r>
              <a:r>
                <a:rPr lang="en-US" sz="1800" baseline="-25000">
                  <a:latin typeface="Arial" charset="0"/>
                </a:rPr>
                <a:t>1</a:t>
              </a:r>
              <a:r>
                <a:rPr lang="en-US" sz="1800">
                  <a:latin typeface="Arial" charset="0"/>
                </a:rPr>
                <a:t>)</a:t>
              </a:r>
            </a:p>
          </p:txBody>
        </p:sp>
        <p:sp>
          <p:nvSpPr>
            <p:cNvPr id="14" name="Line 12"/>
            <p:cNvSpPr>
              <a:spLocks noChangeShapeType="1"/>
            </p:cNvSpPr>
            <p:nvPr/>
          </p:nvSpPr>
          <p:spPr bwMode="auto">
            <a:xfrm flipV="1">
              <a:off x="2501900" y="3157537"/>
              <a:ext cx="1066800" cy="990600"/>
            </a:xfrm>
            <a:prstGeom prst="line">
              <a:avLst/>
            </a:prstGeom>
            <a:noFill/>
            <a:ln w="25400">
              <a:solidFill>
                <a:schemeClr val="tx1"/>
              </a:solidFill>
              <a:round/>
              <a:headEnd type="stealth" w="lg" len="lg"/>
              <a:tailEnd type="none" w="lg" len="lg"/>
            </a:ln>
            <a:effectLst/>
          </p:spPr>
          <p:txBody>
            <a:bodyPr/>
            <a:lstStyle/>
            <a:p>
              <a:endParaRPr lang="en-US"/>
            </a:p>
          </p:txBody>
        </p:sp>
        <p:sp>
          <p:nvSpPr>
            <p:cNvPr id="17" name="Line 15"/>
            <p:cNvSpPr>
              <a:spLocks noChangeShapeType="1"/>
            </p:cNvSpPr>
            <p:nvPr/>
          </p:nvSpPr>
          <p:spPr bwMode="auto">
            <a:xfrm flipH="1" flipV="1">
              <a:off x="4267200" y="3416300"/>
              <a:ext cx="0" cy="762000"/>
            </a:xfrm>
            <a:prstGeom prst="line">
              <a:avLst/>
            </a:prstGeom>
            <a:noFill/>
            <a:ln w="25400">
              <a:solidFill>
                <a:schemeClr val="tx1"/>
              </a:solidFill>
              <a:round/>
              <a:headEnd type="stealth" w="lg" len="lg"/>
              <a:tailEnd type="none" w="lg" len="lg"/>
            </a:ln>
            <a:effectLst/>
          </p:spPr>
          <p:txBody>
            <a:bodyPr/>
            <a:lstStyle/>
            <a:p>
              <a:endParaRPr lang="en-US"/>
            </a:p>
          </p:txBody>
        </p:sp>
        <p:sp>
          <p:nvSpPr>
            <p:cNvPr id="18" name="Line 16"/>
            <p:cNvSpPr>
              <a:spLocks noChangeShapeType="1"/>
            </p:cNvSpPr>
            <p:nvPr/>
          </p:nvSpPr>
          <p:spPr bwMode="auto">
            <a:xfrm flipH="1">
              <a:off x="5106988" y="4683125"/>
              <a:ext cx="836612" cy="0"/>
            </a:xfrm>
            <a:prstGeom prst="line">
              <a:avLst/>
            </a:prstGeom>
            <a:noFill/>
            <a:ln w="25400">
              <a:solidFill>
                <a:schemeClr val="tx1"/>
              </a:solidFill>
              <a:round/>
              <a:headEnd type="stealth" w="lg" len="lg"/>
              <a:tailEnd type="none" w="lg" len="lg"/>
            </a:ln>
            <a:effectLst/>
          </p:spPr>
          <p:txBody>
            <a:bodyPr/>
            <a:lstStyle/>
            <a:p>
              <a:endParaRPr lang="en-US"/>
            </a:p>
          </p:txBody>
        </p:sp>
      </p:grpSp>
      <p:sp>
        <p:nvSpPr>
          <p:cNvPr id="19" name="Text Box 2"/>
          <p:cNvSpPr txBox="1">
            <a:spLocks noChangeArrowheads="1"/>
          </p:cNvSpPr>
          <p:nvPr/>
        </p:nvSpPr>
        <p:spPr bwMode="auto">
          <a:xfrm>
            <a:off x="381000" y="381000"/>
            <a:ext cx="81534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t>Does it matter whether 1</a:t>
            </a:r>
            <a:r>
              <a:rPr lang="en-US" sz="2200" b="1" kern="0" baseline="30000" smtClean="0"/>
              <a:t>st</a:t>
            </a:r>
            <a:r>
              <a:rPr lang="en-US" sz="2200" b="1" kern="0" smtClean="0"/>
              <a:t> and 2</a:t>
            </a:r>
            <a:r>
              <a:rPr lang="en-US" sz="2200" b="1" kern="0" baseline="30000" smtClean="0"/>
              <a:t>nd</a:t>
            </a:r>
            <a:r>
              <a:rPr lang="en-US" sz="2200" b="1" kern="0" smtClean="0"/>
              <a:t> pregnancy smoking share common causes?</a:t>
            </a:r>
            <a:endParaRPr kumimoji="0" lang="en-US" sz="2200" b="1"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17052798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46</a:t>
            </a:fld>
            <a:endParaRPr lang="en-US" dirty="0"/>
          </a:p>
        </p:txBody>
      </p:sp>
      <p:sp>
        <p:nvSpPr>
          <p:cNvPr id="3" name="Text Box 2"/>
          <p:cNvSpPr txBox="1">
            <a:spLocks noChangeArrowheads="1"/>
          </p:cNvSpPr>
          <p:nvPr/>
        </p:nvSpPr>
        <p:spPr bwMode="auto">
          <a:xfrm>
            <a:off x="381000" y="1304121"/>
            <a:ext cx="8305800" cy="4770537"/>
          </a:xfrm>
          <a:prstGeom prst="rect">
            <a:avLst/>
          </a:prstGeom>
          <a:noFill/>
          <a:ln w="34925">
            <a:noFill/>
            <a:miter lim="800000"/>
            <a:headEnd/>
            <a:tailEnd type="none" w="lg" len="lg"/>
          </a:ln>
          <a:effectLst/>
        </p:spPr>
        <p:txBody>
          <a:bodyPr wrap="square">
            <a:spAutoFit/>
          </a:bodyPr>
          <a:lstStyle/>
          <a:p>
            <a:pPr marL="233363" marR="0" lvl="0" indent="-230188"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No, if the outcome of the 1</a:t>
            </a:r>
            <a:r>
              <a:rPr lang="en-US" sz="2000" kern="0" baseline="30000" smtClean="0">
                <a:solidFill>
                  <a:srgbClr val="000000"/>
                </a:solidFill>
              </a:rPr>
              <a:t>st</a:t>
            </a:r>
            <a:r>
              <a:rPr lang="en-US" sz="2000" kern="0" smtClean="0">
                <a:solidFill>
                  <a:srgbClr val="000000"/>
                </a:solidFill>
              </a:rPr>
              <a:t> pregnancy doesn’t affect smoking in the 2</a:t>
            </a:r>
            <a:r>
              <a:rPr lang="en-US" sz="2000" kern="0" baseline="30000" smtClean="0">
                <a:solidFill>
                  <a:srgbClr val="000000"/>
                </a:solidFill>
              </a:rPr>
              <a:t>nd</a:t>
            </a:r>
            <a:r>
              <a:rPr lang="en-US" sz="2000" kern="0" smtClean="0">
                <a:solidFill>
                  <a:srgbClr val="000000"/>
                </a:solidFill>
              </a:rPr>
              <a:t> pregnancy.</a:t>
            </a:r>
          </a:p>
          <a:p>
            <a:pPr marL="233363" marR="0" lvl="0" indent="-230188" defTabSz="914400" eaLnBrk="1" fontAlgn="auto" latinLnBrk="0" hangingPunct="1">
              <a:lnSpc>
                <a:spcPct val="50000"/>
              </a:lnSpc>
              <a:spcBef>
                <a:spcPts val="0"/>
              </a:spcBef>
              <a:spcAft>
                <a:spcPts val="0"/>
              </a:spcAft>
              <a:buClrTx/>
              <a:buSzTx/>
              <a:buFontTx/>
              <a:buNone/>
              <a:defRPr/>
            </a:pPr>
            <a:endParaRPr lang="en-US" sz="2000" kern="0" smtClean="0">
              <a:solidFill>
                <a:srgbClr val="000000"/>
              </a:solidFill>
            </a:endParaRPr>
          </a:p>
          <a:p>
            <a:pPr marL="233363" marR="0" lvl="0" indent="-230188"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Yes, and 1</a:t>
            </a:r>
            <a:r>
              <a:rPr lang="en-US" sz="2000" kern="0" baseline="30000" smtClean="0">
                <a:solidFill>
                  <a:srgbClr val="000000"/>
                </a:solidFill>
              </a:rPr>
              <a:t>st</a:t>
            </a:r>
            <a:r>
              <a:rPr lang="en-US" sz="2000" kern="0" smtClean="0">
                <a:solidFill>
                  <a:srgbClr val="000000"/>
                </a:solidFill>
              </a:rPr>
              <a:t> pregnancy smoking as well, if the 1</a:t>
            </a:r>
            <a:r>
              <a:rPr lang="en-US" sz="2000" kern="0" baseline="30000" smtClean="0">
                <a:solidFill>
                  <a:srgbClr val="000000"/>
                </a:solidFill>
              </a:rPr>
              <a:t>st</a:t>
            </a:r>
            <a:r>
              <a:rPr lang="en-US" sz="2000" kern="0" smtClean="0">
                <a:solidFill>
                  <a:srgbClr val="000000"/>
                </a:solidFill>
              </a:rPr>
              <a:t> pregnancy outcome affects 2</a:t>
            </a:r>
            <a:r>
              <a:rPr lang="en-US" sz="2000" kern="0" baseline="30000" smtClean="0">
                <a:solidFill>
                  <a:srgbClr val="000000"/>
                </a:solidFill>
              </a:rPr>
              <a:t>nd</a:t>
            </a:r>
            <a:r>
              <a:rPr lang="en-US" sz="2000" kern="0" smtClean="0">
                <a:solidFill>
                  <a:srgbClr val="000000"/>
                </a:solidFill>
              </a:rPr>
              <a:t> pregnancy smoking.</a:t>
            </a:r>
          </a:p>
          <a:p>
            <a:pPr marL="457200" marR="0" lvl="0" indent="-230188"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It doesn’t matter whether or not 1</a:t>
            </a:r>
            <a:r>
              <a:rPr lang="en-US" kern="0" baseline="30000" smtClean="0">
                <a:solidFill>
                  <a:srgbClr val="000000"/>
                </a:solidFill>
              </a:rPr>
              <a:t>st</a:t>
            </a:r>
            <a:r>
              <a:rPr lang="en-US" kern="0" smtClean="0">
                <a:solidFill>
                  <a:srgbClr val="000000"/>
                </a:solidFill>
              </a:rPr>
              <a:t> and 2</a:t>
            </a:r>
            <a:r>
              <a:rPr lang="en-US" kern="0" baseline="30000" smtClean="0">
                <a:solidFill>
                  <a:srgbClr val="000000"/>
                </a:solidFill>
              </a:rPr>
              <a:t>nd</a:t>
            </a:r>
            <a:r>
              <a:rPr lang="en-US" kern="0" smtClean="0">
                <a:solidFill>
                  <a:srgbClr val="000000"/>
                </a:solidFill>
              </a:rPr>
              <a:t> pregnancy smoking share common causes.</a:t>
            </a:r>
          </a:p>
          <a:p>
            <a:pPr marL="457200" marR="0" lvl="0" indent="-230188" defTabSz="914400" eaLnBrk="1" fontAlgn="auto" latinLnBrk="0" hangingPunct="1">
              <a:lnSpc>
                <a:spcPct val="50000"/>
              </a:lnSpc>
              <a:spcBef>
                <a:spcPts val="0"/>
              </a:spcBef>
              <a:spcAft>
                <a:spcPts val="0"/>
              </a:spcAft>
              <a:buClrTx/>
              <a:buSzTx/>
              <a:buFontTx/>
              <a:buNone/>
              <a:defRPr/>
            </a:pPr>
            <a:endParaRPr lang="en-US" kern="0" smtClean="0">
              <a:solidFill>
                <a:srgbClr val="000000"/>
              </a:solidFill>
            </a:endParaRPr>
          </a:p>
          <a:p>
            <a:pPr marL="233363" marR="0" lvl="0" indent="-230188" defTabSz="914400" eaLnBrk="1" fontAlgn="auto" latinLnBrk="0" hangingPunct="1">
              <a:lnSpc>
                <a:spcPct val="150000"/>
              </a:lnSpc>
              <a:spcBef>
                <a:spcPts val="0"/>
              </a:spcBef>
              <a:spcAft>
                <a:spcPts val="0"/>
              </a:spcAft>
              <a:buClrTx/>
              <a:buSzTx/>
              <a:buFontTx/>
              <a:buNone/>
              <a:defRPr/>
            </a:pPr>
            <a:r>
              <a:rPr lang="en-US" sz="2000" kern="0" smtClean="0">
                <a:solidFill>
                  <a:srgbClr val="000000"/>
                </a:solidFill>
              </a:rPr>
              <a:t>Helpful</a:t>
            </a:r>
          </a:p>
          <a:p>
            <a:pPr marL="457200" marR="0" lvl="0" indent="-230188" defTabSz="914400" eaLnBrk="1" fontAlgn="auto" latinLnBrk="0" hangingPunct="1">
              <a:lnSpc>
                <a:spcPct val="150000"/>
              </a:lnSpc>
              <a:spcBef>
                <a:spcPts val="0"/>
              </a:spcBef>
              <a:spcAft>
                <a:spcPts val="0"/>
              </a:spcAft>
              <a:buClrTx/>
              <a:buSzTx/>
              <a:buFontTx/>
              <a:buNone/>
              <a:defRPr/>
            </a:pPr>
            <a:r>
              <a:rPr lang="en-US" kern="0" smtClean="0">
                <a:solidFill>
                  <a:srgbClr val="000000"/>
                </a:solidFill>
              </a:rPr>
              <a:t>A pilot study of 2</a:t>
            </a:r>
            <a:r>
              <a:rPr lang="en-US" kern="0" baseline="30000" smtClean="0">
                <a:solidFill>
                  <a:srgbClr val="000000"/>
                </a:solidFill>
              </a:rPr>
              <a:t>nd</a:t>
            </a:r>
            <a:r>
              <a:rPr lang="en-US" kern="0" smtClean="0">
                <a:solidFill>
                  <a:srgbClr val="000000"/>
                </a:solidFill>
              </a:rPr>
              <a:t> pregnancy smoking among women who smoked in their 1</a:t>
            </a:r>
            <a:r>
              <a:rPr lang="en-US" kern="0" baseline="30000" smtClean="0">
                <a:solidFill>
                  <a:srgbClr val="000000"/>
                </a:solidFill>
              </a:rPr>
              <a:t>st</a:t>
            </a:r>
            <a:r>
              <a:rPr lang="en-US" kern="0" smtClean="0">
                <a:solidFill>
                  <a:srgbClr val="000000"/>
                </a:solidFill>
              </a:rPr>
              <a:t> pregnancies, comparing those whose 1</a:t>
            </a:r>
            <a:r>
              <a:rPr lang="en-US" kern="0" baseline="30000" smtClean="0">
                <a:solidFill>
                  <a:srgbClr val="000000"/>
                </a:solidFill>
              </a:rPr>
              <a:t>st</a:t>
            </a:r>
            <a:r>
              <a:rPr lang="en-US" kern="0" smtClean="0">
                <a:solidFill>
                  <a:srgbClr val="000000"/>
                </a:solidFill>
              </a:rPr>
              <a:t> pregnancies had favorable and unfavorable outcomes.</a:t>
            </a:r>
          </a:p>
        </p:txBody>
      </p:sp>
      <p:sp>
        <p:nvSpPr>
          <p:cNvPr id="4" name="Text Box 2"/>
          <p:cNvSpPr txBox="1">
            <a:spLocks noChangeArrowheads="1"/>
          </p:cNvSpPr>
          <p:nvPr/>
        </p:nvSpPr>
        <p:spPr bwMode="auto">
          <a:xfrm>
            <a:off x="381000" y="381000"/>
            <a:ext cx="81534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tabLst>
                <a:tab pos="463550" algn="l"/>
              </a:tabLst>
              <a:defRPr sz="2000">
                <a:solidFill>
                  <a:schemeClr val="tx1"/>
                </a:solidFill>
                <a:latin typeface="Calibri" pitchFamily="34" charset="0"/>
              </a:defRPr>
            </a:lvl1pPr>
            <a:lvl2pPr marL="742950" indent="-285750" eaLnBrk="0" hangingPunct="0">
              <a:tabLst>
                <a:tab pos="463550" algn="l"/>
              </a:tabLst>
              <a:defRPr sz="2000">
                <a:solidFill>
                  <a:schemeClr val="tx1"/>
                </a:solidFill>
                <a:latin typeface="Calibri" pitchFamily="34" charset="0"/>
              </a:defRPr>
            </a:lvl2pPr>
            <a:lvl3pPr marL="1143000" indent="-228600" eaLnBrk="0" hangingPunct="0">
              <a:tabLst>
                <a:tab pos="463550" algn="l"/>
              </a:tabLst>
              <a:defRPr sz="2000">
                <a:solidFill>
                  <a:schemeClr val="tx1"/>
                </a:solidFill>
                <a:latin typeface="Calibri" pitchFamily="34" charset="0"/>
              </a:defRPr>
            </a:lvl3pPr>
            <a:lvl4pPr marL="1600200" indent="-228600" eaLnBrk="0" hangingPunct="0">
              <a:tabLst>
                <a:tab pos="463550" algn="l"/>
              </a:tabLst>
              <a:defRPr sz="2000">
                <a:solidFill>
                  <a:schemeClr val="tx1"/>
                </a:solidFill>
                <a:latin typeface="Calibri" pitchFamily="34" charset="0"/>
              </a:defRPr>
            </a:lvl4pPr>
            <a:lvl5pPr marL="2057400" indent="-228600" eaLnBrk="0" hangingPunct="0">
              <a:tabLst>
                <a:tab pos="463550" algn="l"/>
              </a:tabLst>
              <a:defRPr sz="2000">
                <a:solidFill>
                  <a:schemeClr val="tx1"/>
                </a:solidFill>
                <a:latin typeface="Calibri" pitchFamily="34" charset="0"/>
              </a:defRPr>
            </a:lvl5pPr>
            <a:lvl6pPr marL="2514600" indent="-228600" eaLnBrk="0" fontAlgn="base" hangingPunct="0">
              <a:spcBef>
                <a:spcPct val="0"/>
              </a:spcBef>
              <a:spcAft>
                <a:spcPct val="0"/>
              </a:spcAft>
              <a:tabLst>
                <a:tab pos="463550" algn="l"/>
              </a:tabLst>
              <a:defRPr sz="2000">
                <a:solidFill>
                  <a:schemeClr val="tx1"/>
                </a:solidFill>
                <a:latin typeface="Calibri" pitchFamily="34" charset="0"/>
              </a:defRPr>
            </a:lvl6pPr>
            <a:lvl7pPr marL="2971800" indent="-228600" eaLnBrk="0" fontAlgn="base" hangingPunct="0">
              <a:spcBef>
                <a:spcPct val="0"/>
              </a:spcBef>
              <a:spcAft>
                <a:spcPct val="0"/>
              </a:spcAft>
              <a:tabLst>
                <a:tab pos="463550" algn="l"/>
              </a:tabLst>
              <a:defRPr sz="2000">
                <a:solidFill>
                  <a:schemeClr val="tx1"/>
                </a:solidFill>
                <a:latin typeface="Calibri" pitchFamily="34" charset="0"/>
              </a:defRPr>
            </a:lvl7pPr>
            <a:lvl8pPr marL="3429000" indent="-228600" eaLnBrk="0" fontAlgn="base" hangingPunct="0">
              <a:spcBef>
                <a:spcPct val="0"/>
              </a:spcBef>
              <a:spcAft>
                <a:spcPct val="0"/>
              </a:spcAft>
              <a:tabLst>
                <a:tab pos="463550" algn="l"/>
              </a:tabLst>
              <a:defRPr sz="2000">
                <a:solidFill>
                  <a:schemeClr val="tx1"/>
                </a:solidFill>
                <a:latin typeface="Calibri" pitchFamily="34" charset="0"/>
              </a:defRPr>
            </a:lvl8pPr>
            <a:lvl9pPr marL="3886200" indent="-228600" eaLnBrk="0" fontAlgn="base" hangingPunct="0">
              <a:spcBef>
                <a:spcPct val="0"/>
              </a:spcBef>
              <a:spcAft>
                <a:spcPct val="0"/>
              </a:spcAft>
              <a:tabLst>
                <a:tab pos="463550" algn="l"/>
              </a:tabLst>
              <a:defRPr sz="2000">
                <a:solidFill>
                  <a:schemeClr val="tx1"/>
                </a:solidFill>
                <a:latin typeface="Calibri" pitchFamily="34" charset="0"/>
              </a:defRPr>
            </a:lvl9pPr>
          </a:lstStyle>
          <a:p>
            <a:pPr marL="0" marR="0" lvl="0" indent="0" defTabSz="914400" eaLnBrk="0" fontAlgn="base" latinLnBrk="0" hangingPunct="0">
              <a:lnSpc>
                <a:spcPct val="120000"/>
              </a:lnSpc>
              <a:spcBef>
                <a:spcPct val="0"/>
              </a:spcBef>
              <a:spcAft>
                <a:spcPct val="0"/>
              </a:spcAft>
              <a:buClrTx/>
              <a:buSzTx/>
              <a:buFontTx/>
              <a:buNone/>
              <a:tabLst>
                <a:tab pos="463550" algn="l"/>
              </a:tabLst>
              <a:defRPr/>
            </a:pPr>
            <a:r>
              <a:rPr lang="en-US" sz="2200" b="1" kern="0" smtClean="0">
                <a:solidFill>
                  <a:srgbClr val="CC00CC"/>
                </a:solidFill>
              </a:rPr>
              <a:t>In a study of smoking and spontaneous abortion in 2</a:t>
            </a:r>
            <a:r>
              <a:rPr lang="en-US" sz="2200" b="1" kern="0" baseline="30000" smtClean="0">
                <a:solidFill>
                  <a:srgbClr val="CC00CC"/>
                </a:solidFill>
              </a:rPr>
              <a:t>nd</a:t>
            </a:r>
            <a:r>
              <a:rPr lang="en-US" sz="2200" b="1" kern="0" smtClean="0">
                <a:solidFill>
                  <a:srgbClr val="CC00CC"/>
                </a:solidFill>
              </a:rPr>
              <a:t> pregnancies, should we adjust for history of spontaneous abortion?</a:t>
            </a:r>
            <a:endParaRPr kumimoji="0" lang="en-US" sz="2200" b="1" i="0" u="none" strike="noStrike" kern="0" cap="none" spc="0" normalizeH="0" baseline="0" noProof="0" dirty="0" smtClean="0">
              <a:ln>
                <a:noFill/>
              </a:ln>
              <a:solidFill>
                <a:srgbClr val="CC00CC"/>
              </a:solidFill>
              <a:effectLst/>
              <a:uLnTx/>
              <a:uFillTx/>
            </a:endParaRPr>
          </a:p>
        </p:txBody>
      </p:sp>
      <p:sp>
        <p:nvSpPr>
          <p:cNvPr id="5" name="TextBox 4"/>
          <p:cNvSpPr txBox="1"/>
          <p:nvPr/>
        </p:nvSpPr>
        <p:spPr>
          <a:xfrm>
            <a:off x="598967" y="6303334"/>
            <a:ext cx="2381101" cy="307777"/>
          </a:xfrm>
          <a:prstGeom prst="rect">
            <a:avLst/>
          </a:prstGeom>
          <a:noFill/>
        </p:spPr>
        <p:txBody>
          <a:bodyPr wrap="none" rtlCol="0">
            <a:spAutoFit/>
          </a:bodyPr>
          <a:lstStyle/>
          <a:p>
            <a:r>
              <a:rPr lang="en-US" sz="1400" smtClean="0"/>
              <a:t>See also Howards et al. (2012)</a:t>
            </a:r>
            <a:endParaRPr lang="en-US" sz="1400" smtClean="0"/>
          </a:p>
        </p:txBody>
      </p:sp>
    </p:spTree>
    <p:extLst>
      <p:ext uri="{BB962C8B-B14F-4D97-AF65-F5344CB8AC3E}">
        <p14:creationId xmlns:p14="http://schemas.microsoft.com/office/powerpoint/2010/main" val="41791361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47</a:t>
            </a:fld>
            <a:endParaRPr lang="en-US" dirty="0"/>
          </a:p>
        </p:txBody>
      </p:sp>
      <p:sp>
        <p:nvSpPr>
          <p:cNvPr id="18" name="Rectangle 2"/>
          <p:cNvSpPr txBox="1">
            <a:spLocks noChangeArrowheads="1"/>
          </p:cNvSpPr>
          <p:nvPr/>
        </p:nvSpPr>
        <p:spPr bwMode="auto">
          <a:xfrm>
            <a:off x="457200" y="459938"/>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200" b="1">
                <a:solidFill>
                  <a:srgbClr val="0000FF"/>
                </a:solidFill>
                <a:latin typeface="+mj-lt"/>
                <a:ea typeface="+mj-ea"/>
                <a:cs typeface="+mj-cs"/>
              </a:defRPr>
            </a:lvl1pPr>
            <a:lvl2pPr algn="ctr" rtl="0" fontAlgn="base">
              <a:spcBef>
                <a:spcPct val="0"/>
              </a:spcBef>
              <a:spcAft>
                <a:spcPct val="0"/>
              </a:spcAft>
              <a:defRPr sz="3200" b="1">
                <a:solidFill>
                  <a:srgbClr val="0000FF"/>
                </a:solidFill>
                <a:latin typeface="Calibri" pitchFamily="34" charset="0"/>
                <a:cs typeface="Arial" pitchFamily="34" charset="0"/>
              </a:defRPr>
            </a:lvl2pPr>
            <a:lvl3pPr algn="ctr" rtl="0" fontAlgn="base">
              <a:spcBef>
                <a:spcPct val="0"/>
              </a:spcBef>
              <a:spcAft>
                <a:spcPct val="0"/>
              </a:spcAft>
              <a:defRPr sz="3200" b="1">
                <a:solidFill>
                  <a:srgbClr val="0000FF"/>
                </a:solidFill>
                <a:latin typeface="Calibri" pitchFamily="34" charset="0"/>
                <a:cs typeface="Arial" pitchFamily="34" charset="0"/>
              </a:defRPr>
            </a:lvl3pPr>
            <a:lvl4pPr algn="ctr" rtl="0" fontAlgn="base">
              <a:spcBef>
                <a:spcPct val="0"/>
              </a:spcBef>
              <a:spcAft>
                <a:spcPct val="0"/>
              </a:spcAft>
              <a:defRPr sz="3200" b="1">
                <a:solidFill>
                  <a:srgbClr val="0000FF"/>
                </a:solidFill>
                <a:latin typeface="Calibri" pitchFamily="34" charset="0"/>
                <a:cs typeface="Arial" pitchFamily="34" charset="0"/>
              </a:defRPr>
            </a:lvl4pPr>
            <a:lvl5pPr algn="ctr" rtl="0" fontAlgn="base">
              <a:spcBef>
                <a:spcPct val="0"/>
              </a:spcBef>
              <a:spcAft>
                <a:spcPct val="0"/>
              </a:spcAft>
              <a:defRPr sz="3200" b="1">
                <a:solidFill>
                  <a:srgbClr val="0000FF"/>
                </a:solidFill>
                <a:latin typeface="Calibri" pitchFamily="34" charset="0"/>
                <a:cs typeface="Arial" pitchFamily="34" charset="0"/>
              </a:defRPr>
            </a:lvl5pPr>
            <a:lvl6pPr marL="457200" algn="ctr" rtl="0" fontAlgn="base">
              <a:spcBef>
                <a:spcPct val="0"/>
              </a:spcBef>
              <a:spcAft>
                <a:spcPct val="0"/>
              </a:spcAft>
              <a:defRPr sz="3200" b="1">
                <a:solidFill>
                  <a:srgbClr val="0000FF"/>
                </a:solidFill>
                <a:latin typeface="Calibri" pitchFamily="34" charset="0"/>
                <a:cs typeface="Arial" pitchFamily="34" charset="0"/>
              </a:defRPr>
            </a:lvl6pPr>
            <a:lvl7pPr marL="914400" algn="ctr" rtl="0" fontAlgn="base">
              <a:spcBef>
                <a:spcPct val="0"/>
              </a:spcBef>
              <a:spcAft>
                <a:spcPct val="0"/>
              </a:spcAft>
              <a:defRPr sz="3200" b="1">
                <a:solidFill>
                  <a:srgbClr val="0000FF"/>
                </a:solidFill>
                <a:latin typeface="Calibri" pitchFamily="34" charset="0"/>
                <a:cs typeface="Arial" pitchFamily="34" charset="0"/>
              </a:defRPr>
            </a:lvl7pPr>
            <a:lvl8pPr marL="1371600" algn="ctr" rtl="0" fontAlgn="base">
              <a:spcBef>
                <a:spcPct val="0"/>
              </a:spcBef>
              <a:spcAft>
                <a:spcPct val="0"/>
              </a:spcAft>
              <a:defRPr sz="3200" b="1">
                <a:solidFill>
                  <a:srgbClr val="0000FF"/>
                </a:solidFill>
                <a:latin typeface="Calibri" pitchFamily="34" charset="0"/>
                <a:cs typeface="Arial" pitchFamily="34" charset="0"/>
              </a:defRPr>
            </a:lvl8pPr>
            <a:lvl9pPr marL="1828800" algn="ctr" rtl="0" fontAlgn="base">
              <a:spcBef>
                <a:spcPct val="0"/>
              </a:spcBef>
              <a:spcAft>
                <a:spcPct val="0"/>
              </a:spcAft>
              <a:defRPr sz="3200" b="1">
                <a:solidFill>
                  <a:srgbClr val="0000FF"/>
                </a:solidFill>
                <a:latin typeface="Calibri" pitchFamily="34" charset="0"/>
                <a:cs typeface="Arial" pitchFamily="34" charset="0"/>
              </a:defRPr>
            </a:lvl9pPr>
          </a:lstStyle>
          <a:p>
            <a:pPr marL="233363" marR="0" lvl="0" indent="-233363" algn="l" defTabSz="914400" rtl="0" eaLnBrk="1" fontAlgn="base" latinLnBrk="0" hangingPunct="1">
              <a:lnSpc>
                <a:spcPct val="13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CC00CC"/>
                </a:solidFill>
                <a:effectLst/>
                <a:uLnTx/>
                <a:uFillTx/>
                <a:latin typeface="Calibri"/>
                <a:ea typeface="+mj-ea"/>
                <a:cs typeface="Arial"/>
              </a:rPr>
              <a:t>Practice problem</a:t>
            </a:r>
          </a:p>
          <a:p>
            <a:pPr marL="233363" marR="0" lvl="0" indent="-233363" algn="l" defTabSz="914400" rtl="0" eaLnBrk="1" fontAlgn="base" latinLnBrk="0" hangingPunct="1">
              <a:lnSpc>
                <a:spcPct val="130000"/>
              </a:lnSpc>
              <a:spcBef>
                <a:spcPct val="0"/>
              </a:spcBef>
              <a:spcAft>
                <a:spcPct val="0"/>
              </a:spcAft>
              <a:buClrTx/>
              <a:buSzTx/>
              <a:buFontTx/>
              <a:buNone/>
              <a:tabLst/>
              <a:defRPr/>
            </a:pPr>
            <a:r>
              <a:rPr lang="en-US" sz="2200" b="0" kern="0" noProof="0" smtClean="0">
                <a:solidFill>
                  <a:schemeClr val="tx1"/>
                </a:solidFill>
                <a:latin typeface="Calibri"/>
                <a:cs typeface="Arial"/>
              </a:rPr>
              <a:t>Find the paths and the minimally sufficient covariate set(s) to estimate the total effect of X on Y.</a:t>
            </a:r>
            <a:endParaRPr kumimoji="0" lang="en-US" sz="2200" b="0" i="0" u="none" strike="noStrike" kern="0" cap="none" spc="0" normalizeH="0" baseline="0" noProof="0" dirty="0">
              <a:ln>
                <a:noFill/>
              </a:ln>
              <a:solidFill>
                <a:schemeClr val="tx1"/>
              </a:solidFill>
              <a:effectLst/>
              <a:uLnTx/>
              <a:uFillTx/>
              <a:latin typeface="Calibri"/>
              <a:cs typeface="Arial"/>
            </a:endParaRPr>
          </a:p>
        </p:txBody>
      </p:sp>
      <p:sp>
        <p:nvSpPr>
          <p:cNvPr id="19" name="Text Box 48"/>
          <p:cNvSpPr txBox="1">
            <a:spLocks noChangeArrowheads="1"/>
          </p:cNvSpPr>
          <p:nvPr/>
        </p:nvSpPr>
        <p:spPr bwMode="auto">
          <a:xfrm>
            <a:off x="452438" y="2787213"/>
            <a:ext cx="303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X</a:t>
            </a:r>
          </a:p>
        </p:txBody>
      </p:sp>
      <p:sp>
        <p:nvSpPr>
          <p:cNvPr id="20" name="Text Box 49"/>
          <p:cNvSpPr txBox="1">
            <a:spLocks noChangeArrowheads="1"/>
          </p:cNvSpPr>
          <p:nvPr/>
        </p:nvSpPr>
        <p:spPr bwMode="auto">
          <a:xfrm>
            <a:off x="1790700" y="2787213"/>
            <a:ext cx="29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Y</a:t>
            </a:r>
          </a:p>
        </p:txBody>
      </p:sp>
      <p:sp>
        <p:nvSpPr>
          <p:cNvPr id="21" name="Text Box 52"/>
          <p:cNvSpPr txBox="1">
            <a:spLocks noChangeArrowheads="1"/>
          </p:cNvSpPr>
          <p:nvPr/>
        </p:nvSpPr>
        <p:spPr bwMode="auto">
          <a:xfrm>
            <a:off x="414338" y="196488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1</a:t>
            </a:r>
            <a:endParaRPr kumimoji="0" lang="en-US" sz="1800" b="0" i="0" u="none" strike="noStrike" kern="0" cap="none" spc="0" normalizeH="0" baseline="0" noProof="0" dirty="0" smtClean="0">
              <a:ln>
                <a:noFill/>
              </a:ln>
              <a:solidFill>
                <a:srgbClr val="000000"/>
              </a:solidFill>
              <a:effectLst/>
              <a:uLnTx/>
              <a:uFillTx/>
            </a:endParaRPr>
          </a:p>
        </p:txBody>
      </p:sp>
      <p:sp>
        <p:nvSpPr>
          <p:cNvPr id="22" name="Text Box 53"/>
          <p:cNvSpPr txBox="1">
            <a:spLocks noChangeArrowheads="1"/>
          </p:cNvSpPr>
          <p:nvPr/>
        </p:nvSpPr>
        <p:spPr bwMode="auto">
          <a:xfrm>
            <a:off x="1765300" y="1960126"/>
            <a:ext cx="368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3</a:t>
            </a:r>
            <a:endParaRPr kumimoji="0" lang="en-US" sz="1800" b="0" i="0" u="none" strike="noStrike" kern="0" cap="none" spc="0" normalizeH="0" baseline="0" noProof="0" dirty="0" smtClean="0">
              <a:ln>
                <a:noFill/>
              </a:ln>
              <a:solidFill>
                <a:srgbClr val="000000"/>
              </a:solidFill>
              <a:effectLst/>
              <a:uLnTx/>
              <a:uFillTx/>
            </a:endParaRPr>
          </a:p>
        </p:txBody>
      </p:sp>
      <p:sp>
        <p:nvSpPr>
          <p:cNvPr id="23" name="Text Box 54"/>
          <p:cNvSpPr txBox="1">
            <a:spLocks noChangeArrowheads="1"/>
          </p:cNvSpPr>
          <p:nvPr/>
        </p:nvSpPr>
        <p:spPr bwMode="auto">
          <a:xfrm>
            <a:off x="1049338" y="2374463"/>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4</a:t>
            </a:r>
            <a:endParaRPr kumimoji="0" lang="en-US" sz="1800" b="0" i="0" u="none" strike="noStrike" kern="0" cap="none" spc="0" normalizeH="0" baseline="0" noProof="0" dirty="0" smtClean="0">
              <a:ln>
                <a:noFill/>
              </a:ln>
              <a:solidFill>
                <a:srgbClr val="000000"/>
              </a:solidFill>
              <a:effectLst/>
              <a:uLnTx/>
              <a:uFillTx/>
            </a:endParaRPr>
          </a:p>
        </p:txBody>
      </p:sp>
      <p:sp>
        <p:nvSpPr>
          <p:cNvPr id="24" name="Line 55"/>
          <p:cNvSpPr>
            <a:spLocks noChangeShapeType="1"/>
          </p:cNvSpPr>
          <p:nvPr/>
        </p:nvSpPr>
        <p:spPr bwMode="auto">
          <a:xfrm flipV="1">
            <a:off x="801688" y="2988826"/>
            <a:ext cx="990600" cy="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5" name="Line 61"/>
          <p:cNvSpPr>
            <a:spLocks noChangeShapeType="1"/>
          </p:cNvSpPr>
          <p:nvPr/>
        </p:nvSpPr>
        <p:spPr bwMode="auto">
          <a:xfrm>
            <a:off x="1933575"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6" name="Line 62"/>
          <p:cNvSpPr>
            <a:spLocks noChangeShapeType="1"/>
          </p:cNvSpPr>
          <p:nvPr/>
        </p:nvSpPr>
        <p:spPr bwMode="auto">
          <a:xfrm flipV="1">
            <a:off x="671513" y="2679263"/>
            <a:ext cx="417512" cy="214313"/>
          </a:xfrm>
          <a:prstGeom prst="line">
            <a:avLst/>
          </a:prstGeom>
          <a:noFill/>
          <a:ln w="19050">
            <a:solidFill>
              <a:srgbClr val="000000"/>
            </a:solidFill>
            <a:round/>
            <a:headEnd type="arrow" w="med"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7" name="Line 63"/>
          <p:cNvSpPr>
            <a:spLocks noChangeShapeType="1"/>
          </p:cNvSpPr>
          <p:nvPr/>
        </p:nvSpPr>
        <p:spPr bwMode="auto">
          <a:xfrm rot="291990">
            <a:off x="1393825" y="2687201"/>
            <a:ext cx="379413" cy="157162"/>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8" name="Text Box 136"/>
          <p:cNvSpPr txBox="1">
            <a:spLocks noChangeArrowheads="1"/>
          </p:cNvSpPr>
          <p:nvPr/>
        </p:nvSpPr>
        <p:spPr bwMode="auto">
          <a:xfrm>
            <a:off x="1031875" y="175533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2</a:t>
            </a:r>
            <a:endParaRPr kumimoji="0" lang="en-US" sz="1800" b="0" i="0" u="none" strike="noStrike" kern="0" cap="none" spc="0" normalizeH="0" baseline="0" noProof="0" dirty="0" smtClean="0">
              <a:ln>
                <a:noFill/>
              </a:ln>
              <a:solidFill>
                <a:srgbClr val="000000"/>
              </a:solidFill>
              <a:effectLst/>
              <a:uLnTx/>
              <a:uFillTx/>
            </a:endParaRPr>
          </a:p>
        </p:txBody>
      </p:sp>
      <p:sp>
        <p:nvSpPr>
          <p:cNvPr id="29" name="Line 137"/>
          <p:cNvSpPr>
            <a:spLocks noChangeShapeType="1"/>
          </p:cNvSpPr>
          <p:nvPr/>
        </p:nvSpPr>
        <p:spPr bwMode="auto">
          <a:xfrm>
            <a:off x="1204913" y="2141101"/>
            <a:ext cx="0" cy="3048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0" name="Line 138"/>
          <p:cNvSpPr>
            <a:spLocks noChangeShapeType="1"/>
          </p:cNvSpPr>
          <p:nvPr/>
        </p:nvSpPr>
        <p:spPr bwMode="auto">
          <a:xfrm flipV="1">
            <a:off x="708025" y="1950601"/>
            <a:ext cx="330200" cy="20955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1" name="Line 139"/>
          <p:cNvSpPr>
            <a:spLocks noChangeShapeType="1"/>
          </p:cNvSpPr>
          <p:nvPr/>
        </p:nvSpPr>
        <p:spPr bwMode="auto">
          <a:xfrm flipH="1" flipV="1">
            <a:off x="1357313" y="1960126"/>
            <a:ext cx="423862" cy="180975"/>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2" name="Line 140"/>
          <p:cNvSpPr>
            <a:spLocks noChangeShapeType="1"/>
          </p:cNvSpPr>
          <p:nvPr/>
        </p:nvSpPr>
        <p:spPr bwMode="auto">
          <a:xfrm>
            <a:off x="590550"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3" name="Text Box 17"/>
          <p:cNvSpPr txBox="1">
            <a:spLocks noChangeArrowheads="1"/>
          </p:cNvSpPr>
          <p:nvPr/>
        </p:nvSpPr>
        <p:spPr bwMode="auto">
          <a:xfrm>
            <a:off x="2667000" y="1872813"/>
            <a:ext cx="6096000" cy="225292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2800350" algn="l"/>
                <a:tab pos="4000500" algn="l"/>
                <a:tab pos="5829300" algn="l"/>
              </a:tabLst>
              <a:defRPr>
                <a:solidFill>
                  <a:schemeClr val="tx1"/>
                </a:solidFill>
                <a:latin typeface="Arial" pitchFamily="34" charset="0"/>
                <a:cs typeface="Arial" pitchFamily="34" charset="0"/>
              </a:defRPr>
            </a:lvl1pPr>
            <a:lvl2pPr>
              <a:tabLst>
                <a:tab pos="342900" algn="l"/>
                <a:tab pos="2800350" algn="l"/>
                <a:tab pos="4000500" algn="l"/>
                <a:tab pos="5829300" algn="l"/>
              </a:tabLst>
              <a:defRPr>
                <a:solidFill>
                  <a:schemeClr val="tx1"/>
                </a:solidFill>
                <a:latin typeface="Arial" pitchFamily="34" charset="0"/>
                <a:cs typeface="Arial" pitchFamily="34" charset="0"/>
              </a:defRPr>
            </a:lvl2pPr>
            <a:lvl3pPr>
              <a:tabLst>
                <a:tab pos="342900" algn="l"/>
                <a:tab pos="2800350" algn="l"/>
                <a:tab pos="4000500" algn="l"/>
                <a:tab pos="5829300" algn="l"/>
              </a:tabLst>
              <a:defRPr>
                <a:solidFill>
                  <a:schemeClr val="tx1"/>
                </a:solidFill>
                <a:latin typeface="Arial" pitchFamily="34" charset="0"/>
                <a:cs typeface="Arial" pitchFamily="34" charset="0"/>
              </a:defRPr>
            </a:lvl3pPr>
            <a:lvl4pPr>
              <a:tabLst>
                <a:tab pos="342900" algn="l"/>
                <a:tab pos="2800350" algn="l"/>
                <a:tab pos="4000500" algn="l"/>
                <a:tab pos="5829300" algn="l"/>
              </a:tabLst>
              <a:defRPr>
                <a:solidFill>
                  <a:schemeClr val="tx1"/>
                </a:solidFill>
                <a:latin typeface="Arial" pitchFamily="34" charset="0"/>
                <a:cs typeface="Arial" pitchFamily="34" charset="0"/>
              </a:defRPr>
            </a:lvl4pPr>
            <a:lvl5pPr>
              <a:tabLst>
                <a:tab pos="342900" algn="l"/>
                <a:tab pos="2800350" algn="l"/>
                <a:tab pos="4000500" algn="l"/>
                <a:tab pos="5829300" algn="l"/>
              </a:tabLst>
              <a:defRPr>
                <a:solidFill>
                  <a:schemeClr val="tx1"/>
                </a:solidFill>
                <a:latin typeface="Arial" pitchFamily="34" charset="0"/>
                <a:cs typeface="Arial" pitchFamily="34" charset="0"/>
              </a:defRPr>
            </a:lvl5pPr>
            <a:lvl6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6pPr>
            <a:lvl7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7pPr>
            <a:lvl8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8pPr>
            <a:lvl9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9pPr>
          </a:lstStyle>
          <a:p>
            <a:pPr marL="0" marR="0" lvl="0" indent="0" defTabSz="914400" eaLnBrk="1" fontAlgn="base" latinLnBrk="0" hangingPunct="1">
              <a:lnSpc>
                <a:spcPct val="130000"/>
              </a:lnSpc>
              <a:spcBef>
                <a:spcPct val="0"/>
              </a:spcBef>
              <a:spcAft>
                <a:spcPct val="0"/>
              </a:spcAft>
              <a:buClrTx/>
              <a:buSzTx/>
              <a:buFontTx/>
              <a:buNone/>
              <a:tabLst>
                <a:tab pos="342900" algn="l"/>
                <a:tab pos="2690813" algn="l"/>
                <a:tab pos="4114800" algn="l"/>
                <a:tab pos="5829300" algn="l"/>
              </a:tabLst>
              <a:defRPr/>
            </a:pPr>
            <a:r>
              <a:rPr kumimoji="0" lang="en-US" sz="1800" b="0" i="0" u="sng" strike="noStrike" kern="0" cap="none" spc="0" normalizeH="0" baseline="0" noProof="0" dirty="0" smtClean="0">
                <a:ln>
                  <a:noFill/>
                </a:ln>
                <a:solidFill>
                  <a:srgbClr val="000000"/>
                </a:solidFill>
                <a:effectLst/>
                <a:uLnTx/>
                <a:uFillTx/>
                <a:latin typeface="Calibri"/>
                <a:cs typeface="Arial" pitchFamily="34" charset="0"/>
              </a:rPr>
              <a:t>Path	Type	Status	</a:t>
            </a: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1.</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2.</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lang="en-US" kern="0" smtClean="0">
                <a:solidFill>
                  <a:srgbClr val="000000"/>
                </a:solidFill>
                <a:latin typeface="Calibri"/>
              </a:rPr>
              <a:t>  3.  </a:t>
            </a:r>
            <a:endParaRPr kumimoji="0" lang="en-US" sz="1800" b="0" i="0" u="none" strike="noStrike" kern="0" cap="none" spc="0" normalizeH="0" baseline="0" noProof="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dirty="0">
                <a:solidFill>
                  <a:srgbClr val="000000"/>
                </a:solidFill>
                <a:latin typeface="Calibri"/>
              </a:rPr>
              <a:t>4</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a:t>
            </a:r>
            <a:endParaRPr kumimoji="0" lang="en-US" sz="1800" b="0" i="0" u="none" strike="noStrike" kern="0" cap="none" spc="0" normalizeH="0" baseline="-2500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5.</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p:txBody>
      </p:sp>
    </p:spTree>
    <p:extLst>
      <p:ext uri="{BB962C8B-B14F-4D97-AF65-F5344CB8AC3E}">
        <p14:creationId xmlns:p14="http://schemas.microsoft.com/office/powerpoint/2010/main" val="19320356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48</a:t>
            </a:fld>
            <a:endParaRPr lang="en-US" dirty="0"/>
          </a:p>
        </p:txBody>
      </p:sp>
      <p:sp>
        <p:nvSpPr>
          <p:cNvPr id="18" name="Rectangle 2"/>
          <p:cNvSpPr txBox="1">
            <a:spLocks noChangeArrowheads="1"/>
          </p:cNvSpPr>
          <p:nvPr/>
        </p:nvSpPr>
        <p:spPr bwMode="auto">
          <a:xfrm>
            <a:off x="457200" y="459938"/>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200" b="1">
                <a:solidFill>
                  <a:srgbClr val="0000FF"/>
                </a:solidFill>
                <a:latin typeface="+mj-lt"/>
                <a:ea typeface="+mj-ea"/>
                <a:cs typeface="+mj-cs"/>
              </a:defRPr>
            </a:lvl1pPr>
            <a:lvl2pPr algn="ctr" rtl="0" fontAlgn="base">
              <a:spcBef>
                <a:spcPct val="0"/>
              </a:spcBef>
              <a:spcAft>
                <a:spcPct val="0"/>
              </a:spcAft>
              <a:defRPr sz="3200" b="1">
                <a:solidFill>
                  <a:srgbClr val="0000FF"/>
                </a:solidFill>
                <a:latin typeface="Calibri" pitchFamily="34" charset="0"/>
                <a:cs typeface="Arial" pitchFamily="34" charset="0"/>
              </a:defRPr>
            </a:lvl2pPr>
            <a:lvl3pPr algn="ctr" rtl="0" fontAlgn="base">
              <a:spcBef>
                <a:spcPct val="0"/>
              </a:spcBef>
              <a:spcAft>
                <a:spcPct val="0"/>
              </a:spcAft>
              <a:defRPr sz="3200" b="1">
                <a:solidFill>
                  <a:srgbClr val="0000FF"/>
                </a:solidFill>
                <a:latin typeface="Calibri" pitchFamily="34" charset="0"/>
                <a:cs typeface="Arial" pitchFamily="34" charset="0"/>
              </a:defRPr>
            </a:lvl3pPr>
            <a:lvl4pPr algn="ctr" rtl="0" fontAlgn="base">
              <a:spcBef>
                <a:spcPct val="0"/>
              </a:spcBef>
              <a:spcAft>
                <a:spcPct val="0"/>
              </a:spcAft>
              <a:defRPr sz="3200" b="1">
                <a:solidFill>
                  <a:srgbClr val="0000FF"/>
                </a:solidFill>
                <a:latin typeface="Calibri" pitchFamily="34" charset="0"/>
                <a:cs typeface="Arial" pitchFamily="34" charset="0"/>
              </a:defRPr>
            </a:lvl4pPr>
            <a:lvl5pPr algn="ctr" rtl="0" fontAlgn="base">
              <a:spcBef>
                <a:spcPct val="0"/>
              </a:spcBef>
              <a:spcAft>
                <a:spcPct val="0"/>
              </a:spcAft>
              <a:defRPr sz="3200" b="1">
                <a:solidFill>
                  <a:srgbClr val="0000FF"/>
                </a:solidFill>
                <a:latin typeface="Calibri" pitchFamily="34" charset="0"/>
                <a:cs typeface="Arial" pitchFamily="34" charset="0"/>
              </a:defRPr>
            </a:lvl5pPr>
            <a:lvl6pPr marL="457200" algn="ctr" rtl="0" fontAlgn="base">
              <a:spcBef>
                <a:spcPct val="0"/>
              </a:spcBef>
              <a:spcAft>
                <a:spcPct val="0"/>
              </a:spcAft>
              <a:defRPr sz="3200" b="1">
                <a:solidFill>
                  <a:srgbClr val="0000FF"/>
                </a:solidFill>
                <a:latin typeface="Calibri" pitchFamily="34" charset="0"/>
                <a:cs typeface="Arial" pitchFamily="34" charset="0"/>
              </a:defRPr>
            </a:lvl6pPr>
            <a:lvl7pPr marL="914400" algn="ctr" rtl="0" fontAlgn="base">
              <a:spcBef>
                <a:spcPct val="0"/>
              </a:spcBef>
              <a:spcAft>
                <a:spcPct val="0"/>
              </a:spcAft>
              <a:defRPr sz="3200" b="1">
                <a:solidFill>
                  <a:srgbClr val="0000FF"/>
                </a:solidFill>
                <a:latin typeface="Calibri" pitchFamily="34" charset="0"/>
                <a:cs typeface="Arial" pitchFamily="34" charset="0"/>
              </a:defRPr>
            </a:lvl7pPr>
            <a:lvl8pPr marL="1371600" algn="ctr" rtl="0" fontAlgn="base">
              <a:spcBef>
                <a:spcPct val="0"/>
              </a:spcBef>
              <a:spcAft>
                <a:spcPct val="0"/>
              </a:spcAft>
              <a:defRPr sz="3200" b="1">
                <a:solidFill>
                  <a:srgbClr val="0000FF"/>
                </a:solidFill>
                <a:latin typeface="Calibri" pitchFamily="34" charset="0"/>
                <a:cs typeface="Arial" pitchFamily="34" charset="0"/>
              </a:defRPr>
            </a:lvl8pPr>
            <a:lvl9pPr marL="1828800" algn="ctr" rtl="0" fontAlgn="base">
              <a:spcBef>
                <a:spcPct val="0"/>
              </a:spcBef>
              <a:spcAft>
                <a:spcPct val="0"/>
              </a:spcAft>
              <a:defRPr sz="3200" b="1">
                <a:solidFill>
                  <a:srgbClr val="0000FF"/>
                </a:solidFill>
                <a:latin typeface="Calibri" pitchFamily="34" charset="0"/>
                <a:cs typeface="Arial" pitchFamily="34" charset="0"/>
              </a:defRPr>
            </a:lvl9pPr>
          </a:lstStyle>
          <a:p>
            <a:pPr marL="233363" marR="0" lvl="0" indent="-233363" algn="l" defTabSz="914400" rtl="0" eaLnBrk="1" fontAlgn="base" latinLnBrk="0" hangingPunct="1">
              <a:lnSpc>
                <a:spcPct val="13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CC00CC"/>
                </a:solidFill>
                <a:effectLst/>
                <a:uLnTx/>
                <a:uFillTx/>
                <a:latin typeface="Calibri"/>
                <a:ea typeface="+mj-ea"/>
                <a:cs typeface="Arial"/>
              </a:rPr>
              <a:t>Practice problem</a:t>
            </a:r>
          </a:p>
          <a:p>
            <a:pPr marL="233363" marR="0" lvl="0" indent="-233363" algn="l" defTabSz="914400" rtl="0" eaLnBrk="1" fontAlgn="base" latinLnBrk="0" hangingPunct="1">
              <a:lnSpc>
                <a:spcPct val="130000"/>
              </a:lnSpc>
              <a:spcBef>
                <a:spcPct val="0"/>
              </a:spcBef>
              <a:spcAft>
                <a:spcPct val="0"/>
              </a:spcAft>
              <a:buClrTx/>
              <a:buSzTx/>
              <a:buFontTx/>
              <a:buNone/>
              <a:tabLst/>
              <a:defRPr/>
            </a:pPr>
            <a:r>
              <a:rPr lang="en-US" sz="2200" b="0" kern="0" noProof="0" smtClean="0">
                <a:solidFill>
                  <a:schemeClr val="tx1"/>
                </a:solidFill>
                <a:latin typeface="Calibri"/>
                <a:cs typeface="Arial"/>
              </a:rPr>
              <a:t>Find the paths and the minimally sufficient covariate set(s) to estimate the total effect of X on Y.</a:t>
            </a:r>
            <a:endParaRPr kumimoji="0" lang="en-US" sz="2200" b="0" i="0" u="none" strike="noStrike" kern="0" cap="none" spc="0" normalizeH="0" baseline="0" noProof="0" dirty="0">
              <a:ln>
                <a:noFill/>
              </a:ln>
              <a:solidFill>
                <a:schemeClr val="tx1"/>
              </a:solidFill>
              <a:effectLst/>
              <a:uLnTx/>
              <a:uFillTx/>
              <a:latin typeface="Calibri"/>
              <a:cs typeface="Arial"/>
            </a:endParaRPr>
          </a:p>
        </p:txBody>
      </p:sp>
      <p:sp>
        <p:nvSpPr>
          <p:cNvPr id="19" name="Text Box 48"/>
          <p:cNvSpPr txBox="1">
            <a:spLocks noChangeArrowheads="1"/>
          </p:cNvSpPr>
          <p:nvPr/>
        </p:nvSpPr>
        <p:spPr bwMode="auto">
          <a:xfrm>
            <a:off x="452438" y="2787213"/>
            <a:ext cx="303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X</a:t>
            </a:r>
          </a:p>
        </p:txBody>
      </p:sp>
      <p:sp>
        <p:nvSpPr>
          <p:cNvPr id="20" name="Text Box 49"/>
          <p:cNvSpPr txBox="1">
            <a:spLocks noChangeArrowheads="1"/>
          </p:cNvSpPr>
          <p:nvPr/>
        </p:nvSpPr>
        <p:spPr bwMode="auto">
          <a:xfrm>
            <a:off x="1790700" y="2787213"/>
            <a:ext cx="29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Y</a:t>
            </a:r>
          </a:p>
        </p:txBody>
      </p:sp>
      <p:sp>
        <p:nvSpPr>
          <p:cNvPr id="21" name="Text Box 52"/>
          <p:cNvSpPr txBox="1">
            <a:spLocks noChangeArrowheads="1"/>
          </p:cNvSpPr>
          <p:nvPr/>
        </p:nvSpPr>
        <p:spPr bwMode="auto">
          <a:xfrm>
            <a:off x="414338" y="196488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1</a:t>
            </a:r>
            <a:endParaRPr kumimoji="0" lang="en-US" sz="1800" b="0" i="0" u="none" strike="noStrike" kern="0" cap="none" spc="0" normalizeH="0" baseline="0" noProof="0" dirty="0" smtClean="0">
              <a:ln>
                <a:noFill/>
              </a:ln>
              <a:solidFill>
                <a:srgbClr val="000000"/>
              </a:solidFill>
              <a:effectLst/>
              <a:uLnTx/>
              <a:uFillTx/>
            </a:endParaRPr>
          </a:p>
        </p:txBody>
      </p:sp>
      <p:sp>
        <p:nvSpPr>
          <p:cNvPr id="22" name="Text Box 53"/>
          <p:cNvSpPr txBox="1">
            <a:spLocks noChangeArrowheads="1"/>
          </p:cNvSpPr>
          <p:nvPr/>
        </p:nvSpPr>
        <p:spPr bwMode="auto">
          <a:xfrm>
            <a:off x="1765300" y="1960126"/>
            <a:ext cx="368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3</a:t>
            </a:r>
            <a:endParaRPr kumimoji="0" lang="en-US" sz="1800" b="0" i="0" u="none" strike="noStrike" kern="0" cap="none" spc="0" normalizeH="0" baseline="0" noProof="0" dirty="0" smtClean="0">
              <a:ln>
                <a:noFill/>
              </a:ln>
              <a:solidFill>
                <a:srgbClr val="000000"/>
              </a:solidFill>
              <a:effectLst/>
              <a:uLnTx/>
              <a:uFillTx/>
            </a:endParaRPr>
          </a:p>
        </p:txBody>
      </p:sp>
      <p:sp>
        <p:nvSpPr>
          <p:cNvPr id="23" name="Text Box 54"/>
          <p:cNvSpPr txBox="1">
            <a:spLocks noChangeArrowheads="1"/>
          </p:cNvSpPr>
          <p:nvPr/>
        </p:nvSpPr>
        <p:spPr bwMode="auto">
          <a:xfrm>
            <a:off x="1049338" y="2374463"/>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4</a:t>
            </a:r>
            <a:endParaRPr kumimoji="0" lang="en-US" sz="1800" b="0" i="0" u="none" strike="noStrike" kern="0" cap="none" spc="0" normalizeH="0" baseline="0" noProof="0" dirty="0" smtClean="0">
              <a:ln>
                <a:noFill/>
              </a:ln>
              <a:solidFill>
                <a:srgbClr val="000000"/>
              </a:solidFill>
              <a:effectLst/>
              <a:uLnTx/>
              <a:uFillTx/>
            </a:endParaRPr>
          </a:p>
        </p:txBody>
      </p:sp>
      <p:sp>
        <p:nvSpPr>
          <p:cNvPr id="24" name="Line 55"/>
          <p:cNvSpPr>
            <a:spLocks noChangeShapeType="1"/>
          </p:cNvSpPr>
          <p:nvPr/>
        </p:nvSpPr>
        <p:spPr bwMode="auto">
          <a:xfrm flipV="1">
            <a:off x="801688" y="2988826"/>
            <a:ext cx="990600" cy="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5" name="Line 61"/>
          <p:cNvSpPr>
            <a:spLocks noChangeShapeType="1"/>
          </p:cNvSpPr>
          <p:nvPr/>
        </p:nvSpPr>
        <p:spPr bwMode="auto">
          <a:xfrm>
            <a:off x="1933575"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6" name="Line 62"/>
          <p:cNvSpPr>
            <a:spLocks noChangeShapeType="1"/>
          </p:cNvSpPr>
          <p:nvPr/>
        </p:nvSpPr>
        <p:spPr bwMode="auto">
          <a:xfrm flipV="1">
            <a:off x="671513" y="2679263"/>
            <a:ext cx="417512" cy="214313"/>
          </a:xfrm>
          <a:prstGeom prst="line">
            <a:avLst/>
          </a:prstGeom>
          <a:noFill/>
          <a:ln w="19050">
            <a:solidFill>
              <a:srgbClr val="000000"/>
            </a:solidFill>
            <a:round/>
            <a:headEnd type="arrow" w="med"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7" name="Line 63"/>
          <p:cNvSpPr>
            <a:spLocks noChangeShapeType="1"/>
          </p:cNvSpPr>
          <p:nvPr/>
        </p:nvSpPr>
        <p:spPr bwMode="auto">
          <a:xfrm rot="291990">
            <a:off x="1393825" y="2687201"/>
            <a:ext cx="379413" cy="157162"/>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8" name="Text Box 136"/>
          <p:cNvSpPr txBox="1">
            <a:spLocks noChangeArrowheads="1"/>
          </p:cNvSpPr>
          <p:nvPr/>
        </p:nvSpPr>
        <p:spPr bwMode="auto">
          <a:xfrm>
            <a:off x="1031875" y="175533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2</a:t>
            </a:r>
            <a:endParaRPr kumimoji="0" lang="en-US" sz="1800" b="0" i="0" u="none" strike="noStrike" kern="0" cap="none" spc="0" normalizeH="0" baseline="0" noProof="0" dirty="0" smtClean="0">
              <a:ln>
                <a:noFill/>
              </a:ln>
              <a:solidFill>
                <a:srgbClr val="000000"/>
              </a:solidFill>
              <a:effectLst/>
              <a:uLnTx/>
              <a:uFillTx/>
            </a:endParaRPr>
          </a:p>
        </p:txBody>
      </p:sp>
      <p:sp>
        <p:nvSpPr>
          <p:cNvPr id="29" name="Line 137"/>
          <p:cNvSpPr>
            <a:spLocks noChangeShapeType="1"/>
          </p:cNvSpPr>
          <p:nvPr/>
        </p:nvSpPr>
        <p:spPr bwMode="auto">
          <a:xfrm>
            <a:off x="1204913" y="2141101"/>
            <a:ext cx="0" cy="3048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0" name="Line 138"/>
          <p:cNvSpPr>
            <a:spLocks noChangeShapeType="1"/>
          </p:cNvSpPr>
          <p:nvPr/>
        </p:nvSpPr>
        <p:spPr bwMode="auto">
          <a:xfrm flipV="1">
            <a:off x="708025" y="1950601"/>
            <a:ext cx="330200" cy="20955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1" name="Line 139"/>
          <p:cNvSpPr>
            <a:spLocks noChangeShapeType="1"/>
          </p:cNvSpPr>
          <p:nvPr/>
        </p:nvSpPr>
        <p:spPr bwMode="auto">
          <a:xfrm flipH="1" flipV="1">
            <a:off x="1357313" y="1960126"/>
            <a:ext cx="423862" cy="180975"/>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2" name="Line 140"/>
          <p:cNvSpPr>
            <a:spLocks noChangeShapeType="1"/>
          </p:cNvSpPr>
          <p:nvPr/>
        </p:nvSpPr>
        <p:spPr bwMode="auto">
          <a:xfrm>
            <a:off x="590550"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3" name="Text Box 17"/>
          <p:cNvSpPr txBox="1">
            <a:spLocks noChangeArrowheads="1"/>
          </p:cNvSpPr>
          <p:nvPr/>
        </p:nvSpPr>
        <p:spPr bwMode="auto">
          <a:xfrm>
            <a:off x="2667000" y="1872813"/>
            <a:ext cx="6096000" cy="225292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2800350" algn="l"/>
                <a:tab pos="4000500" algn="l"/>
                <a:tab pos="5829300" algn="l"/>
              </a:tabLst>
              <a:defRPr>
                <a:solidFill>
                  <a:schemeClr val="tx1"/>
                </a:solidFill>
                <a:latin typeface="Arial" pitchFamily="34" charset="0"/>
                <a:cs typeface="Arial" pitchFamily="34" charset="0"/>
              </a:defRPr>
            </a:lvl1pPr>
            <a:lvl2pPr>
              <a:tabLst>
                <a:tab pos="342900" algn="l"/>
                <a:tab pos="2800350" algn="l"/>
                <a:tab pos="4000500" algn="l"/>
                <a:tab pos="5829300" algn="l"/>
              </a:tabLst>
              <a:defRPr>
                <a:solidFill>
                  <a:schemeClr val="tx1"/>
                </a:solidFill>
                <a:latin typeface="Arial" pitchFamily="34" charset="0"/>
                <a:cs typeface="Arial" pitchFamily="34" charset="0"/>
              </a:defRPr>
            </a:lvl2pPr>
            <a:lvl3pPr>
              <a:tabLst>
                <a:tab pos="342900" algn="l"/>
                <a:tab pos="2800350" algn="l"/>
                <a:tab pos="4000500" algn="l"/>
                <a:tab pos="5829300" algn="l"/>
              </a:tabLst>
              <a:defRPr>
                <a:solidFill>
                  <a:schemeClr val="tx1"/>
                </a:solidFill>
                <a:latin typeface="Arial" pitchFamily="34" charset="0"/>
                <a:cs typeface="Arial" pitchFamily="34" charset="0"/>
              </a:defRPr>
            </a:lvl3pPr>
            <a:lvl4pPr>
              <a:tabLst>
                <a:tab pos="342900" algn="l"/>
                <a:tab pos="2800350" algn="l"/>
                <a:tab pos="4000500" algn="l"/>
                <a:tab pos="5829300" algn="l"/>
              </a:tabLst>
              <a:defRPr>
                <a:solidFill>
                  <a:schemeClr val="tx1"/>
                </a:solidFill>
                <a:latin typeface="Arial" pitchFamily="34" charset="0"/>
                <a:cs typeface="Arial" pitchFamily="34" charset="0"/>
              </a:defRPr>
            </a:lvl4pPr>
            <a:lvl5pPr>
              <a:tabLst>
                <a:tab pos="342900" algn="l"/>
                <a:tab pos="2800350" algn="l"/>
                <a:tab pos="4000500" algn="l"/>
                <a:tab pos="5829300" algn="l"/>
              </a:tabLst>
              <a:defRPr>
                <a:solidFill>
                  <a:schemeClr val="tx1"/>
                </a:solidFill>
                <a:latin typeface="Arial" pitchFamily="34" charset="0"/>
                <a:cs typeface="Arial" pitchFamily="34" charset="0"/>
              </a:defRPr>
            </a:lvl5pPr>
            <a:lvl6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6pPr>
            <a:lvl7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7pPr>
            <a:lvl8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8pPr>
            <a:lvl9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9pPr>
          </a:lstStyle>
          <a:p>
            <a:pPr marL="0" marR="0" lvl="0" indent="0" defTabSz="914400" eaLnBrk="1" fontAlgn="base" latinLnBrk="0" hangingPunct="1">
              <a:lnSpc>
                <a:spcPct val="130000"/>
              </a:lnSpc>
              <a:spcBef>
                <a:spcPct val="0"/>
              </a:spcBef>
              <a:spcAft>
                <a:spcPct val="0"/>
              </a:spcAft>
              <a:buClrTx/>
              <a:buSzTx/>
              <a:buFontTx/>
              <a:buNone/>
              <a:tabLst>
                <a:tab pos="342900" algn="l"/>
                <a:tab pos="2690813" algn="l"/>
                <a:tab pos="4114800" algn="l"/>
                <a:tab pos="5829300" algn="l"/>
              </a:tabLst>
              <a:defRPr/>
            </a:pPr>
            <a:r>
              <a:rPr kumimoji="0" lang="en-US" sz="1800" b="0" i="0" u="sng" strike="noStrike" kern="0" cap="none" spc="0" normalizeH="0" baseline="0" noProof="0" dirty="0" smtClean="0">
                <a:ln>
                  <a:noFill/>
                </a:ln>
                <a:solidFill>
                  <a:srgbClr val="000000"/>
                </a:solidFill>
                <a:effectLst/>
                <a:uLnTx/>
                <a:uFillTx/>
                <a:latin typeface="Calibri"/>
                <a:cs typeface="Arial" pitchFamily="34" charset="0"/>
              </a:rPr>
              <a:t>Path	Type	Status	</a:t>
            </a: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1.</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X </a:t>
            </a:r>
            <a:r>
              <a:rPr lang="en-US" kern="0" smtClean="0">
                <a:solidFill>
                  <a:srgbClr val="000000"/>
                </a:solidFill>
                <a:latin typeface="Calibri"/>
              </a:rPr>
              <a:t>→ Y	Causal	Open</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2.</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Open</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lang="en-US" kern="0" smtClean="0">
                <a:solidFill>
                  <a:srgbClr val="000000"/>
                </a:solidFill>
                <a:latin typeface="Calibri"/>
              </a:rPr>
              <a:t>  3.  X </a:t>
            </a:r>
            <a:r>
              <a:rPr lang="en-US" kern="0">
                <a:solidFill>
                  <a:srgbClr val="000000"/>
                </a:solidFill>
                <a:latin typeface="Calibri"/>
              </a:rPr>
              <a:t>← Z</a:t>
            </a:r>
            <a:r>
              <a:rPr lang="en-US" kern="0" baseline="-25000">
                <a:solidFill>
                  <a:srgbClr val="000000"/>
                </a:solidFill>
                <a:latin typeface="Calibri"/>
              </a:rPr>
              <a:t>4</a:t>
            </a:r>
            <a:r>
              <a:rPr lang="en-US" kern="0">
                <a:solidFill>
                  <a:srgbClr val="000000"/>
                </a:solidFill>
                <a:latin typeface="Calibri"/>
              </a:rPr>
              <a:t> ← Z</a:t>
            </a:r>
            <a:r>
              <a:rPr lang="en-US" kern="0" baseline="-25000">
                <a:solidFill>
                  <a:srgbClr val="000000"/>
                </a:solidFill>
                <a:latin typeface="Calibri"/>
              </a:rPr>
              <a:t>2</a:t>
            </a:r>
            <a:r>
              <a:rPr lang="en-US" kern="0">
                <a:solidFill>
                  <a:srgbClr val="000000"/>
                </a:solidFill>
                <a:latin typeface="Calibri"/>
              </a:rPr>
              <a:t> ← Z</a:t>
            </a:r>
            <a:r>
              <a:rPr lang="en-US" kern="0" baseline="-25000">
                <a:solidFill>
                  <a:srgbClr val="000000"/>
                </a:solidFill>
                <a:latin typeface="Calibri"/>
              </a:rPr>
              <a:t>3 </a:t>
            </a:r>
            <a:r>
              <a:rPr lang="en-US" kern="0">
                <a:solidFill>
                  <a:srgbClr val="000000"/>
                </a:solidFill>
                <a:latin typeface="Calibri"/>
              </a:rPr>
              <a:t>→ </a:t>
            </a:r>
            <a:r>
              <a:rPr lang="en-US" kern="0" smtClean="0">
                <a:solidFill>
                  <a:srgbClr val="000000"/>
                </a:solidFill>
                <a:latin typeface="Calibri"/>
              </a:rPr>
              <a:t>Y	Non-causal	Open</a:t>
            </a:r>
            <a:endParaRPr kumimoji="0" lang="en-US" sz="1800" b="0" i="0" u="none" strike="noStrike" kern="0" cap="none" spc="0" normalizeH="0" baseline="0" noProof="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dirty="0">
                <a:solidFill>
                  <a:srgbClr val="000000"/>
                </a:solidFill>
                <a:latin typeface="Calibri"/>
              </a:rPr>
              <a:t>4</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 Z</a:t>
            </a:r>
            <a:r>
              <a:rPr lang="en-US" kern="0" baseline="-25000">
                <a:solidFill>
                  <a:srgbClr val="000000"/>
                </a:solidFill>
                <a:latin typeface="Calibri"/>
              </a:rPr>
              <a:t>1</a:t>
            </a:r>
            <a:r>
              <a:rPr lang="en-US" kern="0">
                <a:solidFill>
                  <a:srgbClr val="000000"/>
                </a:solidFill>
                <a:latin typeface="Calibri"/>
              </a:rPr>
              <a:t>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2</a:t>
            </a:r>
            <a:r>
              <a:rPr lang="en-US" kern="0">
                <a:solidFill>
                  <a:srgbClr val="000000"/>
                </a:solidFill>
                <a:latin typeface="Calibri"/>
              </a:rPr>
              <a:t>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Open</a:t>
            </a:r>
            <a:endParaRPr kumimoji="0" lang="en-US" sz="1800" b="0" i="0" u="none" strike="noStrike" kern="0" cap="none" spc="0" normalizeH="0" baseline="-2500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5.</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a:t>
            </a:r>
            <a:r>
              <a:rPr lang="en-US" kern="0">
                <a:solidFill>
                  <a:srgbClr val="000000"/>
                </a:solidFill>
                <a:latin typeface="Calibri"/>
              </a:rPr>
              <a:t>X ← Z</a:t>
            </a:r>
            <a:r>
              <a:rPr lang="en-US" kern="0" baseline="-25000">
                <a:solidFill>
                  <a:srgbClr val="000000"/>
                </a:solidFill>
                <a:latin typeface="Calibri"/>
              </a:rPr>
              <a:t>1</a:t>
            </a:r>
            <a:r>
              <a:rPr lang="en-US" kern="0">
                <a:solidFill>
                  <a:srgbClr val="000000"/>
                </a:solidFill>
                <a:latin typeface="Calibri"/>
              </a:rPr>
              <a:t> → </a:t>
            </a:r>
            <a:r>
              <a:rPr lang="en-US" kern="0">
                <a:solidFill>
                  <a:srgbClr val="000000"/>
                </a:solidFill>
                <a:latin typeface="Calibri"/>
              </a:rPr>
              <a:t>Z</a:t>
            </a:r>
            <a:r>
              <a:rPr lang="en-US" kern="0" baseline="-25000">
                <a:solidFill>
                  <a:srgbClr val="000000"/>
                </a:solidFill>
                <a:latin typeface="Calibri"/>
              </a:rPr>
              <a:t>2</a:t>
            </a:r>
            <a:r>
              <a:rPr lang="en-US" kern="0">
                <a:solidFill>
                  <a:srgbClr val="000000"/>
                </a:solidFill>
                <a:latin typeface="Calibri"/>
              </a:rPr>
              <a:t> </a:t>
            </a:r>
            <a:r>
              <a:rPr lang="en-US" kern="0" smtClean="0">
                <a:solidFill>
                  <a:srgbClr val="000000"/>
                </a:solidFill>
                <a:latin typeface="Calibri"/>
              </a:rPr>
              <a:t>← Z</a:t>
            </a:r>
            <a:r>
              <a:rPr lang="en-US" kern="0" baseline="-25000" smtClean="0">
                <a:solidFill>
                  <a:srgbClr val="000000"/>
                </a:solidFill>
                <a:latin typeface="Calibri"/>
              </a:rPr>
              <a:t>3</a:t>
            </a:r>
            <a:r>
              <a:rPr lang="en-US" kern="0">
                <a:solidFill>
                  <a:srgbClr val="000000"/>
                </a:solidFill>
                <a:latin typeface="Calibri"/>
              </a:rPr>
              <a:t> </a:t>
            </a:r>
            <a:r>
              <a:rPr lang="en-US" kern="0" smtClean="0">
                <a:solidFill>
                  <a:srgbClr val="000000"/>
                </a:solidFill>
                <a:latin typeface="Calibri"/>
              </a:rPr>
              <a:t>→ </a:t>
            </a:r>
            <a:r>
              <a:rPr lang="en-US" kern="0">
                <a:solidFill>
                  <a:srgbClr val="000000"/>
                </a:solidFill>
                <a:latin typeface="Calibri"/>
              </a:rPr>
              <a:t>Y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Non-causal	Blocked at Z</a:t>
            </a:r>
            <a:r>
              <a:rPr kumimoji="0" lang="en-US" sz="1800" b="0" i="0" u="none" strike="noStrike" kern="0" cap="none" spc="0" normalizeH="0" baseline="-25000" noProof="0" smtClean="0">
                <a:ln>
                  <a:noFill/>
                </a:ln>
                <a:solidFill>
                  <a:srgbClr val="000000"/>
                </a:solidFill>
                <a:effectLst/>
                <a:uLnTx/>
                <a:uFillTx/>
                <a:latin typeface="Calibri"/>
                <a:cs typeface="Arial" pitchFamily="34" charset="0"/>
              </a:rPr>
              <a:t>2</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p:txBody>
      </p:sp>
    </p:spTree>
    <p:extLst>
      <p:ext uri="{BB962C8B-B14F-4D97-AF65-F5344CB8AC3E}">
        <p14:creationId xmlns:p14="http://schemas.microsoft.com/office/powerpoint/2010/main" val="26056301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49</a:t>
            </a:fld>
            <a:endParaRPr lang="en-US" dirty="0"/>
          </a:p>
        </p:txBody>
      </p:sp>
      <p:sp>
        <p:nvSpPr>
          <p:cNvPr id="18" name="Rectangle 2"/>
          <p:cNvSpPr txBox="1">
            <a:spLocks noChangeArrowheads="1"/>
          </p:cNvSpPr>
          <p:nvPr/>
        </p:nvSpPr>
        <p:spPr bwMode="auto">
          <a:xfrm>
            <a:off x="457200" y="459938"/>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200" b="1">
                <a:solidFill>
                  <a:srgbClr val="0000FF"/>
                </a:solidFill>
                <a:latin typeface="+mj-lt"/>
                <a:ea typeface="+mj-ea"/>
                <a:cs typeface="+mj-cs"/>
              </a:defRPr>
            </a:lvl1pPr>
            <a:lvl2pPr algn="ctr" rtl="0" fontAlgn="base">
              <a:spcBef>
                <a:spcPct val="0"/>
              </a:spcBef>
              <a:spcAft>
                <a:spcPct val="0"/>
              </a:spcAft>
              <a:defRPr sz="3200" b="1">
                <a:solidFill>
                  <a:srgbClr val="0000FF"/>
                </a:solidFill>
                <a:latin typeface="Calibri" pitchFamily="34" charset="0"/>
                <a:cs typeface="Arial" pitchFamily="34" charset="0"/>
              </a:defRPr>
            </a:lvl2pPr>
            <a:lvl3pPr algn="ctr" rtl="0" fontAlgn="base">
              <a:spcBef>
                <a:spcPct val="0"/>
              </a:spcBef>
              <a:spcAft>
                <a:spcPct val="0"/>
              </a:spcAft>
              <a:defRPr sz="3200" b="1">
                <a:solidFill>
                  <a:srgbClr val="0000FF"/>
                </a:solidFill>
                <a:latin typeface="Calibri" pitchFamily="34" charset="0"/>
                <a:cs typeface="Arial" pitchFamily="34" charset="0"/>
              </a:defRPr>
            </a:lvl3pPr>
            <a:lvl4pPr algn="ctr" rtl="0" fontAlgn="base">
              <a:spcBef>
                <a:spcPct val="0"/>
              </a:spcBef>
              <a:spcAft>
                <a:spcPct val="0"/>
              </a:spcAft>
              <a:defRPr sz="3200" b="1">
                <a:solidFill>
                  <a:srgbClr val="0000FF"/>
                </a:solidFill>
                <a:latin typeface="Calibri" pitchFamily="34" charset="0"/>
                <a:cs typeface="Arial" pitchFamily="34" charset="0"/>
              </a:defRPr>
            </a:lvl4pPr>
            <a:lvl5pPr algn="ctr" rtl="0" fontAlgn="base">
              <a:spcBef>
                <a:spcPct val="0"/>
              </a:spcBef>
              <a:spcAft>
                <a:spcPct val="0"/>
              </a:spcAft>
              <a:defRPr sz="3200" b="1">
                <a:solidFill>
                  <a:srgbClr val="0000FF"/>
                </a:solidFill>
                <a:latin typeface="Calibri" pitchFamily="34" charset="0"/>
                <a:cs typeface="Arial" pitchFamily="34" charset="0"/>
              </a:defRPr>
            </a:lvl5pPr>
            <a:lvl6pPr marL="457200" algn="ctr" rtl="0" fontAlgn="base">
              <a:spcBef>
                <a:spcPct val="0"/>
              </a:spcBef>
              <a:spcAft>
                <a:spcPct val="0"/>
              </a:spcAft>
              <a:defRPr sz="3200" b="1">
                <a:solidFill>
                  <a:srgbClr val="0000FF"/>
                </a:solidFill>
                <a:latin typeface="Calibri" pitchFamily="34" charset="0"/>
                <a:cs typeface="Arial" pitchFamily="34" charset="0"/>
              </a:defRPr>
            </a:lvl6pPr>
            <a:lvl7pPr marL="914400" algn="ctr" rtl="0" fontAlgn="base">
              <a:spcBef>
                <a:spcPct val="0"/>
              </a:spcBef>
              <a:spcAft>
                <a:spcPct val="0"/>
              </a:spcAft>
              <a:defRPr sz="3200" b="1">
                <a:solidFill>
                  <a:srgbClr val="0000FF"/>
                </a:solidFill>
                <a:latin typeface="Calibri" pitchFamily="34" charset="0"/>
                <a:cs typeface="Arial" pitchFamily="34" charset="0"/>
              </a:defRPr>
            </a:lvl7pPr>
            <a:lvl8pPr marL="1371600" algn="ctr" rtl="0" fontAlgn="base">
              <a:spcBef>
                <a:spcPct val="0"/>
              </a:spcBef>
              <a:spcAft>
                <a:spcPct val="0"/>
              </a:spcAft>
              <a:defRPr sz="3200" b="1">
                <a:solidFill>
                  <a:srgbClr val="0000FF"/>
                </a:solidFill>
                <a:latin typeface="Calibri" pitchFamily="34" charset="0"/>
                <a:cs typeface="Arial" pitchFamily="34" charset="0"/>
              </a:defRPr>
            </a:lvl8pPr>
            <a:lvl9pPr marL="1828800" algn="ctr" rtl="0" fontAlgn="base">
              <a:spcBef>
                <a:spcPct val="0"/>
              </a:spcBef>
              <a:spcAft>
                <a:spcPct val="0"/>
              </a:spcAft>
              <a:defRPr sz="3200" b="1">
                <a:solidFill>
                  <a:srgbClr val="0000FF"/>
                </a:solidFill>
                <a:latin typeface="Calibri" pitchFamily="34" charset="0"/>
                <a:cs typeface="Arial" pitchFamily="34" charset="0"/>
              </a:defRPr>
            </a:lvl9pPr>
          </a:lstStyle>
          <a:p>
            <a:pPr marL="233363" marR="0" lvl="0" indent="-233363" algn="l" defTabSz="914400" rtl="0" eaLnBrk="1" fontAlgn="base" latinLnBrk="0" hangingPunct="1">
              <a:lnSpc>
                <a:spcPct val="13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CC00CC"/>
                </a:solidFill>
                <a:effectLst/>
                <a:uLnTx/>
                <a:uFillTx/>
                <a:latin typeface="Calibri"/>
                <a:ea typeface="+mj-ea"/>
                <a:cs typeface="Arial"/>
              </a:rPr>
              <a:t>Practice problem</a:t>
            </a:r>
          </a:p>
          <a:p>
            <a:pPr marL="233363" marR="0" lvl="0" indent="-233363" algn="l" defTabSz="914400" rtl="0" eaLnBrk="1" fontAlgn="base" latinLnBrk="0" hangingPunct="1">
              <a:lnSpc>
                <a:spcPct val="130000"/>
              </a:lnSpc>
              <a:spcBef>
                <a:spcPct val="0"/>
              </a:spcBef>
              <a:spcAft>
                <a:spcPct val="0"/>
              </a:spcAft>
              <a:buClrTx/>
              <a:buSzTx/>
              <a:buFontTx/>
              <a:buNone/>
              <a:tabLst/>
              <a:defRPr/>
            </a:pPr>
            <a:r>
              <a:rPr lang="en-US" sz="2200" b="0" kern="0" noProof="0" smtClean="0">
                <a:solidFill>
                  <a:schemeClr val="tx1"/>
                </a:solidFill>
                <a:latin typeface="Calibri"/>
                <a:cs typeface="Arial"/>
              </a:rPr>
              <a:t>Find the paths and the minimally sufficient covariate set(s) to estimate the total effect of X on Y.</a:t>
            </a:r>
            <a:endParaRPr kumimoji="0" lang="en-US" sz="2200" b="0" i="0" u="none" strike="noStrike" kern="0" cap="none" spc="0" normalizeH="0" baseline="0" noProof="0" dirty="0">
              <a:ln>
                <a:noFill/>
              </a:ln>
              <a:solidFill>
                <a:schemeClr val="tx1"/>
              </a:solidFill>
              <a:effectLst/>
              <a:uLnTx/>
              <a:uFillTx/>
              <a:latin typeface="Calibri"/>
              <a:cs typeface="Arial"/>
            </a:endParaRPr>
          </a:p>
        </p:txBody>
      </p:sp>
      <p:sp>
        <p:nvSpPr>
          <p:cNvPr id="19" name="Text Box 48"/>
          <p:cNvSpPr txBox="1">
            <a:spLocks noChangeArrowheads="1"/>
          </p:cNvSpPr>
          <p:nvPr/>
        </p:nvSpPr>
        <p:spPr bwMode="auto">
          <a:xfrm>
            <a:off x="452438" y="2787213"/>
            <a:ext cx="303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X</a:t>
            </a:r>
          </a:p>
        </p:txBody>
      </p:sp>
      <p:sp>
        <p:nvSpPr>
          <p:cNvPr id="20" name="Text Box 49"/>
          <p:cNvSpPr txBox="1">
            <a:spLocks noChangeArrowheads="1"/>
          </p:cNvSpPr>
          <p:nvPr/>
        </p:nvSpPr>
        <p:spPr bwMode="auto">
          <a:xfrm>
            <a:off x="1790700" y="2787213"/>
            <a:ext cx="29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Y</a:t>
            </a:r>
          </a:p>
        </p:txBody>
      </p:sp>
      <p:sp>
        <p:nvSpPr>
          <p:cNvPr id="21" name="Text Box 52"/>
          <p:cNvSpPr txBox="1">
            <a:spLocks noChangeArrowheads="1"/>
          </p:cNvSpPr>
          <p:nvPr/>
        </p:nvSpPr>
        <p:spPr bwMode="auto">
          <a:xfrm>
            <a:off x="414338" y="196488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1</a:t>
            </a:r>
            <a:endParaRPr kumimoji="0" lang="en-US" sz="1800" b="0" i="0" u="none" strike="noStrike" kern="0" cap="none" spc="0" normalizeH="0" baseline="0" noProof="0" dirty="0" smtClean="0">
              <a:ln>
                <a:noFill/>
              </a:ln>
              <a:solidFill>
                <a:srgbClr val="000000"/>
              </a:solidFill>
              <a:effectLst/>
              <a:uLnTx/>
              <a:uFillTx/>
            </a:endParaRPr>
          </a:p>
        </p:txBody>
      </p:sp>
      <p:sp>
        <p:nvSpPr>
          <p:cNvPr id="22" name="Text Box 53"/>
          <p:cNvSpPr txBox="1">
            <a:spLocks noChangeArrowheads="1"/>
          </p:cNvSpPr>
          <p:nvPr/>
        </p:nvSpPr>
        <p:spPr bwMode="auto">
          <a:xfrm>
            <a:off x="1765300" y="1960126"/>
            <a:ext cx="368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3</a:t>
            </a:r>
            <a:endParaRPr kumimoji="0" lang="en-US" sz="1800" b="0" i="0" u="none" strike="noStrike" kern="0" cap="none" spc="0" normalizeH="0" baseline="0" noProof="0" dirty="0" smtClean="0">
              <a:ln>
                <a:noFill/>
              </a:ln>
              <a:solidFill>
                <a:srgbClr val="000000"/>
              </a:solidFill>
              <a:effectLst/>
              <a:uLnTx/>
              <a:uFillTx/>
            </a:endParaRPr>
          </a:p>
        </p:txBody>
      </p:sp>
      <p:sp>
        <p:nvSpPr>
          <p:cNvPr id="23" name="Text Box 54"/>
          <p:cNvSpPr txBox="1">
            <a:spLocks noChangeArrowheads="1"/>
          </p:cNvSpPr>
          <p:nvPr/>
        </p:nvSpPr>
        <p:spPr bwMode="auto">
          <a:xfrm>
            <a:off x="1049338" y="2374463"/>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4</a:t>
            </a:r>
            <a:endParaRPr kumimoji="0" lang="en-US" sz="1800" b="0" i="0" u="none" strike="noStrike" kern="0" cap="none" spc="0" normalizeH="0" baseline="0" noProof="0" dirty="0" smtClean="0">
              <a:ln>
                <a:noFill/>
              </a:ln>
              <a:solidFill>
                <a:srgbClr val="000000"/>
              </a:solidFill>
              <a:effectLst/>
              <a:uLnTx/>
              <a:uFillTx/>
            </a:endParaRPr>
          </a:p>
        </p:txBody>
      </p:sp>
      <p:sp>
        <p:nvSpPr>
          <p:cNvPr id="24" name="Line 55"/>
          <p:cNvSpPr>
            <a:spLocks noChangeShapeType="1"/>
          </p:cNvSpPr>
          <p:nvPr/>
        </p:nvSpPr>
        <p:spPr bwMode="auto">
          <a:xfrm flipV="1">
            <a:off x="801688" y="2988826"/>
            <a:ext cx="990600" cy="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5" name="Line 61"/>
          <p:cNvSpPr>
            <a:spLocks noChangeShapeType="1"/>
          </p:cNvSpPr>
          <p:nvPr/>
        </p:nvSpPr>
        <p:spPr bwMode="auto">
          <a:xfrm>
            <a:off x="1933575"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6" name="Line 62"/>
          <p:cNvSpPr>
            <a:spLocks noChangeShapeType="1"/>
          </p:cNvSpPr>
          <p:nvPr/>
        </p:nvSpPr>
        <p:spPr bwMode="auto">
          <a:xfrm flipV="1">
            <a:off x="671513" y="2679263"/>
            <a:ext cx="417512" cy="214313"/>
          </a:xfrm>
          <a:prstGeom prst="line">
            <a:avLst/>
          </a:prstGeom>
          <a:noFill/>
          <a:ln w="19050">
            <a:solidFill>
              <a:srgbClr val="000000"/>
            </a:solidFill>
            <a:round/>
            <a:headEnd type="arrow" w="med"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7" name="Line 63"/>
          <p:cNvSpPr>
            <a:spLocks noChangeShapeType="1"/>
          </p:cNvSpPr>
          <p:nvPr/>
        </p:nvSpPr>
        <p:spPr bwMode="auto">
          <a:xfrm rot="291990">
            <a:off x="1393825" y="2687201"/>
            <a:ext cx="379413" cy="157162"/>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8" name="Text Box 136"/>
          <p:cNvSpPr txBox="1">
            <a:spLocks noChangeArrowheads="1"/>
          </p:cNvSpPr>
          <p:nvPr/>
        </p:nvSpPr>
        <p:spPr bwMode="auto">
          <a:xfrm>
            <a:off x="1031875" y="175533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2</a:t>
            </a:r>
            <a:endParaRPr kumimoji="0" lang="en-US" sz="1800" b="0" i="0" u="none" strike="noStrike" kern="0" cap="none" spc="0" normalizeH="0" baseline="0" noProof="0" dirty="0" smtClean="0">
              <a:ln>
                <a:noFill/>
              </a:ln>
              <a:solidFill>
                <a:srgbClr val="000000"/>
              </a:solidFill>
              <a:effectLst/>
              <a:uLnTx/>
              <a:uFillTx/>
            </a:endParaRPr>
          </a:p>
        </p:txBody>
      </p:sp>
      <p:sp>
        <p:nvSpPr>
          <p:cNvPr id="29" name="Line 137"/>
          <p:cNvSpPr>
            <a:spLocks noChangeShapeType="1"/>
          </p:cNvSpPr>
          <p:nvPr/>
        </p:nvSpPr>
        <p:spPr bwMode="auto">
          <a:xfrm>
            <a:off x="1204913" y="2141101"/>
            <a:ext cx="0" cy="3048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0" name="Line 138"/>
          <p:cNvSpPr>
            <a:spLocks noChangeShapeType="1"/>
          </p:cNvSpPr>
          <p:nvPr/>
        </p:nvSpPr>
        <p:spPr bwMode="auto">
          <a:xfrm flipV="1">
            <a:off x="708025" y="1950601"/>
            <a:ext cx="330200" cy="20955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1" name="Line 139"/>
          <p:cNvSpPr>
            <a:spLocks noChangeShapeType="1"/>
          </p:cNvSpPr>
          <p:nvPr/>
        </p:nvSpPr>
        <p:spPr bwMode="auto">
          <a:xfrm flipH="1" flipV="1">
            <a:off x="1357313" y="1960126"/>
            <a:ext cx="423862" cy="180975"/>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2" name="Line 140"/>
          <p:cNvSpPr>
            <a:spLocks noChangeShapeType="1"/>
          </p:cNvSpPr>
          <p:nvPr/>
        </p:nvSpPr>
        <p:spPr bwMode="auto">
          <a:xfrm>
            <a:off x="590550"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3" name="Text Box 17"/>
          <p:cNvSpPr txBox="1">
            <a:spLocks noChangeArrowheads="1"/>
          </p:cNvSpPr>
          <p:nvPr/>
        </p:nvSpPr>
        <p:spPr bwMode="auto">
          <a:xfrm>
            <a:off x="2667000" y="1872813"/>
            <a:ext cx="6096000" cy="225292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2800350" algn="l"/>
                <a:tab pos="4000500" algn="l"/>
                <a:tab pos="5829300" algn="l"/>
              </a:tabLst>
              <a:defRPr>
                <a:solidFill>
                  <a:schemeClr val="tx1"/>
                </a:solidFill>
                <a:latin typeface="Arial" pitchFamily="34" charset="0"/>
                <a:cs typeface="Arial" pitchFamily="34" charset="0"/>
              </a:defRPr>
            </a:lvl1pPr>
            <a:lvl2pPr>
              <a:tabLst>
                <a:tab pos="342900" algn="l"/>
                <a:tab pos="2800350" algn="l"/>
                <a:tab pos="4000500" algn="l"/>
                <a:tab pos="5829300" algn="l"/>
              </a:tabLst>
              <a:defRPr>
                <a:solidFill>
                  <a:schemeClr val="tx1"/>
                </a:solidFill>
                <a:latin typeface="Arial" pitchFamily="34" charset="0"/>
                <a:cs typeface="Arial" pitchFamily="34" charset="0"/>
              </a:defRPr>
            </a:lvl2pPr>
            <a:lvl3pPr>
              <a:tabLst>
                <a:tab pos="342900" algn="l"/>
                <a:tab pos="2800350" algn="l"/>
                <a:tab pos="4000500" algn="l"/>
                <a:tab pos="5829300" algn="l"/>
              </a:tabLst>
              <a:defRPr>
                <a:solidFill>
                  <a:schemeClr val="tx1"/>
                </a:solidFill>
                <a:latin typeface="Arial" pitchFamily="34" charset="0"/>
                <a:cs typeface="Arial" pitchFamily="34" charset="0"/>
              </a:defRPr>
            </a:lvl3pPr>
            <a:lvl4pPr>
              <a:tabLst>
                <a:tab pos="342900" algn="l"/>
                <a:tab pos="2800350" algn="l"/>
                <a:tab pos="4000500" algn="l"/>
                <a:tab pos="5829300" algn="l"/>
              </a:tabLst>
              <a:defRPr>
                <a:solidFill>
                  <a:schemeClr val="tx1"/>
                </a:solidFill>
                <a:latin typeface="Arial" pitchFamily="34" charset="0"/>
                <a:cs typeface="Arial" pitchFamily="34" charset="0"/>
              </a:defRPr>
            </a:lvl4pPr>
            <a:lvl5pPr>
              <a:tabLst>
                <a:tab pos="342900" algn="l"/>
                <a:tab pos="2800350" algn="l"/>
                <a:tab pos="4000500" algn="l"/>
                <a:tab pos="5829300" algn="l"/>
              </a:tabLst>
              <a:defRPr>
                <a:solidFill>
                  <a:schemeClr val="tx1"/>
                </a:solidFill>
                <a:latin typeface="Arial" pitchFamily="34" charset="0"/>
                <a:cs typeface="Arial" pitchFamily="34" charset="0"/>
              </a:defRPr>
            </a:lvl5pPr>
            <a:lvl6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6pPr>
            <a:lvl7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7pPr>
            <a:lvl8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8pPr>
            <a:lvl9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9pPr>
          </a:lstStyle>
          <a:p>
            <a:pPr marL="0" marR="0" lvl="0" indent="0" defTabSz="914400" eaLnBrk="1" fontAlgn="base" latinLnBrk="0" hangingPunct="1">
              <a:lnSpc>
                <a:spcPct val="130000"/>
              </a:lnSpc>
              <a:spcBef>
                <a:spcPct val="0"/>
              </a:spcBef>
              <a:spcAft>
                <a:spcPct val="0"/>
              </a:spcAft>
              <a:buClrTx/>
              <a:buSzTx/>
              <a:buFontTx/>
              <a:buNone/>
              <a:tabLst>
                <a:tab pos="342900" algn="l"/>
                <a:tab pos="2690813" algn="l"/>
                <a:tab pos="4114800" algn="l"/>
                <a:tab pos="5829300" algn="l"/>
              </a:tabLst>
              <a:defRPr/>
            </a:pPr>
            <a:r>
              <a:rPr kumimoji="0" lang="en-US" sz="1800" b="0" i="0" u="sng" strike="noStrike" kern="0" cap="none" spc="0" normalizeH="0" baseline="0" noProof="0" dirty="0" smtClean="0">
                <a:ln>
                  <a:noFill/>
                </a:ln>
                <a:solidFill>
                  <a:srgbClr val="000000"/>
                </a:solidFill>
                <a:effectLst/>
                <a:uLnTx/>
                <a:uFillTx/>
                <a:latin typeface="Calibri"/>
                <a:cs typeface="Arial" pitchFamily="34" charset="0"/>
              </a:rPr>
              <a:t>Path	Type	Status	</a:t>
            </a: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1.</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X </a:t>
            </a:r>
            <a:r>
              <a:rPr lang="en-US" kern="0" smtClean="0">
                <a:solidFill>
                  <a:srgbClr val="000000"/>
                </a:solidFill>
                <a:latin typeface="Calibri"/>
              </a:rPr>
              <a:t>→ Y	Causal	Open</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2.</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Blocked at Z</a:t>
            </a:r>
            <a:r>
              <a:rPr lang="en-US" kern="0" baseline="-25000">
                <a:solidFill>
                  <a:srgbClr val="000000"/>
                </a:solidFill>
                <a:latin typeface="Calibri"/>
              </a:rPr>
              <a:t>4</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lang="en-US" kern="0" smtClean="0">
                <a:solidFill>
                  <a:srgbClr val="000000"/>
                </a:solidFill>
                <a:latin typeface="Calibri"/>
              </a:rPr>
              <a:t>  3.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a:t>
            </a:r>
            <a:r>
              <a:rPr lang="en-US" kern="0">
                <a:solidFill>
                  <a:srgbClr val="000000"/>
                </a:solidFill>
                <a:latin typeface="Calibri"/>
              </a:rPr>
              <a:t>Z</a:t>
            </a:r>
            <a:r>
              <a:rPr lang="en-US" kern="0" baseline="-25000">
                <a:solidFill>
                  <a:srgbClr val="000000"/>
                </a:solidFill>
                <a:latin typeface="Calibri"/>
              </a:rPr>
              <a:t>2</a:t>
            </a:r>
            <a:r>
              <a:rPr lang="en-US" kern="0">
                <a:solidFill>
                  <a:srgbClr val="000000"/>
                </a:solidFill>
                <a:latin typeface="Calibri"/>
              </a:rPr>
              <a:t> ← Z</a:t>
            </a:r>
            <a:r>
              <a:rPr lang="en-US" kern="0" baseline="-25000">
                <a:solidFill>
                  <a:srgbClr val="000000"/>
                </a:solidFill>
                <a:latin typeface="Calibri"/>
              </a:rPr>
              <a:t>3 </a:t>
            </a:r>
            <a:r>
              <a:rPr lang="en-US" kern="0">
                <a:solidFill>
                  <a:srgbClr val="000000"/>
                </a:solidFill>
                <a:latin typeface="Calibri"/>
              </a:rPr>
              <a:t>→ </a:t>
            </a:r>
            <a:r>
              <a:rPr lang="en-US" kern="0" smtClean="0">
                <a:solidFill>
                  <a:srgbClr val="000000"/>
                </a:solidFill>
                <a:latin typeface="Calibri"/>
              </a:rPr>
              <a:t>Y	Non-causal	Blocked </a:t>
            </a:r>
            <a:r>
              <a:rPr lang="en-US" kern="0">
                <a:solidFill>
                  <a:srgbClr val="000000"/>
                </a:solidFill>
                <a:latin typeface="Calibri"/>
              </a:rPr>
              <a:t>at Z</a:t>
            </a:r>
            <a:r>
              <a:rPr lang="en-US" kern="0" baseline="-25000">
                <a:solidFill>
                  <a:srgbClr val="000000"/>
                </a:solidFill>
                <a:latin typeface="Calibri"/>
              </a:rPr>
              <a:t>4</a:t>
            </a:r>
            <a:endParaRPr kumimoji="0" lang="en-US" sz="1800" b="0" i="0" u="none" strike="noStrike" kern="0" cap="none" spc="0" normalizeH="0" baseline="0" noProof="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dirty="0">
                <a:solidFill>
                  <a:srgbClr val="000000"/>
                </a:solidFill>
                <a:latin typeface="Calibri"/>
              </a:rPr>
              <a:t>4</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 </a:t>
            </a:r>
            <a:r>
              <a:rPr lang="en-US" kern="0">
                <a:solidFill>
                  <a:srgbClr val="000000"/>
                </a:solidFill>
                <a:latin typeface="Calibri"/>
              </a:rPr>
              <a:t>Z</a:t>
            </a:r>
            <a:r>
              <a:rPr lang="en-US" kern="0" baseline="-25000">
                <a:solidFill>
                  <a:srgbClr val="000000"/>
                </a:solidFill>
                <a:latin typeface="Calibri"/>
              </a:rPr>
              <a:t>1</a:t>
            </a:r>
            <a:r>
              <a:rPr lang="en-US" kern="0">
                <a:solidFill>
                  <a:srgbClr val="000000"/>
                </a:solidFill>
                <a:latin typeface="Calibri"/>
              </a:rPr>
              <a:t> </a:t>
            </a:r>
            <a:r>
              <a:rPr lang="en-US" kern="0" smtClean="0">
                <a:solidFill>
                  <a:srgbClr val="000000"/>
                </a:solidFill>
                <a:latin typeface="Calibri"/>
              </a:rPr>
              <a:t>→ Z</a:t>
            </a:r>
            <a:r>
              <a:rPr lang="en-US" kern="0" baseline="-25000" smtClean="0">
                <a:solidFill>
                  <a:srgbClr val="000000"/>
                </a:solidFill>
                <a:latin typeface="Calibri"/>
              </a:rPr>
              <a:t>2</a:t>
            </a:r>
            <a:r>
              <a:rPr lang="en-US" kern="0">
                <a:solidFill>
                  <a:srgbClr val="000000"/>
                </a:solidFill>
                <a:latin typeface="Calibri"/>
              </a:rPr>
              <a:t>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Blocked </a:t>
            </a:r>
            <a:r>
              <a:rPr lang="en-US" kern="0">
                <a:solidFill>
                  <a:srgbClr val="000000"/>
                </a:solidFill>
                <a:latin typeface="Calibri"/>
              </a:rPr>
              <a:t>at Z</a:t>
            </a:r>
            <a:r>
              <a:rPr lang="en-US" kern="0" baseline="-25000">
                <a:solidFill>
                  <a:srgbClr val="000000"/>
                </a:solidFill>
                <a:latin typeface="Calibri"/>
              </a:rPr>
              <a:t>4</a:t>
            </a:r>
            <a:endParaRPr kumimoji="0" lang="en-US" sz="1800" b="0" i="0" u="none" strike="noStrike" kern="0" cap="none" spc="0" normalizeH="0" baseline="-2500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690813" algn="l"/>
                <a:tab pos="4114800" algn="l"/>
                <a:tab pos="5829300"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5.</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a:t>
            </a:r>
            <a:r>
              <a:rPr lang="en-US" kern="0">
                <a:solidFill>
                  <a:srgbClr val="000000"/>
                </a:solidFill>
                <a:latin typeface="Calibri"/>
              </a:rPr>
              <a:t>X ← Z</a:t>
            </a:r>
            <a:r>
              <a:rPr lang="en-US" kern="0" baseline="-25000">
                <a:solidFill>
                  <a:srgbClr val="000000"/>
                </a:solidFill>
                <a:latin typeface="Calibri"/>
              </a:rPr>
              <a:t>1</a:t>
            </a:r>
            <a:r>
              <a:rPr lang="en-US" kern="0">
                <a:solidFill>
                  <a:srgbClr val="000000"/>
                </a:solidFill>
                <a:latin typeface="Calibri"/>
              </a:rPr>
              <a:t>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2</a:t>
            </a:r>
            <a:r>
              <a:rPr lang="en-US" kern="0" smtClean="0">
                <a:solidFill>
                  <a:srgbClr val="000000"/>
                </a:solidFill>
                <a:latin typeface="Calibri"/>
              </a:rPr>
              <a:t>) ← Z</a:t>
            </a:r>
            <a:r>
              <a:rPr lang="en-US" kern="0" baseline="-25000" smtClean="0">
                <a:solidFill>
                  <a:srgbClr val="000000"/>
                </a:solidFill>
                <a:latin typeface="Calibri"/>
              </a:rPr>
              <a:t>3</a:t>
            </a:r>
            <a:r>
              <a:rPr lang="en-US" kern="0">
                <a:solidFill>
                  <a:srgbClr val="000000"/>
                </a:solidFill>
                <a:latin typeface="Calibri"/>
              </a:rPr>
              <a:t> </a:t>
            </a:r>
            <a:r>
              <a:rPr lang="en-US" kern="0" smtClean="0">
                <a:solidFill>
                  <a:srgbClr val="000000"/>
                </a:solidFill>
                <a:latin typeface="Calibri"/>
              </a:rPr>
              <a:t>→ </a:t>
            </a:r>
            <a:r>
              <a:rPr lang="en-US" kern="0">
                <a:solidFill>
                  <a:srgbClr val="000000"/>
                </a:solidFill>
                <a:latin typeface="Calibri"/>
              </a:rPr>
              <a:t>Y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Non-causal	Open</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p:txBody>
      </p:sp>
      <p:sp>
        <p:nvSpPr>
          <p:cNvPr id="3" name="TextBox 2"/>
          <p:cNvSpPr txBox="1"/>
          <p:nvPr/>
        </p:nvSpPr>
        <p:spPr>
          <a:xfrm>
            <a:off x="533400" y="4422338"/>
            <a:ext cx="8287012" cy="1652760"/>
          </a:xfrm>
          <a:prstGeom prst="rect">
            <a:avLst/>
          </a:prstGeom>
          <a:noFill/>
        </p:spPr>
        <p:txBody>
          <a:bodyPr wrap="none" rtlCol="0">
            <a:spAutoFit/>
          </a:bodyPr>
          <a:lstStyle/>
          <a:p>
            <a:pPr marL="233363" indent="-233363">
              <a:lnSpc>
                <a:spcPct val="130000"/>
              </a:lnSpc>
            </a:pPr>
            <a:r>
              <a:rPr lang="en-US" sz="2000"/>
              <a:t>T</a:t>
            </a:r>
            <a:r>
              <a:rPr lang="en-US" sz="2000" smtClean="0"/>
              <a:t>o block path 2, we’ll have to condition on Z</a:t>
            </a:r>
            <a:r>
              <a:rPr lang="en-US" sz="2000" baseline="-25000" smtClean="0"/>
              <a:t>4</a:t>
            </a:r>
            <a:r>
              <a:rPr lang="en-US" sz="2000" smtClean="0"/>
              <a:t>.</a:t>
            </a:r>
          </a:p>
          <a:p>
            <a:pPr marL="233363" indent="-233363">
              <a:lnSpc>
                <a:spcPct val="130000"/>
              </a:lnSpc>
            </a:pPr>
            <a:r>
              <a:rPr lang="en-US" smtClean="0"/>
              <a:t>	That will block confounding paths 3 and 4 as well.</a:t>
            </a:r>
          </a:p>
          <a:p>
            <a:pPr marL="233363" indent="-233363">
              <a:lnSpc>
                <a:spcPct val="130000"/>
              </a:lnSpc>
            </a:pPr>
            <a:r>
              <a:rPr lang="en-US" sz="2000" smtClean="0"/>
              <a:t>But Z</a:t>
            </a:r>
            <a:r>
              <a:rPr lang="en-US" sz="2000" baseline="-25000" smtClean="0"/>
              <a:t>4</a:t>
            </a:r>
            <a:r>
              <a:rPr lang="en-US" sz="2000" smtClean="0"/>
              <a:t> is a descendant of Z</a:t>
            </a:r>
            <a:r>
              <a:rPr lang="en-US" sz="2000" baseline="-25000" smtClean="0"/>
              <a:t>2</a:t>
            </a:r>
            <a:r>
              <a:rPr lang="en-US" sz="2000" smtClean="0"/>
              <a:t>, which is a collider on path 5.</a:t>
            </a:r>
          </a:p>
          <a:p>
            <a:pPr marL="233363" indent="-233363">
              <a:lnSpc>
                <a:spcPct val="130000"/>
              </a:lnSpc>
            </a:pPr>
            <a:r>
              <a:rPr lang="en-US" sz="2000" smtClean="0"/>
              <a:t>	</a:t>
            </a:r>
            <a:r>
              <a:rPr lang="en-US" smtClean="0"/>
              <a:t>So conditioning on Z</a:t>
            </a:r>
            <a:r>
              <a:rPr lang="en-US" baseline="-25000" smtClean="0"/>
              <a:t>4</a:t>
            </a:r>
            <a:r>
              <a:rPr lang="en-US" smtClean="0"/>
              <a:t> will close 3 non-causal paths and (partially) open 1 other one. </a:t>
            </a:r>
            <a:endParaRPr lang="en-US" smtClean="0"/>
          </a:p>
        </p:txBody>
      </p:sp>
      <p:sp>
        <p:nvSpPr>
          <p:cNvPr id="4" name="Rectangle 3"/>
          <p:cNvSpPr/>
          <p:nvPr/>
        </p:nvSpPr>
        <p:spPr>
          <a:xfrm>
            <a:off x="1049338" y="2445901"/>
            <a:ext cx="307975" cy="295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7620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09600" y="6269665"/>
            <a:ext cx="1689437" cy="333617"/>
          </a:xfrm>
          <a:prstGeom prst="rect">
            <a:avLst/>
          </a:prstGeom>
          <a:noFill/>
          <a:ln w="25400">
            <a:noFill/>
            <a:miter lim="800000"/>
            <a:headEnd/>
            <a:tailEnd type="none" w="lg" len="lg"/>
          </a:ln>
          <a:effectLst/>
        </p:spPr>
        <p:txBody>
          <a:bodyPr wrap="none">
            <a:spAutoFit/>
          </a:bodyPr>
          <a:lstStyle/>
          <a:p>
            <a:pPr>
              <a:lnSpc>
                <a:spcPct val="120000"/>
              </a:lnSpc>
            </a:pPr>
            <a:r>
              <a:rPr lang="en-US" sz="1400" dirty="0">
                <a:cs typeface="Arial" charset="0"/>
              </a:rPr>
              <a:t>Rothman (</a:t>
            </a:r>
            <a:r>
              <a:rPr lang="en-US" sz="1400" dirty="0" smtClean="0">
                <a:cs typeface="Arial" charset="0"/>
              </a:rPr>
              <a:t>2012;114)</a:t>
            </a:r>
            <a:endParaRPr lang="en-US" sz="1400" dirty="0">
              <a:cs typeface="Arial" charset="0"/>
            </a:endParaRPr>
          </a:p>
        </p:txBody>
      </p:sp>
      <p:sp>
        <p:nvSpPr>
          <p:cNvPr id="8" name="TextBox 7"/>
          <p:cNvSpPr txBox="1"/>
          <p:nvPr/>
        </p:nvSpPr>
        <p:spPr>
          <a:xfrm>
            <a:off x="609600" y="228600"/>
            <a:ext cx="8229601" cy="867930"/>
          </a:xfrm>
          <a:prstGeom prst="rect">
            <a:avLst/>
          </a:prstGeom>
          <a:noFill/>
        </p:spPr>
        <p:txBody>
          <a:bodyPr wrap="square" rtlCol="0">
            <a:spAutoFit/>
          </a:bodyPr>
          <a:lstStyle/>
          <a:p>
            <a:r>
              <a:rPr lang="en-US" sz="2400" b="1" smtClean="0">
                <a:solidFill>
                  <a:srgbClr val="CC00CC"/>
                </a:solidFill>
              </a:rPr>
              <a:t>Traditional definitions of “confounder”</a:t>
            </a:r>
            <a:endParaRPr lang="en-US" sz="2400" b="1" dirty="0" smtClean="0">
              <a:solidFill>
                <a:srgbClr val="CC00CC"/>
              </a:solidFill>
            </a:endParaRPr>
          </a:p>
          <a:p>
            <a:pPr>
              <a:lnSpc>
                <a:spcPct val="120000"/>
              </a:lnSpc>
            </a:pPr>
            <a:r>
              <a:rPr lang="en-US" sz="2200" smtClean="0"/>
              <a:t>Inconsistent, raise more questions than they answer.  </a:t>
            </a:r>
            <a:r>
              <a:rPr lang="en-US" sz="2200" dirty="0" smtClean="0"/>
              <a:t>One of the best:</a:t>
            </a:r>
            <a:endParaRPr lang="en-US" dirty="0" smtClean="0"/>
          </a:p>
        </p:txBody>
      </p:sp>
      <p:sp>
        <p:nvSpPr>
          <p:cNvPr id="3" name="Slide Number Placeholder 2"/>
          <p:cNvSpPr>
            <a:spLocks noGrp="1"/>
          </p:cNvSpPr>
          <p:nvPr>
            <p:ph type="sldNum" sz="quarter" idx="12"/>
          </p:nvPr>
        </p:nvSpPr>
        <p:spPr/>
        <p:txBody>
          <a:bodyPr/>
          <a:lstStyle/>
          <a:p>
            <a:fld id="{0D9CEC79-7381-4054-ADA6-3AED7F0DF6C5}" type="slidenum">
              <a:rPr lang="en-US" smtClean="0"/>
              <a:pPr/>
              <a:t>5</a:t>
            </a:fld>
            <a:endParaRPr lang="en-US" dirty="0"/>
          </a:p>
        </p:txBody>
      </p:sp>
      <p:sp>
        <p:nvSpPr>
          <p:cNvPr id="6" name="Text Box 4"/>
          <p:cNvSpPr txBox="1">
            <a:spLocks noChangeArrowheads="1"/>
          </p:cNvSpPr>
          <p:nvPr/>
        </p:nvSpPr>
        <p:spPr bwMode="auto">
          <a:xfrm>
            <a:off x="898525" y="1154242"/>
            <a:ext cx="7254875" cy="3722558"/>
          </a:xfrm>
          <a:prstGeom prst="rect">
            <a:avLst/>
          </a:prstGeom>
          <a:solidFill>
            <a:schemeClr val="bg1"/>
          </a:solidFill>
          <a:ln w="9525">
            <a:solidFill>
              <a:schemeClr val="tx1"/>
            </a:solidFill>
            <a:miter lim="800000"/>
            <a:headEnd/>
            <a:tailEnd/>
          </a:ln>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marL="338138" indent="-338138" eaLnBrk="1" hangingPunct="1">
              <a:lnSpc>
                <a:spcPct val="130000"/>
              </a:lnSpc>
            </a:pPr>
            <a:r>
              <a:rPr lang="en-US" dirty="0">
                <a:cs typeface="Arial" charset="0"/>
              </a:rPr>
              <a:t>“Confounding can be thought of as a mixing of effects.  A confounding factor therefore must have an effect, and it must be imbalanced between the exposure groups.”</a:t>
            </a:r>
          </a:p>
          <a:p>
            <a:pPr marL="338138" indent="-338138" eaLnBrk="1" hangingPunct="1">
              <a:lnSpc>
                <a:spcPct val="50000"/>
              </a:lnSpc>
            </a:pPr>
            <a:endParaRPr lang="en-US" dirty="0">
              <a:cs typeface="Arial" charset="0"/>
            </a:endParaRPr>
          </a:p>
          <a:p>
            <a:pPr marL="338138" indent="-338138" eaLnBrk="1" hangingPunct="1">
              <a:lnSpc>
                <a:spcPct val="130000"/>
              </a:lnSpc>
            </a:pPr>
            <a:r>
              <a:rPr lang="en-US" dirty="0">
                <a:cs typeface="Arial" charset="0"/>
              </a:rPr>
              <a:t>“A confounder must be associated with the disease (either as a cause or as a proxy for a cause, but not as an effect of the disease).”</a:t>
            </a:r>
          </a:p>
          <a:p>
            <a:pPr marL="338138" indent="-338138" eaLnBrk="1" hangingPunct="1">
              <a:lnSpc>
                <a:spcPct val="50000"/>
              </a:lnSpc>
            </a:pPr>
            <a:endParaRPr lang="en-US" dirty="0">
              <a:cs typeface="Arial" charset="0"/>
            </a:endParaRPr>
          </a:p>
          <a:p>
            <a:pPr marL="338138" indent="-338138" eaLnBrk="1" hangingPunct="1">
              <a:lnSpc>
                <a:spcPct val="130000"/>
              </a:lnSpc>
            </a:pPr>
            <a:r>
              <a:rPr lang="en-US" dirty="0">
                <a:cs typeface="Arial" charset="0"/>
              </a:rPr>
              <a:t>“A confounder must be associated with the exposure.”</a:t>
            </a:r>
          </a:p>
          <a:p>
            <a:pPr marL="338138" indent="-338138" eaLnBrk="1" hangingPunct="1">
              <a:lnSpc>
                <a:spcPct val="50000"/>
              </a:lnSpc>
            </a:pPr>
            <a:endParaRPr lang="en-US" dirty="0">
              <a:cs typeface="Arial" charset="0"/>
            </a:endParaRPr>
          </a:p>
          <a:p>
            <a:pPr marL="338138" indent="-338138" eaLnBrk="1" hangingPunct="1">
              <a:lnSpc>
                <a:spcPct val="130000"/>
              </a:lnSpc>
            </a:pPr>
            <a:r>
              <a:rPr lang="en-US" dirty="0">
                <a:cs typeface="Arial" charset="0"/>
              </a:rPr>
              <a:t>“A confounder must not be an effect of the exposure.”</a:t>
            </a:r>
          </a:p>
        </p:txBody>
      </p:sp>
      <p:sp>
        <p:nvSpPr>
          <p:cNvPr id="2" name="TextBox 1"/>
          <p:cNvSpPr txBox="1"/>
          <p:nvPr/>
        </p:nvSpPr>
        <p:spPr>
          <a:xfrm>
            <a:off x="533401" y="4934938"/>
            <a:ext cx="8305800" cy="1237262"/>
          </a:xfrm>
          <a:prstGeom prst="rect">
            <a:avLst/>
          </a:prstGeom>
          <a:noFill/>
        </p:spPr>
        <p:txBody>
          <a:bodyPr wrap="square" rtlCol="0">
            <a:spAutoFit/>
          </a:bodyPr>
          <a:lstStyle/>
          <a:p>
            <a:pPr>
              <a:lnSpc>
                <a:spcPct val="120000"/>
              </a:lnSpc>
            </a:pPr>
            <a:r>
              <a:rPr lang="en-US" sz="2200" smtClean="0"/>
              <a:t>All the best traditional definitions share this:  </a:t>
            </a:r>
            <a:r>
              <a:rPr lang="en-US" sz="2200" dirty="0" smtClean="0"/>
              <a:t>causal language</a:t>
            </a:r>
          </a:p>
          <a:p>
            <a:pPr marL="461963" indent="-234950">
              <a:lnSpc>
                <a:spcPct val="120000"/>
              </a:lnSpc>
            </a:pPr>
            <a:r>
              <a:rPr lang="en-US" sz="2000" smtClean="0"/>
              <a:t>Confounders </a:t>
            </a:r>
            <a:r>
              <a:rPr lang="en-US" sz="2000" dirty="0" smtClean="0"/>
              <a:t>have properties only </a:t>
            </a:r>
            <a:r>
              <a:rPr lang="en-US" sz="2000" u="sng" dirty="0" smtClean="0"/>
              <a:t>you</a:t>
            </a:r>
            <a:r>
              <a:rPr lang="en-US" sz="2000" dirty="0" smtClean="0"/>
              <a:t> can determine, not </a:t>
            </a:r>
            <a:r>
              <a:rPr lang="en-US" sz="2000" smtClean="0"/>
              <a:t>your </a:t>
            </a:r>
            <a:r>
              <a:rPr lang="en-US" sz="2000" smtClean="0"/>
              <a:t>data or your data analysis.</a:t>
            </a:r>
            <a:endParaRPr lang="en-US" sz="2000" dirty="0" smtClean="0"/>
          </a:p>
        </p:txBody>
      </p:sp>
      <p:sp>
        <p:nvSpPr>
          <p:cNvPr id="7" name="Line 5"/>
          <p:cNvSpPr>
            <a:spLocks noChangeShapeType="1"/>
          </p:cNvSpPr>
          <p:nvPr/>
        </p:nvSpPr>
        <p:spPr bwMode="auto">
          <a:xfrm>
            <a:off x="4343400" y="1933575"/>
            <a:ext cx="20574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n-US" dirty="0"/>
          </a:p>
        </p:txBody>
      </p:sp>
      <p:sp>
        <p:nvSpPr>
          <p:cNvPr id="9" name="Line 6"/>
          <p:cNvSpPr>
            <a:spLocks noChangeShapeType="1"/>
          </p:cNvSpPr>
          <p:nvPr/>
        </p:nvSpPr>
        <p:spPr bwMode="auto">
          <a:xfrm>
            <a:off x="1871662" y="3276600"/>
            <a:ext cx="270033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n-US" dirty="0"/>
          </a:p>
        </p:txBody>
      </p:sp>
    </p:spTree>
    <p:extLst>
      <p:ext uri="{BB962C8B-B14F-4D97-AF65-F5344CB8AC3E}">
        <p14:creationId xmlns:p14="http://schemas.microsoft.com/office/powerpoint/2010/main" val="520810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50</a:t>
            </a:fld>
            <a:endParaRPr lang="en-US" dirty="0"/>
          </a:p>
        </p:txBody>
      </p:sp>
      <p:sp>
        <p:nvSpPr>
          <p:cNvPr id="18" name="Rectangle 2"/>
          <p:cNvSpPr txBox="1">
            <a:spLocks noChangeArrowheads="1"/>
          </p:cNvSpPr>
          <p:nvPr/>
        </p:nvSpPr>
        <p:spPr bwMode="auto">
          <a:xfrm>
            <a:off x="457200" y="459938"/>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200" b="1">
                <a:solidFill>
                  <a:srgbClr val="0000FF"/>
                </a:solidFill>
                <a:latin typeface="+mj-lt"/>
                <a:ea typeface="+mj-ea"/>
                <a:cs typeface="+mj-cs"/>
              </a:defRPr>
            </a:lvl1pPr>
            <a:lvl2pPr algn="ctr" rtl="0" fontAlgn="base">
              <a:spcBef>
                <a:spcPct val="0"/>
              </a:spcBef>
              <a:spcAft>
                <a:spcPct val="0"/>
              </a:spcAft>
              <a:defRPr sz="3200" b="1">
                <a:solidFill>
                  <a:srgbClr val="0000FF"/>
                </a:solidFill>
                <a:latin typeface="Calibri" pitchFamily="34" charset="0"/>
                <a:cs typeface="Arial" pitchFamily="34" charset="0"/>
              </a:defRPr>
            </a:lvl2pPr>
            <a:lvl3pPr algn="ctr" rtl="0" fontAlgn="base">
              <a:spcBef>
                <a:spcPct val="0"/>
              </a:spcBef>
              <a:spcAft>
                <a:spcPct val="0"/>
              </a:spcAft>
              <a:defRPr sz="3200" b="1">
                <a:solidFill>
                  <a:srgbClr val="0000FF"/>
                </a:solidFill>
                <a:latin typeface="Calibri" pitchFamily="34" charset="0"/>
                <a:cs typeface="Arial" pitchFamily="34" charset="0"/>
              </a:defRPr>
            </a:lvl3pPr>
            <a:lvl4pPr algn="ctr" rtl="0" fontAlgn="base">
              <a:spcBef>
                <a:spcPct val="0"/>
              </a:spcBef>
              <a:spcAft>
                <a:spcPct val="0"/>
              </a:spcAft>
              <a:defRPr sz="3200" b="1">
                <a:solidFill>
                  <a:srgbClr val="0000FF"/>
                </a:solidFill>
                <a:latin typeface="Calibri" pitchFamily="34" charset="0"/>
                <a:cs typeface="Arial" pitchFamily="34" charset="0"/>
              </a:defRPr>
            </a:lvl4pPr>
            <a:lvl5pPr algn="ctr" rtl="0" fontAlgn="base">
              <a:spcBef>
                <a:spcPct val="0"/>
              </a:spcBef>
              <a:spcAft>
                <a:spcPct val="0"/>
              </a:spcAft>
              <a:defRPr sz="3200" b="1">
                <a:solidFill>
                  <a:srgbClr val="0000FF"/>
                </a:solidFill>
                <a:latin typeface="Calibri" pitchFamily="34" charset="0"/>
                <a:cs typeface="Arial" pitchFamily="34" charset="0"/>
              </a:defRPr>
            </a:lvl5pPr>
            <a:lvl6pPr marL="457200" algn="ctr" rtl="0" fontAlgn="base">
              <a:spcBef>
                <a:spcPct val="0"/>
              </a:spcBef>
              <a:spcAft>
                <a:spcPct val="0"/>
              </a:spcAft>
              <a:defRPr sz="3200" b="1">
                <a:solidFill>
                  <a:srgbClr val="0000FF"/>
                </a:solidFill>
                <a:latin typeface="Calibri" pitchFamily="34" charset="0"/>
                <a:cs typeface="Arial" pitchFamily="34" charset="0"/>
              </a:defRPr>
            </a:lvl6pPr>
            <a:lvl7pPr marL="914400" algn="ctr" rtl="0" fontAlgn="base">
              <a:spcBef>
                <a:spcPct val="0"/>
              </a:spcBef>
              <a:spcAft>
                <a:spcPct val="0"/>
              </a:spcAft>
              <a:defRPr sz="3200" b="1">
                <a:solidFill>
                  <a:srgbClr val="0000FF"/>
                </a:solidFill>
                <a:latin typeface="Calibri" pitchFamily="34" charset="0"/>
                <a:cs typeface="Arial" pitchFamily="34" charset="0"/>
              </a:defRPr>
            </a:lvl7pPr>
            <a:lvl8pPr marL="1371600" algn="ctr" rtl="0" fontAlgn="base">
              <a:spcBef>
                <a:spcPct val="0"/>
              </a:spcBef>
              <a:spcAft>
                <a:spcPct val="0"/>
              </a:spcAft>
              <a:defRPr sz="3200" b="1">
                <a:solidFill>
                  <a:srgbClr val="0000FF"/>
                </a:solidFill>
                <a:latin typeface="Calibri" pitchFamily="34" charset="0"/>
                <a:cs typeface="Arial" pitchFamily="34" charset="0"/>
              </a:defRPr>
            </a:lvl8pPr>
            <a:lvl9pPr marL="1828800" algn="ctr" rtl="0" fontAlgn="base">
              <a:spcBef>
                <a:spcPct val="0"/>
              </a:spcBef>
              <a:spcAft>
                <a:spcPct val="0"/>
              </a:spcAft>
              <a:defRPr sz="3200" b="1">
                <a:solidFill>
                  <a:srgbClr val="0000FF"/>
                </a:solidFill>
                <a:latin typeface="Calibri" pitchFamily="34" charset="0"/>
                <a:cs typeface="Arial" pitchFamily="34" charset="0"/>
              </a:defRPr>
            </a:lvl9pPr>
          </a:lstStyle>
          <a:p>
            <a:pPr marL="233363" marR="0" lvl="0" indent="-233363" algn="l" defTabSz="914400" rtl="0" eaLnBrk="1" fontAlgn="base" latinLnBrk="0" hangingPunct="1">
              <a:lnSpc>
                <a:spcPct val="13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CC00CC"/>
                </a:solidFill>
                <a:effectLst/>
                <a:uLnTx/>
                <a:uFillTx/>
                <a:latin typeface="Calibri"/>
                <a:ea typeface="+mj-ea"/>
                <a:cs typeface="Arial"/>
              </a:rPr>
              <a:t>Practice problem</a:t>
            </a:r>
          </a:p>
          <a:p>
            <a:pPr marL="233363" marR="0" lvl="0" indent="-233363" algn="l" defTabSz="914400" rtl="0" eaLnBrk="1" fontAlgn="base" latinLnBrk="0" hangingPunct="1">
              <a:lnSpc>
                <a:spcPct val="130000"/>
              </a:lnSpc>
              <a:spcBef>
                <a:spcPct val="0"/>
              </a:spcBef>
              <a:spcAft>
                <a:spcPct val="0"/>
              </a:spcAft>
              <a:buClrTx/>
              <a:buSzTx/>
              <a:buFontTx/>
              <a:buNone/>
              <a:tabLst/>
              <a:defRPr/>
            </a:pPr>
            <a:r>
              <a:rPr lang="en-US" sz="2200" b="0" kern="0" noProof="0" smtClean="0">
                <a:solidFill>
                  <a:schemeClr val="tx1"/>
                </a:solidFill>
                <a:latin typeface="Calibri"/>
                <a:cs typeface="Arial"/>
              </a:rPr>
              <a:t>Find the paths and the minimally sufficient covariate set(s) to estimate the total effect of X on Y.</a:t>
            </a:r>
            <a:endParaRPr kumimoji="0" lang="en-US" sz="2200" b="0" i="0" u="none" strike="noStrike" kern="0" cap="none" spc="0" normalizeH="0" baseline="0" noProof="0" dirty="0">
              <a:ln>
                <a:noFill/>
              </a:ln>
              <a:solidFill>
                <a:schemeClr val="tx1"/>
              </a:solidFill>
              <a:effectLst/>
              <a:uLnTx/>
              <a:uFillTx/>
              <a:latin typeface="Calibri"/>
              <a:cs typeface="Arial"/>
            </a:endParaRPr>
          </a:p>
        </p:txBody>
      </p:sp>
      <p:sp>
        <p:nvSpPr>
          <p:cNvPr id="19" name="Text Box 48"/>
          <p:cNvSpPr txBox="1">
            <a:spLocks noChangeArrowheads="1"/>
          </p:cNvSpPr>
          <p:nvPr/>
        </p:nvSpPr>
        <p:spPr bwMode="auto">
          <a:xfrm>
            <a:off x="452438" y="2787213"/>
            <a:ext cx="303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X</a:t>
            </a:r>
          </a:p>
        </p:txBody>
      </p:sp>
      <p:sp>
        <p:nvSpPr>
          <p:cNvPr id="20" name="Text Box 49"/>
          <p:cNvSpPr txBox="1">
            <a:spLocks noChangeArrowheads="1"/>
          </p:cNvSpPr>
          <p:nvPr/>
        </p:nvSpPr>
        <p:spPr bwMode="auto">
          <a:xfrm>
            <a:off x="1790700" y="2787213"/>
            <a:ext cx="29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Y</a:t>
            </a:r>
          </a:p>
        </p:txBody>
      </p:sp>
      <p:sp>
        <p:nvSpPr>
          <p:cNvPr id="21" name="Text Box 52"/>
          <p:cNvSpPr txBox="1">
            <a:spLocks noChangeArrowheads="1"/>
          </p:cNvSpPr>
          <p:nvPr/>
        </p:nvSpPr>
        <p:spPr bwMode="auto">
          <a:xfrm>
            <a:off x="414338" y="196488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1</a:t>
            </a:r>
            <a:endParaRPr kumimoji="0" lang="en-US" sz="1800" b="0" i="0" u="none" strike="noStrike" kern="0" cap="none" spc="0" normalizeH="0" baseline="0" noProof="0" dirty="0" smtClean="0">
              <a:ln>
                <a:noFill/>
              </a:ln>
              <a:solidFill>
                <a:srgbClr val="000000"/>
              </a:solidFill>
              <a:effectLst/>
              <a:uLnTx/>
              <a:uFillTx/>
            </a:endParaRPr>
          </a:p>
        </p:txBody>
      </p:sp>
      <p:sp>
        <p:nvSpPr>
          <p:cNvPr id="22" name="Text Box 53"/>
          <p:cNvSpPr txBox="1">
            <a:spLocks noChangeArrowheads="1"/>
          </p:cNvSpPr>
          <p:nvPr/>
        </p:nvSpPr>
        <p:spPr bwMode="auto">
          <a:xfrm>
            <a:off x="1765300" y="1960126"/>
            <a:ext cx="368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3</a:t>
            </a:r>
            <a:endParaRPr kumimoji="0" lang="en-US" sz="1800" b="0" i="0" u="none" strike="noStrike" kern="0" cap="none" spc="0" normalizeH="0" baseline="0" noProof="0" dirty="0" smtClean="0">
              <a:ln>
                <a:noFill/>
              </a:ln>
              <a:solidFill>
                <a:srgbClr val="000000"/>
              </a:solidFill>
              <a:effectLst/>
              <a:uLnTx/>
              <a:uFillTx/>
            </a:endParaRPr>
          </a:p>
        </p:txBody>
      </p:sp>
      <p:sp>
        <p:nvSpPr>
          <p:cNvPr id="23" name="Text Box 54"/>
          <p:cNvSpPr txBox="1">
            <a:spLocks noChangeArrowheads="1"/>
          </p:cNvSpPr>
          <p:nvPr/>
        </p:nvSpPr>
        <p:spPr bwMode="auto">
          <a:xfrm>
            <a:off x="1049338" y="2374463"/>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4</a:t>
            </a:r>
            <a:endParaRPr kumimoji="0" lang="en-US" sz="1800" b="0" i="0" u="none" strike="noStrike" kern="0" cap="none" spc="0" normalizeH="0" baseline="0" noProof="0" dirty="0" smtClean="0">
              <a:ln>
                <a:noFill/>
              </a:ln>
              <a:solidFill>
                <a:srgbClr val="000000"/>
              </a:solidFill>
              <a:effectLst/>
              <a:uLnTx/>
              <a:uFillTx/>
            </a:endParaRPr>
          </a:p>
        </p:txBody>
      </p:sp>
      <p:sp>
        <p:nvSpPr>
          <p:cNvPr id="24" name="Line 55"/>
          <p:cNvSpPr>
            <a:spLocks noChangeShapeType="1"/>
          </p:cNvSpPr>
          <p:nvPr/>
        </p:nvSpPr>
        <p:spPr bwMode="auto">
          <a:xfrm flipV="1">
            <a:off x="801688" y="2988826"/>
            <a:ext cx="990600" cy="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5" name="Line 61"/>
          <p:cNvSpPr>
            <a:spLocks noChangeShapeType="1"/>
          </p:cNvSpPr>
          <p:nvPr/>
        </p:nvSpPr>
        <p:spPr bwMode="auto">
          <a:xfrm>
            <a:off x="1933575"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6" name="Line 62"/>
          <p:cNvSpPr>
            <a:spLocks noChangeShapeType="1"/>
          </p:cNvSpPr>
          <p:nvPr/>
        </p:nvSpPr>
        <p:spPr bwMode="auto">
          <a:xfrm flipV="1">
            <a:off x="671513" y="2679263"/>
            <a:ext cx="417512" cy="214313"/>
          </a:xfrm>
          <a:prstGeom prst="line">
            <a:avLst/>
          </a:prstGeom>
          <a:noFill/>
          <a:ln w="19050">
            <a:solidFill>
              <a:srgbClr val="000000"/>
            </a:solidFill>
            <a:round/>
            <a:headEnd type="arrow" w="med"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7" name="Line 63"/>
          <p:cNvSpPr>
            <a:spLocks noChangeShapeType="1"/>
          </p:cNvSpPr>
          <p:nvPr/>
        </p:nvSpPr>
        <p:spPr bwMode="auto">
          <a:xfrm rot="291990">
            <a:off x="1393825" y="2687201"/>
            <a:ext cx="379413" cy="157162"/>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8" name="Text Box 136"/>
          <p:cNvSpPr txBox="1">
            <a:spLocks noChangeArrowheads="1"/>
          </p:cNvSpPr>
          <p:nvPr/>
        </p:nvSpPr>
        <p:spPr bwMode="auto">
          <a:xfrm>
            <a:off x="1031875" y="175533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2</a:t>
            </a:r>
            <a:endParaRPr kumimoji="0" lang="en-US" sz="1800" b="0" i="0" u="none" strike="noStrike" kern="0" cap="none" spc="0" normalizeH="0" baseline="0" noProof="0" dirty="0" smtClean="0">
              <a:ln>
                <a:noFill/>
              </a:ln>
              <a:solidFill>
                <a:srgbClr val="000000"/>
              </a:solidFill>
              <a:effectLst/>
              <a:uLnTx/>
              <a:uFillTx/>
            </a:endParaRPr>
          </a:p>
        </p:txBody>
      </p:sp>
      <p:sp>
        <p:nvSpPr>
          <p:cNvPr id="29" name="Line 137"/>
          <p:cNvSpPr>
            <a:spLocks noChangeShapeType="1"/>
          </p:cNvSpPr>
          <p:nvPr/>
        </p:nvSpPr>
        <p:spPr bwMode="auto">
          <a:xfrm>
            <a:off x="1204913" y="2141101"/>
            <a:ext cx="0" cy="3048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0" name="Line 138"/>
          <p:cNvSpPr>
            <a:spLocks noChangeShapeType="1"/>
          </p:cNvSpPr>
          <p:nvPr/>
        </p:nvSpPr>
        <p:spPr bwMode="auto">
          <a:xfrm flipV="1">
            <a:off x="708025" y="1950601"/>
            <a:ext cx="330200" cy="20955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1" name="Line 139"/>
          <p:cNvSpPr>
            <a:spLocks noChangeShapeType="1"/>
          </p:cNvSpPr>
          <p:nvPr/>
        </p:nvSpPr>
        <p:spPr bwMode="auto">
          <a:xfrm flipH="1" flipV="1">
            <a:off x="1357313" y="1960126"/>
            <a:ext cx="423862" cy="180975"/>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2" name="Line 140"/>
          <p:cNvSpPr>
            <a:spLocks noChangeShapeType="1"/>
          </p:cNvSpPr>
          <p:nvPr/>
        </p:nvSpPr>
        <p:spPr bwMode="auto">
          <a:xfrm>
            <a:off x="590550"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3" name="Text Box 17"/>
          <p:cNvSpPr txBox="1">
            <a:spLocks noChangeArrowheads="1"/>
          </p:cNvSpPr>
          <p:nvPr/>
        </p:nvSpPr>
        <p:spPr bwMode="auto">
          <a:xfrm>
            <a:off x="2276475" y="1872813"/>
            <a:ext cx="6486525" cy="222381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342900" algn="l"/>
                <a:tab pos="2800350" algn="l"/>
                <a:tab pos="4000500" algn="l"/>
                <a:tab pos="5829300" algn="l"/>
              </a:tabLst>
              <a:defRPr>
                <a:solidFill>
                  <a:schemeClr val="tx1"/>
                </a:solidFill>
                <a:latin typeface="Arial" pitchFamily="34" charset="0"/>
                <a:cs typeface="Arial" pitchFamily="34" charset="0"/>
              </a:defRPr>
            </a:lvl1pPr>
            <a:lvl2pPr>
              <a:tabLst>
                <a:tab pos="342900" algn="l"/>
                <a:tab pos="2800350" algn="l"/>
                <a:tab pos="4000500" algn="l"/>
                <a:tab pos="5829300" algn="l"/>
              </a:tabLst>
              <a:defRPr>
                <a:solidFill>
                  <a:schemeClr val="tx1"/>
                </a:solidFill>
                <a:latin typeface="Arial" pitchFamily="34" charset="0"/>
                <a:cs typeface="Arial" pitchFamily="34" charset="0"/>
              </a:defRPr>
            </a:lvl2pPr>
            <a:lvl3pPr>
              <a:tabLst>
                <a:tab pos="342900" algn="l"/>
                <a:tab pos="2800350" algn="l"/>
                <a:tab pos="4000500" algn="l"/>
                <a:tab pos="5829300" algn="l"/>
              </a:tabLst>
              <a:defRPr>
                <a:solidFill>
                  <a:schemeClr val="tx1"/>
                </a:solidFill>
                <a:latin typeface="Arial" pitchFamily="34" charset="0"/>
                <a:cs typeface="Arial" pitchFamily="34" charset="0"/>
              </a:defRPr>
            </a:lvl3pPr>
            <a:lvl4pPr>
              <a:tabLst>
                <a:tab pos="342900" algn="l"/>
                <a:tab pos="2800350" algn="l"/>
                <a:tab pos="4000500" algn="l"/>
                <a:tab pos="5829300" algn="l"/>
              </a:tabLst>
              <a:defRPr>
                <a:solidFill>
                  <a:schemeClr val="tx1"/>
                </a:solidFill>
                <a:latin typeface="Arial" pitchFamily="34" charset="0"/>
                <a:cs typeface="Arial" pitchFamily="34" charset="0"/>
              </a:defRPr>
            </a:lvl4pPr>
            <a:lvl5pPr>
              <a:tabLst>
                <a:tab pos="342900" algn="l"/>
                <a:tab pos="2800350" algn="l"/>
                <a:tab pos="4000500" algn="l"/>
                <a:tab pos="5829300" algn="l"/>
              </a:tabLst>
              <a:defRPr>
                <a:solidFill>
                  <a:schemeClr val="tx1"/>
                </a:solidFill>
                <a:latin typeface="Arial" pitchFamily="34" charset="0"/>
                <a:cs typeface="Arial" pitchFamily="34" charset="0"/>
              </a:defRPr>
            </a:lvl5pPr>
            <a:lvl6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6pPr>
            <a:lvl7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7pPr>
            <a:lvl8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8pPr>
            <a:lvl9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9pPr>
          </a:lstStyle>
          <a:p>
            <a:pPr marL="0" marR="0" lvl="0" indent="0" defTabSz="914400" eaLnBrk="1" fontAlgn="base" latinLnBrk="0" hangingPunct="1">
              <a:lnSpc>
                <a:spcPct val="130000"/>
              </a:lnSpc>
              <a:spcBef>
                <a:spcPct val="0"/>
              </a:spcBef>
              <a:spcAft>
                <a:spcPct val="0"/>
              </a:spcAft>
              <a:buClrTx/>
              <a:buSzTx/>
              <a:buFontTx/>
              <a:buNone/>
              <a:tabLst>
                <a:tab pos="342900" algn="l"/>
                <a:tab pos="2917825" algn="l"/>
                <a:tab pos="4233863" algn="l"/>
                <a:tab pos="6291263" algn="l"/>
              </a:tabLst>
              <a:defRPr/>
            </a:pPr>
            <a:r>
              <a:rPr kumimoji="0" lang="en-US" sz="1800" b="0" i="0" u="sng" strike="noStrike" kern="0" cap="none" spc="0" normalizeH="0" baseline="0" noProof="0" dirty="0" smtClean="0">
                <a:ln>
                  <a:noFill/>
                </a:ln>
                <a:solidFill>
                  <a:srgbClr val="000000"/>
                </a:solidFill>
                <a:effectLst/>
                <a:uLnTx/>
                <a:uFillTx/>
                <a:latin typeface="Calibri"/>
                <a:cs typeface="Arial" pitchFamily="34" charset="0"/>
              </a:rPr>
              <a:t>Path	Type	Status	</a:t>
            </a: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1.</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X </a:t>
            </a:r>
            <a:r>
              <a:rPr lang="en-US" kern="0" smtClean="0">
                <a:solidFill>
                  <a:srgbClr val="000000"/>
                </a:solidFill>
                <a:latin typeface="Calibri"/>
              </a:rPr>
              <a:t>→ Y	Causal	Open</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2.</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Blocked at Z</a:t>
            </a:r>
            <a:r>
              <a:rPr lang="en-US" kern="0" baseline="-25000">
                <a:solidFill>
                  <a:srgbClr val="000000"/>
                </a:solidFill>
                <a:latin typeface="Calibri"/>
              </a:rPr>
              <a:t>4</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lang="en-US" kern="0" smtClean="0">
                <a:solidFill>
                  <a:srgbClr val="000000"/>
                </a:solidFill>
                <a:latin typeface="Calibri"/>
              </a:rPr>
              <a:t>  3.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a:t>
            </a:r>
            <a:r>
              <a:rPr lang="en-US" kern="0">
                <a:solidFill>
                  <a:srgbClr val="000000"/>
                </a:solidFill>
                <a:latin typeface="Calibri"/>
              </a:rPr>
              <a:t>Z</a:t>
            </a:r>
            <a:r>
              <a:rPr lang="en-US" kern="0" baseline="-25000">
                <a:solidFill>
                  <a:srgbClr val="000000"/>
                </a:solidFill>
                <a:latin typeface="Calibri"/>
              </a:rPr>
              <a:t>2</a:t>
            </a:r>
            <a:r>
              <a:rPr lang="en-US" kern="0">
                <a:solidFill>
                  <a:srgbClr val="000000"/>
                </a:solidFill>
                <a:latin typeface="Calibri"/>
              </a:rPr>
              <a:t> ← Z</a:t>
            </a:r>
            <a:r>
              <a:rPr lang="en-US" kern="0" baseline="-25000">
                <a:solidFill>
                  <a:srgbClr val="000000"/>
                </a:solidFill>
                <a:latin typeface="Calibri"/>
              </a:rPr>
              <a:t>3 </a:t>
            </a:r>
            <a:r>
              <a:rPr lang="en-US" kern="0">
                <a:solidFill>
                  <a:srgbClr val="000000"/>
                </a:solidFill>
                <a:latin typeface="Calibri"/>
              </a:rPr>
              <a:t>→ </a:t>
            </a:r>
            <a:r>
              <a:rPr lang="en-US" kern="0" smtClean="0">
                <a:solidFill>
                  <a:srgbClr val="000000"/>
                </a:solidFill>
                <a:latin typeface="Calibri"/>
              </a:rPr>
              <a:t>Y	Non-causal	Blocked </a:t>
            </a:r>
            <a:r>
              <a:rPr lang="en-US" kern="0">
                <a:solidFill>
                  <a:srgbClr val="000000"/>
                </a:solidFill>
                <a:latin typeface="Calibri"/>
              </a:rPr>
              <a:t>at Z</a:t>
            </a:r>
            <a:r>
              <a:rPr lang="en-US" kern="0" baseline="-25000">
                <a:solidFill>
                  <a:srgbClr val="000000"/>
                </a:solidFill>
                <a:latin typeface="Calibri"/>
              </a:rPr>
              <a:t>4</a:t>
            </a:r>
            <a:endParaRPr kumimoji="0" lang="en-US" sz="1800" b="0" i="0" u="none" strike="noStrike" kern="0" cap="none" spc="0" normalizeH="0" baseline="0" noProof="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dirty="0">
                <a:solidFill>
                  <a:srgbClr val="000000"/>
                </a:solidFill>
                <a:latin typeface="Calibri"/>
              </a:rPr>
              <a:t>4</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1</a:t>
            </a:r>
            <a:r>
              <a:rPr lang="en-US" kern="0" smtClean="0">
                <a:solidFill>
                  <a:srgbClr val="000000"/>
                </a:solidFill>
                <a:latin typeface="Calibri"/>
              </a:rPr>
              <a:t>] → Z</a:t>
            </a:r>
            <a:r>
              <a:rPr lang="en-US" kern="0" baseline="-25000" smtClean="0">
                <a:solidFill>
                  <a:srgbClr val="000000"/>
                </a:solidFill>
                <a:latin typeface="Calibri"/>
              </a:rPr>
              <a:t>2</a:t>
            </a:r>
            <a:r>
              <a:rPr lang="en-US" kern="0">
                <a:solidFill>
                  <a:srgbClr val="000000"/>
                </a:solidFill>
                <a:latin typeface="Calibri"/>
              </a:rPr>
              <a:t>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Blocked </a:t>
            </a:r>
            <a:r>
              <a:rPr lang="en-US" kern="0">
                <a:solidFill>
                  <a:srgbClr val="000000"/>
                </a:solidFill>
                <a:latin typeface="Calibri"/>
              </a:rPr>
              <a:t>at </a:t>
            </a:r>
            <a:r>
              <a:rPr lang="en-US" kern="0" smtClean="0">
                <a:solidFill>
                  <a:srgbClr val="000000"/>
                </a:solidFill>
                <a:latin typeface="Calibri"/>
              </a:rPr>
              <a:t>Z</a:t>
            </a:r>
            <a:r>
              <a:rPr lang="en-US" kern="0" baseline="-25000" smtClean="0">
                <a:solidFill>
                  <a:srgbClr val="000000"/>
                </a:solidFill>
                <a:latin typeface="Calibri"/>
              </a:rPr>
              <a:t>1</a:t>
            </a:r>
            <a:r>
              <a:rPr lang="en-US" kern="0" smtClean="0">
                <a:solidFill>
                  <a:srgbClr val="000000"/>
                </a:solidFill>
                <a:latin typeface="Calibri"/>
              </a:rPr>
              <a:t>, Z</a:t>
            </a:r>
            <a:r>
              <a:rPr lang="en-US" kern="0" baseline="-25000" smtClean="0">
                <a:solidFill>
                  <a:srgbClr val="000000"/>
                </a:solidFill>
                <a:latin typeface="Calibri"/>
              </a:rPr>
              <a:t>4</a:t>
            </a:r>
            <a:endParaRPr kumimoji="0" lang="en-US" sz="1800" b="0" i="0" u="none" strike="noStrike" kern="0" cap="none" spc="0" normalizeH="0" baseline="-2500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5.</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a:t>
            </a:r>
            <a:r>
              <a:rPr lang="en-US" kern="0">
                <a:solidFill>
                  <a:srgbClr val="000000"/>
                </a:solidFill>
                <a:latin typeface="Calibri"/>
              </a:rPr>
              <a:t>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1</a:t>
            </a:r>
            <a:r>
              <a:rPr lang="en-US" kern="0" smtClean="0">
                <a:solidFill>
                  <a:srgbClr val="000000"/>
                </a:solidFill>
                <a:latin typeface="Calibri"/>
              </a:rPr>
              <a:t>] → (Z</a:t>
            </a:r>
            <a:r>
              <a:rPr lang="en-US" kern="0" baseline="-25000" smtClean="0">
                <a:solidFill>
                  <a:srgbClr val="000000"/>
                </a:solidFill>
                <a:latin typeface="Calibri"/>
              </a:rPr>
              <a:t>2</a:t>
            </a:r>
            <a:r>
              <a:rPr lang="en-US" kern="0" smtClean="0">
                <a:solidFill>
                  <a:srgbClr val="000000"/>
                </a:solidFill>
                <a:latin typeface="Calibri"/>
              </a:rPr>
              <a:t>) ← Z</a:t>
            </a:r>
            <a:r>
              <a:rPr lang="en-US" kern="0" baseline="-25000" smtClean="0">
                <a:solidFill>
                  <a:srgbClr val="000000"/>
                </a:solidFill>
                <a:latin typeface="Calibri"/>
              </a:rPr>
              <a:t>3</a:t>
            </a:r>
            <a:r>
              <a:rPr lang="en-US" kern="0">
                <a:solidFill>
                  <a:srgbClr val="000000"/>
                </a:solidFill>
                <a:latin typeface="Calibri"/>
              </a:rPr>
              <a:t> </a:t>
            </a:r>
            <a:r>
              <a:rPr lang="en-US" kern="0" smtClean="0">
                <a:solidFill>
                  <a:srgbClr val="000000"/>
                </a:solidFill>
                <a:latin typeface="Calibri"/>
              </a:rPr>
              <a:t>→ </a:t>
            </a:r>
            <a:r>
              <a:rPr lang="en-US" kern="0">
                <a:solidFill>
                  <a:srgbClr val="000000"/>
                </a:solidFill>
                <a:latin typeface="Calibri"/>
              </a:rPr>
              <a:t>Y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Non-causal	Blocked at Z</a:t>
            </a:r>
            <a:r>
              <a:rPr kumimoji="0" lang="en-US" sz="1800" b="0" i="0" u="none" strike="noStrike" kern="0" cap="none" spc="0" normalizeH="0" baseline="-25000" noProof="0" smtClean="0">
                <a:ln>
                  <a:noFill/>
                </a:ln>
                <a:solidFill>
                  <a:srgbClr val="000000"/>
                </a:solidFill>
                <a:effectLst/>
                <a:uLnTx/>
                <a:uFillTx/>
                <a:latin typeface="Calibri"/>
                <a:cs typeface="Arial" pitchFamily="34" charset="0"/>
              </a:rPr>
              <a:t>1</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p:txBody>
      </p:sp>
      <p:sp>
        <p:nvSpPr>
          <p:cNvPr id="3" name="TextBox 2"/>
          <p:cNvSpPr txBox="1"/>
          <p:nvPr/>
        </p:nvSpPr>
        <p:spPr>
          <a:xfrm>
            <a:off x="594780" y="4422338"/>
            <a:ext cx="7016216" cy="852541"/>
          </a:xfrm>
          <a:prstGeom prst="rect">
            <a:avLst/>
          </a:prstGeom>
          <a:noFill/>
        </p:spPr>
        <p:txBody>
          <a:bodyPr wrap="none" rtlCol="0">
            <a:spAutoFit/>
          </a:bodyPr>
          <a:lstStyle/>
          <a:p>
            <a:pPr marL="233363" indent="-233363">
              <a:lnSpc>
                <a:spcPct val="130000"/>
              </a:lnSpc>
            </a:pPr>
            <a:r>
              <a:rPr lang="en-US" sz="2000" smtClean="0"/>
              <a:t>Having conditioned on Z</a:t>
            </a:r>
            <a:r>
              <a:rPr lang="en-US" sz="2000" baseline="-25000" smtClean="0"/>
              <a:t>4</a:t>
            </a:r>
            <a:r>
              <a:rPr lang="en-US" sz="2000" smtClean="0"/>
              <a:t>, we can close path 5 by conditioning on:</a:t>
            </a:r>
          </a:p>
          <a:p>
            <a:pPr marL="233363" indent="-233363">
              <a:lnSpc>
                <a:spcPct val="130000"/>
              </a:lnSpc>
            </a:pPr>
            <a:r>
              <a:rPr lang="en-US" smtClean="0"/>
              <a:t>	Z</a:t>
            </a:r>
            <a:r>
              <a:rPr lang="en-US" baseline="-25000" smtClean="0"/>
              <a:t>1</a:t>
            </a:r>
            <a:r>
              <a:rPr lang="en-US" smtClean="0"/>
              <a:t> as well.</a:t>
            </a:r>
          </a:p>
        </p:txBody>
      </p:sp>
      <p:sp>
        <p:nvSpPr>
          <p:cNvPr id="4" name="Rectangle 3"/>
          <p:cNvSpPr/>
          <p:nvPr/>
        </p:nvSpPr>
        <p:spPr>
          <a:xfrm>
            <a:off x="1049338" y="2445901"/>
            <a:ext cx="307975" cy="295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24542" y="2013858"/>
            <a:ext cx="307975" cy="295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9205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51</a:t>
            </a:fld>
            <a:endParaRPr lang="en-US" dirty="0"/>
          </a:p>
        </p:txBody>
      </p:sp>
      <p:sp>
        <p:nvSpPr>
          <p:cNvPr id="18" name="Rectangle 2"/>
          <p:cNvSpPr txBox="1">
            <a:spLocks noChangeArrowheads="1"/>
          </p:cNvSpPr>
          <p:nvPr/>
        </p:nvSpPr>
        <p:spPr bwMode="auto">
          <a:xfrm>
            <a:off x="457200" y="459938"/>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200" b="1">
                <a:solidFill>
                  <a:srgbClr val="0000FF"/>
                </a:solidFill>
                <a:latin typeface="+mj-lt"/>
                <a:ea typeface="+mj-ea"/>
                <a:cs typeface="+mj-cs"/>
              </a:defRPr>
            </a:lvl1pPr>
            <a:lvl2pPr algn="ctr" rtl="0" fontAlgn="base">
              <a:spcBef>
                <a:spcPct val="0"/>
              </a:spcBef>
              <a:spcAft>
                <a:spcPct val="0"/>
              </a:spcAft>
              <a:defRPr sz="3200" b="1">
                <a:solidFill>
                  <a:srgbClr val="0000FF"/>
                </a:solidFill>
                <a:latin typeface="Calibri" pitchFamily="34" charset="0"/>
                <a:cs typeface="Arial" pitchFamily="34" charset="0"/>
              </a:defRPr>
            </a:lvl2pPr>
            <a:lvl3pPr algn="ctr" rtl="0" fontAlgn="base">
              <a:spcBef>
                <a:spcPct val="0"/>
              </a:spcBef>
              <a:spcAft>
                <a:spcPct val="0"/>
              </a:spcAft>
              <a:defRPr sz="3200" b="1">
                <a:solidFill>
                  <a:srgbClr val="0000FF"/>
                </a:solidFill>
                <a:latin typeface="Calibri" pitchFamily="34" charset="0"/>
                <a:cs typeface="Arial" pitchFamily="34" charset="0"/>
              </a:defRPr>
            </a:lvl3pPr>
            <a:lvl4pPr algn="ctr" rtl="0" fontAlgn="base">
              <a:spcBef>
                <a:spcPct val="0"/>
              </a:spcBef>
              <a:spcAft>
                <a:spcPct val="0"/>
              </a:spcAft>
              <a:defRPr sz="3200" b="1">
                <a:solidFill>
                  <a:srgbClr val="0000FF"/>
                </a:solidFill>
                <a:latin typeface="Calibri" pitchFamily="34" charset="0"/>
                <a:cs typeface="Arial" pitchFamily="34" charset="0"/>
              </a:defRPr>
            </a:lvl4pPr>
            <a:lvl5pPr algn="ctr" rtl="0" fontAlgn="base">
              <a:spcBef>
                <a:spcPct val="0"/>
              </a:spcBef>
              <a:spcAft>
                <a:spcPct val="0"/>
              </a:spcAft>
              <a:defRPr sz="3200" b="1">
                <a:solidFill>
                  <a:srgbClr val="0000FF"/>
                </a:solidFill>
                <a:latin typeface="Calibri" pitchFamily="34" charset="0"/>
                <a:cs typeface="Arial" pitchFamily="34" charset="0"/>
              </a:defRPr>
            </a:lvl5pPr>
            <a:lvl6pPr marL="457200" algn="ctr" rtl="0" fontAlgn="base">
              <a:spcBef>
                <a:spcPct val="0"/>
              </a:spcBef>
              <a:spcAft>
                <a:spcPct val="0"/>
              </a:spcAft>
              <a:defRPr sz="3200" b="1">
                <a:solidFill>
                  <a:srgbClr val="0000FF"/>
                </a:solidFill>
                <a:latin typeface="Calibri" pitchFamily="34" charset="0"/>
                <a:cs typeface="Arial" pitchFamily="34" charset="0"/>
              </a:defRPr>
            </a:lvl6pPr>
            <a:lvl7pPr marL="914400" algn="ctr" rtl="0" fontAlgn="base">
              <a:spcBef>
                <a:spcPct val="0"/>
              </a:spcBef>
              <a:spcAft>
                <a:spcPct val="0"/>
              </a:spcAft>
              <a:defRPr sz="3200" b="1">
                <a:solidFill>
                  <a:srgbClr val="0000FF"/>
                </a:solidFill>
                <a:latin typeface="Calibri" pitchFamily="34" charset="0"/>
                <a:cs typeface="Arial" pitchFamily="34" charset="0"/>
              </a:defRPr>
            </a:lvl7pPr>
            <a:lvl8pPr marL="1371600" algn="ctr" rtl="0" fontAlgn="base">
              <a:spcBef>
                <a:spcPct val="0"/>
              </a:spcBef>
              <a:spcAft>
                <a:spcPct val="0"/>
              </a:spcAft>
              <a:defRPr sz="3200" b="1">
                <a:solidFill>
                  <a:srgbClr val="0000FF"/>
                </a:solidFill>
                <a:latin typeface="Calibri" pitchFamily="34" charset="0"/>
                <a:cs typeface="Arial" pitchFamily="34" charset="0"/>
              </a:defRPr>
            </a:lvl8pPr>
            <a:lvl9pPr marL="1828800" algn="ctr" rtl="0" fontAlgn="base">
              <a:spcBef>
                <a:spcPct val="0"/>
              </a:spcBef>
              <a:spcAft>
                <a:spcPct val="0"/>
              </a:spcAft>
              <a:defRPr sz="3200" b="1">
                <a:solidFill>
                  <a:srgbClr val="0000FF"/>
                </a:solidFill>
                <a:latin typeface="Calibri" pitchFamily="34" charset="0"/>
                <a:cs typeface="Arial" pitchFamily="34" charset="0"/>
              </a:defRPr>
            </a:lvl9pPr>
          </a:lstStyle>
          <a:p>
            <a:pPr marL="233363" marR="0" lvl="0" indent="-233363" algn="l" defTabSz="914400" rtl="0" eaLnBrk="1" fontAlgn="base" latinLnBrk="0" hangingPunct="1">
              <a:lnSpc>
                <a:spcPct val="130000"/>
              </a:lnSpc>
              <a:spcBef>
                <a:spcPct val="0"/>
              </a:spcBef>
              <a:spcAft>
                <a:spcPct val="0"/>
              </a:spcAft>
              <a:buClrTx/>
              <a:buSzTx/>
              <a:buFontTx/>
              <a:buNone/>
              <a:tabLst/>
              <a:defRPr/>
            </a:pPr>
            <a:r>
              <a:rPr kumimoji="0" lang="en-US" sz="2400" b="1" i="0" u="none" strike="noStrike" kern="0" cap="none" spc="0" normalizeH="0" baseline="0" noProof="0" smtClean="0">
                <a:ln>
                  <a:noFill/>
                </a:ln>
                <a:solidFill>
                  <a:srgbClr val="CC00CC"/>
                </a:solidFill>
                <a:effectLst/>
                <a:uLnTx/>
                <a:uFillTx/>
                <a:latin typeface="Calibri"/>
                <a:ea typeface="+mj-ea"/>
                <a:cs typeface="Arial"/>
              </a:rPr>
              <a:t>Practice problem</a:t>
            </a:r>
          </a:p>
          <a:p>
            <a:pPr marL="233363" marR="0" lvl="0" indent="-233363" algn="l" defTabSz="914400" rtl="0" eaLnBrk="1" fontAlgn="base" latinLnBrk="0" hangingPunct="1">
              <a:lnSpc>
                <a:spcPct val="130000"/>
              </a:lnSpc>
              <a:spcBef>
                <a:spcPct val="0"/>
              </a:spcBef>
              <a:spcAft>
                <a:spcPct val="0"/>
              </a:spcAft>
              <a:buClrTx/>
              <a:buSzTx/>
              <a:buFontTx/>
              <a:buNone/>
              <a:tabLst/>
              <a:defRPr/>
            </a:pPr>
            <a:r>
              <a:rPr lang="en-US" sz="2200" b="0" kern="0" noProof="0" smtClean="0">
                <a:solidFill>
                  <a:schemeClr val="tx1"/>
                </a:solidFill>
                <a:latin typeface="Calibri"/>
                <a:cs typeface="Arial"/>
              </a:rPr>
              <a:t>Find the paths and the minimally sufficient covariate set(s) to estimate the total effect of X on Y.</a:t>
            </a:r>
            <a:endParaRPr kumimoji="0" lang="en-US" sz="2200" b="0" i="0" u="none" strike="noStrike" kern="0" cap="none" spc="0" normalizeH="0" baseline="0" noProof="0" dirty="0">
              <a:ln>
                <a:noFill/>
              </a:ln>
              <a:solidFill>
                <a:schemeClr val="tx1"/>
              </a:solidFill>
              <a:effectLst/>
              <a:uLnTx/>
              <a:uFillTx/>
              <a:latin typeface="Calibri"/>
              <a:cs typeface="Arial"/>
            </a:endParaRPr>
          </a:p>
        </p:txBody>
      </p:sp>
      <p:sp>
        <p:nvSpPr>
          <p:cNvPr id="19" name="Text Box 48"/>
          <p:cNvSpPr txBox="1">
            <a:spLocks noChangeArrowheads="1"/>
          </p:cNvSpPr>
          <p:nvPr/>
        </p:nvSpPr>
        <p:spPr bwMode="auto">
          <a:xfrm>
            <a:off x="452438" y="2787213"/>
            <a:ext cx="303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X</a:t>
            </a:r>
          </a:p>
        </p:txBody>
      </p:sp>
      <p:sp>
        <p:nvSpPr>
          <p:cNvPr id="20" name="Text Box 49"/>
          <p:cNvSpPr txBox="1">
            <a:spLocks noChangeArrowheads="1"/>
          </p:cNvSpPr>
          <p:nvPr/>
        </p:nvSpPr>
        <p:spPr bwMode="auto">
          <a:xfrm>
            <a:off x="1790700" y="2787213"/>
            <a:ext cx="29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Y</a:t>
            </a:r>
          </a:p>
        </p:txBody>
      </p:sp>
      <p:sp>
        <p:nvSpPr>
          <p:cNvPr id="21" name="Text Box 52"/>
          <p:cNvSpPr txBox="1">
            <a:spLocks noChangeArrowheads="1"/>
          </p:cNvSpPr>
          <p:nvPr/>
        </p:nvSpPr>
        <p:spPr bwMode="auto">
          <a:xfrm>
            <a:off x="414338" y="196488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1</a:t>
            </a:r>
            <a:endParaRPr kumimoji="0" lang="en-US" sz="1800" b="0" i="0" u="none" strike="noStrike" kern="0" cap="none" spc="0" normalizeH="0" baseline="0" noProof="0" dirty="0" smtClean="0">
              <a:ln>
                <a:noFill/>
              </a:ln>
              <a:solidFill>
                <a:srgbClr val="000000"/>
              </a:solidFill>
              <a:effectLst/>
              <a:uLnTx/>
              <a:uFillTx/>
            </a:endParaRPr>
          </a:p>
        </p:txBody>
      </p:sp>
      <p:sp>
        <p:nvSpPr>
          <p:cNvPr id="22" name="Text Box 53"/>
          <p:cNvSpPr txBox="1">
            <a:spLocks noChangeArrowheads="1"/>
          </p:cNvSpPr>
          <p:nvPr/>
        </p:nvSpPr>
        <p:spPr bwMode="auto">
          <a:xfrm>
            <a:off x="1765300" y="1960126"/>
            <a:ext cx="368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3</a:t>
            </a:r>
            <a:endParaRPr kumimoji="0" lang="en-US" sz="1800" b="0" i="0" u="none" strike="noStrike" kern="0" cap="none" spc="0" normalizeH="0" baseline="0" noProof="0" dirty="0" smtClean="0">
              <a:ln>
                <a:noFill/>
              </a:ln>
              <a:solidFill>
                <a:srgbClr val="000000"/>
              </a:solidFill>
              <a:effectLst/>
              <a:uLnTx/>
              <a:uFillTx/>
            </a:endParaRPr>
          </a:p>
        </p:txBody>
      </p:sp>
      <p:sp>
        <p:nvSpPr>
          <p:cNvPr id="23" name="Text Box 54"/>
          <p:cNvSpPr txBox="1">
            <a:spLocks noChangeArrowheads="1"/>
          </p:cNvSpPr>
          <p:nvPr/>
        </p:nvSpPr>
        <p:spPr bwMode="auto">
          <a:xfrm>
            <a:off x="1049338" y="2374463"/>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4</a:t>
            </a:r>
            <a:endParaRPr kumimoji="0" lang="en-US" sz="1800" b="0" i="0" u="none" strike="noStrike" kern="0" cap="none" spc="0" normalizeH="0" baseline="0" noProof="0" dirty="0" smtClean="0">
              <a:ln>
                <a:noFill/>
              </a:ln>
              <a:solidFill>
                <a:srgbClr val="000000"/>
              </a:solidFill>
              <a:effectLst/>
              <a:uLnTx/>
              <a:uFillTx/>
            </a:endParaRPr>
          </a:p>
        </p:txBody>
      </p:sp>
      <p:sp>
        <p:nvSpPr>
          <p:cNvPr id="24" name="Line 55"/>
          <p:cNvSpPr>
            <a:spLocks noChangeShapeType="1"/>
          </p:cNvSpPr>
          <p:nvPr/>
        </p:nvSpPr>
        <p:spPr bwMode="auto">
          <a:xfrm flipV="1">
            <a:off x="801688" y="2988826"/>
            <a:ext cx="990600" cy="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5" name="Line 61"/>
          <p:cNvSpPr>
            <a:spLocks noChangeShapeType="1"/>
          </p:cNvSpPr>
          <p:nvPr/>
        </p:nvSpPr>
        <p:spPr bwMode="auto">
          <a:xfrm>
            <a:off x="1933575"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6" name="Line 62"/>
          <p:cNvSpPr>
            <a:spLocks noChangeShapeType="1"/>
          </p:cNvSpPr>
          <p:nvPr/>
        </p:nvSpPr>
        <p:spPr bwMode="auto">
          <a:xfrm flipV="1">
            <a:off x="671513" y="2679263"/>
            <a:ext cx="417512" cy="214313"/>
          </a:xfrm>
          <a:prstGeom prst="line">
            <a:avLst/>
          </a:prstGeom>
          <a:noFill/>
          <a:ln w="19050">
            <a:solidFill>
              <a:srgbClr val="000000"/>
            </a:solidFill>
            <a:round/>
            <a:headEnd type="arrow" w="med"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7" name="Line 63"/>
          <p:cNvSpPr>
            <a:spLocks noChangeShapeType="1"/>
          </p:cNvSpPr>
          <p:nvPr/>
        </p:nvSpPr>
        <p:spPr bwMode="auto">
          <a:xfrm rot="291990">
            <a:off x="1393825" y="2687201"/>
            <a:ext cx="379413" cy="157162"/>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28" name="Text Box 136"/>
          <p:cNvSpPr txBox="1">
            <a:spLocks noChangeArrowheads="1"/>
          </p:cNvSpPr>
          <p:nvPr/>
        </p:nvSpPr>
        <p:spPr bwMode="auto">
          <a:xfrm>
            <a:off x="1031875" y="1755338"/>
            <a:ext cx="368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Z</a:t>
            </a:r>
            <a:r>
              <a:rPr kumimoji="0" lang="en-US" sz="1800" b="0" i="0" u="none" strike="noStrike" kern="0" cap="none" spc="0" normalizeH="0" baseline="-25000" noProof="0" dirty="0" smtClean="0">
                <a:ln>
                  <a:noFill/>
                </a:ln>
                <a:solidFill>
                  <a:srgbClr val="000000"/>
                </a:solidFill>
                <a:effectLst/>
                <a:uLnTx/>
                <a:uFillTx/>
              </a:rPr>
              <a:t>2</a:t>
            </a:r>
            <a:endParaRPr kumimoji="0" lang="en-US" sz="1800" b="0" i="0" u="none" strike="noStrike" kern="0" cap="none" spc="0" normalizeH="0" baseline="0" noProof="0" dirty="0" smtClean="0">
              <a:ln>
                <a:noFill/>
              </a:ln>
              <a:solidFill>
                <a:srgbClr val="000000"/>
              </a:solidFill>
              <a:effectLst/>
              <a:uLnTx/>
              <a:uFillTx/>
            </a:endParaRPr>
          </a:p>
        </p:txBody>
      </p:sp>
      <p:sp>
        <p:nvSpPr>
          <p:cNvPr id="29" name="Line 137"/>
          <p:cNvSpPr>
            <a:spLocks noChangeShapeType="1"/>
          </p:cNvSpPr>
          <p:nvPr/>
        </p:nvSpPr>
        <p:spPr bwMode="auto">
          <a:xfrm>
            <a:off x="1204913" y="2141101"/>
            <a:ext cx="0" cy="3048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0" name="Line 138"/>
          <p:cNvSpPr>
            <a:spLocks noChangeShapeType="1"/>
          </p:cNvSpPr>
          <p:nvPr/>
        </p:nvSpPr>
        <p:spPr bwMode="auto">
          <a:xfrm flipV="1">
            <a:off x="708025" y="1950601"/>
            <a:ext cx="330200" cy="20955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1" name="Line 139"/>
          <p:cNvSpPr>
            <a:spLocks noChangeShapeType="1"/>
          </p:cNvSpPr>
          <p:nvPr/>
        </p:nvSpPr>
        <p:spPr bwMode="auto">
          <a:xfrm flipH="1" flipV="1">
            <a:off x="1357313" y="1960126"/>
            <a:ext cx="423862" cy="180975"/>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2" name="Line 140"/>
          <p:cNvSpPr>
            <a:spLocks noChangeShapeType="1"/>
          </p:cNvSpPr>
          <p:nvPr/>
        </p:nvSpPr>
        <p:spPr bwMode="auto">
          <a:xfrm>
            <a:off x="590550" y="2312551"/>
            <a:ext cx="0" cy="533400"/>
          </a:xfrm>
          <a:prstGeom prst="line">
            <a:avLst/>
          </a:prstGeom>
          <a:noFill/>
          <a:ln w="19050">
            <a:solidFill>
              <a:srgbClr val="000000"/>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1" i="0" u="none" strike="noStrike" kern="0" cap="none" spc="0" normalizeH="0" baseline="0" noProof="0" dirty="0" smtClean="0">
              <a:ln>
                <a:noFill/>
              </a:ln>
              <a:solidFill>
                <a:srgbClr val="000000"/>
              </a:solidFill>
              <a:effectLst/>
              <a:uLnTx/>
              <a:uFillTx/>
            </a:endParaRPr>
          </a:p>
        </p:txBody>
      </p:sp>
      <p:sp>
        <p:nvSpPr>
          <p:cNvPr id="33" name="Text Box 17"/>
          <p:cNvSpPr txBox="1">
            <a:spLocks noChangeArrowheads="1"/>
          </p:cNvSpPr>
          <p:nvPr/>
        </p:nvSpPr>
        <p:spPr bwMode="auto">
          <a:xfrm>
            <a:off x="2276475" y="1872813"/>
            <a:ext cx="6486525" cy="225292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342900" algn="l"/>
                <a:tab pos="2800350" algn="l"/>
                <a:tab pos="4000500" algn="l"/>
                <a:tab pos="5829300" algn="l"/>
              </a:tabLst>
              <a:defRPr>
                <a:solidFill>
                  <a:schemeClr val="tx1"/>
                </a:solidFill>
                <a:latin typeface="Arial" pitchFamily="34" charset="0"/>
                <a:cs typeface="Arial" pitchFamily="34" charset="0"/>
              </a:defRPr>
            </a:lvl1pPr>
            <a:lvl2pPr>
              <a:tabLst>
                <a:tab pos="342900" algn="l"/>
                <a:tab pos="2800350" algn="l"/>
                <a:tab pos="4000500" algn="l"/>
                <a:tab pos="5829300" algn="l"/>
              </a:tabLst>
              <a:defRPr>
                <a:solidFill>
                  <a:schemeClr val="tx1"/>
                </a:solidFill>
                <a:latin typeface="Arial" pitchFamily="34" charset="0"/>
                <a:cs typeface="Arial" pitchFamily="34" charset="0"/>
              </a:defRPr>
            </a:lvl2pPr>
            <a:lvl3pPr>
              <a:tabLst>
                <a:tab pos="342900" algn="l"/>
                <a:tab pos="2800350" algn="l"/>
                <a:tab pos="4000500" algn="l"/>
                <a:tab pos="5829300" algn="l"/>
              </a:tabLst>
              <a:defRPr>
                <a:solidFill>
                  <a:schemeClr val="tx1"/>
                </a:solidFill>
                <a:latin typeface="Arial" pitchFamily="34" charset="0"/>
                <a:cs typeface="Arial" pitchFamily="34" charset="0"/>
              </a:defRPr>
            </a:lvl3pPr>
            <a:lvl4pPr>
              <a:tabLst>
                <a:tab pos="342900" algn="l"/>
                <a:tab pos="2800350" algn="l"/>
                <a:tab pos="4000500" algn="l"/>
                <a:tab pos="5829300" algn="l"/>
              </a:tabLst>
              <a:defRPr>
                <a:solidFill>
                  <a:schemeClr val="tx1"/>
                </a:solidFill>
                <a:latin typeface="Arial" pitchFamily="34" charset="0"/>
                <a:cs typeface="Arial" pitchFamily="34" charset="0"/>
              </a:defRPr>
            </a:lvl4pPr>
            <a:lvl5pPr>
              <a:tabLst>
                <a:tab pos="342900" algn="l"/>
                <a:tab pos="2800350" algn="l"/>
                <a:tab pos="4000500" algn="l"/>
                <a:tab pos="5829300" algn="l"/>
              </a:tabLst>
              <a:defRPr>
                <a:solidFill>
                  <a:schemeClr val="tx1"/>
                </a:solidFill>
                <a:latin typeface="Arial" pitchFamily="34" charset="0"/>
                <a:cs typeface="Arial" pitchFamily="34" charset="0"/>
              </a:defRPr>
            </a:lvl5pPr>
            <a:lvl6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6pPr>
            <a:lvl7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7pPr>
            <a:lvl8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8pPr>
            <a:lvl9pPr fontAlgn="base">
              <a:spcBef>
                <a:spcPct val="0"/>
              </a:spcBef>
              <a:spcAft>
                <a:spcPct val="0"/>
              </a:spcAft>
              <a:tabLst>
                <a:tab pos="342900" algn="l"/>
                <a:tab pos="2800350" algn="l"/>
                <a:tab pos="4000500" algn="l"/>
                <a:tab pos="5829300" algn="l"/>
              </a:tabLst>
              <a:defRPr>
                <a:solidFill>
                  <a:schemeClr val="tx1"/>
                </a:solidFill>
                <a:latin typeface="Arial" pitchFamily="34" charset="0"/>
                <a:cs typeface="Arial" pitchFamily="34" charset="0"/>
              </a:defRPr>
            </a:lvl9pPr>
          </a:lstStyle>
          <a:p>
            <a:pPr marL="0" marR="0" lvl="0" indent="0" defTabSz="914400" eaLnBrk="1" fontAlgn="base" latinLnBrk="0" hangingPunct="1">
              <a:lnSpc>
                <a:spcPct val="130000"/>
              </a:lnSpc>
              <a:spcBef>
                <a:spcPct val="0"/>
              </a:spcBef>
              <a:spcAft>
                <a:spcPct val="0"/>
              </a:spcAft>
              <a:buClrTx/>
              <a:buSzTx/>
              <a:buFontTx/>
              <a:buNone/>
              <a:tabLst>
                <a:tab pos="342900" algn="l"/>
                <a:tab pos="2917825" algn="l"/>
                <a:tab pos="4233863" algn="l"/>
                <a:tab pos="6291263" algn="l"/>
              </a:tabLst>
              <a:defRPr/>
            </a:pPr>
            <a:r>
              <a:rPr kumimoji="0" lang="en-US" sz="1800" b="0" i="0" u="sng" strike="noStrike" kern="0" cap="none" spc="0" normalizeH="0" baseline="0" noProof="0" dirty="0" smtClean="0">
                <a:ln>
                  <a:noFill/>
                </a:ln>
                <a:solidFill>
                  <a:srgbClr val="000000"/>
                </a:solidFill>
                <a:effectLst/>
                <a:uLnTx/>
                <a:uFillTx/>
                <a:latin typeface="Calibri"/>
                <a:cs typeface="Arial" pitchFamily="34" charset="0"/>
              </a:rPr>
              <a:t>Path	Type	Status	</a:t>
            </a: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1.</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X </a:t>
            </a:r>
            <a:r>
              <a:rPr lang="en-US" kern="0" smtClean="0">
                <a:solidFill>
                  <a:srgbClr val="000000"/>
                </a:solidFill>
                <a:latin typeface="Calibri"/>
              </a:rPr>
              <a:t>→ Y	Causal	Open</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dirty="0" smtClean="0">
                <a:ln>
                  <a:noFill/>
                </a:ln>
                <a:solidFill>
                  <a:srgbClr val="000000"/>
                </a:solidFill>
                <a:effectLst/>
                <a:uLnTx/>
                <a:uFillTx/>
                <a:latin typeface="Calibri"/>
                <a:cs typeface="Arial" pitchFamily="34" charset="0"/>
              </a:rPr>
              <a:t>  2.</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Blocked at Z</a:t>
            </a:r>
            <a:r>
              <a:rPr lang="en-US" kern="0" baseline="-25000">
                <a:solidFill>
                  <a:srgbClr val="000000"/>
                </a:solidFill>
                <a:latin typeface="Calibri"/>
              </a:rPr>
              <a:t>4</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lang="en-US" kern="0" smtClean="0">
                <a:solidFill>
                  <a:srgbClr val="000000"/>
                </a:solidFill>
                <a:latin typeface="Calibri"/>
              </a:rPr>
              <a:t>  3.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a:t>
            </a:r>
            <a:r>
              <a:rPr lang="en-US" kern="0">
                <a:solidFill>
                  <a:srgbClr val="000000"/>
                </a:solidFill>
                <a:latin typeface="Calibri"/>
              </a:rPr>
              <a:t>Z</a:t>
            </a:r>
            <a:r>
              <a:rPr lang="en-US" kern="0" baseline="-25000">
                <a:solidFill>
                  <a:srgbClr val="000000"/>
                </a:solidFill>
                <a:latin typeface="Calibri"/>
              </a:rPr>
              <a:t>2</a:t>
            </a:r>
            <a:r>
              <a:rPr lang="en-US" kern="0">
                <a:solidFill>
                  <a:srgbClr val="000000"/>
                </a:solidFill>
                <a:latin typeface="Calibri"/>
              </a:rPr>
              <a:t>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3</a:t>
            </a:r>
            <a:r>
              <a:rPr lang="en-US" kern="0" smtClean="0">
                <a:solidFill>
                  <a:srgbClr val="000000"/>
                </a:solidFill>
                <a:latin typeface="Calibri"/>
              </a:rPr>
              <a:t>] → Y	Non-causal	Blocked </a:t>
            </a:r>
            <a:r>
              <a:rPr lang="en-US" kern="0">
                <a:solidFill>
                  <a:srgbClr val="000000"/>
                </a:solidFill>
                <a:latin typeface="Calibri"/>
              </a:rPr>
              <a:t>at </a:t>
            </a:r>
            <a:r>
              <a:rPr lang="en-US" kern="0" smtClean="0">
                <a:solidFill>
                  <a:srgbClr val="000000"/>
                </a:solidFill>
                <a:latin typeface="Calibri"/>
              </a:rPr>
              <a:t>Z</a:t>
            </a:r>
            <a:r>
              <a:rPr lang="en-US" kern="0" baseline="-25000" smtClean="0">
                <a:solidFill>
                  <a:srgbClr val="000000"/>
                </a:solidFill>
                <a:latin typeface="Calibri"/>
              </a:rPr>
              <a:t>3</a:t>
            </a:r>
            <a:r>
              <a:rPr lang="en-US" kern="0" smtClean="0">
                <a:solidFill>
                  <a:srgbClr val="000000"/>
                </a:solidFill>
                <a:latin typeface="Calibri"/>
              </a:rPr>
              <a:t>, Z</a:t>
            </a:r>
            <a:r>
              <a:rPr lang="en-US" kern="0" baseline="-25000" smtClean="0">
                <a:solidFill>
                  <a:srgbClr val="000000"/>
                </a:solidFill>
                <a:latin typeface="Calibri"/>
              </a:rPr>
              <a:t>4</a:t>
            </a:r>
            <a:endParaRPr kumimoji="0" lang="en-US" sz="1800" b="0" i="0" u="none" strike="noStrike" kern="0" cap="none" spc="0" normalizeH="0" baseline="0" noProof="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dirty="0">
                <a:solidFill>
                  <a:srgbClr val="000000"/>
                </a:solidFill>
                <a:latin typeface="Calibri"/>
              </a:rPr>
              <a:t>4</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1</a:t>
            </a:r>
            <a:r>
              <a:rPr lang="en-US" kern="0" smtClean="0">
                <a:solidFill>
                  <a:srgbClr val="000000"/>
                </a:solidFill>
                <a:latin typeface="Calibri"/>
              </a:rPr>
              <a:t> → Z</a:t>
            </a:r>
            <a:r>
              <a:rPr lang="en-US" kern="0" baseline="-25000" smtClean="0">
                <a:solidFill>
                  <a:srgbClr val="000000"/>
                </a:solidFill>
                <a:latin typeface="Calibri"/>
              </a:rPr>
              <a:t>2</a:t>
            </a:r>
            <a:r>
              <a:rPr lang="en-US" kern="0">
                <a:solidFill>
                  <a:srgbClr val="000000"/>
                </a:solidFill>
                <a:latin typeface="Calibri"/>
              </a:rPr>
              <a:t>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4</a:t>
            </a:r>
            <a:r>
              <a:rPr lang="en-US" kern="0" smtClean="0">
                <a:solidFill>
                  <a:srgbClr val="000000"/>
                </a:solidFill>
                <a:latin typeface="Calibri"/>
              </a:rPr>
              <a:t>] → Y	Non-causal	Blocked </a:t>
            </a:r>
            <a:r>
              <a:rPr lang="en-US" kern="0">
                <a:solidFill>
                  <a:srgbClr val="000000"/>
                </a:solidFill>
                <a:latin typeface="Calibri"/>
              </a:rPr>
              <a:t>at </a:t>
            </a:r>
            <a:r>
              <a:rPr lang="en-US" kern="0" smtClean="0">
                <a:solidFill>
                  <a:srgbClr val="000000"/>
                </a:solidFill>
                <a:latin typeface="Calibri"/>
              </a:rPr>
              <a:t>Z</a:t>
            </a:r>
            <a:r>
              <a:rPr lang="en-US" kern="0" baseline="-25000" smtClean="0">
                <a:solidFill>
                  <a:srgbClr val="000000"/>
                </a:solidFill>
                <a:latin typeface="Calibri"/>
              </a:rPr>
              <a:t>4</a:t>
            </a:r>
            <a:endParaRPr kumimoji="0" lang="en-US" sz="1800" b="0" i="0" u="none" strike="noStrike" kern="0" cap="none" spc="0" normalizeH="0" baseline="-25000" noProof="0" dirty="0" smtClean="0">
              <a:ln>
                <a:noFill/>
              </a:ln>
              <a:solidFill>
                <a:srgbClr val="000000"/>
              </a:solidFill>
              <a:effectLst/>
              <a:uLnTx/>
              <a:uFillTx/>
              <a:latin typeface="Calibri"/>
              <a:cs typeface="Arial" pitchFamily="34" charset="0"/>
            </a:endParaRPr>
          </a:p>
          <a:p>
            <a:pPr lvl="0" fontAlgn="base">
              <a:lnSpc>
                <a:spcPct val="130000"/>
              </a:lnSpc>
              <a:spcBef>
                <a:spcPct val="0"/>
              </a:spcBef>
              <a:spcAft>
                <a:spcPct val="0"/>
              </a:spcAft>
              <a:tabLst>
                <a:tab pos="342900" algn="l"/>
                <a:tab pos="2917825" algn="l"/>
                <a:tab pos="4233863" algn="l"/>
                <a:tab pos="6291263" algn="l"/>
              </a:tabLst>
              <a:defRPr/>
            </a:pP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5.</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lang="en-US" kern="0">
                <a:solidFill>
                  <a:srgbClr val="000000"/>
                </a:solidFill>
                <a:latin typeface="Calibri"/>
              </a:rPr>
              <a:t> </a:t>
            </a:r>
            <a:r>
              <a:rPr lang="en-US" kern="0">
                <a:solidFill>
                  <a:srgbClr val="000000"/>
                </a:solidFill>
                <a:latin typeface="Calibri"/>
              </a:rPr>
              <a:t>X </a:t>
            </a:r>
            <a:r>
              <a:rPr lang="en-US" kern="0">
                <a:solidFill>
                  <a:srgbClr val="000000"/>
                </a:solidFill>
                <a:latin typeface="Calibri"/>
              </a:rPr>
              <a:t>← </a:t>
            </a:r>
            <a:r>
              <a:rPr lang="en-US" kern="0" smtClean="0">
                <a:solidFill>
                  <a:srgbClr val="000000"/>
                </a:solidFill>
                <a:latin typeface="Calibri"/>
              </a:rPr>
              <a:t>Z</a:t>
            </a:r>
            <a:r>
              <a:rPr lang="en-US" kern="0" baseline="-25000" smtClean="0">
                <a:solidFill>
                  <a:srgbClr val="000000"/>
                </a:solidFill>
                <a:latin typeface="Calibri"/>
              </a:rPr>
              <a:t>1</a:t>
            </a:r>
            <a:r>
              <a:rPr lang="en-US" kern="0" smtClean="0">
                <a:solidFill>
                  <a:srgbClr val="000000"/>
                </a:solidFill>
                <a:latin typeface="Calibri"/>
              </a:rPr>
              <a:t> → (Z</a:t>
            </a:r>
            <a:r>
              <a:rPr lang="en-US" kern="0" baseline="-25000" smtClean="0">
                <a:solidFill>
                  <a:srgbClr val="000000"/>
                </a:solidFill>
                <a:latin typeface="Calibri"/>
              </a:rPr>
              <a:t>2</a:t>
            </a:r>
            <a:r>
              <a:rPr lang="en-US" kern="0" smtClean="0">
                <a:solidFill>
                  <a:srgbClr val="000000"/>
                </a:solidFill>
                <a:latin typeface="Calibri"/>
              </a:rPr>
              <a:t>) ← [Z</a:t>
            </a:r>
            <a:r>
              <a:rPr lang="en-US" kern="0" baseline="-25000" smtClean="0">
                <a:solidFill>
                  <a:srgbClr val="000000"/>
                </a:solidFill>
                <a:latin typeface="Calibri"/>
              </a:rPr>
              <a:t>3</a:t>
            </a:r>
            <a:r>
              <a:rPr lang="en-US" kern="0" smtClean="0">
                <a:solidFill>
                  <a:srgbClr val="000000"/>
                </a:solidFill>
                <a:latin typeface="Calibri"/>
              </a:rPr>
              <a:t>] → </a:t>
            </a:r>
            <a:r>
              <a:rPr lang="en-US" kern="0">
                <a:solidFill>
                  <a:srgbClr val="000000"/>
                </a:solidFill>
                <a:latin typeface="Calibri"/>
              </a:rPr>
              <a:t>Y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	</a:t>
            </a:r>
            <a:r>
              <a:rPr kumimoji="0" lang="en-US" sz="1800" b="0" i="0" u="none" strike="noStrike" kern="0" cap="none" spc="0" normalizeH="0" baseline="0" noProof="0" smtClean="0">
                <a:ln>
                  <a:noFill/>
                </a:ln>
                <a:solidFill>
                  <a:srgbClr val="000000"/>
                </a:solidFill>
                <a:effectLst/>
                <a:uLnTx/>
                <a:uFillTx/>
                <a:latin typeface="Calibri"/>
                <a:cs typeface="Arial" pitchFamily="34" charset="0"/>
              </a:rPr>
              <a:t>Non-causal	Blocked at Z</a:t>
            </a:r>
            <a:r>
              <a:rPr kumimoji="0" lang="en-US" sz="1800" b="0" i="0" u="none" strike="noStrike" kern="0" cap="none" spc="0" normalizeH="0" baseline="-25000" noProof="0" smtClean="0">
                <a:ln>
                  <a:noFill/>
                </a:ln>
                <a:solidFill>
                  <a:srgbClr val="000000"/>
                </a:solidFill>
                <a:effectLst/>
                <a:uLnTx/>
                <a:uFillTx/>
                <a:latin typeface="Calibri"/>
                <a:cs typeface="Arial" pitchFamily="34" charset="0"/>
              </a:rPr>
              <a:t>3</a:t>
            </a:r>
            <a:endParaRPr kumimoji="0" lang="en-US" sz="1800" b="0" i="0" u="none" strike="noStrike" kern="0" cap="none" spc="0" normalizeH="0" baseline="0" noProof="0" dirty="0" smtClean="0">
              <a:ln>
                <a:noFill/>
              </a:ln>
              <a:solidFill>
                <a:srgbClr val="000000"/>
              </a:solidFill>
              <a:effectLst/>
              <a:uLnTx/>
              <a:uFillTx/>
              <a:latin typeface="Calibri"/>
              <a:cs typeface="Arial" pitchFamily="34" charset="0"/>
            </a:endParaRPr>
          </a:p>
        </p:txBody>
      </p:sp>
      <p:sp>
        <p:nvSpPr>
          <p:cNvPr id="3" name="TextBox 2"/>
          <p:cNvSpPr txBox="1"/>
          <p:nvPr/>
        </p:nvSpPr>
        <p:spPr>
          <a:xfrm>
            <a:off x="594780" y="4422338"/>
            <a:ext cx="7016216" cy="1212640"/>
          </a:xfrm>
          <a:prstGeom prst="rect">
            <a:avLst/>
          </a:prstGeom>
          <a:noFill/>
        </p:spPr>
        <p:txBody>
          <a:bodyPr wrap="none" rtlCol="0">
            <a:spAutoFit/>
          </a:bodyPr>
          <a:lstStyle/>
          <a:p>
            <a:pPr marL="233363" indent="-233363">
              <a:lnSpc>
                <a:spcPct val="130000"/>
              </a:lnSpc>
            </a:pPr>
            <a:r>
              <a:rPr lang="en-US" sz="2000" smtClean="0"/>
              <a:t>Having conditioned on Z</a:t>
            </a:r>
            <a:r>
              <a:rPr lang="en-US" sz="2000" baseline="-25000" smtClean="0"/>
              <a:t>4</a:t>
            </a:r>
            <a:r>
              <a:rPr lang="en-US" sz="2000" smtClean="0"/>
              <a:t>, we can close path 5 by conditioning on:</a:t>
            </a:r>
          </a:p>
          <a:p>
            <a:pPr marL="233363" indent="-233363">
              <a:lnSpc>
                <a:spcPct val="130000"/>
              </a:lnSpc>
            </a:pPr>
            <a:r>
              <a:rPr lang="en-US" smtClean="0"/>
              <a:t>	Z</a:t>
            </a:r>
            <a:r>
              <a:rPr lang="en-US" baseline="-25000" smtClean="0"/>
              <a:t>1</a:t>
            </a:r>
            <a:r>
              <a:rPr lang="en-US" smtClean="0"/>
              <a:t> as well </a:t>
            </a:r>
          </a:p>
          <a:p>
            <a:pPr marL="233363" indent="-233363">
              <a:lnSpc>
                <a:spcPct val="130000"/>
              </a:lnSpc>
            </a:pPr>
            <a:r>
              <a:rPr lang="en-US" smtClean="0"/>
              <a:t>	or on Z</a:t>
            </a:r>
            <a:r>
              <a:rPr lang="en-US" baseline="-25000" smtClean="0"/>
              <a:t>3</a:t>
            </a:r>
            <a:r>
              <a:rPr lang="en-US" smtClean="0"/>
              <a:t> as well.</a:t>
            </a:r>
          </a:p>
        </p:txBody>
      </p:sp>
      <p:sp>
        <p:nvSpPr>
          <p:cNvPr id="4" name="Rectangle 3"/>
          <p:cNvSpPr/>
          <p:nvPr/>
        </p:nvSpPr>
        <p:spPr>
          <a:xfrm>
            <a:off x="1049338" y="2445901"/>
            <a:ext cx="307975" cy="295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752600" y="2013858"/>
            <a:ext cx="307975" cy="295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092651" y="4953000"/>
            <a:ext cx="3222549" cy="1212640"/>
          </a:xfrm>
          <a:prstGeom prst="rect">
            <a:avLst/>
          </a:prstGeom>
          <a:noFill/>
          <a:ln>
            <a:solidFill>
              <a:srgbClr val="000000"/>
            </a:solidFill>
          </a:ln>
        </p:spPr>
        <p:txBody>
          <a:bodyPr wrap="none" rtlCol="0">
            <a:spAutoFit/>
          </a:bodyPr>
          <a:lstStyle/>
          <a:p>
            <a:pPr>
              <a:lnSpc>
                <a:spcPct val="130000"/>
              </a:lnSpc>
            </a:pPr>
            <a:r>
              <a:rPr lang="en-US" sz="2000" smtClean="0"/>
              <a:t>Our minimally sufficient sets:</a:t>
            </a:r>
          </a:p>
          <a:p>
            <a:pPr>
              <a:lnSpc>
                <a:spcPct val="130000"/>
              </a:lnSpc>
              <a:tabLst>
                <a:tab pos="914400" algn="l"/>
              </a:tabLst>
            </a:pPr>
            <a:r>
              <a:rPr lang="en-US"/>
              <a:t>	</a:t>
            </a:r>
            <a:r>
              <a:rPr lang="en-US" smtClean="0"/>
              <a:t>{Z</a:t>
            </a:r>
            <a:r>
              <a:rPr lang="en-US" baseline="-25000" smtClean="0"/>
              <a:t>1</a:t>
            </a:r>
            <a:r>
              <a:rPr lang="en-US" smtClean="0"/>
              <a:t>, Z</a:t>
            </a:r>
            <a:r>
              <a:rPr lang="en-US" baseline="-25000" smtClean="0"/>
              <a:t>4</a:t>
            </a:r>
            <a:r>
              <a:rPr lang="en-US" smtClean="0"/>
              <a:t>}</a:t>
            </a:r>
          </a:p>
          <a:p>
            <a:pPr>
              <a:lnSpc>
                <a:spcPct val="130000"/>
              </a:lnSpc>
              <a:tabLst>
                <a:tab pos="914400" algn="l"/>
              </a:tabLst>
            </a:pPr>
            <a:r>
              <a:rPr lang="en-US"/>
              <a:t>	</a:t>
            </a:r>
            <a:r>
              <a:rPr lang="en-US" smtClean="0"/>
              <a:t>{Z</a:t>
            </a:r>
            <a:r>
              <a:rPr lang="en-US" baseline="-25000" smtClean="0"/>
              <a:t>3</a:t>
            </a:r>
            <a:r>
              <a:rPr lang="en-US" smtClean="0"/>
              <a:t>, Z</a:t>
            </a:r>
            <a:r>
              <a:rPr lang="en-US" baseline="-25000" smtClean="0"/>
              <a:t>4</a:t>
            </a:r>
            <a:r>
              <a:rPr lang="en-US" smtClean="0"/>
              <a:t>}</a:t>
            </a:r>
            <a:endParaRPr lang="en-US" smtClean="0"/>
          </a:p>
        </p:txBody>
      </p:sp>
    </p:spTree>
    <p:extLst>
      <p:ext uri="{BB962C8B-B14F-4D97-AF65-F5344CB8AC3E}">
        <p14:creationId xmlns:p14="http://schemas.microsoft.com/office/powerpoint/2010/main" val="6355789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52</a:t>
            </a:fld>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l="3659" r="900"/>
          <a:stretch>
            <a:fillRect/>
          </a:stretch>
        </p:blipFill>
        <p:spPr bwMode="auto">
          <a:xfrm>
            <a:off x="611188" y="990600"/>
            <a:ext cx="7999412" cy="4595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Rectangle 7"/>
          <p:cNvSpPr txBox="1">
            <a:spLocks noChangeArrowheads="1"/>
          </p:cNvSpPr>
          <p:nvPr/>
        </p:nvSpPr>
        <p:spPr bwMode="auto">
          <a:xfrm>
            <a:off x="685800" y="228600"/>
            <a:ext cx="7772400" cy="838200"/>
          </a:xfrm>
          <a:prstGeom prst="rect">
            <a:avLst/>
          </a:prstGeom>
          <a:noFill/>
          <a:ln w="9525">
            <a:noFill/>
            <a:miter lim="800000"/>
            <a:headEnd/>
            <a:tailEnd/>
          </a:ln>
          <a:effectLst/>
        </p:spPr>
        <p:txBody>
          <a:bodyPr anchor="ctr"/>
          <a:lstStyle>
            <a:lvl1pPr algn="ctr" rtl="0" fontAlgn="base">
              <a:spcBef>
                <a:spcPct val="0"/>
              </a:spcBef>
              <a:spcAft>
                <a:spcPct val="0"/>
              </a:spcAft>
              <a:defRPr sz="2800" b="1">
                <a:solidFill>
                  <a:srgbClr val="0000FF"/>
                </a:solidFill>
                <a:latin typeface="+mj-lt"/>
                <a:ea typeface="+mj-ea"/>
                <a:cs typeface="+mj-cs"/>
              </a:defRPr>
            </a:lvl1pPr>
            <a:lvl2pPr algn="ctr" rtl="0" fontAlgn="base">
              <a:spcBef>
                <a:spcPct val="0"/>
              </a:spcBef>
              <a:spcAft>
                <a:spcPct val="0"/>
              </a:spcAft>
              <a:defRPr sz="2800" b="1">
                <a:solidFill>
                  <a:srgbClr val="0000FF"/>
                </a:solidFill>
                <a:latin typeface="Calibri" pitchFamily="34" charset="0"/>
              </a:defRPr>
            </a:lvl2pPr>
            <a:lvl3pPr algn="ctr" rtl="0" fontAlgn="base">
              <a:spcBef>
                <a:spcPct val="0"/>
              </a:spcBef>
              <a:spcAft>
                <a:spcPct val="0"/>
              </a:spcAft>
              <a:defRPr sz="2800" b="1">
                <a:solidFill>
                  <a:srgbClr val="0000FF"/>
                </a:solidFill>
                <a:latin typeface="Calibri" pitchFamily="34" charset="0"/>
              </a:defRPr>
            </a:lvl3pPr>
            <a:lvl4pPr algn="ctr" rtl="0" fontAlgn="base">
              <a:spcBef>
                <a:spcPct val="0"/>
              </a:spcBef>
              <a:spcAft>
                <a:spcPct val="0"/>
              </a:spcAft>
              <a:defRPr sz="2800" b="1">
                <a:solidFill>
                  <a:srgbClr val="0000FF"/>
                </a:solidFill>
                <a:latin typeface="Calibri" pitchFamily="34" charset="0"/>
              </a:defRPr>
            </a:lvl4pPr>
            <a:lvl5pPr algn="ctr" rtl="0" fontAlgn="base">
              <a:spcBef>
                <a:spcPct val="0"/>
              </a:spcBef>
              <a:spcAft>
                <a:spcPct val="0"/>
              </a:spcAft>
              <a:defRPr sz="2800" b="1">
                <a:solidFill>
                  <a:srgbClr val="0000FF"/>
                </a:solidFill>
                <a:latin typeface="Calibri" pitchFamily="34" charset="0"/>
              </a:defRPr>
            </a:lvl5pPr>
            <a:lvl6pPr marL="457200" algn="ctr" rtl="0" fontAlgn="base">
              <a:spcBef>
                <a:spcPct val="0"/>
              </a:spcBef>
              <a:spcAft>
                <a:spcPct val="0"/>
              </a:spcAft>
              <a:defRPr sz="2800" b="1">
                <a:solidFill>
                  <a:srgbClr val="0000FF"/>
                </a:solidFill>
                <a:latin typeface="Calibri" pitchFamily="34" charset="0"/>
              </a:defRPr>
            </a:lvl6pPr>
            <a:lvl7pPr marL="914400" algn="ctr" rtl="0" fontAlgn="base">
              <a:spcBef>
                <a:spcPct val="0"/>
              </a:spcBef>
              <a:spcAft>
                <a:spcPct val="0"/>
              </a:spcAft>
              <a:defRPr sz="2800" b="1">
                <a:solidFill>
                  <a:srgbClr val="0000FF"/>
                </a:solidFill>
                <a:latin typeface="Calibri" pitchFamily="34" charset="0"/>
              </a:defRPr>
            </a:lvl7pPr>
            <a:lvl8pPr marL="1371600" algn="ctr" rtl="0" fontAlgn="base">
              <a:spcBef>
                <a:spcPct val="0"/>
              </a:spcBef>
              <a:spcAft>
                <a:spcPct val="0"/>
              </a:spcAft>
              <a:defRPr sz="2800" b="1">
                <a:solidFill>
                  <a:srgbClr val="0000FF"/>
                </a:solidFill>
                <a:latin typeface="Calibri" pitchFamily="34" charset="0"/>
              </a:defRPr>
            </a:lvl8pPr>
            <a:lvl9pPr marL="1828800" algn="ctr" rtl="0" fontAlgn="base">
              <a:spcBef>
                <a:spcPct val="0"/>
              </a:spcBef>
              <a:spcAft>
                <a:spcPct val="0"/>
              </a:spcAft>
              <a:defRPr sz="2800" b="1">
                <a:solidFill>
                  <a:srgbClr val="0000FF"/>
                </a:solidFill>
                <a:latin typeface="Calibri" pitchFamily="34" charset="0"/>
              </a:defRPr>
            </a:lvl9pPr>
          </a:lstStyle>
          <a:p>
            <a:pPr>
              <a:defRPr/>
            </a:pPr>
            <a:r>
              <a:rPr lang="en-US" kern="0" dirty="0" smtClean="0">
                <a:solidFill>
                  <a:srgbClr val="CC00CC"/>
                </a:solidFill>
              </a:rPr>
              <a:t>Pre-pregnancy body mass and cesarean delivery</a:t>
            </a:r>
            <a:endParaRPr lang="en-US" kern="0" dirty="0">
              <a:solidFill>
                <a:srgbClr val="CC00CC"/>
              </a:solidFill>
            </a:endParaRPr>
          </a:p>
        </p:txBody>
      </p:sp>
      <p:sp>
        <p:nvSpPr>
          <p:cNvPr id="5" name="Text Box 8"/>
          <p:cNvSpPr txBox="1">
            <a:spLocks noChangeArrowheads="1"/>
          </p:cNvSpPr>
          <p:nvPr/>
        </p:nvSpPr>
        <p:spPr bwMode="auto">
          <a:xfrm>
            <a:off x="609600" y="6292850"/>
            <a:ext cx="2027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600" dirty="0">
                <a:solidFill>
                  <a:srgbClr val="000000"/>
                </a:solidFill>
                <a:cs typeface="Arial" charset="0"/>
              </a:rPr>
              <a:t>Vahratian et al. (2005)</a:t>
            </a:r>
          </a:p>
        </p:txBody>
      </p:sp>
    </p:spTree>
    <p:extLst>
      <p:ext uri="{BB962C8B-B14F-4D97-AF65-F5344CB8AC3E}">
        <p14:creationId xmlns:p14="http://schemas.microsoft.com/office/powerpoint/2010/main" val="27569745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53</a:t>
            </a:fld>
            <a:endParaRPr lang="en-US" dirty="0"/>
          </a:p>
        </p:txBody>
      </p:sp>
      <p:sp>
        <p:nvSpPr>
          <p:cNvPr id="4" name="Text Box 4"/>
          <p:cNvSpPr txBox="1">
            <a:spLocks noChangeArrowheads="1"/>
          </p:cNvSpPr>
          <p:nvPr/>
        </p:nvSpPr>
        <p:spPr bwMode="auto">
          <a:xfrm>
            <a:off x="609600" y="152400"/>
            <a:ext cx="8305800" cy="3160865"/>
          </a:xfrm>
          <a:prstGeom prst="rect">
            <a:avLst/>
          </a:prstGeom>
          <a:noFill/>
          <a:ln w="25400">
            <a:noFill/>
            <a:miter lim="800000"/>
            <a:headEnd/>
            <a:tailEnd type="none" w="lg" len="lg"/>
          </a:ln>
          <a:effectLst/>
        </p:spPr>
        <p:txBody>
          <a:bodyPr>
            <a:spAutoFit/>
          </a:bodyPr>
          <a:lstStyle/>
          <a:p>
            <a:pPr marL="233363" marR="0" lvl="0" indent="-223838" defTabSz="914400" eaLnBrk="1" fontAlgn="base" latinLnBrk="0" hangingPunct="1">
              <a:lnSpc>
                <a:spcPct val="130000"/>
              </a:lnSpc>
              <a:spcBef>
                <a:spcPct val="0"/>
              </a:spcBef>
              <a:spcAft>
                <a:spcPct val="0"/>
              </a:spcAft>
              <a:buClrTx/>
              <a:buSzTx/>
              <a:buFontTx/>
              <a:buNone/>
              <a:defRPr/>
            </a:pPr>
            <a:r>
              <a:rPr kumimoji="0" lang="en-US" sz="2400" b="1" i="0" u="none" strike="noStrike" kern="0" cap="none" spc="0" normalizeH="0" baseline="0" noProof="0" smtClean="0">
                <a:ln>
                  <a:noFill/>
                </a:ln>
                <a:solidFill>
                  <a:srgbClr val="CC00CC"/>
                </a:solidFill>
                <a:effectLst/>
                <a:uLnTx/>
                <a:uFillTx/>
              </a:rPr>
              <a:t>Representing several covariates with a single node</a:t>
            </a:r>
            <a:endParaRPr kumimoji="0" lang="en-US" sz="2400" b="1" i="0" u="none" strike="noStrike" kern="0" cap="none" spc="0" normalizeH="0" baseline="0" noProof="0" dirty="0">
              <a:ln>
                <a:noFill/>
              </a:ln>
              <a:solidFill>
                <a:srgbClr val="CC00CC"/>
              </a:solidFill>
              <a:effectLst/>
              <a:uLnTx/>
              <a:uFillTx/>
            </a:endParaRPr>
          </a:p>
          <a:p>
            <a:pPr marL="233363" marR="0" lvl="0" indent="-223838" defTabSz="914400" eaLnBrk="1" fontAlgn="base" latinLnBrk="0" hangingPunct="1">
              <a:lnSpc>
                <a:spcPct val="50000"/>
              </a:lnSpc>
              <a:spcBef>
                <a:spcPct val="0"/>
              </a:spcBef>
              <a:spcAft>
                <a:spcPct val="0"/>
              </a:spcAft>
              <a:buClrTx/>
              <a:buSzTx/>
              <a:buFontTx/>
              <a:buNone/>
              <a:defRPr/>
            </a:pPr>
            <a:endParaRPr lang="en-US" sz="2000" kern="0">
              <a:solidFill>
                <a:srgbClr val="000000"/>
              </a:solidFill>
            </a:endParaRPr>
          </a:p>
          <a:p>
            <a:pPr marL="233363" marR="0" lvl="0" indent="-223838" defTabSz="914400" eaLnBrk="1" fontAlgn="base" latinLnBrk="0" hangingPunct="1">
              <a:lnSpc>
                <a:spcPct val="130000"/>
              </a:lnSpc>
              <a:spcBef>
                <a:spcPct val="0"/>
              </a:spcBef>
              <a:spcAft>
                <a:spcPct val="0"/>
              </a:spcAft>
              <a:buClrTx/>
              <a:buSzTx/>
              <a:buFontTx/>
              <a:buNone/>
              <a:defRPr/>
            </a:pPr>
            <a:r>
              <a:rPr lang="en-US" sz="2000" kern="0" smtClean="0">
                <a:solidFill>
                  <a:srgbClr val="000000"/>
                </a:solidFill>
              </a:rPr>
              <a:t>Make sure</a:t>
            </a:r>
          </a:p>
          <a:p>
            <a:pPr marL="457200" marR="0" lvl="0" indent="-223838" defTabSz="914400" eaLnBrk="1" fontAlgn="base" latinLnBrk="0" hangingPunct="1">
              <a:lnSpc>
                <a:spcPct val="130000"/>
              </a:lnSpc>
              <a:spcBef>
                <a:spcPct val="0"/>
              </a:spcBef>
              <a:spcAft>
                <a:spcPct val="0"/>
              </a:spcAft>
              <a:buClrTx/>
              <a:buSzTx/>
              <a:buFontTx/>
              <a:buNone/>
              <a:defRPr/>
            </a:pPr>
            <a:r>
              <a:rPr lang="en-US" kern="0" smtClean="0">
                <a:solidFill>
                  <a:srgbClr val="000000"/>
                </a:solidFill>
              </a:rPr>
              <a:t>Every arrow pointing to or away from that node points to and away from every variable in the group.</a:t>
            </a:r>
          </a:p>
          <a:p>
            <a:pPr marL="457200" marR="0" lvl="0" indent="-223838" defTabSz="914400" eaLnBrk="1" fontAlgn="base" latinLnBrk="0" hangingPunct="1">
              <a:lnSpc>
                <a:spcPct val="130000"/>
              </a:lnSpc>
              <a:spcBef>
                <a:spcPct val="0"/>
              </a:spcBef>
              <a:spcAft>
                <a:spcPct val="0"/>
              </a:spcAft>
              <a:buClrTx/>
              <a:buSzTx/>
              <a:buFontTx/>
              <a:buNone/>
              <a:defRPr/>
            </a:pPr>
            <a:r>
              <a:rPr lang="en-US" kern="0" smtClean="0">
                <a:solidFill>
                  <a:srgbClr val="000000"/>
                </a:solidFill>
              </a:rPr>
              <a:t>There aren’t any arrows between any two variables in the group.</a:t>
            </a:r>
          </a:p>
          <a:p>
            <a:pPr marL="233363" marR="0" lvl="0" indent="-223838" defTabSz="914400" eaLnBrk="1" fontAlgn="base" latinLnBrk="0" hangingPunct="1">
              <a:lnSpc>
                <a:spcPct val="50000"/>
              </a:lnSpc>
              <a:spcBef>
                <a:spcPct val="0"/>
              </a:spcBef>
              <a:spcAft>
                <a:spcPct val="0"/>
              </a:spcAft>
              <a:buClrTx/>
              <a:buSzTx/>
              <a:buFontTx/>
              <a:buNone/>
              <a:defRPr/>
            </a:pPr>
            <a:endParaRPr lang="en-US" sz="2000" kern="0">
              <a:solidFill>
                <a:srgbClr val="000000"/>
              </a:solidFill>
            </a:endParaRPr>
          </a:p>
          <a:p>
            <a:pPr marL="233363" marR="0" lvl="0" indent="-223838" defTabSz="914400" eaLnBrk="1" fontAlgn="base" latinLnBrk="0" hangingPunct="1">
              <a:lnSpc>
                <a:spcPct val="130000"/>
              </a:lnSpc>
              <a:spcBef>
                <a:spcPct val="0"/>
              </a:spcBef>
              <a:spcAft>
                <a:spcPct val="0"/>
              </a:spcAft>
              <a:buClrTx/>
              <a:buSzTx/>
              <a:buFontTx/>
              <a:buNone/>
              <a:defRPr/>
            </a:pPr>
            <a:r>
              <a:rPr lang="en-US" sz="2000" kern="0" smtClean="0">
                <a:solidFill>
                  <a:srgbClr val="000000"/>
                </a:solidFill>
              </a:rPr>
              <a:t>If either of these conditions isn’t the case, break the group apart and show them as separate nodes.</a:t>
            </a:r>
          </a:p>
        </p:txBody>
      </p:sp>
    </p:spTree>
    <p:extLst>
      <p:ext uri="{BB962C8B-B14F-4D97-AF65-F5344CB8AC3E}">
        <p14:creationId xmlns:p14="http://schemas.microsoft.com/office/powerpoint/2010/main" val="29121545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54</a:t>
            </a:fld>
            <a:endParaRPr lang="en-US" dirty="0"/>
          </a:p>
        </p:txBody>
      </p:sp>
      <p:sp>
        <p:nvSpPr>
          <p:cNvPr id="3" name="Rectangle 3"/>
          <p:cNvSpPr txBox="1">
            <a:spLocks noChangeArrowheads="1"/>
          </p:cNvSpPr>
          <p:nvPr/>
        </p:nvSpPr>
        <p:spPr bwMode="auto">
          <a:xfrm>
            <a:off x="685800" y="152400"/>
            <a:ext cx="7772400" cy="838200"/>
          </a:xfrm>
          <a:prstGeom prst="rect">
            <a:avLst/>
          </a:prstGeom>
          <a:noFill/>
          <a:ln w="9525">
            <a:noFill/>
            <a:miter lim="800000"/>
            <a:headEnd/>
            <a:tailEnd/>
          </a:ln>
          <a:effectLst/>
        </p:spPr>
        <p:txBody>
          <a:bodyPr anchor="ctr"/>
          <a:lstStyle>
            <a:lvl1pPr algn="ctr" rtl="0" fontAlgn="base">
              <a:spcBef>
                <a:spcPct val="0"/>
              </a:spcBef>
              <a:spcAft>
                <a:spcPct val="0"/>
              </a:spcAft>
              <a:defRPr sz="2800" b="1">
                <a:solidFill>
                  <a:srgbClr val="0000FF"/>
                </a:solidFill>
                <a:latin typeface="+mj-lt"/>
                <a:ea typeface="+mj-ea"/>
                <a:cs typeface="+mj-cs"/>
              </a:defRPr>
            </a:lvl1pPr>
            <a:lvl2pPr algn="ctr" rtl="0" fontAlgn="base">
              <a:spcBef>
                <a:spcPct val="0"/>
              </a:spcBef>
              <a:spcAft>
                <a:spcPct val="0"/>
              </a:spcAft>
              <a:defRPr sz="2800" b="1">
                <a:solidFill>
                  <a:srgbClr val="0000FF"/>
                </a:solidFill>
                <a:latin typeface="Calibri" pitchFamily="34" charset="0"/>
              </a:defRPr>
            </a:lvl2pPr>
            <a:lvl3pPr algn="ctr" rtl="0" fontAlgn="base">
              <a:spcBef>
                <a:spcPct val="0"/>
              </a:spcBef>
              <a:spcAft>
                <a:spcPct val="0"/>
              </a:spcAft>
              <a:defRPr sz="2800" b="1">
                <a:solidFill>
                  <a:srgbClr val="0000FF"/>
                </a:solidFill>
                <a:latin typeface="Calibri" pitchFamily="34" charset="0"/>
              </a:defRPr>
            </a:lvl3pPr>
            <a:lvl4pPr algn="ctr" rtl="0" fontAlgn="base">
              <a:spcBef>
                <a:spcPct val="0"/>
              </a:spcBef>
              <a:spcAft>
                <a:spcPct val="0"/>
              </a:spcAft>
              <a:defRPr sz="2800" b="1">
                <a:solidFill>
                  <a:srgbClr val="0000FF"/>
                </a:solidFill>
                <a:latin typeface="Calibri" pitchFamily="34" charset="0"/>
              </a:defRPr>
            </a:lvl4pPr>
            <a:lvl5pPr algn="ctr" rtl="0" fontAlgn="base">
              <a:spcBef>
                <a:spcPct val="0"/>
              </a:spcBef>
              <a:spcAft>
                <a:spcPct val="0"/>
              </a:spcAft>
              <a:defRPr sz="2800" b="1">
                <a:solidFill>
                  <a:srgbClr val="0000FF"/>
                </a:solidFill>
                <a:latin typeface="Calibri" pitchFamily="34" charset="0"/>
              </a:defRPr>
            </a:lvl5pPr>
            <a:lvl6pPr marL="457200" algn="ctr" rtl="0" fontAlgn="base">
              <a:spcBef>
                <a:spcPct val="0"/>
              </a:spcBef>
              <a:spcAft>
                <a:spcPct val="0"/>
              </a:spcAft>
              <a:defRPr sz="2800" b="1">
                <a:solidFill>
                  <a:srgbClr val="0000FF"/>
                </a:solidFill>
                <a:latin typeface="Calibri" pitchFamily="34" charset="0"/>
              </a:defRPr>
            </a:lvl6pPr>
            <a:lvl7pPr marL="914400" algn="ctr" rtl="0" fontAlgn="base">
              <a:spcBef>
                <a:spcPct val="0"/>
              </a:spcBef>
              <a:spcAft>
                <a:spcPct val="0"/>
              </a:spcAft>
              <a:defRPr sz="2800" b="1">
                <a:solidFill>
                  <a:srgbClr val="0000FF"/>
                </a:solidFill>
                <a:latin typeface="Calibri" pitchFamily="34" charset="0"/>
              </a:defRPr>
            </a:lvl7pPr>
            <a:lvl8pPr marL="1371600" algn="ctr" rtl="0" fontAlgn="base">
              <a:spcBef>
                <a:spcPct val="0"/>
              </a:spcBef>
              <a:spcAft>
                <a:spcPct val="0"/>
              </a:spcAft>
              <a:defRPr sz="2800" b="1">
                <a:solidFill>
                  <a:srgbClr val="0000FF"/>
                </a:solidFill>
                <a:latin typeface="Calibri" pitchFamily="34" charset="0"/>
              </a:defRPr>
            </a:lvl8pPr>
            <a:lvl9pPr marL="1828800" algn="ctr" rtl="0" fontAlgn="base">
              <a:spcBef>
                <a:spcPct val="0"/>
              </a:spcBef>
              <a:spcAft>
                <a:spcPct val="0"/>
              </a:spcAft>
              <a:defRPr sz="2800" b="1">
                <a:solidFill>
                  <a:srgbClr val="0000FF"/>
                </a:solidFill>
                <a:latin typeface="Calibri" pitchFamily="34" charset="0"/>
              </a:defRPr>
            </a:lvl9pPr>
          </a:lstStyle>
          <a:p>
            <a:pPr>
              <a:defRPr/>
            </a:pPr>
            <a:r>
              <a:rPr lang="en-US" kern="0" dirty="0" smtClean="0">
                <a:solidFill>
                  <a:srgbClr val="CC00CC"/>
                </a:solidFill>
              </a:rPr>
              <a:t>Menopausal status and female sexual desire</a:t>
            </a:r>
            <a:endParaRPr lang="en-US" kern="0" dirty="0">
              <a:solidFill>
                <a:srgbClr val="CC00CC"/>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057275"/>
            <a:ext cx="6172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lg" len="lg"/>
              </a14:hiddenLine>
            </a:ext>
          </a:extLst>
        </p:spPr>
      </p:pic>
      <p:sp>
        <p:nvSpPr>
          <p:cNvPr id="5" name="Text Box 4"/>
          <p:cNvSpPr txBox="1">
            <a:spLocks noChangeArrowheads="1"/>
          </p:cNvSpPr>
          <p:nvPr/>
        </p:nvSpPr>
        <p:spPr bwMode="auto">
          <a:xfrm>
            <a:off x="762000" y="6229350"/>
            <a:ext cx="1676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500" dirty="0">
                <a:solidFill>
                  <a:srgbClr val="000000"/>
                </a:solidFill>
                <a:cs typeface="Arial" charset="0"/>
              </a:rPr>
              <a:t>West et al. (2008)</a:t>
            </a:r>
          </a:p>
        </p:txBody>
      </p:sp>
    </p:spTree>
    <p:extLst>
      <p:ext uri="{BB962C8B-B14F-4D97-AF65-F5344CB8AC3E}">
        <p14:creationId xmlns:p14="http://schemas.microsoft.com/office/powerpoint/2010/main" val="17266797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55</a:t>
            </a:fld>
            <a:endParaRPr lang="en-US" dirty="0"/>
          </a:p>
        </p:txBody>
      </p:sp>
      <p:sp>
        <p:nvSpPr>
          <p:cNvPr id="4" name="Text Box 4"/>
          <p:cNvSpPr txBox="1">
            <a:spLocks noChangeArrowheads="1"/>
          </p:cNvSpPr>
          <p:nvPr/>
        </p:nvSpPr>
        <p:spPr bwMode="auto">
          <a:xfrm>
            <a:off x="609600" y="152400"/>
            <a:ext cx="8305800" cy="5921621"/>
          </a:xfrm>
          <a:prstGeom prst="rect">
            <a:avLst/>
          </a:prstGeom>
          <a:noFill/>
          <a:ln w="25400">
            <a:noFill/>
            <a:miter lim="800000"/>
            <a:headEnd/>
            <a:tailEnd type="none" w="lg" len="lg"/>
          </a:ln>
          <a:effectLst/>
        </p:spPr>
        <p:txBody>
          <a:bodyPr>
            <a:spAutoFit/>
          </a:bodyPr>
          <a:lstStyle/>
          <a:p>
            <a:pPr marL="233363" marR="0" lvl="0" indent="-223838" defTabSz="914400" eaLnBrk="1" fontAlgn="base" latinLnBrk="0" hangingPunct="1">
              <a:lnSpc>
                <a:spcPct val="130000"/>
              </a:lnSpc>
              <a:spcBef>
                <a:spcPct val="0"/>
              </a:spcBef>
              <a:spcAft>
                <a:spcPct val="0"/>
              </a:spcAft>
              <a:buClrTx/>
              <a:buSzTx/>
              <a:buFontTx/>
              <a:buNone/>
              <a:defRPr/>
            </a:pPr>
            <a:r>
              <a:rPr kumimoji="0" lang="en-US" sz="2400" b="1" i="0" u="none" strike="noStrike" kern="0" cap="none" spc="0" normalizeH="0" baseline="0" noProof="0" smtClean="0">
                <a:ln>
                  <a:noFill/>
                </a:ln>
                <a:solidFill>
                  <a:srgbClr val="CC00CC"/>
                </a:solidFill>
                <a:effectLst/>
                <a:uLnTx/>
                <a:uFillTx/>
              </a:rPr>
              <a:t>Homework</a:t>
            </a:r>
            <a:endParaRPr kumimoji="0" lang="en-US" sz="2400" b="1" i="0" u="none" strike="noStrike" kern="0" cap="none" spc="0" normalizeH="0" baseline="0" noProof="0" dirty="0">
              <a:ln>
                <a:noFill/>
              </a:ln>
              <a:solidFill>
                <a:srgbClr val="CC00CC"/>
              </a:solidFill>
              <a:effectLst/>
              <a:uLnTx/>
              <a:uFillTx/>
            </a:endParaRPr>
          </a:p>
          <a:p>
            <a:pPr marL="233363" marR="0" lvl="0" indent="-223838" defTabSz="914400" eaLnBrk="1" fontAlgn="base" latinLnBrk="0" hangingPunct="1">
              <a:lnSpc>
                <a:spcPct val="50000"/>
              </a:lnSpc>
              <a:spcBef>
                <a:spcPct val="0"/>
              </a:spcBef>
              <a:spcAft>
                <a:spcPct val="0"/>
              </a:spcAft>
              <a:buClrTx/>
              <a:buSzTx/>
              <a:buFontTx/>
              <a:buNone/>
              <a:defRPr/>
            </a:pPr>
            <a:endParaRPr lang="en-US" sz="2000" kern="0">
              <a:solidFill>
                <a:srgbClr val="000000"/>
              </a:solidFill>
            </a:endParaRPr>
          </a:p>
          <a:p>
            <a:pPr marL="233363" marR="0" lvl="0" indent="-223838" defTabSz="914400" eaLnBrk="1" fontAlgn="base" latinLnBrk="0" hangingPunct="1">
              <a:lnSpc>
                <a:spcPct val="130000"/>
              </a:lnSpc>
              <a:spcBef>
                <a:spcPct val="0"/>
              </a:spcBef>
              <a:spcAft>
                <a:spcPct val="0"/>
              </a:spcAft>
              <a:buClrTx/>
              <a:buSzTx/>
              <a:buFontTx/>
              <a:buNone/>
              <a:defRPr/>
            </a:pPr>
            <a:r>
              <a:rPr lang="en-US" sz="2000" kern="0" smtClean="0">
                <a:solidFill>
                  <a:srgbClr val="000000"/>
                </a:solidFill>
              </a:rPr>
              <a:t>Vahratian et al. (2005) adjusted for:</a:t>
            </a:r>
          </a:p>
          <a:p>
            <a:pPr marL="233363" marR="0" lvl="0" indent="-223838" defTabSz="914400" eaLnBrk="1" fontAlgn="base" latinLnBrk="0" hangingPunct="1">
              <a:lnSpc>
                <a:spcPct val="130000"/>
              </a:lnSpc>
              <a:spcBef>
                <a:spcPct val="0"/>
              </a:spcBef>
              <a:spcAft>
                <a:spcPct val="0"/>
              </a:spcAft>
              <a:buClrTx/>
              <a:buSzTx/>
              <a:buFontTx/>
              <a:buNone/>
              <a:defRPr/>
            </a:pPr>
            <a:r>
              <a:rPr lang="en-US" kern="0" smtClean="0">
                <a:solidFill>
                  <a:srgbClr val="000000"/>
                </a:solidFill>
              </a:rPr>
              <a:t>	Maternal height</a:t>
            </a:r>
          </a:p>
          <a:p>
            <a:pPr marL="233363" marR="0" lvl="0" indent="-223838" defTabSz="914400" eaLnBrk="1" fontAlgn="base" latinLnBrk="0" hangingPunct="1">
              <a:lnSpc>
                <a:spcPct val="130000"/>
              </a:lnSpc>
              <a:spcBef>
                <a:spcPct val="0"/>
              </a:spcBef>
              <a:spcAft>
                <a:spcPct val="0"/>
              </a:spcAft>
              <a:buClrTx/>
              <a:buSzTx/>
              <a:buFontTx/>
              <a:buNone/>
              <a:defRPr/>
            </a:pPr>
            <a:r>
              <a:rPr lang="en-US" kern="0">
                <a:solidFill>
                  <a:srgbClr val="000000"/>
                </a:solidFill>
              </a:rPr>
              <a:t>	</a:t>
            </a:r>
            <a:r>
              <a:rPr lang="en-US" kern="0" smtClean="0">
                <a:solidFill>
                  <a:srgbClr val="000000"/>
                </a:solidFill>
              </a:rPr>
              <a:t>Maternal education</a:t>
            </a:r>
          </a:p>
          <a:p>
            <a:pPr marL="233363" marR="0" lvl="0" indent="-223838" defTabSz="914400" eaLnBrk="1" fontAlgn="base" latinLnBrk="0" hangingPunct="1">
              <a:lnSpc>
                <a:spcPct val="130000"/>
              </a:lnSpc>
              <a:spcBef>
                <a:spcPct val="0"/>
              </a:spcBef>
              <a:spcAft>
                <a:spcPct val="0"/>
              </a:spcAft>
              <a:buClrTx/>
              <a:buSzTx/>
              <a:buFontTx/>
              <a:buNone/>
              <a:defRPr/>
            </a:pPr>
            <a:r>
              <a:rPr lang="en-US" kern="0">
                <a:solidFill>
                  <a:srgbClr val="000000"/>
                </a:solidFill>
              </a:rPr>
              <a:t>	</a:t>
            </a:r>
            <a:r>
              <a:rPr lang="en-US" kern="0" smtClean="0">
                <a:solidFill>
                  <a:srgbClr val="000000"/>
                </a:solidFill>
              </a:rPr>
              <a:t>Weight gain during pregnancy</a:t>
            </a:r>
          </a:p>
          <a:p>
            <a:pPr marL="233363" marR="0" lvl="0" indent="-223838" defTabSz="914400" eaLnBrk="1" fontAlgn="base" latinLnBrk="0" hangingPunct="1">
              <a:lnSpc>
                <a:spcPct val="130000"/>
              </a:lnSpc>
              <a:spcBef>
                <a:spcPct val="0"/>
              </a:spcBef>
              <a:spcAft>
                <a:spcPct val="0"/>
              </a:spcAft>
              <a:buClrTx/>
              <a:buSzTx/>
              <a:buFontTx/>
              <a:buNone/>
              <a:defRPr/>
            </a:pPr>
            <a:r>
              <a:rPr lang="en-US" kern="0">
                <a:solidFill>
                  <a:srgbClr val="000000"/>
                </a:solidFill>
              </a:rPr>
              <a:t>	</a:t>
            </a:r>
            <a:r>
              <a:rPr lang="en-US" kern="0" smtClean="0">
                <a:solidFill>
                  <a:srgbClr val="000000"/>
                </a:solidFill>
              </a:rPr>
              <a:t>Labor induction</a:t>
            </a:r>
          </a:p>
          <a:p>
            <a:pPr marL="233363" marR="0" lvl="0" indent="-223838" defTabSz="914400" eaLnBrk="1" fontAlgn="base" latinLnBrk="0" hangingPunct="1">
              <a:lnSpc>
                <a:spcPct val="130000"/>
              </a:lnSpc>
              <a:spcBef>
                <a:spcPct val="0"/>
              </a:spcBef>
              <a:spcAft>
                <a:spcPct val="0"/>
              </a:spcAft>
              <a:buClrTx/>
              <a:buSzTx/>
              <a:buFontTx/>
              <a:buNone/>
              <a:defRPr/>
            </a:pPr>
            <a:r>
              <a:rPr lang="en-US" sz="2000" kern="0" smtClean="0">
                <a:solidFill>
                  <a:srgbClr val="000000"/>
                </a:solidFill>
              </a:rPr>
              <a:t>For what should they have adjusted?</a:t>
            </a:r>
          </a:p>
          <a:p>
            <a:pPr marL="233363" lvl="0" indent="-223838" fontAlgn="base">
              <a:lnSpc>
                <a:spcPct val="50000"/>
              </a:lnSpc>
              <a:spcBef>
                <a:spcPct val="0"/>
              </a:spcBef>
              <a:spcAft>
                <a:spcPct val="0"/>
              </a:spcAft>
              <a:defRPr/>
            </a:pPr>
            <a:endParaRPr lang="en-US" sz="2000" kern="0" smtClean="0">
              <a:solidFill>
                <a:srgbClr val="000000"/>
              </a:solidFill>
            </a:endParaRPr>
          </a:p>
          <a:p>
            <a:pPr marL="233363" lvl="0" indent="-223838" fontAlgn="base">
              <a:lnSpc>
                <a:spcPct val="130000"/>
              </a:lnSpc>
              <a:spcBef>
                <a:spcPct val="0"/>
              </a:spcBef>
              <a:spcAft>
                <a:spcPct val="0"/>
              </a:spcAft>
              <a:defRPr/>
            </a:pPr>
            <a:r>
              <a:rPr lang="en-US" sz="2000" kern="0" smtClean="0">
                <a:solidFill>
                  <a:srgbClr val="000000"/>
                </a:solidFill>
              </a:rPr>
              <a:t>West </a:t>
            </a:r>
            <a:r>
              <a:rPr lang="en-US" sz="2000" kern="0">
                <a:solidFill>
                  <a:srgbClr val="000000"/>
                </a:solidFill>
              </a:rPr>
              <a:t>et al. (2008) adjusted for:</a:t>
            </a:r>
          </a:p>
          <a:p>
            <a:pPr marL="233363" lvl="0" indent="-223838" fontAlgn="base">
              <a:lnSpc>
                <a:spcPct val="130000"/>
              </a:lnSpc>
              <a:spcBef>
                <a:spcPct val="0"/>
              </a:spcBef>
              <a:spcAft>
                <a:spcPct val="0"/>
              </a:spcAft>
              <a:defRPr/>
            </a:pPr>
            <a:r>
              <a:rPr lang="en-US" sz="2000" kern="0">
                <a:solidFill>
                  <a:srgbClr val="000000"/>
                </a:solidFill>
              </a:rPr>
              <a:t>	Age</a:t>
            </a:r>
          </a:p>
          <a:p>
            <a:pPr marL="233363" lvl="0" indent="-223838" fontAlgn="base">
              <a:lnSpc>
                <a:spcPct val="130000"/>
              </a:lnSpc>
              <a:spcBef>
                <a:spcPct val="0"/>
              </a:spcBef>
              <a:spcAft>
                <a:spcPct val="0"/>
              </a:spcAft>
              <a:defRPr/>
            </a:pPr>
            <a:r>
              <a:rPr lang="en-US" sz="2000" kern="0">
                <a:solidFill>
                  <a:srgbClr val="000000"/>
                </a:solidFill>
              </a:rPr>
              <a:t>	Race/ethnicity</a:t>
            </a:r>
          </a:p>
          <a:p>
            <a:pPr marL="233363" lvl="0" indent="-223838" fontAlgn="base">
              <a:lnSpc>
                <a:spcPct val="130000"/>
              </a:lnSpc>
              <a:spcBef>
                <a:spcPct val="0"/>
              </a:spcBef>
              <a:spcAft>
                <a:spcPct val="0"/>
              </a:spcAft>
              <a:defRPr/>
            </a:pPr>
            <a:r>
              <a:rPr lang="en-US" sz="2000" kern="0">
                <a:solidFill>
                  <a:srgbClr val="000000"/>
                </a:solidFill>
              </a:rPr>
              <a:t>	Education</a:t>
            </a:r>
          </a:p>
          <a:p>
            <a:pPr marL="233363" lvl="0" indent="-223838" fontAlgn="base">
              <a:lnSpc>
                <a:spcPct val="130000"/>
              </a:lnSpc>
              <a:spcBef>
                <a:spcPct val="0"/>
              </a:spcBef>
              <a:spcAft>
                <a:spcPct val="0"/>
              </a:spcAft>
              <a:defRPr/>
            </a:pPr>
            <a:r>
              <a:rPr lang="en-US" sz="2000" kern="0">
                <a:solidFill>
                  <a:srgbClr val="000000"/>
                </a:solidFill>
              </a:rPr>
              <a:t>	Smoking</a:t>
            </a:r>
          </a:p>
          <a:p>
            <a:pPr marL="233363" lvl="0" indent="-223838" fontAlgn="base">
              <a:lnSpc>
                <a:spcPct val="130000"/>
              </a:lnSpc>
              <a:spcBef>
                <a:spcPct val="0"/>
              </a:spcBef>
              <a:spcAft>
                <a:spcPct val="0"/>
              </a:spcAft>
              <a:defRPr/>
            </a:pPr>
            <a:r>
              <a:rPr lang="en-US" sz="2000" kern="0">
                <a:solidFill>
                  <a:srgbClr val="000000"/>
                </a:solidFill>
              </a:rPr>
              <a:t>For what should they have adjusted?</a:t>
            </a:r>
          </a:p>
          <a:p>
            <a:pPr marL="233363" marR="0" lvl="0" indent="-223838" defTabSz="914400" eaLnBrk="1" fontAlgn="base" latinLnBrk="0" hangingPunct="1">
              <a:lnSpc>
                <a:spcPct val="130000"/>
              </a:lnSpc>
              <a:spcBef>
                <a:spcPct val="0"/>
              </a:spcBef>
              <a:spcAft>
                <a:spcPct val="0"/>
              </a:spcAft>
              <a:buClrTx/>
              <a:buSzTx/>
              <a:buFontTx/>
              <a:buNone/>
              <a:defRPr/>
            </a:pPr>
            <a:endParaRPr lang="en-US" sz="2000" kern="0" smtClean="0">
              <a:solidFill>
                <a:srgbClr val="000000"/>
              </a:solidFill>
            </a:endParaRPr>
          </a:p>
        </p:txBody>
      </p:sp>
    </p:spTree>
    <p:extLst>
      <p:ext uri="{BB962C8B-B14F-4D97-AF65-F5344CB8AC3E}">
        <p14:creationId xmlns:p14="http://schemas.microsoft.com/office/powerpoint/2010/main" val="37522114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TextBox 21"/>
          <p:cNvSpPr txBox="1">
            <a:spLocks noChangeArrowheads="1"/>
          </p:cNvSpPr>
          <p:nvPr/>
        </p:nvSpPr>
        <p:spPr bwMode="auto">
          <a:xfrm>
            <a:off x="533400" y="1388543"/>
            <a:ext cx="8307387" cy="234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marL="233363" indent="-233363" eaLnBrk="1" hangingPunct="1">
              <a:lnSpc>
                <a:spcPct val="120000"/>
              </a:lnSpc>
            </a:pPr>
            <a:r>
              <a:rPr lang="en-US" sz="2200" b="1" smtClean="0"/>
              <a:t>Unmatched case-control study</a:t>
            </a:r>
          </a:p>
          <a:p>
            <a:pPr marL="233363" indent="-233363" eaLnBrk="1" hangingPunct="1">
              <a:lnSpc>
                <a:spcPct val="120000"/>
              </a:lnSpc>
            </a:pPr>
            <a:r>
              <a:rPr lang="en-US" smtClean="0"/>
              <a:t>	Outcome affects selection only.  No bias.</a:t>
            </a:r>
          </a:p>
          <a:p>
            <a:pPr marL="233363" indent="-233363" eaLnBrk="1" hangingPunct="1">
              <a:lnSpc>
                <a:spcPct val="120000"/>
              </a:lnSpc>
            </a:pPr>
            <a:endParaRPr lang="en-US"/>
          </a:p>
          <a:p>
            <a:pPr marL="233363" indent="-233363" eaLnBrk="1" hangingPunct="1">
              <a:lnSpc>
                <a:spcPct val="120000"/>
              </a:lnSpc>
            </a:pPr>
            <a:endParaRPr lang="en-US" smtClean="0"/>
          </a:p>
          <a:p>
            <a:pPr marL="233363" indent="-233363" eaLnBrk="1" hangingPunct="1">
              <a:lnSpc>
                <a:spcPct val="120000"/>
              </a:lnSpc>
            </a:pPr>
            <a:endParaRPr lang="en-US" smtClean="0"/>
          </a:p>
          <a:p>
            <a:pPr marL="233363" indent="-233363" eaLnBrk="1" hangingPunct="1">
              <a:lnSpc>
                <a:spcPct val="120000"/>
              </a:lnSpc>
            </a:pPr>
            <a:endParaRPr lang="en-US" smtClean="0"/>
          </a:p>
        </p:txBody>
      </p:sp>
      <p:sp>
        <p:nvSpPr>
          <p:cNvPr id="4" name="Slide Number Placeholder 3"/>
          <p:cNvSpPr>
            <a:spLocks noGrp="1"/>
          </p:cNvSpPr>
          <p:nvPr>
            <p:ph type="sldNum" sz="quarter" idx="12"/>
          </p:nvPr>
        </p:nvSpPr>
        <p:spPr/>
        <p:txBody>
          <a:bodyPr/>
          <a:lstStyle/>
          <a:p>
            <a:pPr>
              <a:defRPr/>
            </a:pPr>
            <a:fld id="{F8D94C83-5066-49E8-960F-3670EF090F00}" type="slidenum">
              <a:rPr lang="en-US"/>
              <a:pPr>
                <a:defRPr/>
              </a:pPr>
              <a:t>56</a:t>
            </a:fld>
            <a:endParaRPr lang="en-US" dirty="0"/>
          </a:p>
        </p:txBody>
      </p:sp>
      <p:sp>
        <p:nvSpPr>
          <p:cNvPr id="6" name="Rectangle 4"/>
          <p:cNvSpPr txBox="1">
            <a:spLocks noChangeArrowheads="1"/>
          </p:cNvSpPr>
          <p:nvPr/>
        </p:nvSpPr>
        <p:spPr>
          <a:xfrm>
            <a:off x="838200" y="357259"/>
            <a:ext cx="7467600" cy="762000"/>
          </a:xfrm>
          <a:prstGeom prst="rect">
            <a:avLst/>
          </a:prstGeom>
          <a:noFill/>
          <a:ln/>
        </p:spPr>
        <p:txBody>
          <a:bodyPr lIns="92075" tIns="46038" rIns="92075" bIns="46038"/>
          <a:lstStyle>
            <a:lvl1pPr algn="ctr" rtl="0" fontAlgn="base">
              <a:spcBef>
                <a:spcPct val="0"/>
              </a:spcBef>
              <a:spcAft>
                <a:spcPct val="0"/>
              </a:spcAft>
              <a:defRPr sz="3200" b="1">
                <a:solidFill>
                  <a:srgbClr val="009900"/>
                </a:solidFill>
                <a:latin typeface="+mj-lt"/>
                <a:ea typeface="+mj-ea"/>
                <a:cs typeface="+mj-cs"/>
              </a:defRPr>
            </a:lvl1pPr>
            <a:lvl2pPr algn="ctr" rtl="0" fontAlgn="base">
              <a:spcBef>
                <a:spcPct val="0"/>
              </a:spcBef>
              <a:spcAft>
                <a:spcPct val="0"/>
              </a:spcAft>
              <a:defRPr sz="3200" b="1">
                <a:solidFill>
                  <a:srgbClr val="009900"/>
                </a:solidFill>
                <a:latin typeface="Calibri" pitchFamily="34" charset="0"/>
              </a:defRPr>
            </a:lvl2pPr>
            <a:lvl3pPr algn="ctr" rtl="0" fontAlgn="base">
              <a:spcBef>
                <a:spcPct val="0"/>
              </a:spcBef>
              <a:spcAft>
                <a:spcPct val="0"/>
              </a:spcAft>
              <a:defRPr sz="3200" b="1">
                <a:solidFill>
                  <a:srgbClr val="009900"/>
                </a:solidFill>
                <a:latin typeface="Calibri" pitchFamily="34" charset="0"/>
              </a:defRPr>
            </a:lvl3pPr>
            <a:lvl4pPr algn="ctr" rtl="0" fontAlgn="base">
              <a:spcBef>
                <a:spcPct val="0"/>
              </a:spcBef>
              <a:spcAft>
                <a:spcPct val="0"/>
              </a:spcAft>
              <a:defRPr sz="3200" b="1">
                <a:solidFill>
                  <a:srgbClr val="009900"/>
                </a:solidFill>
                <a:latin typeface="Calibri" pitchFamily="34" charset="0"/>
              </a:defRPr>
            </a:lvl4pPr>
            <a:lvl5pPr algn="ctr" rtl="0" fontAlgn="base">
              <a:spcBef>
                <a:spcPct val="0"/>
              </a:spcBef>
              <a:spcAft>
                <a:spcPct val="0"/>
              </a:spcAft>
              <a:defRPr sz="3200" b="1">
                <a:solidFill>
                  <a:srgbClr val="009900"/>
                </a:solidFill>
                <a:latin typeface="Calibri" pitchFamily="34" charset="0"/>
              </a:defRPr>
            </a:lvl5pPr>
            <a:lvl6pPr marL="457200" algn="ctr" rtl="0" fontAlgn="base">
              <a:spcBef>
                <a:spcPct val="0"/>
              </a:spcBef>
              <a:spcAft>
                <a:spcPct val="0"/>
              </a:spcAft>
              <a:defRPr sz="3200" b="1">
                <a:solidFill>
                  <a:srgbClr val="009900"/>
                </a:solidFill>
                <a:latin typeface="Calibri" pitchFamily="34" charset="0"/>
              </a:defRPr>
            </a:lvl6pPr>
            <a:lvl7pPr marL="914400" algn="ctr" rtl="0" fontAlgn="base">
              <a:spcBef>
                <a:spcPct val="0"/>
              </a:spcBef>
              <a:spcAft>
                <a:spcPct val="0"/>
              </a:spcAft>
              <a:defRPr sz="3200" b="1">
                <a:solidFill>
                  <a:srgbClr val="009900"/>
                </a:solidFill>
                <a:latin typeface="Calibri" pitchFamily="34" charset="0"/>
              </a:defRPr>
            </a:lvl7pPr>
            <a:lvl8pPr marL="1371600" algn="ctr" rtl="0" fontAlgn="base">
              <a:spcBef>
                <a:spcPct val="0"/>
              </a:spcBef>
              <a:spcAft>
                <a:spcPct val="0"/>
              </a:spcAft>
              <a:defRPr sz="3200" b="1">
                <a:solidFill>
                  <a:srgbClr val="009900"/>
                </a:solidFill>
                <a:latin typeface="Calibri" pitchFamily="34" charset="0"/>
              </a:defRPr>
            </a:lvl8pPr>
            <a:lvl9pPr marL="1828800" algn="ctr" rtl="0" fontAlgn="base">
              <a:spcBef>
                <a:spcPct val="0"/>
              </a:spcBef>
              <a:spcAft>
                <a:spcPct val="0"/>
              </a:spcAft>
              <a:defRPr sz="3200" b="1">
                <a:solidFill>
                  <a:srgbClr val="009900"/>
                </a:solidFill>
                <a:latin typeface="Calibri" pitchFamily="34" charset="0"/>
              </a:defRPr>
            </a:lvl9pPr>
          </a:lstStyle>
          <a:p>
            <a:pPr>
              <a:defRPr/>
            </a:pPr>
            <a:r>
              <a:rPr lang="en-US" sz="2400" kern="0" smtClean="0">
                <a:solidFill>
                  <a:srgbClr val="CC00CC"/>
                </a:solidFill>
              </a:rPr>
              <a:t>How matching in a case-control study can create </a:t>
            </a:r>
          </a:p>
          <a:p>
            <a:pPr>
              <a:defRPr/>
            </a:pPr>
            <a:r>
              <a:rPr lang="en-US" sz="2400" kern="0" smtClean="0">
                <a:solidFill>
                  <a:srgbClr val="CC00CC"/>
                </a:solidFill>
              </a:rPr>
              <a:t>self-inflicted selection bias</a:t>
            </a:r>
            <a:endParaRPr lang="en-US" sz="2400" kern="0" dirty="0">
              <a:solidFill>
                <a:srgbClr val="CC00CC"/>
              </a:solidFill>
            </a:endParaRPr>
          </a:p>
        </p:txBody>
      </p:sp>
      <p:grpSp>
        <p:nvGrpSpPr>
          <p:cNvPr id="2" name="Group 1"/>
          <p:cNvGrpSpPr/>
          <p:nvPr/>
        </p:nvGrpSpPr>
        <p:grpSpPr>
          <a:xfrm>
            <a:off x="3448258" y="2607764"/>
            <a:ext cx="1885742" cy="1049836"/>
            <a:chOff x="3364118" y="1524000"/>
            <a:chExt cx="1885742" cy="1049836"/>
          </a:xfrm>
        </p:grpSpPr>
        <p:sp>
          <p:nvSpPr>
            <p:cNvPr id="49159" name="TextBox 8"/>
            <p:cNvSpPr txBox="1">
              <a:spLocks noChangeArrowheads="1"/>
            </p:cNvSpPr>
            <p:nvPr/>
          </p:nvSpPr>
          <p:spPr bwMode="auto">
            <a:xfrm>
              <a:off x="3364118" y="2171823"/>
              <a:ext cx="304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smtClean="0"/>
                <a:t>X</a:t>
              </a:r>
              <a:endParaRPr lang="en-US" sz="1800" dirty="0"/>
            </a:p>
          </p:txBody>
        </p:sp>
        <p:sp>
          <p:nvSpPr>
            <p:cNvPr id="49160" name="TextBox 9"/>
            <p:cNvSpPr txBox="1">
              <a:spLocks noChangeArrowheads="1"/>
            </p:cNvSpPr>
            <p:nvPr/>
          </p:nvSpPr>
          <p:spPr bwMode="auto">
            <a:xfrm>
              <a:off x="4952984" y="2171290"/>
              <a:ext cx="296876" cy="40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eaLnBrk="1" hangingPunct="1">
                <a:lnSpc>
                  <a:spcPct val="120000"/>
                </a:lnSpc>
              </a:pPr>
              <a:r>
                <a:rPr lang="en-US" sz="1800"/>
                <a:t>Y</a:t>
              </a:r>
              <a:endParaRPr lang="en-US" sz="1800" dirty="0"/>
            </a:p>
          </p:txBody>
        </p:sp>
        <p:cxnSp>
          <p:nvCxnSpPr>
            <p:cNvPr id="49162" name="Straight Arrow Connector 11"/>
            <p:cNvCxnSpPr>
              <a:cxnSpLocks noChangeShapeType="1"/>
              <a:stCxn id="49159" idx="3"/>
              <a:endCxn id="49160" idx="1"/>
            </p:cNvCxnSpPr>
            <p:nvPr/>
          </p:nvCxnSpPr>
          <p:spPr bwMode="auto">
            <a:xfrm>
              <a:off x="3669010" y="2356489"/>
              <a:ext cx="1283974" cy="1607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9166" name="TextBox 15"/>
            <p:cNvSpPr txBox="1">
              <a:spLocks noChangeArrowheads="1"/>
            </p:cNvSpPr>
            <p:nvPr/>
          </p:nvSpPr>
          <p:spPr bwMode="auto">
            <a:xfrm>
              <a:off x="4953000" y="1524000"/>
              <a:ext cx="279237" cy="3386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600" dirty="0"/>
                <a:t>S</a:t>
              </a:r>
            </a:p>
          </p:txBody>
        </p:sp>
        <p:cxnSp>
          <p:nvCxnSpPr>
            <p:cNvPr id="49168" name="Straight Arrow Connector 17"/>
            <p:cNvCxnSpPr>
              <a:cxnSpLocks noChangeShapeType="1"/>
              <a:stCxn id="49160" idx="0"/>
              <a:endCxn id="49166" idx="2"/>
            </p:cNvCxnSpPr>
            <p:nvPr/>
          </p:nvCxnSpPr>
          <p:spPr bwMode="auto">
            <a:xfrm flipH="1" flipV="1">
              <a:off x="5092619" y="1862636"/>
              <a:ext cx="8803" cy="30865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0229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TextBox 21"/>
          <p:cNvSpPr txBox="1">
            <a:spLocks noChangeArrowheads="1"/>
          </p:cNvSpPr>
          <p:nvPr/>
        </p:nvSpPr>
        <p:spPr bwMode="auto">
          <a:xfrm>
            <a:off x="533400" y="1325940"/>
            <a:ext cx="830738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marL="233363" lvl="0" indent="-233363" eaLnBrk="1" hangingPunct="1">
              <a:lnSpc>
                <a:spcPct val="120000"/>
              </a:lnSpc>
            </a:pPr>
            <a:r>
              <a:rPr lang="en-US" sz="2200" b="1" smtClean="0">
                <a:solidFill>
                  <a:prstClr val="black"/>
                </a:solidFill>
                <a:latin typeface="Calibri"/>
              </a:rPr>
              <a:t>Matching by a non-confounder associated with exposure.</a:t>
            </a:r>
            <a:endParaRPr lang="en-US" sz="2200" b="1">
              <a:solidFill>
                <a:prstClr val="black"/>
              </a:solidFill>
              <a:latin typeface="Calibri"/>
            </a:endParaRPr>
          </a:p>
          <a:p>
            <a:pPr marL="233363" lvl="0" indent="-233363" eaLnBrk="1" hangingPunct="1">
              <a:lnSpc>
                <a:spcPct val="120000"/>
              </a:lnSpc>
            </a:pPr>
            <a:r>
              <a:rPr lang="en-US" sz="1800">
                <a:solidFill>
                  <a:prstClr val="black"/>
                </a:solidFill>
                <a:latin typeface="Calibri"/>
              </a:rPr>
              <a:t>	</a:t>
            </a:r>
            <a:r>
              <a:rPr lang="en-US" smtClean="0">
                <a:solidFill>
                  <a:prstClr val="black"/>
                </a:solidFill>
                <a:latin typeface="Calibri"/>
              </a:rPr>
              <a:t>A bias is induced by collider-conditioning.</a:t>
            </a:r>
            <a:endParaRPr lang="en-US" sz="1800" smtClean="0">
              <a:solidFill>
                <a:prstClr val="black"/>
              </a:solidFill>
              <a:latin typeface="Calibri"/>
            </a:endParaRPr>
          </a:p>
          <a:p>
            <a:pPr marL="457200" lvl="0" indent="-233363" eaLnBrk="1" hangingPunct="1">
              <a:lnSpc>
                <a:spcPct val="120000"/>
              </a:lnSpc>
            </a:pPr>
            <a:r>
              <a:rPr lang="en-US" sz="1800">
                <a:solidFill>
                  <a:prstClr val="black"/>
                </a:solidFill>
                <a:latin typeface="Calibri"/>
              </a:rPr>
              <a:t>	</a:t>
            </a:r>
            <a:r>
              <a:rPr lang="en-US" sz="1800" smtClean="0">
                <a:solidFill>
                  <a:prstClr val="black"/>
                </a:solidFill>
                <a:latin typeface="Calibri"/>
              </a:rPr>
              <a:t>One definition of “overmatching.”</a:t>
            </a:r>
          </a:p>
          <a:p>
            <a:pPr marL="233363" lvl="0" indent="-233363" eaLnBrk="1" hangingPunct="1">
              <a:lnSpc>
                <a:spcPct val="120000"/>
              </a:lnSpc>
            </a:pPr>
            <a:endParaRPr lang="en-US">
              <a:solidFill>
                <a:prstClr val="black"/>
              </a:solidFill>
              <a:latin typeface="Calibri"/>
            </a:endParaRPr>
          </a:p>
          <a:p>
            <a:pPr marL="233363" lvl="0" indent="-233363" eaLnBrk="1" hangingPunct="1">
              <a:lnSpc>
                <a:spcPct val="120000"/>
              </a:lnSpc>
            </a:pPr>
            <a:endParaRPr lang="en-US" smtClean="0">
              <a:solidFill>
                <a:prstClr val="black"/>
              </a:solidFill>
              <a:latin typeface="Calibri"/>
            </a:endParaRPr>
          </a:p>
          <a:p>
            <a:pPr marL="233363" lvl="0" indent="-233363" eaLnBrk="1" hangingPunct="1">
              <a:lnSpc>
                <a:spcPct val="120000"/>
              </a:lnSpc>
            </a:pPr>
            <a:endParaRPr lang="en-US">
              <a:solidFill>
                <a:prstClr val="black"/>
              </a:solidFill>
              <a:latin typeface="Calibri"/>
            </a:endParaRPr>
          </a:p>
          <a:p>
            <a:pPr marL="233363" lvl="0" indent="-233363" eaLnBrk="1" hangingPunct="1">
              <a:lnSpc>
                <a:spcPct val="120000"/>
              </a:lnSpc>
            </a:pPr>
            <a:endParaRPr lang="en-US" smtClean="0">
              <a:solidFill>
                <a:prstClr val="black"/>
              </a:solidFill>
              <a:latin typeface="Calibri"/>
            </a:endParaRPr>
          </a:p>
          <a:p>
            <a:pPr marL="233363" lvl="0" indent="-233363" eaLnBrk="1" hangingPunct="1">
              <a:lnSpc>
                <a:spcPct val="120000"/>
              </a:lnSpc>
            </a:pPr>
            <a:endParaRPr lang="en-US">
              <a:solidFill>
                <a:prstClr val="black"/>
              </a:solidFill>
              <a:latin typeface="Calibri"/>
            </a:endParaRPr>
          </a:p>
          <a:p>
            <a:pPr marL="233363" lvl="0" indent="-233363" eaLnBrk="1" hangingPunct="1">
              <a:lnSpc>
                <a:spcPct val="120000"/>
              </a:lnSpc>
            </a:pPr>
            <a:endParaRPr lang="en-US" smtClean="0">
              <a:solidFill>
                <a:prstClr val="black"/>
              </a:solidFill>
              <a:latin typeface="Calibri"/>
            </a:endParaRPr>
          </a:p>
          <a:p>
            <a:pPr marL="233363" lvl="0" indent="-233363" eaLnBrk="1" hangingPunct="1">
              <a:lnSpc>
                <a:spcPct val="120000"/>
              </a:lnSpc>
            </a:pPr>
            <a:r>
              <a:rPr lang="en-US" smtClean="0">
                <a:solidFill>
                  <a:prstClr val="black"/>
                </a:solidFill>
                <a:latin typeface="Calibri"/>
              </a:rPr>
              <a:t>	We control it by conditioning on </a:t>
            </a:r>
            <a:r>
              <a:rPr lang="en-US" smtClean="0">
                <a:solidFill>
                  <a:prstClr val="black"/>
                </a:solidFill>
                <a:latin typeface="Calibri"/>
              </a:rPr>
              <a:t>Z (e.g., using conditional logistic regression in an individually matched study). </a:t>
            </a:r>
            <a:endParaRPr lang="en-US">
              <a:solidFill>
                <a:prstClr val="black"/>
              </a:solidFill>
              <a:latin typeface="Calibri"/>
            </a:endParaRPr>
          </a:p>
          <a:p>
            <a:pPr marL="233363" indent="-233363" eaLnBrk="1" hangingPunct="1">
              <a:lnSpc>
                <a:spcPct val="120000"/>
              </a:lnSpc>
            </a:pPr>
            <a:endParaRPr lang="en-US" smtClean="0"/>
          </a:p>
        </p:txBody>
      </p:sp>
      <p:sp>
        <p:nvSpPr>
          <p:cNvPr id="4" name="Slide Number Placeholder 3"/>
          <p:cNvSpPr>
            <a:spLocks noGrp="1"/>
          </p:cNvSpPr>
          <p:nvPr>
            <p:ph type="sldNum" sz="quarter" idx="12"/>
          </p:nvPr>
        </p:nvSpPr>
        <p:spPr/>
        <p:txBody>
          <a:bodyPr/>
          <a:lstStyle/>
          <a:p>
            <a:pPr>
              <a:defRPr/>
            </a:pPr>
            <a:fld id="{F8D94C83-5066-49E8-960F-3670EF090F00}" type="slidenum">
              <a:rPr lang="en-US"/>
              <a:pPr>
                <a:defRPr/>
              </a:pPr>
              <a:t>57</a:t>
            </a:fld>
            <a:endParaRPr lang="en-US" dirty="0"/>
          </a:p>
        </p:txBody>
      </p:sp>
      <p:sp>
        <p:nvSpPr>
          <p:cNvPr id="6" name="Rectangle 4"/>
          <p:cNvSpPr txBox="1">
            <a:spLocks noChangeArrowheads="1"/>
          </p:cNvSpPr>
          <p:nvPr/>
        </p:nvSpPr>
        <p:spPr>
          <a:xfrm>
            <a:off x="838200" y="304800"/>
            <a:ext cx="7467600" cy="762000"/>
          </a:xfrm>
          <a:prstGeom prst="rect">
            <a:avLst/>
          </a:prstGeom>
          <a:noFill/>
          <a:ln/>
        </p:spPr>
        <p:txBody>
          <a:bodyPr lIns="92075" tIns="46038" rIns="92075" bIns="46038"/>
          <a:lstStyle>
            <a:lvl1pPr algn="ctr" rtl="0" fontAlgn="base">
              <a:spcBef>
                <a:spcPct val="0"/>
              </a:spcBef>
              <a:spcAft>
                <a:spcPct val="0"/>
              </a:spcAft>
              <a:defRPr sz="3200" b="1">
                <a:solidFill>
                  <a:srgbClr val="009900"/>
                </a:solidFill>
                <a:latin typeface="+mj-lt"/>
                <a:ea typeface="+mj-ea"/>
                <a:cs typeface="+mj-cs"/>
              </a:defRPr>
            </a:lvl1pPr>
            <a:lvl2pPr algn="ctr" rtl="0" fontAlgn="base">
              <a:spcBef>
                <a:spcPct val="0"/>
              </a:spcBef>
              <a:spcAft>
                <a:spcPct val="0"/>
              </a:spcAft>
              <a:defRPr sz="3200" b="1">
                <a:solidFill>
                  <a:srgbClr val="009900"/>
                </a:solidFill>
                <a:latin typeface="Calibri" pitchFamily="34" charset="0"/>
              </a:defRPr>
            </a:lvl2pPr>
            <a:lvl3pPr algn="ctr" rtl="0" fontAlgn="base">
              <a:spcBef>
                <a:spcPct val="0"/>
              </a:spcBef>
              <a:spcAft>
                <a:spcPct val="0"/>
              </a:spcAft>
              <a:defRPr sz="3200" b="1">
                <a:solidFill>
                  <a:srgbClr val="009900"/>
                </a:solidFill>
                <a:latin typeface="Calibri" pitchFamily="34" charset="0"/>
              </a:defRPr>
            </a:lvl3pPr>
            <a:lvl4pPr algn="ctr" rtl="0" fontAlgn="base">
              <a:spcBef>
                <a:spcPct val="0"/>
              </a:spcBef>
              <a:spcAft>
                <a:spcPct val="0"/>
              </a:spcAft>
              <a:defRPr sz="3200" b="1">
                <a:solidFill>
                  <a:srgbClr val="009900"/>
                </a:solidFill>
                <a:latin typeface="Calibri" pitchFamily="34" charset="0"/>
              </a:defRPr>
            </a:lvl4pPr>
            <a:lvl5pPr algn="ctr" rtl="0" fontAlgn="base">
              <a:spcBef>
                <a:spcPct val="0"/>
              </a:spcBef>
              <a:spcAft>
                <a:spcPct val="0"/>
              </a:spcAft>
              <a:defRPr sz="3200" b="1">
                <a:solidFill>
                  <a:srgbClr val="009900"/>
                </a:solidFill>
                <a:latin typeface="Calibri" pitchFamily="34" charset="0"/>
              </a:defRPr>
            </a:lvl5pPr>
            <a:lvl6pPr marL="457200" algn="ctr" rtl="0" fontAlgn="base">
              <a:spcBef>
                <a:spcPct val="0"/>
              </a:spcBef>
              <a:spcAft>
                <a:spcPct val="0"/>
              </a:spcAft>
              <a:defRPr sz="3200" b="1">
                <a:solidFill>
                  <a:srgbClr val="009900"/>
                </a:solidFill>
                <a:latin typeface="Calibri" pitchFamily="34" charset="0"/>
              </a:defRPr>
            </a:lvl6pPr>
            <a:lvl7pPr marL="914400" algn="ctr" rtl="0" fontAlgn="base">
              <a:spcBef>
                <a:spcPct val="0"/>
              </a:spcBef>
              <a:spcAft>
                <a:spcPct val="0"/>
              </a:spcAft>
              <a:defRPr sz="3200" b="1">
                <a:solidFill>
                  <a:srgbClr val="009900"/>
                </a:solidFill>
                <a:latin typeface="Calibri" pitchFamily="34" charset="0"/>
              </a:defRPr>
            </a:lvl7pPr>
            <a:lvl8pPr marL="1371600" algn="ctr" rtl="0" fontAlgn="base">
              <a:spcBef>
                <a:spcPct val="0"/>
              </a:spcBef>
              <a:spcAft>
                <a:spcPct val="0"/>
              </a:spcAft>
              <a:defRPr sz="3200" b="1">
                <a:solidFill>
                  <a:srgbClr val="009900"/>
                </a:solidFill>
                <a:latin typeface="Calibri" pitchFamily="34" charset="0"/>
              </a:defRPr>
            </a:lvl8pPr>
            <a:lvl9pPr marL="1828800" algn="ctr" rtl="0" fontAlgn="base">
              <a:spcBef>
                <a:spcPct val="0"/>
              </a:spcBef>
              <a:spcAft>
                <a:spcPct val="0"/>
              </a:spcAft>
              <a:defRPr sz="3200" b="1">
                <a:solidFill>
                  <a:srgbClr val="009900"/>
                </a:solidFill>
                <a:latin typeface="Calibri" pitchFamily="34" charset="0"/>
              </a:defRPr>
            </a:lvl9pPr>
          </a:lstStyle>
          <a:p>
            <a:pPr>
              <a:defRPr/>
            </a:pPr>
            <a:r>
              <a:rPr lang="en-US" sz="2400" kern="0" smtClean="0">
                <a:solidFill>
                  <a:srgbClr val="CC00CC"/>
                </a:solidFill>
              </a:rPr>
              <a:t>How matching in a case-control study can create </a:t>
            </a:r>
          </a:p>
          <a:p>
            <a:pPr>
              <a:defRPr/>
            </a:pPr>
            <a:r>
              <a:rPr lang="en-US" sz="2400" kern="0" smtClean="0">
                <a:solidFill>
                  <a:srgbClr val="CC00CC"/>
                </a:solidFill>
              </a:rPr>
              <a:t>self-inflicted selection bias</a:t>
            </a:r>
            <a:endParaRPr lang="en-US" sz="2400" kern="0" dirty="0">
              <a:solidFill>
                <a:srgbClr val="CC00CC"/>
              </a:solidFill>
            </a:endParaRPr>
          </a:p>
        </p:txBody>
      </p:sp>
      <p:grpSp>
        <p:nvGrpSpPr>
          <p:cNvPr id="5" name="Group 4"/>
          <p:cNvGrpSpPr/>
          <p:nvPr/>
        </p:nvGrpSpPr>
        <p:grpSpPr>
          <a:xfrm>
            <a:off x="1371600" y="3350952"/>
            <a:ext cx="1885742" cy="1068648"/>
            <a:chOff x="1371600" y="4798752"/>
            <a:chExt cx="1885742" cy="1068648"/>
          </a:xfrm>
        </p:grpSpPr>
        <p:sp>
          <p:nvSpPr>
            <p:cNvPr id="40" name="TextBox 8"/>
            <p:cNvSpPr txBox="1">
              <a:spLocks noChangeArrowheads="1"/>
            </p:cNvSpPr>
            <p:nvPr/>
          </p:nvSpPr>
          <p:spPr bwMode="auto">
            <a:xfrm>
              <a:off x="1371600" y="5465387"/>
              <a:ext cx="304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smtClean="0"/>
                <a:t>X</a:t>
              </a:r>
              <a:endParaRPr lang="en-US" sz="1800" dirty="0"/>
            </a:p>
          </p:txBody>
        </p:sp>
        <p:sp>
          <p:nvSpPr>
            <p:cNvPr id="41" name="TextBox 9"/>
            <p:cNvSpPr txBox="1">
              <a:spLocks noChangeArrowheads="1"/>
            </p:cNvSpPr>
            <p:nvPr/>
          </p:nvSpPr>
          <p:spPr bwMode="auto">
            <a:xfrm>
              <a:off x="2960466" y="5464854"/>
              <a:ext cx="296876" cy="40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eaLnBrk="1" hangingPunct="1">
                <a:lnSpc>
                  <a:spcPct val="120000"/>
                </a:lnSpc>
              </a:pPr>
              <a:r>
                <a:rPr lang="en-US" sz="1800"/>
                <a:t>Y</a:t>
              </a:r>
              <a:endParaRPr lang="en-US" sz="1800" dirty="0"/>
            </a:p>
          </p:txBody>
        </p:sp>
        <p:cxnSp>
          <p:nvCxnSpPr>
            <p:cNvPr id="42" name="Straight Arrow Connector 11"/>
            <p:cNvCxnSpPr>
              <a:cxnSpLocks noChangeShapeType="1"/>
              <a:stCxn id="40" idx="3"/>
              <a:endCxn id="41" idx="1"/>
            </p:cNvCxnSpPr>
            <p:nvPr/>
          </p:nvCxnSpPr>
          <p:spPr bwMode="auto">
            <a:xfrm>
              <a:off x="1676492" y="5650053"/>
              <a:ext cx="1283974" cy="1607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3" name="TextBox 15"/>
            <p:cNvSpPr txBox="1">
              <a:spLocks noChangeArrowheads="1"/>
            </p:cNvSpPr>
            <p:nvPr/>
          </p:nvSpPr>
          <p:spPr bwMode="auto">
            <a:xfrm>
              <a:off x="2960482" y="4805086"/>
              <a:ext cx="279237" cy="3386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600" dirty="0"/>
                <a:t>S</a:t>
              </a:r>
            </a:p>
          </p:txBody>
        </p:sp>
        <p:cxnSp>
          <p:nvCxnSpPr>
            <p:cNvPr id="44" name="Straight Arrow Connector 17"/>
            <p:cNvCxnSpPr>
              <a:cxnSpLocks noChangeShapeType="1"/>
              <a:stCxn id="41" idx="0"/>
            </p:cNvCxnSpPr>
            <p:nvPr/>
          </p:nvCxnSpPr>
          <p:spPr bwMode="auto">
            <a:xfrm flipH="1" flipV="1">
              <a:off x="3100101" y="5156200"/>
              <a:ext cx="8803" cy="30865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5" name="TextBox 8"/>
            <p:cNvSpPr txBox="1">
              <a:spLocks noChangeArrowheads="1"/>
            </p:cNvSpPr>
            <p:nvPr/>
          </p:nvSpPr>
          <p:spPr bwMode="auto">
            <a:xfrm>
              <a:off x="1379074" y="4798752"/>
              <a:ext cx="292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a:t>Z</a:t>
              </a:r>
              <a:endParaRPr lang="en-US" sz="1800" dirty="0"/>
            </a:p>
          </p:txBody>
        </p:sp>
        <p:cxnSp>
          <p:nvCxnSpPr>
            <p:cNvPr id="46" name="Straight Arrow Connector 11"/>
            <p:cNvCxnSpPr>
              <a:cxnSpLocks noChangeShapeType="1"/>
              <a:stCxn id="45" idx="2"/>
              <a:endCxn id="40" idx="0"/>
            </p:cNvCxnSpPr>
            <p:nvPr/>
          </p:nvCxnSpPr>
          <p:spPr bwMode="auto">
            <a:xfrm flipH="1">
              <a:off x="1524046" y="5168084"/>
              <a:ext cx="1062" cy="297303"/>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Straight Arrow Connector 11"/>
            <p:cNvCxnSpPr>
              <a:cxnSpLocks noChangeShapeType="1"/>
              <a:stCxn id="45" idx="3"/>
            </p:cNvCxnSpPr>
            <p:nvPr/>
          </p:nvCxnSpPr>
          <p:spPr bwMode="auto">
            <a:xfrm>
              <a:off x="1671142" y="4983418"/>
              <a:ext cx="1289340" cy="346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15" name="Group 14"/>
          <p:cNvGrpSpPr/>
          <p:nvPr/>
        </p:nvGrpSpPr>
        <p:grpSpPr>
          <a:xfrm>
            <a:off x="5144098" y="3350952"/>
            <a:ext cx="2323502" cy="1068648"/>
            <a:chOff x="5144098" y="4798752"/>
            <a:chExt cx="2323502" cy="1068648"/>
          </a:xfrm>
        </p:grpSpPr>
        <p:sp>
          <p:nvSpPr>
            <p:cNvPr id="22" name="TextBox 8"/>
            <p:cNvSpPr txBox="1">
              <a:spLocks noChangeArrowheads="1"/>
            </p:cNvSpPr>
            <p:nvPr/>
          </p:nvSpPr>
          <p:spPr bwMode="auto">
            <a:xfrm>
              <a:off x="5581858" y="5465387"/>
              <a:ext cx="304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smtClean="0"/>
                <a:t>X</a:t>
              </a:r>
              <a:endParaRPr lang="en-US" sz="1800" dirty="0"/>
            </a:p>
          </p:txBody>
        </p:sp>
        <p:sp>
          <p:nvSpPr>
            <p:cNvPr id="23" name="TextBox 9"/>
            <p:cNvSpPr txBox="1">
              <a:spLocks noChangeArrowheads="1"/>
            </p:cNvSpPr>
            <p:nvPr/>
          </p:nvSpPr>
          <p:spPr bwMode="auto">
            <a:xfrm>
              <a:off x="7170724" y="5464854"/>
              <a:ext cx="296876" cy="40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eaLnBrk="1" hangingPunct="1">
                <a:lnSpc>
                  <a:spcPct val="120000"/>
                </a:lnSpc>
              </a:pPr>
              <a:r>
                <a:rPr lang="en-US" sz="1800"/>
                <a:t>Y</a:t>
              </a:r>
              <a:endParaRPr lang="en-US" sz="1800" dirty="0"/>
            </a:p>
          </p:txBody>
        </p:sp>
        <p:cxnSp>
          <p:nvCxnSpPr>
            <p:cNvPr id="24" name="Straight Arrow Connector 11"/>
            <p:cNvCxnSpPr>
              <a:cxnSpLocks noChangeShapeType="1"/>
              <a:stCxn id="22" idx="3"/>
              <a:endCxn id="23" idx="1"/>
            </p:cNvCxnSpPr>
            <p:nvPr/>
          </p:nvCxnSpPr>
          <p:spPr bwMode="auto">
            <a:xfrm>
              <a:off x="5886750" y="5650053"/>
              <a:ext cx="1283974" cy="1607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5" name="TextBox 15"/>
            <p:cNvSpPr txBox="1">
              <a:spLocks noChangeArrowheads="1"/>
            </p:cNvSpPr>
            <p:nvPr/>
          </p:nvSpPr>
          <p:spPr bwMode="auto">
            <a:xfrm>
              <a:off x="7170740" y="4805086"/>
              <a:ext cx="279237" cy="3386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600" dirty="0"/>
                <a:t>S</a:t>
              </a:r>
            </a:p>
          </p:txBody>
        </p:sp>
        <p:cxnSp>
          <p:nvCxnSpPr>
            <p:cNvPr id="26" name="Straight Arrow Connector 17"/>
            <p:cNvCxnSpPr>
              <a:cxnSpLocks noChangeShapeType="1"/>
              <a:stCxn id="23" idx="0"/>
            </p:cNvCxnSpPr>
            <p:nvPr/>
          </p:nvCxnSpPr>
          <p:spPr bwMode="auto">
            <a:xfrm flipH="1" flipV="1">
              <a:off x="7310359" y="5156200"/>
              <a:ext cx="8803" cy="30865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 name="TextBox 8"/>
            <p:cNvSpPr txBox="1">
              <a:spLocks noChangeArrowheads="1"/>
            </p:cNvSpPr>
            <p:nvPr/>
          </p:nvSpPr>
          <p:spPr bwMode="auto">
            <a:xfrm>
              <a:off x="5589332" y="4798752"/>
              <a:ext cx="292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a:t>Z</a:t>
              </a:r>
              <a:endParaRPr lang="en-US" sz="1800" dirty="0"/>
            </a:p>
          </p:txBody>
        </p:sp>
        <p:cxnSp>
          <p:nvCxnSpPr>
            <p:cNvPr id="28" name="Straight Arrow Connector 11"/>
            <p:cNvCxnSpPr>
              <a:cxnSpLocks noChangeShapeType="1"/>
            </p:cNvCxnSpPr>
            <p:nvPr/>
          </p:nvCxnSpPr>
          <p:spPr bwMode="auto">
            <a:xfrm flipV="1">
              <a:off x="5402467" y="5029200"/>
              <a:ext cx="236333" cy="13888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 name="Straight Arrow Connector 11"/>
            <p:cNvCxnSpPr>
              <a:cxnSpLocks noChangeShapeType="1"/>
              <a:stCxn id="27" idx="3"/>
            </p:cNvCxnSpPr>
            <p:nvPr/>
          </p:nvCxnSpPr>
          <p:spPr bwMode="auto">
            <a:xfrm>
              <a:off x="5881400" y="4983418"/>
              <a:ext cx="1289340" cy="346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11"/>
            <p:cNvCxnSpPr>
              <a:cxnSpLocks noChangeShapeType="1"/>
            </p:cNvCxnSpPr>
            <p:nvPr/>
          </p:nvCxnSpPr>
          <p:spPr bwMode="auto">
            <a:xfrm>
              <a:off x="5402467" y="5410200"/>
              <a:ext cx="236333" cy="185199"/>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6" name="TextBox 8"/>
            <p:cNvSpPr txBox="1">
              <a:spLocks noChangeArrowheads="1"/>
            </p:cNvSpPr>
            <p:nvPr/>
          </p:nvSpPr>
          <p:spPr bwMode="auto">
            <a:xfrm>
              <a:off x="5144098" y="5074920"/>
              <a:ext cx="3321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a:t>U</a:t>
              </a:r>
              <a:endParaRPr lang="en-US" sz="1800" dirty="0"/>
            </a:p>
          </p:txBody>
        </p:sp>
      </p:grpSp>
      <p:grpSp>
        <p:nvGrpSpPr>
          <p:cNvPr id="2" name="Group 1"/>
          <p:cNvGrpSpPr/>
          <p:nvPr/>
        </p:nvGrpSpPr>
        <p:grpSpPr>
          <a:xfrm>
            <a:off x="5353258" y="1826952"/>
            <a:ext cx="1885742" cy="1068648"/>
            <a:chOff x="5353258" y="1981200"/>
            <a:chExt cx="1885742" cy="1068648"/>
          </a:xfrm>
        </p:grpSpPr>
        <p:sp>
          <p:nvSpPr>
            <p:cNvPr id="31" name="TextBox 8"/>
            <p:cNvSpPr txBox="1">
              <a:spLocks noChangeArrowheads="1"/>
            </p:cNvSpPr>
            <p:nvPr/>
          </p:nvSpPr>
          <p:spPr bwMode="auto">
            <a:xfrm>
              <a:off x="5353258" y="2647835"/>
              <a:ext cx="304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smtClean="0"/>
                <a:t>X</a:t>
              </a:r>
              <a:endParaRPr lang="en-US" sz="1800" dirty="0"/>
            </a:p>
          </p:txBody>
        </p:sp>
        <p:sp>
          <p:nvSpPr>
            <p:cNvPr id="32" name="TextBox 9"/>
            <p:cNvSpPr txBox="1">
              <a:spLocks noChangeArrowheads="1"/>
            </p:cNvSpPr>
            <p:nvPr/>
          </p:nvSpPr>
          <p:spPr bwMode="auto">
            <a:xfrm>
              <a:off x="6942124" y="2647302"/>
              <a:ext cx="296876" cy="40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eaLnBrk="1" hangingPunct="1">
                <a:lnSpc>
                  <a:spcPct val="120000"/>
                </a:lnSpc>
              </a:pPr>
              <a:r>
                <a:rPr lang="en-US" sz="1800"/>
                <a:t>Y</a:t>
              </a:r>
              <a:endParaRPr lang="en-US" sz="1800" dirty="0"/>
            </a:p>
          </p:txBody>
        </p:sp>
        <p:cxnSp>
          <p:nvCxnSpPr>
            <p:cNvPr id="33" name="Straight Arrow Connector 11"/>
            <p:cNvCxnSpPr>
              <a:cxnSpLocks noChangeShapeType="1"/>
              <a:stCxn id="31" idx="3"/>
              <a:endCxn id="32" idx="1"/>
            </p:cNvCxnSpPr>
            <p:nvPr/>
          </p:nvCxnSpPr>
          <p:spPr bwMode="auto">
            <a:xfrm>
              <a:off x="5658150" y="2832501"/>
              <a:ext cx="1283974" cy="1607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8" name="TextBox 8"/>
            <p:cNvSpPr txBox="1">
              <a:spLocks noChangeArrowheads="1"/>
            </p:cNvSpPr>
            <p:nvPr/>
          </p:nvSpPr>
          <p:spPr bwMode="auto">
            <a:xfrm>
              <a:off x="5360732" y="1981200"/>
              <a:ext cx="292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a:t>Z</a:t>
              </a:r>
              <a:endParaRPr lang="en-US" sz="1800" dirty="0"/>
            </a:p>
          </p:txBody>
        </p:sp>
        <p:cxnSp>
          <p:nvCxnSpPr>
            <p:cNvPr id="39" name="Straight Arrow Connector 11"/>
            <p:cNvCxnSpPr>
              <a:cxnSpLocks noChangeShapeType="1"/>
              <a:stCxn id="38" idx="2"/>
              <a:endCxn id="31" idx="0"/>
            </p:cNvCxnSpPr>
            <p:nvPr/>
          </p:nvCxnSpPr>
          <p:spPr bwMode="auto">
            <a:xfrm flipH="1">
              <a:off x="5505704" y="2350532"/>
              <a:ext cx="1062" cy="297303"/>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6182512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TextBox 21"/>
          <p:cNvSpPr txBox="1">
            <a:spLocks noChangeArrowheads="1"/>
          </p:cNvSpPr>
          <p:nvPr/>
        </p:nvSpPr>
        <p:spPr bwMode="auto">
          <a:xfrm>
            <a:off x="533400" y="1564279"/>
            <a:ext cx="8307387" cy="456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marL="233363" indent="-233363" eaLnBrk="1" hangingPunct="1">
              <a:lnSpc>
                <a:spcPct val="120000"/>
              </a:lnSpc>
            </a:pPr>
            <a:r>
              <a:rPr lang="en-US" sz="2200" b="1" smtClean="0"/>
              <a:t>Matching by a confounder</a:t>
            </a:r>
          </a:p>
          <a:p>
            <a:pPr marL="233363" indent="-233363" eaLnBrk="1" hangingPunct="1">
              <a:lnSpc>
                <a:spcPct val="120000"/>
              </a:lnSpc>
            </a:pPr>
            <a:r>
              <a:rPr lang="en-US" smtClean="0"/>
              <a:t>	Selection bias is superimposed over the confounding.</a:t>
            </a:r>
          </a:p>
          <a:p>
            <a:pPr marL="233363" indent="-233363" eaLnBrk="1" hangingPunct="1">
              <a:lnSpc>
                <a:spcPct val="120000"/>
              </a:lnSpc>
            </a:pPr>
            <a:endParaRPr lang="en-US"/>
          </a:p>
          <a:p>
            <a:pPr marL="233363" indent="-233363" eaLnBrk="1" hangingPunct="1">
              <a:lnSpc>
                <a:spcPct val="120000"/>
              </a:lnSpc>
            </a:pPr>
            <a:endParaRPr lang="en-US" smtClean="0"/>
          </a:p>
          <a:p>
            <a:pPr marL="233363" indent="-233363" eaLnBrk="1" hangingPunct="1">
              <a:lnSpc>
                <a:spcPct val="120000"/>
              </a:lnSpc>
            </a:pPr>
            <a:endParaRPr lang="en-US"/>
          </a:p>
          <a:p>
            <a:pPr marL="233363" indent="-233363" eaLnBrk="1" hangingPunct="1">
              <a:lnSpc>
                <a:spcPct val="120000"/>
              </a:lnSpc>
            </a:pPr>
            <a:endParaRPr lang="en-US" smtClean="0"/>
          </a:p>
          <a:p>
            <a:pPr marL="233363" indent="-233363" eaLnBrk="1" hangingPunct="1">
              <a:lnSpc>
                <a:spcPct val="120000"/>
              </a:lnSpc>
            </a:pPr>
            <a:endParaRPr lang="en-US"/>
          </a:p>
          <a:p>
            <a:pPr marL="233363" indent="-233363" eaLnBrk="1" hangingPunct="1">
              <a:lnSpc>
                <a:spcPct val="120000"/>
              </a:lnSpc>
            </a:pPr>
            <a:r>
              <a:rPr lang="en-US" smtClean="0"/>
              <a:t>	We control both by conditioning on Z</a:t>
            </a:r>
            <a:r>
              <a:rPr lang="en-US" smtClean="0"/>
              <a:t>.</a:t>
            </a:r>
          </a:p>
          <a:p>
            <a:pPr marL="233363" indent="-233363" eaLnBrk="1" hangingPunct="1">
              <a:lnSpc>
                <a:spcPct val="120000"/>
              </a:lnSpc>
            </a:pPr>
            <a:r>
              <a:rPr lang="en-US"/>
              <a:t>	</a:t>
            </a:r>
            <a:endParaRPr lang="en-US"/>
          </a:p>
          <a:p>
            <a:pPr marL="233363" indent="-233363" eaLnBrk="1" hangingPunct="1">
              <a:lnSpc>
                <a:spcPct val="120000"/>
              </a:lnSpc>
            </a:pPr>
            <a:r>
              <a:rPr lang="en-US" smtClean="0"/>
              <a:t>If matching controls to cases by a confounder superimposes control-selection bias over the confounding, why do the matching?</a:t>
            </a:r>
          </a:p>
          <a:p>
            <a:pPr marL="233363" indent="-233363" eaLnBrk="1" hangingPunct="1">
              <a:lnSpc>
                <a:spcPct val="120000"/>
              </a:lnSpc>
            </a:pPr>
            <a:r>
              <a:rPr lang="en-US"/>
              <a:t>	</a:t>
            </a:r>
            <a:r>
              <a:rPr lang="en-US" sz="1800" smtClean="0"/>
              <a:t>A good question for another workshop</a:t>
            </a:r>
            <a:r>
              <a:rPr lang="en-US" smtClean="0"/>
              <a:t> </a:t>
            </a:r>
            <a:endParaRPr lang="en-US" smtClean="0"/>
          </a:p>
        </p:txBody>
      </p:sp>
      <p:sp>
        <p:nvSpPr>
          <p:cNvPr id="4" name="Slide Number Placeholder 3"/>
          <p:cNvSpPr>
            <a:spLocks noGrp="1"/>
          </p:cNvSpPr>
          <p:nvPr>
            <p:ph type="sldNum" sz="quarter" idx="12"/>
          </p:nvPr>
        </p:nvSpPr>
        <p:spPr/>
        <p:txBody>
          <a:bodyPr/>
          <a:lstStyle/>
          <a:p>
            <a:pPr>
              <a:defRPr/>
            </a:pPr>
            <a:fld id="{F8D94C83-5066-49E8-960F-3670EF090F00}" type="slidenum">
              <a:rPr lang="en-US"/>
              <a:pPr>
                <a:defRPr/>
              </a:pPr>
              <a:t>58</a:t>
            </a:fld>
            <a:endParaRPr lang="en-US" dirty="0"/>
          </a:p>
        </p:txBody>
      </p:sp>
      <p:sp>
        <p:nvSpPr>
          <p:cNvPr id="6" name="Rectangle 4"/>
          <p:cNvSpPr txBox="1">
            <a:spLocks noChangeArrowheads="1"/>
          </p:cNvSpPr>
          <p:nvPr/>
        </p:nvSpPr>
        <p:spPr>
          <a:xfrm>
            <a:off x="838200" y="381000"/>
            <a:ext cx="7467600" cy="762000"/>
          </a:xfrm>
          <a:prstGeom prst="rect">
            <a:avLst/>
          </a:prstGeom>
          <a:noFill/>
          <a:ln/>
        </p:spPr>
        <p:txBody>
          <a:bodyPr lIns="92075" tIns="46038" rIns="92075" bIns="46038"/>
          <a:lstStyle>
            <a:lvl1pPr algn="ctr" rtl="0" fontAlgn="base">
              <a:spcBef>
                <a:spcPct val="0"/>
              </a:spcBef>
              <a:spcAft>
                <a:spcPct val="0"/>
              </a:spcAft>
              <a:defRPr sz="3200" b="1">
                <a:solidFill>
                  <a:srgbClr val="009900"/>
                </a:solidFill>
                <a:latin typeface="+mj-lt"/>
                <a:ea typeface="+mj-ea"/>
                <a:cs typeface="+mj-cs"/>
              </a:defRPr>
            </a:lvl1pPr>
            <a:lvl2pPr algn="ctr" rtl="0" fontAlgn="base">
              <a:spcBef>
                <a:spcPct val="0"/>
              </a:spcBef>
              <a:spcAft>
                <a:spcPct val="0"/>
              </a:spcAft>
              <a:defRPr sz="3200" b="1">
                <a:solidFill>
                  <a:srgbClr val="009900"/>
                </a:solidFill>
                <a:latin typeface="Calibri" pitchFamily="34" charset="0"/>
              </a:defRPr>
            </a:lvl2pPr>
            <a:lvl3pPr algn="ctr" rtl="0" fontAlgn="base">
              <a:spcBef>
                <a:spcPct val="0"/>
              </a:spcBef>
              <a:spcAft>
                <a:spcPct val="0"/>
              </a:spcAft>
              <a:defRPr sz="3200" b="1">
                <a:solidFill>
                  <a:srgbClr val="009900"/>
                </a:solidFill>
                <a:latin typeface="Calibri" pitchFamily="34" charset="0"/>
              </a:defRPr>
            </a:lvl3pPr>
            <a:lvl4pPr algn="ctr" rtl="0" fontAlgn="base">
              <a:spcBef>
                <a:spcPct val="0"/>
              </a:spcBef>
              <a:spcAft>
                <a:spcPct val="0"/>
              </a:spcAft>
              <a:defRPr sz="3200" b="1">
                <a:solidFill>
                  <a:srgbClr val="009900"/>
                </a:solidFill>
                <a:latin typeface="Calibri" pitchFamily="34" charset="0"/>
              </a:defRPr>
            </a:lvl4pPr>
            <a:lvl5pPr algn="ctr" rtl="0" fontAlgn="base">
              <a:spcBef>
                <a:spcPct val="0"/>
              </a:spcBef>
              <a:spcAft>
                <a:spcPct val="0"/>
              </a:spcAft>
              <a:defRPr sz="3200" b="1">
                <a:solidFill>
                  <a:srgbClr val="009900"/>
                </a:solidFill>
                <a:latin typeface="Calibri" pitchFamily="34" charset="0"/>
              </a:defRPr>
            </a:lvl5pPr>
            <a:lvl6pPr marL="457200" algn="ctr" rtl="0" fontAlgn="base">
              <a:spcBef>
                <a:spcPct val="0"/>
              </a:spcBef>
              <a:spcAft>
                <a:spcPct val="0"/>
              </a:spcAft>
              <a:defRPr sz="3200" b="1">
                <a:solidFill>
                  <a:srgbClr val="009900"/>
                </a:solidFill>
                <a:latin typeface="Calibri" pitchFamily="34" charset="0"/>
              </a:defRPr>
            </a:lvl6pPr>
            <a:lvl7pPr marL="914400" algn="ctr" rtl="0" fontAlgn="base">
              <a:spcBef>
                <a:spcPct val="0"/>
              </a:spcBef>
              <a:spcAft>
                <a:spcPct val="0"/>
              </a:spcAft>
              <a:defRPr sz="3200" b="1">
                <a:solidFill>
                  <a:srgbClr val="009900"/>
                </a:solidFill>
                <a:latin typeface="Calibri" pitchFamily="34" charset="0"/>
              </a:defRPr>
            </a:lvl7pPr>
            <a:lvl8pPr marL="1371600" algn="ctr" rtl="0" fontAlgn="base">
              <a:spcBef>
                <a:spcPct val="0"/>
              </a:spcBef>
              <a:spcAft>
                <a:spcPct val="0"/>
              </a:spcAft>
              <a:defRPr sz="3200" b="1">
                <a:solidFill>
                  <a:srgbClr val="009900"/>
                </a:solidFill>
                <a:latin typeface="Calibri" pitchFamily="34" charset="0"/>
              </a:defRPr>
            </a:lvl8pPr>
            <a:lvl9pPr marL="1828800" algn="ctr" rtl="0" fontAlgn="base">
              <a:spcBef>
                <a:spcPct val="0"/>
              </a:spcBef>
              <a:spcAft>
                <a:spcPct val="0"/>
              </a:spcAft>
              <a:defRPr sz="3200" b="1">
                <a:solidFill>
                  <a:srgbClr val="009900"/>
                </a:solidFill>
                <a:latin typeface="Calibri" pitchFamily="34" charset="0"/>
              </a:defRPr>
            </a:lvl9pPr>
          </a:lstStyle>
          <a:p>
            <a:pPr>
              <a:defRPr/>
            </a:pPr>
            <a:r>
              <a:rPr lang="en-US" sz="2400" kern="0" smtClean="0">
                <a:solidFill>
                  <a:srgbClr val="CC00CC"/>
                </a:solidFill>
              </a:rPr>
              <a:t>How matching in a case-control study can create </a:t>
            </a:r>
          </a:p>
          <a:p>
            <a:pPr>
              <a:defRPr/>
            </a:pPr>
            <a:r>
              <a:rPr lang="en-US" sz="2400" kern="0" smtClean="0">
                <a:solidFill>
                  <a:srgbClr val="CC00CC"/>
                </a:solidFill>
              </a:rPr>
              <a:t>self-inflicted selection bias</a:t>
            </a:r>
            <a:endParaRPr lang="en-US" sz="2400" kern="0" dirty="0">
              <a:solidFill>
                <a:srgbClr val="CC00CC"/>
              </a:solidFill>
            </a:endParaRPr>
          </a:p>
        </p:txBody>
      </p:sp>
      <p:grpSp>
        <p:nvGrpSpPr>
          <p:cNvPr id="9" name="Group 8"/>
          <p:cNvGrpSpPr/>
          <p:nvPr/>
        </p:nvGrpSpPr>
        <p:grpSpPr>
          <a:xfrm>
            <a:off x="1295400" y="2740947"/>
            <a:ext cx="1885742" cy="1068648"/>
            <a:chOff x="1295400" y="2207952"/>
            <a:chExt cx="1885742" cy="1068648"/>
          </a:xfrm>
        </p:grpSpPr>
        <p:sp>
          <p:nvSpPr>
            <p:cNvPr id="40" name="TextBox 8"/>
            <p:cNvSpPr txBox="1">
              <a:spLocks noChangeArrowheads="1"/>
            </p:cNvSpPr>
            <p:nvPr/>
          </p:nvSpPr>
          <p:spPr bwMode="auto">
            <a:xfrm>
              <a:off x="1295400" y="2894907"/>
              <a:ext cx="304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smtClean="0"/>
                <a:t>X</a:t>
              </a:r>
              <a:endParaRPr lang="en-US" sz="1800" dirty="0"/>
            </a:p>
          </p:txBody>
        </p:sp>
        <p:sp>
          <p:nvSpPr>
            <p:cNvPr id="41" name="TextBox 9"/>
            <p:cNvSpPr txBox="1">
              <a:spLocks noChangeArrowheads="1"/>
            </p:cNvSpPr>
            <p:nvPr/>
          </p:nvSpPr>
          <p:spPr bwMode="auto">
            <a:xfrm>
              <a:off x="2884266" y="2874054"/>
              <a:ext cx="296876" cy="40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eaLnBrk="1" hangingPunct="1">
                <a:lnSpc>
                  <a:spcPct val="120000"/>
                </a:lnSpc>
              </a:pPr>
              <a:r>
                <a:rPr lang="en-US" sz="1800"/>
                <a:t>Y</a:t>
              </a:r>
              <a:endParaRPr lang="en-US" sz="1800" dirty="0"/>
            </a:p>
          </p:txBody>
        </p:sp>
        <p:cxnSp>
          <p:nvCxnSpPr>
            <p:cNvPr id="42" name="Straight Arrow Connector 11"/>
            <p:cNvCxnSpPr>
              <a:cxnSpLocks noChangeShapeType="1"/>
              <a:stCxn id="40" idx="3"/>
              <a:endCxn id="41" idx="1"/>
            </p:cNvCxnSpPr>
            <p:nvPr/>
          </p:nvCxnSpPr>
          <p:spPr bwMode="auto">
            <a:xfrm flipV="1">
              <a:off x="1600292" y="3075327"/>
              <a:ext cx="1283974" cy="4246"/>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3" name="TextBox 15"/>
            <p:cNvSpPr txBox="1">
              <a:spLocks noChangeArrowheads="1"/>
            </p:cNvSpPr>
            <p:nvPr/>
          </p:nvSpPr>
          <p:spPr bwMode="auto">
            <a:xfrm>
              <a:off x="2884282" y="2214286"/>
              <a:ext cx="279237" cy="3386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600" dirty="0"/>
                <a:t>S</a:t>
              </a:r>
            </a:p>
          </p:txBody>
        </p:sp>
        <p:cxnSp>
          <p:nvCxnSpPr>
            <p:cNvPr id="44" name="Straight Arrow Connector 17"/>
            <p:cNvCxnSpPr>
              <a:cxnSpLocks noChangeShapeType="1"/>
              <a:stCxn id="41" idx="0"/>
            </p:cNvCxnSpPr>
            <p:nvPr/>
          </p:nvCxnSpPr>
          <p:spPr bwMode="auto">
            <a:xfrm flipH="1" flipV="1">
              <a:off x="3023901" y="2565400"/>
              <a:ext cx="8803" cy="30865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5" name="TextBox 8"/>
            <p:cNvSpPr txBox="1">
              <a:spLocks noChangeArrowheads="1"/>
            </p:cNvSpPr>
            <p:nvPr/>
          </p:nvSpPr>
          <p:spPr bwMode="auto">
            <a:xfrm>
              <a:off x="1302874" y="2207952"/>
              <a:ext cx="292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a:t>Z</a:t>
              </a:r>
              <a:endParaRPr lang="en-US" sz="1800" dirty="0"/>
            </a:p>
          </p:txBody>
        </p:sp>
        <p:cxnSp>
          <p:nvCxnSpPr>
            <p:cNvPr id="46" name="Straight Arrow Connector 11"/>
            <p:cNvCxnSpPr>
              <a:cxnSpLocks noChangeShapeType="1"/>
              <a:stCxn id="45" idx="2"/>
              <a:endCxn id="40" idx="0"/>
            </p:cNvCxnSpPr>
            <p:nvPr/>
          </p:nvCxnSpPr>
          <p:spPr bwMode="auto">
            <a:xfrm flipH="1">
              <a:off x="1447846" y="2577284"/>
              <a:ext cx="1062" cy="317623"/>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Straight Arrow Connector 11"/>
            <p:cNvCxnSpPr>
              <a:cxnSpLocks noChangeShapeType="1"/>
              <a:stCxn id="45" idx="3"/>
            </p:cNvCxnSpPr>
            <p:nvPr/>
          </p:nvCxnSpPr>
          <p:spPr bwMode="auto">
            <a:xfrm>
              <a:off x="1594942" y="2392618"/>
              <a:ext cx="1289340" cy="346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 name="Straight Arrow Connector 11"/>
            <p:cNvCxnSpPr>
              <a:cxnSpLocks noChangeShapeType="1"/>
            </p:cNvCxnSpPr>
            <p:nvPr/>
          </p:nvCxnSpPr>
          <p:spPr bwMode="auto">
            <a:xfrm>
              <a:off x="1600200" y="2518846"/>
              <a:ext cx="1284082" cy="376061"/>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11" name="Group 10"/>
          <p:cNvGrpSpPr/>
          <p:nvPr/>
        </p:nvGrpSpPr>
        <p:grpSpPr>
          <a:xfrm>
            <a:off x="5144098" y="2817147"/>
            <a:ext cx="2323502" cy="1068648"/>
            <a:chOff x="5144098" y="2284152"/>
            <a:chExt cx="2323502" cy="1068648"/>
          </a:xfrm>
        </p:grpSpPr>
        <p:sp>
          <p:nvSpPr>
            <p:cNvPr id="22" name="TextBox 8"/>
            <p:cNvSpPr txBox="1">
              <a:spLocks noChangeArrowheads="1"/>
            </p:cNvSpPr>
            <p:nvPr/>
          </p:nvSpPr>
          <p:spPr bwMode="auto">
            <a:xfrm>
              <a:off x="5581858" y="2950787"/>
              <a:ext cx="304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smtClean="0"/>
                <a:t>X</a:t>
              </a:r>
              <a:endParaRPr lang="en-US" sz="1800" dirty="0"/>
            </a:p>
          </p:txBody>
        </p:sp>
        <p:sp>
          <p:nvSpPr>
            <p:cNvPr id="23" name="TextBox 9"/>
            <p:cNvSpPr txBox="1">
              <a:spLocks noChangeArrowheads="1"/>
            </p:cNvSpPr>
            <p:nvPr/>
          </p:nvSpPr>
          <p:spPr bwMode="auto">
            <a:xfrm>
              <a:off x="7170724" y="2950254"/>
              <a:ext cx="296876" cy="40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eaLnBrk="1" hangingPunct="1">
                <a:lnSpc>
                  <a:spcPct val="120000"/>
                </a:lnSpc>
              </a:pPr>
              <a:r>
                <a:rPr lang="en-US" sz="1800"/>
                <a:t>Y</a:t>
              </a:r>
              <a:endParaRPr lang="en-US" sz="1800" dirty="0"/>
            </a:p>
          </p:txBody>
        </p:sp>
        <p:cxnSp>
          <p:nvCxnSpPr>
            <p:cNvPr id="24" name="Straight Arrow Connector 11"/>
            <p:cNvCxnSpPr>
              <a:cxnSpLocks noChangeShapeType="1"/>
              <a:stCxn id="22" idx="3"/>
              <a:endCxn id="23" idx="1"/>
            </p:cNvCxnSpPr>
            <p:nvPr/>
          </p:nvCxnSpPr>
          <p:spPr bwMode="auto">
            <a:xfrm>
              <a:off x="5886750" y="3135453"/>
              <a:ext cx="1283974" cy="1607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5" name="TextBox 15"/>
            <p:cNvSpPr txBox="1">
              <a:spLocks noChangeArrowheads="1"/>
            </p:cNvSpPr>
            <p:nvPr/>
          </p:nvSpPr>
          <p:spPr bwMode="auto">
            <a:xfrm>
              <a:off x="7170740" y="2290486"/>
              <a:ext cx="279237" cy="3386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600" dirty="0"/>
                <a:t>S</a:t>
              </a:r>
            </a:p>
          </p:txBody>
        </p:sp>
        <p:cxnSp>
          <p:nvCxnSpPr>
            <p:cNvPr id="26" name="Straight Arrow Connector 17"/>
            <p:cNvCxnSpPr>
              <a:cxnSpLocks noChangeShapeType="1"/>
              <a:stCxn id="23" idx="0"/>
            </p:cNvCxnSpPr>
            <p:nvPr/>
          </p:nvCxnSpPr>
          <p:spPr bwMode="auto">
            <a:xfrm flipH="1" flipV="1">
              <a:off x="7310359" y="2641600"/>
              <a:ext cx="8803" cy="30865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 name="TextBox 8"/>
            <p:cNvSpPr txBox="1">
              <a:spLocks noChangeArrowheads="1"/>
            </p:cNvSpPr>
            <p:nvPr/>
          </p:nvSpPr>
          <p:spPr bwMode="auto">
            <a:xfrm>
              <a:off x="5589332" y="2284152"/>
              <a:ext cx="292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a:t>Z</a:t>
              </a:r>
              <a:endParaRPr lang="en-US" sz="1800" dirty="0"/>
            </a:p>
          </p:txBody>
        </p:sp>
        <p:cxnSp>
          <p:nvCxnSpPr>
            <p:cNvPr id="28" name="Straight Arrow Connector 11"/>
            <p:cNvCxnSpPr>
              <a:cxnSpLocks noChangeShapeType="1"/>
            </p:cNvCxnSpPr>
            <p:nvPr/>
          </p:nvCxnSpPr>
          <p:spPr bwMode="auto">
            <a:xfrm flipV="1">
              <a:off x="5402467" y="2514600"/>
              <a:ext cx="236333" cy="13888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 name="Straight Arrow Connector 11"/>
            <p:cNvCxnSpPr>
              <a:cxnSpLocks noChangeShapeType="1"/>
              <a:stCxn id="27" idx="3"/>
            </p:cNvCxnSpPr>
            <p:nvPr/>
          </p:nvCxnSpPr>
          <p:spPr bwMode="auto">
            <a:xfrm>
              <a:off x="5881400" y="2468818"/>
              <a:ext cx="1289340" cy="346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11"/>
            <p:cNvCxnSpPr>
              <a:cxnSpLocks noChangeShapeType="1"/>
            </p:cNvCxnSpPr>
            <p:nvPr/>
          </p:nvCxnSpPr>
          <p:spPr bwMode="auto">
            <a:xfrm>
              <a:off x="5402467" y="2895600"/>
              <a:ext cx="236333" cy="185199"/>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6" name="TextBox 8"/>
            <p:cNvSpPr txBox="1">
              <a:spLocks noChangeArrowheads="1"/>
            </p:cNvSpPr>
            <p:nvPr/>
          </p:nvSpPr>
          <p:spPr bwMode="auto">
            <a:xfrm>
              <a:off x="5144098" y="2560320"/>
              <a:ext cx="3321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a:t>U</a:t>
              </a:r>
              <a:endParaRPr lang="en-US" sz="1800" dirty="0"/>
            </a:p>
          </p:txBody>
        </p:sp>
        <p:cxnSp>
          <p:nvCxnSpPr>
            <p:cNvPr id="37" name="Straight Arrow Connector 11"/>
            <p:cNvCxnSpPr>
              <a:cxnSpLocks noChangeShapeType="1"/>
            </p:cNvCxnSpPr>
            <p:nvPr/>
          </p:nvCxnSpPr>
          <p:spPr bwMode="auto">
            <a:xfrm>
              <a:off x="5878718" y="2590800"/>
              <a:ext cx="1284082" cy="376061"/>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7461995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533400"/>
            <a:ext cx="2271135" cy="461665"/>
          </a:xfrm>
          <a:prstGeom prst="rect">
            <a:avLst/>
          </a:prstGeom>
          <a:noFill/>
        </p:spPr>
        <p:txBody>
          <a:bodyPr wrap="none" rtlCol="0">
            <a:spAutoFit/>
          </a:bodyPr>
          <a:lstStyle/>
          <a:p>
            <a:r>
              <a:rPr lang="en-US" sz="2400" b="1" smtClean="0">
                <a:solidFill>
                  <a:srgbClr val="CC00CC"/>
                </a:solidFill>
              </a:rPr>
              <a:t>Berkson’s biases</a:t>
            </a:r>
            <a:endParaRPr lang="en-US" sz="2400" b="1" dirty="0" smtClean="0"/>
          </a:p>
        </p:txBody>
      </p:sp>
      <p:grpSp>
        <p:nvGrpSpPr>
          <p:cNvPr id="2" name="Group 1"/>
          <p:cNvGrpSpPr/>
          <p:nvPr/>
        </p:nvGrpSpPr>
        <p:grpSpPr>
          <a:xfrm>
            <a:off x="1752600" y="3570716"/>
            <a:ext cx="5486654" cy="1573306"/>
            <a:chOff x="1752600" y="3151094"/>
            <a:chExt cx="5486654" cy="1573306"/>
          </a:xfrm>
        </p:grpSpPr>
        <p:sp>
          <p:nvSpPr>
            <p:cNvPr id="16" name="TextBox 15"/>
            <p:cNvSpPr txBox="1"/>
            <p:nvPr/>
          </p:nvSpPr>
          <p:spPr>
            <a:xfrm>
              <a:off x="1752600" y="4352364"/>
              <a:ext cx="1356590" cy="369332"/>
            </a:xfrm>
            <a:prstGeom prst="rect">
              <a:avLst/>
            </a:prstGeom>
            <a:noFill/>
          </p:spPr>
          <p:txBody>
            <a:bodyPr wrap="none" rtlCol="0">
              <a:spAutoFit/>
            </a:bodyPr>
            <a:lstStyle/>
            <a:p>
              <a:pPr algn="ctr"/>
              <a:r>
                <a:rPr lang="en-US" dirty="0" smtClean="0"/>
                <a:t>Cholecystitis</a:t>
              </a:r>
              <a:endParaRPr lang="en-US" dirty="0"/>
            </a:p>
          </p:txBody>
        </p:sp>
        <p:sp>
          <p:nvSpPr>
            <p:cNvPr id="17" name="TextBox 16"/>
            <p:cNvSpPr txBox="1"/>
            <p:nvPr/>
          </p:nvSpPr>
          <p:spPr>
            <a:xfrm>
              <a:off x="5928590" y="3294529"/>
              <a:ext cx="1310664" cy="369332"/>
            </a:xfrm>
            <a:prstGeom prst="rect">
              <a:avLst/>
            </a:prstGeom>
            <a:noFill/>
            <a:ln>
              <a:solidFill>
                <a:schemeClr val="tx1"/>
              </a:solidFill>
            </a:ln>
          </p:spPr>
          <p:txBody>
            <a:bodyPr wrap="square" rtlCol="0">
              <a:spAutoFit/>
            </a:bodyPr>
            <a:lstStyle/>
            <a:p>
              <a:pPr algn="ctr"/>
              <a:r>
                <a:rPr lang="en-US" dirty="0" smtClean="0"/>
                <a:t>Selection</a:t>
              </a:r>
              <a:endParaRPr lang="en-US" dirty="0"/>
            </a:p>
          </p:txBody>
        </p:sp>
        <p:sp>
          <p:nvSpPr>
            <p:cNvPr id="18" name="TextBox 17"/>
            <p:cNvSpPr txBox="1"/>
            <p:nvPr/>
          </p:nvSpPr>
          <p:spPr>
            <a:xfrm>
              <a:off x="4015629" y="4348571"/>
              <a:ext cx="1116011" cy="369332"/>
            </a:xfrm>
            <a:prstGeom prst="rect">
              <a:avLst/>
            </a:prstGeom>
            <a:noFill/>
            <a:ln>
              <a:solidFill>
                <a:schemeClr val="tx1"/>
              </a:solidFill>
            </a:ln>
          </p:spPr>
          <p:txBody>
            <a:bodyPr wrap="none" rtlCol="0">
              <a:spAutoFit/>
            </a:bodyPr>
            <a:lstStyle/>
            <a:p>
              <a:pPr algn="ctr"/>
              <a:r>
                <a:rPr lang="en-US" dirty="0" smtClean="0"/>
                <a:t>Clinic visit</a:t>
              </a:r>
              <a:endParaRPr lang="en-US" dirty="0"/>
            </a:p>
          </p:txBody>
        </p:sp>
        <p:cxnSp>
          <p:nvCxnSpPr>
            <p:cNvPr id="19" name="Straight Arrow Connector 18"/>
            <p:cNvCxnSpPr>
              <a:stCxn id="16" idx="3"/>
              <a:endCxn id="18" idx="1"/>
            </p:cNvCxnSpPr>
            <p:nvPr/>
          </p:nvCxnSpPr>
          <p:spPr>
            <a:xfrm flipV="1">
              <a:off x="3109190" y="4533237"/>
              <a:ext cx="906439" cy="37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139488" y="3697941"/>
              <a:ext cx="787285" cy="6640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87731" y="3151094"/>
              <a:ext cx="1157355" cy="646331"/>
            </a:xfrm>
            <a:prstGeom prst="rect">
              <a:avLst/>
            </a:prstGeom>
            <a:noFill/>
          </p:spPr>
          <p:txBody>
            <a:bodyPr wrap="square" rtlCol="0">
              <a:spAutoFit/>
            </a:bodyPr>
            <a:lstStyle/>
            <a:p>
              <a:pPr algn="ctr"/>
              <a:r>
                <a:rPr lang="en-US" dirty="0" smtClean="0"/>
                <a:t>Refractive errors</a:t>
              </a:r>
              <a:endParaRPr lang="en-US" dirty="0"/>
            </a:p>
          </p:txBody>
        </p:sp>
        <p:cxnSp>
          <p:nvCxnSpPr>
            <p:cNvPr id="22" name="Straight Arrow Connector 21"/>
            <p:cNvCxnSpPr>
              <a:stCxn id="21" idx="2"/>
              <a:endCxn id="18" idx="0"/>
            </p:cNvCxnSpPr>
            <p:nvPr/>
          </p:nvCxnSpPr>
          <p:spPr>
            <a:xfrm>
              <a:off x="4566409" y="3797425"/>
              <a:ext cx="7226" cy="5511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7" idx="2"/>
              <a:endCxn id="25" idx="0"/>
            </p:cNvCxnSpPr>
            <p:nvPr/>
          </p:nvCxnSpPr>
          <p:spPr>
            <a:xfrm>
              <a:off x="6583922" y="3663861"/>
              <a:ext cx="3930" cy="691207"/>
            </a:xfrm>
            <a:prstGeom prst="straightConnector1">
              <a:avLst/>
            </a:prstGeom>
            <a:ln>
              <a:solidFill>
                <a:schemeClr val="tx1"/>
              </a:solidFill>
              <a:headEnd type="arrow" w="med" len="me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1" idx="3"/>
              <a:endCxn id="17" idx="1"/>
            </p:cNvCxnSpPr>
            <p:nvPr/>
          </p:nvCxnSpPr>
          <p:spPr>
            <a:xfrm>
              <a:off x="5145086" y="3474260"/>
              <a:ext cx="783504" cy="49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084605" y="4355068"/>
              <a:ext cx="1006493" cy="369332"/>
            </a:xfrm>
            <a:prstGeom prst="rect">
              <a:avLst/>
            </a:prstGeom>
            <a:noFill/>
          </p:spPr>
          <p:txBody>
            <a:bodyPr wrap="none" rtlCol="0">
              <a:spAutoFit/>
            </a:bodyPr>
            <a:lstStyle/>
            <a:p>
              <a:pPr algn="ctr"/>
              <a:r>
                <a:rPr lang="en-US" dirty="0" smtClean="0"/>
                <a:t>Diabetes</a:t>
              </a:r>
              <a:endParaRPr lang="en-US" dirty="0"/>
            </a:p>
          </p:txBody>
        </p:sp>
        <p:cxnSp>
          <p:nvCxnSpPr>
            <p:cNvPr id="26" name="Straight Arrow Connector 25"/>
            <p:cNvCxnSpPr>
              <a:stCxn id="25" idx="1"/>
              <a:endCxn id="18" idx="3"/>
            </p:cNvCxnSpPr>
            <p:nvPr/>
          </p:nvCxnSpPr>
          <p:spPr>
            <a:xfrm flipH="1" flipV="1">
              <a:off x="5131640" y="4533237"/>
              <a:ext cx="952965" cy="649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0D9CEC79-7381-4054-ADA6-3AED7F0DF6C5}" type="slidenum">
              <a:rPr lang="en-US" smtClean="0"/>
              <a:pPr/>
              <a:t>59</a:t>
            </a:fld>
            <a:endParaRPr lang="en-US" dirty="0"/>
          </a:p>
        </p:txBody>
      </p:sp>
      <p:sp>
        <p:nvSpPr>
          <p:cNvPr id="6" name="TextBox 5"/>
          <p:cNvSpPr txBox="1"/>
          <p:nvPr/>
        </p:nvSpPr>
        <p:spPr>
          <a:xfrm>
            <a:off x="153515" y="6367046"/>
            <a:ext cx="2970685" cy="338554"/>
          </a:xfrm>
          <a:prstGeom prst="rect">
            <a:avLst/>
          </a:prstGeom>
          <a:noFill/>
        </p:spPr>
        <p:txBody>
          <a:bodyPr wrap="none" rtlCol="0">
            <a:spAutoFit/>
          </a:bodyPr>
          <a:lstStyle/>
          <a:p>
            <a:r>
              <a:rPr lang="en-US" sz="1600" dirty="0" smtClean="0"/>
              <a:t>Berkson (</a:t>
            </a:r>
            <a:r>
              <a:rPr lang="en-US" sz="1600" smtClean="0"/>
              <a:t>1946), Westreich (2012)</a:t>
            </a:r>
            <a:endParaRPr lang="en-US" sz="1600" dirty="0" smtClean="0"/>
          </a:p>
        </p:txBody>
      </p:sp>
      <p:grpSp>
        <p:nvGrpSpPr>
          <p:cNvPr id="3" name="Group 2"/>
          <p:cNvGrpSpPr/>
          <p:nvPr/>
        </p:nvGrpSpPr>
        <p:grpSpPr>
          <a:xfrm>
            <a:off x="1905000" y="1371600"/>
            <a:ext cx="5338498" cy="1481251"/>
            <a:chOff x="1905000" y="951978"/>
            <a:chExt cx="5338498" cy="1481251"/>
          </a:xfrm>
        </p:grpSpPr>
        <p:sp>
          <p:nvSpPr>
            <p:cNvPr id="29" name="TextBox 28"/>
            <p:cNvSpPr txBox="1"/>
            <p:nvPr/>
          </p:nvSpPr>
          <p:spPr>
            <a:xfrm>
              <a:off x="1905000" y="2061193"/>
              <a:ext cx="1356590" cy="369332"/>
            </a:xfrm>
            <a:prstGeom prst="rect">
              <a:avLst/>
            </a:prstGeom>
            <a:noFill/>
          </p:spPr>
          <p:txBody>
            <a:bodyPr wrap="none" rtlCol="0">
              <a:spAutoFit/>
            </a:bodyPr>
            <a:lstStyle/>
            <a:p>
              <a:pPr algn="ctr"/>
              <a:r>
                <a:rPr lang="en-US" dirty="0" smtClean="0"/>
                <a:t>Cholecystitis</a:t>
              </a:r>
              <a:endParaRPr lang="en-US" dirty="0"/>
            </a:p>
          </p:txBody>
        </p:sp>
        <p:sp>
          <p:nvSpPr>
            <p:cNvPr id="31" name="TextBox 30"/>
            <p:cNvSpPr txBox="1"/>
            <p:nvPr/>
          </p:nvSpPr>
          <p:spPr>
            <a:xfrm>
              <a:off x="4168029" y="2057400"/>
              <a:ext cx="1116011" cy="369332"/>
            </a:xfrm>
            <a:prstGeom prst="rect">
              <a:avLst/>
            </a:prstGeom>
            <a:noFill/>
            <a:ln>
              <a:noFill/>
            </a:ln>
          </p:spPr>
          <p:txBody>
            <a:bodyPr wrap="none" rtlCol="0">
              <a:spAutoFit/>
            </a:bodyPr>
            <a:lstStyle/>
            <a:p>
              <a:pPr algn="ctr"/>
              <a:r>
                <a:rPr lang="en-US" dirty="0" smtClean="0"/>
                <a:t>Clinic visit</a:t>
              </a:r>
              <a:endParaRPr lang="en-US" dirty="0"/>
            </a:p>
          </p:txBody>
        </p:sp>
        <p:cxnSp>
          <p:nvCxnSpPr>
            <p:cNvPr id="32" name="Straight Arrow Connector 31"/>
            <p:cNvCxnSpPr>
              <a:stCxn id="29" idx="3"/>
              <a:endCxn id="31" idx="1"/>
            </p:cNvCxnSpPr>
            <p:nvPr/>
          </p:nvCxnSpPr>
          <p:spPr>
            <a:xfrm flipV="1">
              <a:off x="3261590" y="2242066"/>
              <a:ext cx="906439" cy="37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237005" y="2063897"/>
              <a:ext cx="1006493" cy="369332"/>
            </a:xfrm>
            <a:prstGeom prst="rect">
              <a:avLst/>
            </a:prstGeom>
            <a:noFill/>
          </p:spPr>
          <p:txBody>
            <a:bodyPr wrap="none" rtlCol="0">
              <a:spAutoFit/>
            </a:bodyPr>
            <a:lstStyle/>
            <a:p>
              <a:pPr algn="ctr"/>
              <a:r>
                <a:rPr lang="en-US" dirty="0" smtClean="0"/>
                <a:t>Diabetes</a:t>
              </a:r>
              <a:endParaRPr lang="en-US" dirty="0"/>
            </a:p>
          </p:txBody>
        </p:sp>
        <p:cxnSp>
          <p:nvCxnSpPr>
            <p:cNvPr id="39" name="Straight Arrow Connector 38"/>
            <p:cNvCxnSpPr>
              <a:stCxn id="38" idx="1"/>
              <a:endCxn id="31" idx="3"/>
            </p:cNvCxnSpPr>
            <p:nvPr/>
          </p:nvCxnSpPr>
          <p:spPr>
            <a:xfrm flipH="1" flipV="1">
              <a:off x="5284040" y="2242066"/>
              <a:ext cx="952965" cy="649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077222" y="951978"/>
              <a:ext cx="1310664" cy="369332"/>
            </a:xfrm>
            <a:prstGeom prst="rect">
              <a:avLst/>
            </a:prstGeom>
            <a:noFill/>
            <a:ln>
              <a:solidFill>
                <a:schemeClr val="tx1"/>
              </a:solidFill>
            </a:ln>
          </p:spPr>
          <p:txBody>
            <a:bodyPr wrap="square" rtlCol="0">
              <a:spAutoFit/>
            </a:bodyPr>
            <a:lstStyle/>
            <a:p>
              <a:pPr algn="ctr"/>
              <a:r>
                <a:rPr lang="en-US" dirty="0" smtClean="0"/>
                <a:t>Selection</a:t>
              </a:r>
              <a:endParaRPr lang="en-US" dirty="0"/>
            </a:p>
          </p:txBody>
        </p:sp>
        <p:cxnSp>
          <p:nvCxnSpPr>
            <p:cNvPr id="28" name="Straight Arrow Connector 27"/>
            <p:cNvCxnSpPr>
              <a:stCxn id="27" idx="2"/>
            </p:cNvCxnSpPr>
            <p:nvPr/>
          </p:nvCxnSpPr>
          <p:spPr>
            <a:xfrm>
              <a:off x="4732554" y="1321310"/>
              <a:ext cx="3930" cy="691207"/>
            </a:xfrm>
            <a:prstGeom prst="straightConnector1">
              <a:avLst/>
            </a:prstGeom>
            <a:ln>
              <a:solidFill>
                <a:schemeClr val="tx1"/>
              </a:solidFill>
              <a:headEnd type="arrow" w="med" len="med"/>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9327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57200" y="341936"/>
            <a:ext cx="8229600" cy="572464"/>
          </a:xfrm>
          <a:prstGeom prst="rect">
            <a:avLst/>
          </a:prstGeom>
          <a:noFill/>
          <a:ln w="34925">
            <a:noFill/>
            <a:miter lim="800000"/>
            <a:headEnd/>
            <a:tailEnd type="none" w="lg" len="lg"/>
          </a:ln>
          <a:effectLst/>
        </p:spPr>
        <p:txBody>
          <a:bodyPr>
            <a:spAutoFit/>
          </a:bodyPr>
          <a:lstStyle/>
          <a:p>
            <a:pPr>
              <a:lnSpc>
                <a:spcPct val="130000"/>
              </a:lnSpc>
              <a:tabLst>
                <a:tab pos="338138" algn="l"/>
                <a:tab pos="688975" algn="l"/>
              </a:tabLst>
            </a:pPr>
            <a:r>
              <a:rPr lang="en-US" sz="2400" b="1" dirty="0" smtClean="0">
                <a:solidFill>
                  <a:srgbClr val="CC00CC"/>
                </a:solidFill>
              </a:rPr>
              <a:t>Need for causal thinking in selecting conditioning </a:t>
            </a:r>
            <a:r>
              <a:rPr lang="en-US" sz="2400" b="1" dirty="0">
                <a:solidFill>
                  <a:srgbClr val="CC00CC"/>
                </a:solidFill>
              </a:rPr>
              <a:t>variables</a:t>
            </a:r>
          </a:p>
        </p:txBody>
      </p:sp>
      <p:sp>
        <p:nvSpPr>
          <p:cNvPr id="4" name="Text Box 3"/>
          <p:cNvSpPr txBox="1">
            <a:spLocks noChangeArrowheads="1"/>
          </p:cNvSpPr>
          <p:nvPr/>
        </p:nvSpPr>
        <p:spPr bwMode="auto">
          <a:xfrm>
            <a:off x="533400" y="1082457"/>
            <a:ext cx="7391400" cy="3108543"/>
          </a:xfrm>
          <a:prstGeom prst="rect">
            <a:avLst/>
          </a:prstGeom>
          <a:noFill/>
          <a:ln w="19050">
            <a:solidFill>
              <a:schemeClr val="tx1"/>
            </a:solidFill>
            <a:miter lim="800000"/>
            <a:headEnd/>
            <a:tailEnd type="none" w="lg" len="lg"/>
          </a:ln>
          <a:effectLst/>
        </p:spPr>
        <p:txBody>
          <a:bodyPr wrap="square">
            <a:spAutoFit/>
          </a:bodyPr>
          <a:lstStyle/>
          <a:p>
            <a:pPr>
              <a:lnSpc>
                <a:spcPct val="140000"/>
              </a:lnSpc>
              <a:tabLst>
                <a:tab pos="290513" algn="l"/>
              </a:tabLst>
            </a:pPr>
            <a:r>
              <a:rPr lang="en-US" sz="2000" dirty="0"/>
              <a:t>“Prerequisite to any evaluation of confounding in the data is the consideration of causal relationships that the investigator believes to be operating in the target population.  This latter point has not been fully appreciated by many investigators, and, if it is ignored the result may be unwarranted control of nonconfounders.  Such unnecessary adjustment can lower precision and may even introduce bias into the estimate of effect</a:t>
            </a:r>
            <a:r>
              <a:rPr lang="en-US" sz="2000" dirty="0" smtClean="0"/>
              <a:t>.”</a:t>
            </a:r>
            <a:endParaRPr lang="en-US" sz="2000" dirty="0"/>
          </a:p>
        </p:txBody>
      </p:sp>
      <p:sp>
        <p:nvSpPr>
          <p:cNvPr id="5" name="TextBox 4"/>
          <p:cNvSpPr txBox="1"/>
          <p:nvPr/>
        </p:nvSpPr>
        <p:spPr>
          <a:xfrm>
            <a:off x="685800" y="6248400"/>
            <a:ext cx="2118400" cy="338554"/>
          </a:xfrm>
          <a:prstGeom prst="rect">
            <a:avLst/>
          </a:prstGeom>
          <a:noFill/>
        </p:spPr>
        <p:txBody>
          <a:bodyPr wrap="none" rtlCol="0">
            <a:spAutoFit/>
          </a:bodyPr>
          <a:lstStyle/>
          <a:p>
            <a:r>
              <a:rPr lang="en-US" sz="1600" dirty="0" smtClean="0"/>
              <a:t>Kleinbaum et al. (1982)</a:t>
            </a:r>
          </a:p>
        </p:txBody>
      </p:sp>
      <p:sp>
        <p:nvSpPr>
          <p:cNvPr id="7" name="Slide Number Placeholder 6"/>
          <p:cNvSpPr>
            <a:spLocks noGrp="1"/>
          </p:cNvSpPr>
          <p:nvPr>
            <p:ph type="sldNum" sz="quarter" idx="12"/>
          </p:nvPr>
        </p:nvSpPr>
        <p:spPr/>
        <p:txBody>
          <a:bodyPr/>
          <a:lstStyle/>
          <a:p>
            <a:fld id="{0D9CEC79-7381-4054-ADA6-3AED7F0DF6C5}" type="slidenum">
              <a:rPr lang="en-US" smtClean="0"/>
              <a:pPr/>
              <a:t>6</a:t>
            </a:fld>
            <a:endParaRPr lang="en-US" dirty="0"/>
          </a:p>
        </p:txBody>
      </p:sp>
      <p:sp>
        <p:nvSpPr>
          <p:cNvPr id="6" name="Line 6"/>
          <p:cNvSpPr>
            <a:spLocks noChangeShapeType="1"/>
          </p:cNvSpPr>
          <p:nvPr/>
        </p:nvSpPr>
        <p:spPr bwMode="auto">
          <a:xfrm>
            <a:off x="648222" y="1956148"/>
            <a:ext cx="377137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en-US" dirty="0"/>
          </a:p>
        </p:txBody>
      </p:sp>
    </p:spTree>
    <p:extLst>
      <p:ext uri="{BB962C8B-B14F-4D97-AF65-F5344CB8AC3E}">
        <p14:creationId xmlns:p14="http://schemas.microsoft.com/office/powerpoint/2010/main" val="4485291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3400" y="381000"/>
            <a:ext cx="7979941" cy="461665"/>
          </a:xfrm>
          <a:prstGeom prst="rect">
            <a:avLst/>
          </a:prstGeom>
          <a:noFill/>
        </p:spPr>
        <p:txBody>
          <a:bodyPr wrap="none" rtlCol="0">
            <a:spAutoFit/>
          </a:bodyPr>
          <a:lstStyle/>
          <a:p>
            <a:r>
              <a:rPr lang="en-US" sz="2400" b="1">
                <a:solidFill>
                  <a:srgbClr val="CC00CC"/>
                </a:solidFill>
              </a:rPr>
              <a:t>E</a:t>
            </a:r>
            <a:r>
              <a:rPr lang="en-US" sz="2400" b="1" smtClean="0">
                <a:solidFill>
                  <a:srgbClr val="CC00CC"/>
                </a:solidFill>
              </a:rPr>
              <a:t>xample of potential for selection bias in social epidemiology</a:t>
            </a:r>
            <a:endParaRPr lang="en-US" sz="2400" b="1" dirty="0" smtClean="0">
              <a:solidFill>
                <a:srgbClr val="CC00CC"/>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6534150" cy="3106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85800" y="6324600"/>
            <a:ext cx="2748060" cy="338554"/>
          </a:xfrm>
          <a:prstGeom prst="rect">
            <a:avLst/>
          </a:prstGeom>
          <a:noFill/>
        </p:spPr>
        <p:txBody>
          <a:bodyPr wrap="none" rtlCol="0">
            <a:spAutoFit/>
          </a:bodyPr>
          <a:lstStyle/>
          <a:p>
            <a:r>
              <a:rPr lang="en-US" sz="1600" dirty="0" smtClean="0"/>
              <a:t>Fleischer and Diez-Roux (2009)</a:t>
            </a:r>
          </a:p>
        </p:txBody>
      </p:sp>
      <p:sp>
        <p:nvSpPr>
          <p:cNvPr id="4" name="Slide Number Placeholder 3"/>
          <p:cNvSpPr>
            <a:spLocks noGrp="1"/>
          </p:cNvSpPr>
          <p:nvPr>
            <p:ph type="sldNum" sz="quarter" idx="12"/>
          </p:nvPr>
        </p:nvSpPr>
        <p:spPr/>
        <p:txBody>
          <a:bodyPr/>
          <a:lstStyle/>
          <a:p>
            <a:fld id="{0D9CEC79-7381-4054-ADA6-3AED7F0DF6C5}" type="slidenum">
              <a:rPr lang="en-US" smtClean="0"/>
              <a:pPr/>
              <a:t>60</a:t>
            </a:fld>
            <a:endParaRPr lang="en-US" dirty="0"/>
          </a:p>
        </p:txBody>
      </p:sp>
    </p:spTree>
    <p:extLst>
      <p:ext uri="{BB962C8B-B14F-4D97-AF65-F5344CB8AC3E}">
        <p14:creationId xmlns:p14="http://schemas.microsoft.com/office/powerpoint/2010/main" val="46795557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457200"/>
            <a:ext cx="7961090" cy="461665"/>
          </a:xfrm>
          <a:prstGeom prst="rect">
            <a:avLst/>
          </a:prstGeom>
          <a:noFill/>
        </p:spPr>
        <p:txBody>
          <a:bodyPr wrap="none" rtlCol="0">
            <a:spAutoFit/>
          </a:bodyPr>
          <a:lstStyle/>
          <a:p>
            <a:r>
              <a:rPr lang="en-US" sz="2400" b="1" dirty="0" smtClean="0">
                <a:solidFill>
                  <a:srgbClr val="CC00CC"/>
                </a:solidFill>
              </a:rPr>
              <a:t>Sometimes we forget the 3</a:t>
            </a:r>
            <a:r>
              <a:rPr lang="en-US" sz="2400" b="1" baseline="30000" dirty="0" smtClean="0">
                <a:solidFill>
                  <a:srgbClr val="CC00CC"/>
                </a:solidFill>
              </a:rPr>
              <a:t>rd</a:t>
            </a:r>
            <a:r>
              <a:rPr lang="en-US" sz="2400" b="1" dirty="0" smtClean="0">
                <a:solidFill>
                  <a:srgbClr val="CC00CC"/>
                </a:solidFill>
              </a:rPr>
              <a:t> reason for a natural association.</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6534150" cy="3106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85800" y="6324600"/>
            <a:ext cx="2748060" cy="338554"/>
          </a:xfrm>
          <a:prstGeom prst="rect">
            <a:avLst/>
          </a:prstGeom>
          <a:noFill/>
        </p:spPr>
        <p:txBody>
          <a:bodyPr wrap="none" rtlCol="0">
            <a:spAutoFit/>
          </a:bodyPr>
          <a:lstStyle/>
          <a:p>
            <a:r>
              <a:rPr lang="en-US" sz="1600" dirty="0" smtClean="0"/>
              <a:t>Fleischer and Diez-Roux (2009)</a:t>
            </a:r>
          </a:p>
        </p:txBody>
      </p:sp>
      <p:sp>
        <p:nvSpPr>
          <p:cNvPr id="3" name="Rectangle 2"/>
          <p:cNvSpPr/>
          <p:nvPr/>
        </p:nvSpPr>
        <p:spPr>
          <a:xfrm>
            <a:off x="5715000" y="2247378"/>
            <a:ext cx="838200"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7010400" y="2286000"/>
            <a:ext cx="1391663" cy="923330"/>
          </a:xfrm>
          <a:prstGeom prst="rect">
            <a:avLst/>
          </a:prstGeom>
          <a:noFill/>
        </p:spPr>
        <p:txBody>
          <a:bodyPr wrap="none" rtlCol="0">
            <a:spAutoFit/>
          </a:bodyPr>
          <a:lstStyle/>
          <a:p>
            <a:pPr algn="ctr"/>
            <a:r>
              <a:rPr lang="en-US" dirty="0" smtClean="0"/>
              <a:t>Genes,</a:t>
            </a:r>
          </a:p>
          <a:p>
            <a:pPr algn="ctr"/>
            <a:r>
              <a:rPr lang="en-US" dirty="0" smtClean="0"/>
              <a:t>family</a:t>
            </a:r>
          </a:p>
          <a:p>
            <a:pPr algn="ctr"/>
            <a:r>
              <a:rPr lang="en-US" dirty="0" smtClean="0"/>
              <a:t>environment</a:t>
            </a:r>
          </a:p>
        </p:txBody>
      </p:sp>
      <p:cxnSp>
        <p:nvCxnSpPr>
          <p:cNvPr id="7" name="Straight Arrow Connector 6"/>
          <p:cNvCxnSpPr/>
          <p:nvPr/>
        </p:nvCxnSpPr>
        <p:spPr>
          <a:xfrm flipH="1" flipV="1">
            <a:off x="5969358" y="2133600"/>
            <a:ext cx="12192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934200" y="3276600"/>
            <a:ext cx="3810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5799" y="5024735"/>
            <a:ext cx="7716263" cy="830997"/>
          </a:xfrm>
          <a:prstGeom prst="rect">
            <a:avLst/>
          </a:prstGeom>
          <a:noFill/>
        </p:spPr>
        <p:txBody>
          <a:bodyPr wrap="square" rtlCol="0">
            <a:spAutoFit/>
          </a:bodyPr>
          <a:lstStyle/>
          <a:p>
            <a:r>
              <a:rPr lang="en-US" sz="2400" b="1" dirty="0" smtClean="0">
                <a:solidFill>
                  <a:srgbClr val="CC00CC"/>
                </a:solidFill>
              </a:rPr>
              <a:t>Sometimes the reason for an association doesn’t matter to a solution of a DAG.</a:t>
            </a:r>
          </a:p>
        </p:txBody>
      </p:sp>
      <p:sp>
        <p:nvSpPr>
          <p:cNvPr id="13" name="Slide Number Placeholder 12"/>
          <p:cNvSpPr>
            <a:spLocks noGrp="1"/>
          </p:cNvSpPr>
          <p:nvPr>
            <p:ph type="sldNum" sz="quarter" idx="12"/>
          </p:nvPr>
        </p:nvSpPr>
        <p:spPr/>
        <p:txBody>
          <a:bodyPr/>
          <a:lstStyle/>
          <a:p>
            <a:fld id="{0D9CEC79-7381-4054-ADA6-3AED7F0DF6C5}" type="slidenum">
              <a:rPr lang="en-US" smtClean="0"/>
              <a:pPr/>
              <a:t>61</a:t>
            </a:fld>
            <a:endParaRPr lang="en-US" dirty="0"/>
          </a:p>
        </p:txBody>
      </p:sp>
    </p:spTree>
    <p:extLst>
      <p:ext uri="{BB962C8B-B14F-4D97-AF65-F5344CB8AC3E}">
        <p14:creationId xmlns:p14="http://schemas.microsoft.com/office/powerpoint/2010/main" val="12233288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62</a:t>
            </a:fld>
            <a:endParaRPr lang="en-US" dirty="0"/>
          </a:p>
        </p:txBody>
      </p:sp>
      <p:sp>
        <p:nvSpPr>
          <p:cNvPr id="3" name="Text Box 5"/>
          <p:cNvSpPr txBox="1">
            <a:spLocks noChangeArrowheads="1"/>
          </p:cNvSpPr>
          <p:nvPr/>
        </p:nvSpPr>
        <p:spPr bwMode="auto">
          <a:xfrm>
            <a:off x="3733800" y="1143000"/>
            <a:ext cx="2819400" cy="42497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85750" algn="l"/>
              </a:tabLst>
              <a:defRPr sz="2000">
                <a:solidFill>
                  <a:schemeClr val="tx1"/>
                </a:solidFill>
                <a:latin typeface="Calibri" pitchFamily="34" charset="0"/>
              </a:defRPr>
            </a:lvl1pPr>
            <a:lvl2pPr marL="742950" indent="-285750" eaLnBrk="0" hangingPunct="0">
              <a:tabLst>
                <a:tab pos="285750" algn="l"/>
              </a:tabLst>
              <a:defRPr sz="2000">
                <a:solidFill>
                  <a:schemeClr val="tx1"/>
                </a:solidFill>
                <a:latin typeface="Calibri" pitchFamily="34" charset="0"/>
              </a:defRPr>
            </a:lvl2pPr>
            <a:lvl3pPr marL="1143000" indent="-228600" eaLnBrk="0" hangingPunct="0">
              <a:tabLst>
                <a:tab pos="285750" algn="l"/>
              </a:tabLst>
              <a:defRPr sz="2000">
                <a:solidFill>
                  <a:schemeClr val="tx1"/>
                </a:solidFill>
                <a:latin typeface="Calibri" pitchFamily="34" charset="0"/>
              </a:defRPr>
            </a:lvl3pPr>
            <a:lvl4pPr marL="1600200" indent="-228600" eaLnBrk="0" hangingPunct="0">
              <a:tabLst>
                <a:tab pos="285750" algn="l"/>
              </a:tabLst>
              <a:defRPr sz="2000">
                <a:solidFill>
                  <a:schemeClr val="tx1"/>
                </a:solidFill>
                <a:latin typeface="Calibri" pitchFamily="34" charset="0"/>
              </a:defRPr>
            </a:lvl4pPr>
            <a:lvl5pPr marL="2057400" indent="-228600" eaLnBrk="0" hangingPunct="0">
              <a:tabLst>
                <a:tab pos="285750" algn="l"/>
              </a:tabLst>
              <a:defRPr sz="2000">
                <a:solidFill>
                  <a:schemeClr val="tx1"/>
                </a:solidFill>
                <a:latin typeface="Calibri" pitchFamily="34" charset="0"/>
              </a:defRPr>
            </a:lvl5pPr>
            <a:lvl6pPr marL="2514600" indent="-228600" eaLnBrk="0" fontAlgn="base" hangingPunct="0">
              <a:spcBef>
                <a:spcPct val="0"/>
              </a:spcBef>
              <a:spcAft>
                <a:spcPct val="0"/>
              </a:spcAft>
              <a:tabLst>
                <a:tab pos="285750" algn="l"/>
              </a:tabLst>
              <a:defRPr sz="2000">
                <a:solidFill>
                  <a:schemeClr val="tx1"/>
                </a:solidFill>
                <a:latin typeface="Calibri" pitchFamily="34" charset="0"/>
              </a:defRPr>
            </a:lvl6pPr>
            <a:lvl7pPr marL="2971800" indent="-228600" eaLnBrk="0" fontAlgn="base" hangingPunct="0">
              <a:spcBef>
                <a:spcPct val="0"/>
              </a:spcBef>
              <a:spcAft>
                <a:spcPct val="0"/>
              </a:spcAft>
              <a:tabLst>
                <a:tab pos="285750" algn="l"/>
              </a:tabLst>
              <a:defRPr sz="2000">
                <a:solidFill>
                  <a:schemeClr val="tx1"/>
                </a:solidFill>
                <a:latin typeface="Calibri" pitchFamily="34" charset="0"/>
              </a:defRPr>
            </a:lvl7pPr>
            <a:lvl8pPr marL="3429000" indent="-228600" eaLnBrk="0" fontAlgn="base" hangingPunct="0">
              <a:spcBef>
                <a:spcPct val="0"/>
              </a:spcBef>
              <a:spcAft>
                <a:spcPct val="0"/>
              </a:spcAft>
              <a:tabLst>
                <a:tab pos="285750" algn="l"/>
              </a:tabLst>
              <a:defRPr sz="2000">
                <a:solidFill>
                  <a:schemeClr val="tx1"/>
                </a:solidFill>
                <a:latin typeface="Calibri" pitchFamily="34" charset="0"/>
              </a:defRPr>
            </a:lvl8pPr>
            <a:lvl9pPr marL="3886200" indent="-228600" eaLnBrk="0" fontAlgn="base" hangingPunct="0">
              <a:spcBef>
                <a:spcPct val="0"/>
              </a:spcBef>
              <a:spcAft>
                <a:spcPct val="0"/>
              </a:spcAft>
              <a:tabLst>
                <a:tab pos="285750" algn="l"/>
              </a:tabLst>
              <a:defRPr sz="2000">
                <a:solidFill>
                  <a:schemeClr val="tx1"/>
                </a:solidFill>
                <a:latin typeface="Calibri" pitchFamily="34" charset="0"/>
              </a:defRPr>
            </a:lvl9pPr>
          </a:lstStyle>
          <a:p>
            <a:pPr eaLnBrk="1" hangingPunct="1">
              <a:lnSpc>
                <a:spcPct val="150000"/>
              </a:lnSpc>
            </a:pPr>
            <a:r>
              <a:rPr lang="en-US" sz="1400" dirty="0">
                <a:solidFill>
                  <a:srgbClr val="000000"/>
                </a:solidFill>
                <a:latin typeface="Arial" charset="0"/>
                <a:cs typeface="Arial" charset="0"/>
              </a:rPr>
              <a:t>X	Warm-up exercises</a:t>
            </a:r>
          </a:p>
          <a:p>
            <a:pPr eaLnBrk="1" hangingPunct="1">
              <a:lnSpc>
                <a:spcPct val="150000"/>
              </a:lnSpc>
            </a:pPr>
            <a:r>
              <a:rPr lang="en-US" sz="1400" dirty="0">
                <a:solidFill>
                  <a:srgbClr val="000000"/>
                </a:solidFill>
                <a:latin typeface="Arial" charset="0"/>
                <a:cs typeface="Arial" charset="0"/>
              </a:rPr>
              <a:t>Y	Injury</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a:t>
            </a:r>
            <a:r>
              <a:rPr lang="en-US" sz="1400" dirty="0">
                <a:solidFill>
                  <a:srgbClr val="000000"/>
                </a:solidFill>
                <a:latin typeface="Arial" charset="0"/>
                <a:cs typeface="Arial" charset="0"/>
              </a:rPr>
              <a:t>	Neuromuscular fatigue</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2</a:t>
            </a:r>
            <a:r>
              <a:rPr lang="en-US" sz="1400" dirty="0">
                <a:solidFill>
                  <a:srgbClr val="000000"/>
                </a:solidFill>
                <a:latin typeface="Arial" charset="0"/>
                <a:cs typeface="Arial" charset="0"/>
              </a:rPr>
              <a:t>	Tissue weakness</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3</a:t>
            </a:r>
            <a:r>
              <a:rPr lang="en-US" sz="1400" dirty="0">
                <a:solidFill>
                  <a:srgbClr val="000000"/>
                </a:solidFill>
                <a:latin typeface="Arial" charset="0"/>
                <a:cs typeface="Arial" charset="0"/>
              </a:rPr>
              <a:t>	Previous injury</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4</a:t>
            </a:r>
            <a:r>
              <a:rPr lang="en-US" sz="1400" dirty="0">
                <a:solidFill>
                  <a:srgbClr val="000000"/>
                </a:solidFill>
                <a:latin typeface="Arial" charset="0"/>
                <a:cs typeface="Arial" charset="0"/>
              </a:rPr>
              <a:t>	Coach</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5</a:t>
            </a:r>
            <a:r>
              <a:rPr lang="en-US" sz="1400" dirty="0">
                <a:solidFill>
                  <a:srgbClr val="000000"/>
                </a:solidFill>
                <a:latin typeface="Arial" charset="0"/>
                <a:cs typeface="Arial" charset="0"/>
              </a:rPr>
              <a:t>	Team motivation, aggression</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6</a:t>
            </a:r>
            <a:r>
              <a:rPr lang="en-US" sz="1400" dirty="0">
                <a:solidFill>
                  <a:srgbClr val="000000"/>
                </a:solidFill>
                <a:latin typeface="Arial" charset="0"/>
                <a:cs typeface="Arial" charset="0"/>
              </a:rPr>
              <a:t>	Pre-game proprioception</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7</a:t>
            </a:r>
            <a:r>
              <a:rPr lang="en-US" sz="1400" dirty="0">
                <a:solidFill>
                  <a:srgbClr val="000000"/>
                </a:solidFill>
                <a:latin typeface="Arial" charset="0"/>
                <a:cs typeface="Arial" charset="0"/>
              </a:rPr>
              <a:t>	Fitness level</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8</a:t>
            </a:r>
            <a:r>
              <a:rPr lang="en-US" sz="1400" dirty="0">
                <a:solidFill>
                  <a:srgbClr val="000000"/>
                </a:solidFill>
                <a:latin typeface="Arial" charset="0"/>
                <a:cs typeface="Arial" charset="0"/>
              </a:rPr>
              <a:t>	Contact sport</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9</a:t>
            </a:r>
            <a:r>
              <a:rPr lang="en-US" sz="1400" dirty="0">
                <a:solidFill>
                  <a:srgbClr val="000000"/>
                </a:solidFill>
                <a:latin typeface="Arial" charset="0"/>
                <a:cs typeface="Arial" charset="0"/>
              </a:rPr>
              <a:t>	Genetics</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10</a:t>
            </a:r>
            <a:r>
              <a:rPr lang="en-US" sz="1400" dirty="0">
                <a:solidFill>
                  <a:srgbClr val="000000"/>
                </a:solidFill>
                <a:latin typeface="Arial" charset="0"/>
                <a:cs typeface="Arial" charset="0"/>
              </a:rPr>
              <a:t>	Connective tissue disorder</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11</a:t>
            </a:r>
            <a:r>
              <a:rPr lang="en-US" sz="1400" dirty="0">
                <a:solidFill>
                  <a:srgbClr val="000000"/>
                </a:solidFill>
                <a:latin typeface="Arial" charset="0"/>
                <a:cs typeface="Arial" charset="0"/>
              </a:rPr>
              <a:t>	Intra-game proprioception</a:t>
            </a:r>
          </a:p>
        </p:txBody>
      </p:sp>
      <p:grpSp>
        <p:nvGrpSpPr>
          <p:cNvPr id="4" name="Group 117"/>
          <p:cNvGrpSpPr>
            <a:grpSpLocks/>
          </p:cNvGrpSpPr>
          <p:nvPr/>
        </p:nvGrpSpPr>
        <p:grpSpPr bwMode="auto">
          <a:xfrm>
            <a:off x="242888" y="1019175"/>
            <a:ext cx="3124200" cy="1571625"/>
            <a:chOff x="153" y="642"/>
            <a:chExt cx="1968" cy="990"/>
          </a:xfrm>
        </p:grpSpPr>
        <p:sp>
          <p:nvSpPr>
            <p:cNvPr id="5" name="Text Box 8"/>
            <p:cNvSpPr txBox="1">
              <a:spLocks noChangeArrowheads="1"/>
            </p:cNvSpPr>
            <p:nvPr/>
          </p:nvSpPr>
          <p:spPr bwMode="auto">
            <a:xfrm>
              <a:off x="1521" y="642"/>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9</a:t>
              </a:r>
              <a:endParaRPr lang="en-US" sz="1400" dirty="0">
                <a:solidFill>
                  <a:srgbClr val="000000"/>
                </a:solidFill>
                <a:latin typeface="Arial" charset="0"/>
              </a:endParaRPr>
            </a:p>
          </p:txBody>
        </p:sp>
        <p:sp>
          <p:nvSpPr>
            <p:cNvPr id="6" name="Text Box 9"/>
            <p:cNvSpPr txBox="1">
              <a:spLocks noChangeArrowheads="1"/>
            </p:cNvSpPr>
            <p:nvPr/>
          </p:nvSpPr>
          <p:spPr bwMode="auto">
            <a:xfrm>
              <a:off x="153" y="1438"/>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X</a:t>
              </a:r>
            </a:p>
          </p:txBody>
        </p:sp>
        <p:sp>
          <p:nvSpPr>
            <p:cNvPr id="7" name="Line 10"/>
            <p:cNvSpPr>
              <a:spLocks noChangeShapeType="1"/>
            </p:cNvSpPr>
            <p:nvPr/>
          </p:nvSpPr>
          <p:spPr bwMode="auto">
            <a:xfrm flipV="1">
              <a:off x="321" y="1548"/>
              <a:ext cx="73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Text Box 11"/>
            <p:cNvSpPr txBox="1">
              <a:spLocks noChangeArrowheads="1"/>
            </p:cNvSpPr>
            <p:nvPr/>
          </p:nvSpPr>
          <p:spPr bwMode="auto">
            <a:xfrm>
              <a:off x="1028" y="1438"/>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9" name="Text Box 12"/>
            <p:cNvSpPr txBox="1">
              <a:spLocks noChangeArrowheads="1"/>
            </p:cNvSpPr>
            <p:nvPr/>
          </p:nvSpPr>
          <p:spPr bwMode="auto">
            <a:xfrm>
              <a:off x="1882" y="144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10" name="Text Box 13"/>
            <p:cNvSpPr txBox="1">
              <a:spLocks noChangeArrowheads="1"/>
            </p:cNvSpPr>
            <p:nvPr/>
          </p:nvSpPr>
          <p:spPr bwMode="auto">
            <a:xfrm>
              <a:off x="637" y="1314"/>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3</a:t>
              </a:r>
              <a:endParaRPr lang="en-US" sz="1400" dirty="0">
                <a:solidFill>
                  <a:srgbClr val="000000"/>
                </a:solidFill>
                <a:latin typeface="Arial" charset="0"/>
              </a:endParaRPr>
            </a:p>
          </p:txBody>
        </p:sp>
        <p:sp>
          <p:nvSpPr>
            <p:cNvPr id="11" name="Text Box 14"/>
            <p:cNvSpPr txBox="1">
              <a:spLocks noChangeArrowheads="1"/>
            </p:cNvSpPr>
            <p:nvPr/>
          </p:nvSpPr>
          <p:spPr bwMode="auto">
            <a:xfrm>
              <a:off x="344" y="1235"/>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12" name="Text Box 15"/>
            <p:cNvSpPr txBox="1">
              <a:spLocks noChangeArrowheads="1"/>
            </p:cNvSpPr>
            <p:nvPr/>
          </p:nvSpPr>
          <p:spPr bwMode="auto">
            <a:xfrm>
              <a:off x="438" y="886"/>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6</a:t>
              </a:r>
              <a:endParaRPr lang="en-US" sz="1400" dirty="0">
                <a:solidFill>
                  <a:srgbClr val="000000"/>
                </a:solidFill>
                <a:latin typeface="Arial" charset="0"/>
              </a:endParaRPr>
            </a:p>
          </p:txBody>
        </p:sp>
        <p:sp>
          <p:nvSpPr>
            <p:cNvPr id="13" name="Text Box 16"/>
            <p:cNvSpPr txBox="1">
              <a:spLocks noChangeArrowheads="1"/>
            </p:cNvSpPr>
            <p:nvPr/>
          </p:nvSpPr>
          <p:spPr bwMode="auto">
            <a:xfrm>
              <a:off x="987" y="959"/>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14" name="Line 17"/>
            <p:cNvSpPr>
              <a:spLocks noChangeShapeType="1"/>
            </p:cNvSpPr>
            <p:nvPr/>
          </p:nvSpPr>
          <p:spPr bwMode="auto">
            <a:xfrm flipH="1">
              <a:off x="510" y="1104"/>
              <a:ext cx="507" cy="18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Line 18"/>
            <p:cNvSpPr>
              <a:spLocks noChangeShapeType="1"/>
            </p:cNvSpPr>
            <p:nvPr/>
          </p:nvSpPr>
          <p:spPr bwMode="auto">
            <a:xfrm flipH="1">
              <a:off x="240" y="1064"/>
              <a:ext cx="246" cy="39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 name="Text Box 19"/>
            <p:cNvSpPr txBox="1">
              <a:spLocks noChangeArrowheads="1"/>
            </p:cNvSpPr>
            <p:nvPr/>
          </p:nvSpPr>
          <p:spPr bwMode="auto">
            <a:xfrm>
              <a:off x="1155" y="650"/>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17" name="Text Box 20"/>
            <p:cNvSpPr txBox="1">
              <a:spLocks noChangeArrowheads="1"/>
            </p:cNvSpPr>
            <p:nvPr/>
          </p:nvSpPr>
          <p:spPr bwMode="auto">
            <a:xfrm>
              <a:off x="1239" y="1137"/>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8</a:t>
              </a:r>
              <a:endParaRPr lang="en-US" sz="1400" dirty="0">
                <a:solidFill>
                  <a:srgbClr val="000000"/>
                </a:solidFill>
                <a:latin typeface="Arial" charset="0"/>
              </a:endParaRPr>
            </a:p>
          </p:txBody>
        </p:sp>
        <p:sp>
          <p:nvSpPr>
            <p:cNvPr id="18" name="Text Box 21"/>
            <p:cNvSpPr txBox="1">
              <a:spLocks noChangeArrowheads="1"/>
            </p:cNvSpPr>
            <p:nvPr/>
          </p:nvSpPr>
          <p:spPr bwMode="auto">
            <a:xfrm>
              <a:off x="1477" y="1223"/>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19" name="Text Box 22"/>
            <p:cNvSpPr txBox="1">
              <a:spLocks noChangeArrowheads="1"/>
            </p:cNvSpPr>
            <p:nvPr/>
          </p:nvSpPr>
          <p:spPr bwMode="auto">
            <a:xfrm>
              <a:off x="1857" y="645"/>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10</a:t>
              </a:r>
              <a:endParaRPr lang="en-US" sz="1400" dirty="0">
                <a:solidFill>
                  <a:srgbClr val="000000"/>
                </a:solidFill>
                <a:latin typeface="Arial" charset="0"/>
              </a:endParaRPr>
            </a:p>
          </p:txBody>
        </p:sp>
        <p:sp>
          <p:nvSpPr>
            <p:cNvPr id="20" name="Text Box 23"/>
            <p:cNvSpPr txBox="1">
              <a:spLocks noChangeArrowheads="1"/>
            </p:cNvSpPr>
            <p:nvPr/>
          </p:nvSpPr>
          <p:spPr bwMode="auto">
            <a:xfrm>
              <a:off x="1881" y="1018"/>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2</a:t>
              </a:r>
              <a:endParaRPr lang="en-US" sz="1400" dirty="0">
                <a:solidFill>
                  <a:srgbClr val="000000"/>
                </a:solidFill>
                <a:latin typeface="Arial" charset="0"/>
              </a:endParaRPr>
            </a:p>
          </p:txBody>
        </p:sp>
        <p:sp>
          <p:nvSpPr>
            <p:cNvPr id="21" name="Line 24"/>
            <p:cNvSpPr>
              <a:spLocks noChangeShapeType="1"/>
            </p:cNvSpPr>
            <p:nvPr/>
          </p:nvSpPr>
          <p:spPr bwMode="auto">
            <a:xfrm rot="291990" flipV="1">
              <a:off x="1141" y="808"/>
              <a:ext cx="68" cy="2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Line 25"/>
            <p:cNvSpPr>
              <a:spLocks noChangeShapeType="1"/>
            </p:cNvSpPr>
            <p:nvPr/>
          </p:nvSpPr>
          <p:spPr bwMode="auto">
            <a:xfrm flipH="1" flipV="1">
              <a:off x="1344" y="753"/>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 name="Line 26"/>
            <p:cNvSpPr>
              <a:spLocks noChangeShapeType="1"/>
            </p:cNvSpPr>
            <p:nvPr/>
          </p:nvSpPr>
          <p:spPr bwMode="auto">
            <a:xfrm>
              <a:off x="1605" y="816"/>
              <a:ext cx="0" cy="4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27"/>
            <p:cNvSpPr>
              <a:spLocks noChangeShapeType="1"/>
            </p:cNvSpPr>
            <p:nvPr/>
          </p:nvSpPr>
          <p:spPr bwMode="auto">
            <a:xfrm>
              <a:off x="1953" y="804"/>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5" name="Line 28"/>
            <p:cNvSpPr>
              <a:spLocks noChangeShapeType="1"/>
            </p:cNvSpPr>
            <p:nvPr/>
          </p:nvSpPr>
          <p:spPr bwMode="auto">
            <a:xfrm>
              <a:off x="1314" y="836"/>
              <a:ext cx="213" cy="41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6" name="Line 29"/>
            <p:cNvSpPr>
              <a:spLocks noChangeShapeType="1"/>
            </p:cNvSpPr>
            <p:nvPr/>
          </p:nvSpPr>
          <p:spPr bwMode="auto">
            <a:xfrm>
              <a:off x="530" y="1388"/>
              <a:ext cx="150" cy="2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Line 30"/>
            <p:cNvSpPr>
              <a:spLocks noChangeShapeType="1"/>
            </p:cNvSpPr>
            <p:nvPr/>
          </p:nvSpPr>
          <p:spPr bwMode="auto">
            <a:xfrm flipH="1">
              <a:off x="1176" y="1305"/>
              <a:ext cx="120"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 name="Line 31"/>
            <p:cNvSpPr>
              <a:spLocks noChangeShapeType="1"/>
            </p:cNvSpPr>
            <p:nvPr/>
          </p:nvSpPr>
          <p:spPr bwMode="auto">
            <a:xfrm flipH="1">
              <a:off x="1227" y="1377"/>
              <a:ext cx="292" cy="10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9" name="Line 32"/>
            <p:cNvSpPr>
              <a:spLocks noChangeShapeType="1"/>
            </p:cNvSpPr>
            <p:nvPr/>
          </p:nvSpPr>
          <p:spPr bwMode="auto">
            <a:xfrm flipH="1">
              <a:off x="278" y="1391"/>
              <a:ext cx="108" cy="76"/>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 name="Line 33"/>
            <p:cNvSpPr>
              <a:spLocks noChangeShapeType="1"/>
            </p:cNvSpPr>
            <p:nvPr/>
          </p:nvSpPr>
          <p:spPr bwMode="auto">
            <a:xfrm flipH="1">
              <a:off x="615" y="759"/>
              <a:ext cx="537" cy="20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1" name="Line 34"/>
            <p:cNvSpPr>
              <a:spLocks noChangeShapeType="1"/>
            </p:cNvSpPr>
            <p:nvPr/>
          </p:nvSpPr>
          <p:spPr bwMode="auto">
            <a:xfrm flipH="1">
              <a:off x="825" y="1267"/>
              <a:ext cx="432"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Line 35"/>
            <p:cNvSpPr>
              <a:spLocks noChangeShapeType="1"/>
            </p:cNvSpPr>
            <p:nvPr/>
          </p:nvSpPr>
          <p:spPr bwMode="auto">
            <a:xfrm flipH="1">
              <a:off x="1680" y="807"/>
              <a:ext cx="219" cy="46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3" name="Line 36"/>
            <p:cNvSpPr>
              <a:spLocks noChangeShapeType="1"/>
            </p:cNvSpPr>
            <p:nvPr/>
          </p:nvSpPr>
          <p:spPr bwMode="auto">
            <a:xfrm>
              <a:off x="1293" y="1545"/>
              <a:ext cx="576"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Line 37"/>
            <p:cNvSpPr>
              <a:spLocks noChangeShapeType="1"/>
            </p:cNvSpPr>
            <p:nvPr/>
          </p:nvSpPr>
          <p:spPr bwMode="auto">
            <a:xfrm flipH="1">
              <a:off x="1968" y="1209"/>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 name="Line 38"/>
            <p:cNvSpPr>
              <a:spLocks noChangeShapeType="1"/>
            </p:cNvSpPr>
            <p:nvPr/>
          </p:nvSpPr>
          <p:spPr bwMode="auto">
            <a:xfrm rot="-742026">
              <a:off x="1689" y="1349"/>
              <a:ext cx="191" cy="139"/>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 name="Line 39"/>
            <p:cNvSpPr>
              <a:spLocks noChangeShapeType="1"/>
            </p:cNvSpPr>
            <p:nvPr/>
          </p:nvSpPr>
          <p:spPr bwMode="auto">
            <a:xfrm flipV="1">
              <a:off x="1698" y="750"/>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6" name="Text Box 114"/>
          <p:cNvSpPr txBox="1">
            <a:spLocks noChangeArrowheads="1"/>
          </p:cNvSpPr>
          <p:nvPr/>
        </p:nvSpPr>
        <p:spPr bwMode="auto">
          <a:xfrm>
            <a:off x="685800" y="6311900"/>
            <a:ext cx="1826719"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rPr>
              <a:t>Shrier and Platt (2008)</a:t>
            </a:r>
          </a:p>
        </p:txBody>
      </p:sp>
      <p:sp>
        <p:nvSpPr>
          <p:cNvPr id="107" name="TextBox 106"/>
          <p:cNvSpPr txBox="1">
            <a:spLocks noChangeArrowheads="1"/>
          </p:cNvSpPr>
          <p:nvPr/>
        </p:nvSpPr>
        <p:spPr bwMode="auto">
          <a:xfrm>
            <a:off x="304800" y="2873276"/>
            <a:ext cx="3062288" cy="226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588"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lnSpc>
                <a:spcPct val="150000"/>
              </a:lnSpc>
            </a:pPr>
            <a:r>
              <a:rPr lang="en-US" sz="1800" smtClean="0">
                <a:solidFill>
                  <a:srgbClr val="000000"/>
                </a:solidFill>
                <a:cs typeface="Arial" charset="0"/>
              </a:rPr>
              <a:t>Intuitively, previous injury might seem like a confounder.</a:t>
            </a:r>
          </a:p>
          <a:p>
            <a:pPr eaLnBrk="1" hangingPunct="1">
              <a:lnSpc>
                <a:spcPct val="50000"/>
              </a:lnSpc>
            </a:pPr>
            <a:endParaRPr lang="en-US" sz="1800" smtClean="0">
              <a:solidFill>
                <a:srgbClr val="000000"/>
              </a:solidFill>
              <a:cs typeface="Arial" charset="0"/>
            </a:endParaRPr>
          </a:p>
          <a:p>
            <a:pPr eaLnBrk="1" hangingPunct="1">
              <a:lnSpc>
                <a:spcPct val="150000"/>
              </a:lnSpc>
            </a:pPr>
            <a:r>
              <a:rPr lang="en-US" sz="1800" smtClean="0">
                <a:solidFill>
                  <a:srgbClr val="000000"/>
                </a:solidFill>
                <a:cs typeface="Arial" charset="0"/>
              </a:rPr>
              <a:t>Suppose </a:t>
            </a:r>
            <a:r>
              <a:rPr lang="en-US" sz="1800" smtClean="0">
                <a:solidFill>
                  <a:srgbClr val="000000"/>
                </a:solidFill>
                <a:cs typeface="Arial" charset="0"/>
              </a:rPr>
              <a:t>we restrict a study to athletes with no previous injuries.</a:t>
            </a:r>
            <a:endParaRPr lang="en-US" sz="1800" dirty="0">
              <a:solidFill>
                <a:srgbClr val="000000"/>
              </a:solidFill>
              <a:cs typeface="Arial" charset="0"/>
            </a:endParaRPr>
          </a:p>
        </p:txBody>
      </p:sp>
      <p:sp>
        <p:nvSpPr>
          <p:cNvPr id="108" name="Rectangle 4"/>
          <p:cNvSpPr txBox="1">
            <a:spLocks noChangeArrowheads="1"/>
          </p:cNvSpPr>
          <p:nvPr/>
        </p:nvSpPr>
        <p:spPr>
          <a:xfrm>
            <a:off x="685800" y="228600"/>
            <a:ext cx="7772400" cy="838200"/>
          </a:xfrm>
          <a:prstGeom prst="rect">
            <a:avLst/>
          </a:prstGeom>
        </p:spPr>
        <p:txBody>
          <a:bodyPr/>
          <a:lstStyle>
            <a:lvl1pPr algn="ctr" rtl="0" fontAlgn="base">
              <a:spcBef>
                <a:spcPct val="0"/>
              </a:spcBef>
              <a:spcAft>
                <a:spcPct val="0"/>
              </a:spcAft>
              <a:defRPr sz="2800" b="1">
                <a:solidFill>
                  <a:srgbClr val="0000FF"/>
                </a:solidFill>
                <a:latin typeface="+mj-lt"/>
                <a:ea typeface="+mj-ea"/>
                <a:cs typeface="+mj-cs"/>
              </a:defRPr>
            </a:lvl1pPr>
            <a:lvl2pPr algn="ctr" rtl="0" fontAlgn="base">
              <a:spcBef>
                <a:spcPct val="0"/>
              </a:spcBef>
              <a:spcAft>
                <a:spcPct val="0"/>
              </a:spcAft>
              <a:defRPr sz="2800" b="1">
                <a:solidFill>
                  <a:srgbClr val="0000FF"/>
                </a:solidFill>
                <a:latin typeface="Calibri" pitchFamily="34" charset="0"/>
              </a:defRPr>
            </a:lvl2pPr>
            <a:lvl3pPr algn="ctr" rtl="0" fontAlgn="base">
              <a:spcBef>
                <a:spcPct val="0"/>
              </a:spcBef>
              <a:spcAft>
                <a:spcPct val="0"/>
              </a:spcAft>
              <a:defRPr sz="2800" b="1">
                <a:solidFill>
                  <a:srgbClr val="0000FF"/>
                </a:solidFill>
                <a:latin typeface="Calibri" pitchFamily="34" charset="0"/>
              </a:defRPr>
            </a:lvl3pPr>
            <a:lvl4pPr algn="ctr" rtl="0" fontAlgn="base">
              <a:spcBef>
                <a:spcPct val="0"/>
              </a:spcBef>
              <a:spcAft>
                <a:spcPct val="0"/>
              </a:spcAft>
              <a:defRPr sz="2800" b="1">
                <a:solidFill>
                  <a:srgbClr val="0000FF"/>
                </a:solidFill>
                <a:latin typeface="Calibri" pitchFamily="34" charset="0"/>
              </a:defRPr>
            </a:lvl4pPr>
            <a:lvl5pPr algn="ctr" rtl="0" fontAlgn="base">
              <a:spcBef>
                <a:spcPct val="0"/>
              </a:spcBef>
              <a:spcAft>
                <a:spcPct val="0"/>
              </a:spcAft>
              <a:defRPr sz="2800" b="1">
                <a:solidFill>
                  <a:srgbClr val="0000FF"/>
                </a:solidFill>
                <a:latin typeface="Calibri" pitchFamily="34" charset="0"/>
              </a:defRPr>
            </a:lvl5pPr>
            <a:lvl6pPr marL="457200" algn="ctr" rtl="0" fontAlgn="base">
              <a:spcBef>
                <a:spcPct val="0"/>
              </a:spcBef>
              <a:spcAft>
                <a:spcPct val="0"/>
              </a:spcAft>
              <a:defRPr sz="2800" b="1">
                <a:solidFill>
                  <a:srgbClr val="0000FF"/>
                </a:solidFill>
                <a:latin typeface="Calibri" pitchFamily="34" charset="0"/>
              </a:defRPr>
            </a:lvl6pPr>
            <a:lvl7pPr marL="914400" algn="ctr" rtl="0" fontAlgn="base">
              <a:spcBef>
                <a:spcPct val="0"/>
              </a:spcBef>
              <a:spcAft>
                <a:spcPct val="0"/>
              </a:spcAft>
              <a:defRPr sz="2800" b="1">
                <a:solidFill>
                  <a:srgbClr val="0000FF"/>
                </a:solidFill>
                <a:latin typeface="Calibri" pitchFamily="34" charset="0"/>
              </a:defRPr>
            </a:lvl7pPr>
            <a:lvl8pPr marL="1371600" algn="ctr" rtl="0" fontAlgn="base">
              <a:spcBef>
                <a:spcPct val="0"/>
              </a:spcBef>
              <a:spcAft>
                <a:spcPct val="0"/>
              </a:spcAft>
              <a:defRPr sz="2800" b="1">
                <a:solidFill>
                  <a:srgbClr val="0000FF"/>
                </a:solidFill>
                <a:latin typeface="Calibri" pitchFamily="34" charset="0"/>
              </a:defRPr>
            </a:lvl8pPr>
            <a:lvl9pPr marL="1828800" algn="ctr" rtl="0" fontAlgn="base">
              <a:spcBef>
                <a:spcPct val="0"/>
              </a:spcBef>
              <a:spcAft>
                <a:spcPct val="0"/>
              </a:spcAft>
              <a:defRPr sz="2800" b="1">
                <a:solidFill>
                  <a:srgbClr val="0000FF"/>
                </a:solidFill>
                <a:latin typeface="Calibri" pitchFamily="34" charset="0"/>
              </a:defRPr>
            </a:lvl9pPr>
          </a:lstStyle>
          <a:p>
            <a:pPr>
              <a:defRPr/>
            </a:pPr>
            <a:r>
              <a:rPr lang="en-US" kern="0" dirty="0" smtClean="0">
                <a:solidFill>
                  <a:srgbClr val="CC00CC"/>
                </a:solidFill>
              </a:rPr>
              <a:t>Warm-up exercises and athletic injury</a:t>
            </a:r>
            <a:endParaRPr lang="en-US" kern="0" dirty="0">
              <a:solidFill>
                <a:srgbClr val="CC00CC"/>
              </a:solidFill>
            </a:endParaRPr>
          </a:p>
        </p:txBody>
      </p:sp>
      <p:sp>
        <p:nvSpPr>
          <p:cNvPr id="109" name="TextBox 108"/>
          <p:cNvSpPr txBox="1"/>
          <p:nvPr/>
        </p:nvSpPr>
        <p:spPr>
          <a:xfrm>
            <a:off x="304800" y="1019175"/>
            <a:ext cx="372218" cy="400110"/>
          </a:xfrm>
          <a:prstGeom prst="rect">
            <a:avLst/>
          </a:prstGeom>
          <a:noFill/>
        </p:spPr>
        <p:txBody>
          <a:bodyPr wrap="none" rtlCol="0">
            <a:spAutoFit/>
          </a:bodyPr>
          <a:lstStyle/>
          <a:p>
            <a:r>
              <a:rPr lang="en-US" sz="2000" smtClean="0"/>
              <a:t>a.</a:t>
            </a:r>
          </a:p>
        </p:txBody>
      </p:sp>
    </p:spTree>
    <p:extLst>
      <p:ext uri="{BB962C8B-B14F-4D97-AF65-F5344CB8AC3E}">
        <p14:creationId xmlns:p14="http://schemas.microsoft.com/office/powerpoint/2010/main" val="13306468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63</a:t>
            </a:fld>
            <a:endParaRPr lang="en-US" dirty="0"/>
          </a:p>
        </p:txBody>
      </p:sp>
      <p:sp>
        <p:nvSpPr>
          <p:cNvPr id="3" name="Text Box 5"/>
          <p:cNvSpPr txBox="1">
            <a:spLocks noChangeArrowheads="1"/>
          </p:cNvSpPr>
          <p:nvPr/>
        </p:nvSpPr>
        <p:spPr bwMode="auto">
          <a:xfrm>
            <a:off x="3733800" y="1143000"/>
            <a:ext cx="2819400" cy="42497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285750" algn="l"/>
              </a:tabLst>
              <a:defRPr sz="2000">
                <a:solidFill>
                  <a:schemeClr val="tx1"/>
                </a:solidFill>
                <a:latin typeface="Calibri" pitchFamily="34" charset="0"/>
              </a:defRPr>
            </a:lvl1pPr>
            <a:lvl2pPr marL="742950" indent="-285750" eaLnBrk="0" hangingPunct="0">
              <a:tabLst>
                <a:tab pos="285750" algn="l"/>
              </a:tabLst>
              <a:defRPr sz="2000">
                <a:solidFill>
                  <a:schemeClr val="tx1"/>
                </a:solidFill>
                <a:latin typeface="Calibri" pitchFamily="34" charset="0"/>
              </a:defRPr>
            </a:lvl2pPr>
            <a:lvl3pPr marL="1143000" indent="-228600" eaLnBrk="0" hangingPunct="0">
              <a:tabLst>
                <a:tab pos="285750" algn="l"/>
              </a:tabLst>
              <a:defRPr sz="2000">
                <a:solidFill>
                  <a:schemeClr val="tx1"/>
                </a:solidFill>
                <a:latin typeface="Calibri" pitchFamily="34" charset="0"/>
              </a:defRPr>
            </a:lvl3pPr>
            <a:lvl4pPr marL="1600200" indent="-228600" eaLnBrk="0" hangingPunct="0">
              <a:tabLst>
                <a:tab pos="285750" algn="l"/>
              </a:tabLst>
              <a:defRPr sz="2000">
                <a:solidFill>
                  <a:schemeClr val="tx1"/>
                </a:solidFill>
                <a:latin typeface="Calibri" pitchFamily="34" charset="0"/>
              </a:defRPr>
            </a:lvl4pPr>
            <a:lvl5pPr marL="2057400" indent="-228600" eaLnBrk="0" hangingPunct="0">
              <a:tabLst>
                <a:tab pos="285750" algn="l"/>
              </a:tabLst>
              <a:defRPr sz="2000">
                <a:solidFill>
                  <a:schemeClr val="tx1"/>
                </a:solidFill>
                <a:latin typeface="Calibri" pitchFamily="34" charset="0"/>
              </a:defRPr>
            </a:lvl5pPr>
            <a:lvl6pPr marL="2514600" indent="-228600" eaLnBrk="0" fontAlgn="base" hangingPunct="0">
              <a:spcBef>
                <a:spcPct val="0"/>
              </a:spcBef>
              <a:spcAft>
                <a:spcPct val="0"/>
              </a:spcAft>
              <a:tabLst>
                <a:tab pos="285750" algn="l"/>
              </a:tabLst>
              <a:defRPr sz="2000">
                <a:solidFill>
                  <a:schemeClr val="tx1"/>
                </a:solidFill>
                <a:latin typeface="Calibri" pitchFamily="34" charset="0"/>
              </a:defRPr>
            </a:lvl6pPr>
            <a:lvl7pPr marL="2971800" indent="-228600" eaLnBrk="0" fontAlgn="base" hangingPunct="0">
              <a:spcBef>
                <a:spcPct val="0"/>
              </a:spcBef>
              <a:spcAft>
                <a:spcPct val="0"/>
              </a:spcAft>
              <a:tabLst>
                <a:tab pos="285750" algn="l"/>
              </a:tabLst>
              <a:defRPr sz="2000">
                <a:solidFill>
                  <a:schemeClr val="tx1"/>
                </a:solidFill>
                <a:latin typeface="Calibri" pitchFamily="34" charset="0"/>
              </a:defRPr>
            </a:lvl7pPr>
            <a:lvl8pPr marL="3429000" indent="-228600" eaLnBrk="0" fontAlgn="base" hangingPunct="0">
              <a:spcBef>
                <a:spcPct val="0"/>
              </a:spcBef>
              <a:spcAft>
                <a:spcPct val="0"/>
              </a:spcAft>
              <a:tabLst>
                <a:tab pos="285750" algn="l"/>
              </a:tabLst>
              <a:defRPr sz="2000">
                <a:solidFill>
                  <a:schemeClr val="tx1"/>
                </a:solidFill>
                <a:latin typeface="Calibri" pitchFamily="34" charset="0"/>
              </a:defRPr>
            </a:lvl8pPr>
            <a:lvl9pPr marL="3886200" indent="-228600" eaLnBrk="0" fontAlgn="base" hangingPunct="0">
              <a:spcBef>
                <a:spcPct val="0"/>
              </a:spcBef>
              <a:spcAft>
                <a:spcPct val="0"/>
              </a:spcAft>
              <a:tabLst>
                <a:tab pos="285750" algn="l"/>
              </a:tabLst>
              <a:defRPr sz="2000">
                <a:solidFill>
                  <a:schemeClr val="tx1"/>
                </a:solidFill>
                <a:latin typeface="Calibri" pitchFamily="34" charset="0"/>
              </a:defRPr>
            </a:lvl9pPr>
          </a:lstStyle>
          <a:p>
            <a:pPr eaLnBrk="1" hangingPunct="1">
              <a:lnSpc>
                <a:spcPct val="150000"/>
              </a:lnSpc>
            </a:pPr>
            <a:r>
              <a:rPr lang="en-US" sz="1400" dirty="0">
                <a:solidFill>
                  <a:srgbClr val="000000"/>
                </a:solidFill>
                <a:latin typeface="Arial" charset="0"/>
                <a:cs typeface="Arial" charset="0"/>
              </a:rPr>
              <a:t>X	Warm-up exercises</a:t>
            </a:r>
          </a:p>
          <a:p>
            <a:pPr eaLnBrk="1" hangingPunct="1">
              <a:lnSpc>
                <a:spcPct val="150000"/>
              </a:lnSpc>
            </a:pPr>
            <a:r>
              <a:rPr lang="en-US" sz="1400" dirty="0">
                <a:solidFill>
                  <a:srgbClr val="000000"/>
                </a:solidFill>
                <a:latin typeface="Arial" charset="0"/>
                <a:cs typeface="Arial" charset="0"/>
              </a:rPr>
              <a:t>Y	Injury</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a:t>
            </a:r>
            <a:r>
              <a:rPr lang="en-US" sz="1400" dirty="0">
                <a:solidFill>
                  <a:srgbClr val="000000"/>
                </a:solidFill>
                <a:latin typeface="Arial" charset="0"/>
                <a:cs typeface="Arial" charset="0"/>
              </a:rPr>
              <a:t>	Neuromuscular fatigue</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2</a:t>
            </a:r>
            <a:r>
              <a:rPr lang="en-US" sz="1400" dirty="0">
                <a:solidFill>
                  <a:srgbClr val="000000"/>
                </a:solidFill>
                <a:latin typeface="Arial" charset="0"/>
                <a:cs typeface="Arial" charset="0"/>
              </a:rPr>
              <a:t>	Tissue weakness</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3</a:t>
            </a:r>
            <a:r>
              <a:rPr lang="en-US" sz="1400" dirty="0">
                <a:solidFill>
                  <a:srgbClr val="000000"/>
                </a:solidFill>
                <a:latin typeface="Arial" charset="0"/>
                <a:cs typeface="Arial" charset="0"/>
              </a:rPr>
              <a:t>	Previous injury</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4</a:t>
            </a:r>
            <a:r>
              <a:rPr lang="en-US" sz="1400" dirty="0">
                <a:solidFill>
                  <a:srgbClr val="000000"/>
                </a:solidFill>
                <a:latin typeface="Arial" charset="0"/>
                <a:cs typeface="Arial" charset="0"/>
              </a:rPr>
              <a:t>	Coach</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5</a:t>
            </a:r>
            <a:r>
              <a:rPr lang="en-US" sz="1400" dirty="0">
                <a:solidFill>
                  <a:srgbClr val="000000"/>
                </a:solidFill>
                <a:latin typeface="Arial" charset="0"/>
                <a:cs typeface="Arial" charset="0"/>
              </a:rPr>
              <a:t>	Team motivation, aggression</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6</a:t>
            </a:r>
            <a:r>
              <a:rPr lang="en-US" sz="1400" dirty="0">
                <a:solidFill>
                  <a:srgbClr val="000000"/>
                </a:solidFill>
                <a:latin typeface="Arial" charset="0"/>
                <a:cs typeface="Arial" charset="0"/>
              </a:rPr>
              <a:t>	Pre-game proprioception</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7</a:t>
            </a:r>
            <a:r>
              <a:rPr lang="en-US" sz="1400" dirty="0">
                <a:solidFill>
                  <a:srgbClr val="000000"/>
                </a:solidFill>
                <a:latin typeface="Arial" charset="0"/>
                <a:cs typeface="Arial" charset="0"/>
              </a:rPr>
              <a:t>	Fitness level</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8</a:t>
            </a:r>
            <a:r>
              <a:rPr lang="en-US" sz="1400" dirty="0">
                <a:solidFill>
                  <a:srgbClr val="000000"/>
                </a:solidFill>
                <a:latin typeface="Arial" charset="0"/>
                <a:cs typeface="Arial" charset="0"/>
              </a:rPr>
              <a:t>	Contact sport</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9</a:t>
            </a:r>
            <a:r>
              <a:rPr lang="en-US" sz="1400" dirty="0">
                <a:solidFill>
                  <a:srgbClr val="000000"/>
                </a:solidFill>
                <a:latin typeface="Arial" charset="0"/>
                <a:cs typeface="Arial" charset="0"/>
              </a:rPr>
              <a:t>	Genetics</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10</a:t>
            </a:r>
            <a:r>
              <a:rPr lang="en-US" sz="1400" dirty="0">
                <a:solidFill>
                  <a:srgbClr val="000000"/>
                </a:solidFill>
                <a:latin typeface="Arial" charset="0"/>
                <a:cs typeface="Arial" charset="0"/>
              </a:rPr>
              <a:t>	Connective tissue disorder</a:t>
            </a:r>
          </a:p>
          <a:p>
            <a:pPr eaLnBrk="1" hangingPunct="1">
              <a:lnSpc>
                <a:spcPct val="150000"/>
              </a:lnSpc>
            </a:pPr>
            <a:r>
              <a:rPr lang="en-US" sz="1400" dirty="0">
                <a:solidFill>
                  <a:srgbClr val="000000"/>
                </a:solidFill>
                <a:latin typeface="Arial" charset="0"/>
                <a:cs typeface="Arial" charset="0"/>
              </a:rPr>
              <a:t>Z</a:t>
            </a:r>
            <a:r>
              <a:rPr lang="en-US" sz="1400" baseline="-25000" dirty="0">
                <a:solidFill>
                  <a:srgbClr val="000000"/>
                </a:solidFill>
                <a:latin typeface="Arial" charset="0"/>
                <a:cs typeface="Arial" charset="0"/>
              </a:rPr>
              <a:t>11</a:t>
            </a:r>
            <a:r>
              <a:rPr lang="en-US" sz="1400" dirty="0">
                <a:solidFill>
                  <a:srgbClr val="000000"/>
                </a:solidFill>
                <a:latin typeface="Arial" charset="0"/>
                <a:cs typeface="Arial" charset="0"/>
              </a:rPr>
              <a:t>	Intra-game proprioception</a:t>
            </a:r>
          </a:p>
        </p:txBody>
      </p:sp>
      <p:grpSp>
        <p:nvGrpSpPr>
          <p:cNvPr id="71" name="Group 119"/>
          <p:cNvGrpSpPr>
            <a:grpSpLocks/>
          </p:cNvGrpSpPr>
          <p:nvPr/>
        </p:nvGrpSpPr>
        <p:grpSpPr bwMode="auto">
          <a:xfrm>
            <a:off x="228600" y="4295775"/>
            <a:ext cx="3124200" cy="1571625"/>
            <a:chOff x="144" y="2832"/>
            <a:chExt cx="1968" cy="990"/>
          </a:xfrm>
        </p:grpSpPr>
        <p:sp>
          <p:nvSpPr>
            <p:cNvPr id="72" name="Text Box 75"/>
            <p:cNvSpPr txBox="1">
              <a:spLocks noChangeArrowheads="1"/>
            </p:cNvSpPr>
            <p:nvPr/>
          </p:nvSpPr>
          <p:spPr bwMode="auto">
            <a:xfrm>
              <a:off x="1512" y="2832"/>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9</a:t>
              </a:r>
              <a:endParaRPr lang="en-US" sz="1400" dirty="0">
                <a:solidFill>
                  <a:srgbClr val="000000"/>
                </a:solidFill>
                <a:latin typeface="Arial" charset="0"/>
              </a:endParaRPr>
            </a:p>
          </p:txBody>
        </p:sp>
        <p:sp>
          <p:nvSpPr>
            <p:cNvPr id="73" name="Text Box 76"/>
            <p:cNvSpPr txBox="1">
              <a:spLocks noChangeArrowheads="1"/>
            </p:cNvSpPr>
            <p:nvPr/>
          </p:nvSpPr>
          <p:spPr bwMode="auto">
            <a:xfrm>
              <a:off x="144" y="3628"/>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X</a:t>
              </a:r>
            </a:p>
          </p:txBody>
        </p:sp>
        <p:sp>
          <p:nvSpPr>
            <p:cNvPr id="74" name="Line 77"/>
            <p:cNvSpPr>
              <a:spLocks noChangeShapeType="1"/>
            </p:cNvSpPr>
            <p:nvPr/>
          </p:nvSpPr>
          <p:spPr bwMode="auto">
            <a:xfrm flipV="1">
              <a:off x="312" y="3738"/>
              <a:ext cx="73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5" name="Text Box 78"/>
            <p:cNvSpPr txBox="1">
              <a:spLocks noChangeArrowheads="1"/>
            </p:cNvSpPr>
            <p:nvPr/>
          </p:nvSpPr>
          <p:spPr bwMode="auto">
            <a:xfrm>
              <a:off x="1019" y="3628"/>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11</a:t>
              </a:r>
              <a:endParaRPr lang="en-US" sz="1400" dirty="0">
                <a:solidFill>
                  <a:srgbClr val="000000"/>
                </a:solidFill>
                <a:latin typeface="Arial" charset="0"/>
              </a:endParaRPr>
            </a:p>
          </p:txBody>
        </p:sp>
        <p:sp>
          <p:nvSpPr>
            <p:cNvPr id="76" name="Text Box 79"/>
            <p:cNvSpPr txBox="1">
              <a:spLocks noChangeArrowheads="1"/>
            </p:cNvSpPr>
            <p:nvPr/>
          </p:nvSpPr>
          <p:spPr bwMode="auto">
            <a:xfrm>
              <a:off x="1873" y="3630"/>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Y</a:t>
              </a:r>
            </a:p>
          </p:txBody>
        </p:sp>
        <p:sp>
          <p:nvSpPr>
            <p:cNvPr id="77" name="Text Box 80"/>
            <p:cNvSpPr txBox="1">
              <a:spLocks noChangeArrowheads="1"/>
            </p:cNvSpPr>
            <p:nvPr/>
          </p:nvSpPr>
          <p:spPr bwMode="auto">
            <a:xfrm>
              <a:off x="628" y="3504"/>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3</a:t>
              </a:r>
              <a:endParaRPr lang="en-US" sz="1400" dirty="0">
                <a:solidFill>
                  <a:srgbClr val="000000"/>
                </a:solidFill>
                <a:latin typeface="Arial" charset="0"/>
              </a:endParaRPr>
            </a:p>
          </p:txBody>
        </p:sp>
        <p:sp>
          <p:nvSpPr>
            <p:cNvPr id="78" name="Text Box 81"/>
            <p:cNvSpPr txBox="1">
              <a:spLocks noChangeArrowheads="1"/>
            </p:cNvSpPr>
            <p:nvPr/>
          </p:nvSpPr>
          <p:spPr bwMode="auto">
            <a:xfrm>
              <a:off x="335" y="3425"/>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5</a:t>
              </a:r>
              <a:endParaRPr lang="en-US" sz="1400" dirty="0">
                <a:solidFill>
                  <a:srgbClr val="000000"/>
                </a:solidFill>
                <a:latin typeface="Arial" charset="0"/>
              </a:endParaRPr>
            </a:p>
          </p:txBody>
        </p:sp>
        <p:sp>
          <p:nvSpPr>
            <p:cNvPr id="79" name="Text Box 82"/>
            <p:cNvSpPr txBox="1">
              <a:spLocks noChangeArrowheads="1"/>
            </p:cNvSpPr>
            <p:nvPr/>
          </p:nvSpPr>
          <p:spPr bwMode="auto">
            <a:xfrm>
              <a:off x="429" y="3076"/>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6</a:t>
              </a:r>
              <a:endParaRPr lang="en-US" sz="1400" dirty="0">
                <a:solidFill>
                  <a:srgbClr val="000000"/>
                </a:solidFill>
                <a:latin typeface="Arial" charset="0"/>
              </a:endParaRPr>
            </a:p>
          </p:txBody>
        </p:sp>
        <p:sp>
          <p:nvSpPr>
            <p:cNvPr id="80" name="Text Box 83"/>
            <p:cNvSpPr txBox="1">
              <a:spLocks noChangeArrowheads="1"/>
            </p:cNvSpPr>
            <p:nvPr/>
          </p:nvSpPr>
          <p:spPr bwMode="auto">
            <a:xfrm>
              <a:off x="978" y="3149"/>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4</a:t>
              </a:r>
              <a:endParaRPr lang="en-US" sz="1400" dirty="0">
                <a:solidFill>
                  <a:srgbClr val="000000"/>
                </a:solidFill>
                <a:latin typeface="Arial" charset="0"/>
              </a:endParaRPr>
            </a:p>
          </p:txBody>
        </p:sp>
        <p:sp>
          <p:nvSpPr>
            <p:cNvPr id="81" name="Line 84"/>
            <p:cNvSpPr>
              <a:spLocks noChangeShapeType="1"/>
            </p:cNvSpPr>
            <p:nvPr/>
          </p:nvSpPr>
          <p:spPr bwMode="auto">
            <a:xfrm flipH="1">
              <a:off x="501" y="3294"/>
              <a:ext cx="507" cy="183"/>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 name="Line 85"/>
            <p:cNvSpPr>
              <a:spLocks noChangeShapeType="1"/>
            </p:cNvSpPr>
            <p:nvPr/>
          </p:nvSpPr>
          <p:spPr bwMode="auto">
            <a:xfrm flipH="1">
              <a:off x="231" y="3254"/>
              <a:ext cx="246" cy="39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3" name="Text Box 86"/>
            <p:cNvSpPr txBox="1">
              <a:spLocks noChangeArrowheads="1"/>
            </p:cNvSpPr>
            <p:nvPr/>
          </p:nvSpPr>
          <p:spPr bwMode="auto">
            <a:xfrm>
              <a:off x="1146" y="2840"/>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7</a:t>
              </a:r>
              <a:endParaRPr lang="en-US" sz="1400" dirty="0">
                <a:solidFill>
                  <a:srgbClr val="000000"/>
                </a:solidFill>
                <a:latin typeface="Arial" charset="0"/>
              </a:endParaRPr>
            </a:p>
          </p:txBody>
        </p:sp>
        <p:sp>
          <p:nvSpPr>
            <p:cNvPr id="84" name="Text Box 87"/>
            <p:cNvSpPr txBox="1">
              <a:spLocks noChangeArrowheads="1"/>
            </p:cNvSpPr>
            <p:nvPr/>
          </p:nvSpPr>
          <p:spPr bwMode="auto">
            <a:xfrm>
              <a:off x="1230" y="3327"/>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8</a:t>
              </a:r>
              <a:endParaRPr lang="en-US" sz="1400" dirty="0">
                <a:solidFill>
                  <a:srgbClr val="000000"/>
                </a:solidFill>
                <a:latin typeface="Arial" charset="0"/>
              </a:endParaRPr>
            </a:p>
          </p:txBody>
        </p:sp>
        <p:sp>
          <p:nvSpPr>
            <p:cNvPr id="85" name="Text Box 88"/>
            <p:cNvSpPr txBox="1">
              <a:spLocks noChangeArrowheads="1"/>
            </p:cNvSpPr>
            <p:nvPr/>
          </p:nvSpPr>
          <p:spPr bwMode="auto">
            <a:xfrm>
              <a:off x="1468" y="3413"/>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a:t>
              </a:r>
              <a:endParaRPr lang="en-US" sz="1400" dirty="0">
                <a:solidFill>
                  <a:srgbClr val="000000"/>
                </a:solidFill>
                <a:latin typeface="Arial" charset="0"/>
              </a:endParaRPr>
            </a:p>
          </p:txBody>
        </p:sp>
        <p:sp>
          <p:nvSpPr>
            <p:cNvPr id="86" name="Text Box 89"/>
            <p:cNvSpPr txBox="1">
              <a:spLocks noChangeArrowheads="1"/>
            </p:cNvSpPr>
            <p:nvPr/>
          </p:nvSpPr>
          <p:spPr bwMode="auto">
            <a:xfrm>
              <a:off x="1848" y="2835"/>
              <a:ext cx="2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10</a:t>
              </a:r>
              <a:endParaRPr lang="en-US" sz="1400" dirty="0">
                <a:solidFill>
                  <a:srgbClr val="000000"/>
                </a:solidFill>
                <a:latin typeface="Arial" charset="0"/>
              </a:endParaRPr>
            </a:p>
          </p:txBody>
        </p:sp>
        <p:sp>
          <p:nvSpPr>
            <p:cNvPr id="87" name="Text Box 90"/>
            <p:cNvSpPr txBox="1">
              <a:spLocks noChangeArrowheads="1"/>
            </p:cNvSpPr>
            <p:nvPr/>
          </p:nvSpPr>
          <p:spPr bwMode="auto">
            <a:xfrm>
              <a:off x="1872" y="3208"/>
              <a:ext cx="2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400" dirty="0">
                  <a:solidFill>
                    <a:srgbClr val="000000"/>
                  </a:solidFill>
                  <a:latin typeface="Arial" charset="0"/>
                </a:rPr>
                <a:t>Z</a:t>
              </a:r>
              <a:r>
                <a:rPr lang="en-US" sz="1400" baseline="-25000" dirty="0">
                  <a:solidFill>
                    <a:srgbClr val="000000"/>
                  </a:solidFill>
                  <a:latin typeface="Arial" charset="0"/>
                </a:rPr>
                <a:t>2</a:t>
              </a:r>
              <a:endParaRPr lang="en-US" sz="1400" dirty="0">
                <a:solidFill>
                  <a:srgbClr val="000000"/>
                </a:solidFill>
                <a:latin typeface="Arial" charset="0"/>
              </a:endParaRPr>
            </a:p>
          </p:txBody>
        </p:sp>
        <p:sp>
          <p:nvSpPr>
            <p:cNvPr id="88" name="Line 91"/>
            <p:cNvSpPr>
              <a:spLocks noChangeShapeType="1"/>
            </p:cNvSpPr>
            <p:nvPr/>
          </p:nvSpPr>
          <p:spPr bwMode="auto">
            <a:xfrm rot="291990" flipV="1">
              <a:off x="1132" y="2998"/>
              <a:ext cx="68" cy="20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9" name="Line 92"/>
            <p:cNvSpPr>
              <a:spLocks noChangeShapeType="1"/>
            </p:cNvSpPr>
            <p:nvPr/>
          </p:nvSpPr>
          <p:spPr bwMode="auto">
            <a:xfrm flipH="1" flipV="1">
              <a:off x="1335" y="2943"/>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0" name="Line 93"/>
            <p:cNvSpPr>
              <a:spLocks noChangeShapeType="1"/>
            </p:cNvSpPr>
            <p:nvPr/>
          </p:nvSpPr>
          <p:spPr bwMode="auto">
            <a:xfrm>
              <a:off x="1596" y="3006"/>
              <a:ext cx="0" cy="43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1" name="Line 94"/>
            <p:cNvSpPr>
              <a:spLocks noChangeShapeType="1"/>
            </p:cNvSpPr>
            <p:nvPr/>
          </p:nvSpPr>
          <p:spPr bwMode="auto">
            <a:xfrm>
              <a:off x="1944" y="2994"/>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2" name="Line 95"/>
            <p:cNvSpPr>
              <a:spLocks noChangeShapeType="1"/>
            </p:cNvSpPr>
            <p:nvPr/>
          </p:nvSpPr>
          <p:spPr bwMode="auto">
            <a:xfrm>
              <a:off x="1305" y="3026"/>
              <a:ext cx="213" cy="41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3" name="Line 96"/>
            <p:cNvSpPr>
              <a:spLocks noChangeShapeType="1"/>
            </p:cNvSpPr>
            <p:nvPr/>
          </p:nvSpPr>
          <p:spPr bwMode="auto">
            <a:xfrm>
              <a:off x="521" y="3578"/>
              <a:ext cx="150" cy="2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4" name="Line 97"/>
            <p:cNvSpPr>
              <a:spLocks noChangeShapeType="1"/>
            </p:cNvSpPr>
            <p:nvPr/>
          </p:nvSpPr>
          <p:spPr bwMode="auto">
            <a:xfrm flipH="1">
              <a:off x="1167" y="3495"/>
              <a:ext cx="120"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5" name="Line 98"/>
            <p:cNvSpPr>
              <a:spLocks noChangeShapeType="1"/>
            </p:cNvSpPr>
            <p:nvPr/>
          </p:nvSpPr>
          <p:spPr bwMode="auto">
            <a:xfrm flipH="1">
              <a:off x="1218" y="3567"/>
              <a:ext cx="292" cy="10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6" name="Line 99"/>
            <p:cNvSpPr>
              <a:spLocks noChangeShapeType="1"/>
            </p:cNvSpPr>
            <p:nvPr/>
          </p:nvSpPr>
          <p:spPr bwMode="auto">
            <a:xfrm flipH="1">
              <a:off x="269" y="3581"/>
              <a:ext cx="108" cy="76"/>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7" name="Line 100"/>
            <p:cNvSpPr>
              <a:spLocks noChangeShapeType="1"/>
            </p:cNvSpPr>
            <p:nvPr/>
          </p:nvSpPr>
          <p:spPr bwMode="auto">
            <a:xfrm flipH="1">
              <a:off x="606" y="2949"/>
              <a:ext cx="537" cy="201"/>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8" name="Line 101"/>
            <p:cNvSpPr>
              <a:spLocks noChangeShapeType="1"/>
            </p:cNvSpPr>
            <p:nvPr/>
          </p:nvSpPr>
          <p:spPr bwMode="auto">
            <a:xfrm flipH="1">
              <a:off x="816" y="3457"/>
              <a:ext cx="432" cy="144"/>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9" name="Line 102"/>
            <p:cNvSpPr>
              <a:spLocks noChangeShapeType="1"/>
            </p:cNvSpPr>
            <p:nvPr/>
          </p:nvSpPr>
          <p:spPr bwMode="auto">
            <a:xfrm flipH="1">
              <a:off x="1671" y="2997"/>
              <a:ext cx="219" cy="465"/>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0" name="Line 103"/>
            <p:cNvSpPr>
              <a:spLocks noChangeShapeType="1"/>
            </p:cNvSpPr>
            <p:nvPr/>
          </p:nvSpPr>
          <p:spPr bwMode="auto">
            <a:xfrm>
              <a:off x="1284" y="3735"/>
              <a:ext cx="576"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1" name="Line 104"/>
            <p:cNvSpPr>
              <a:spLocks noChangeShapeType="1"/>
            </p:cNvSpPr>
            <p:nvPr/>
          </p:nvSpPr>
          <p:spPr bwMode="auto">
            <a:xfrm flipH="1">
              <a:off x="1959" y="3399"/>
              <a:ext cx="0" cy="24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 name="Line 105"/>
            <p:cNvSpPr>
              <a:spLocks noChangeShapeType="1"/>
            </p:cNvSpPr>
            <p:nvPr/>
          </p:nvSpPr>
          <p:spPr bwMode="auto">
            <a:xfrm rot="-742026">
              <a:off x="1680" y="3539"/>
              <a:ext cx="191" cy="139"/>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 name="Line 106"/>
            <p:cNvSpPr>
              <a:spLocks noChangeShapeType="1"/>
            </p:cNvSpPr>
            <p:nvPr/>
          </p:nvSpPr>
          <p:spPr bwMode="auto">
            <a:xfrm flipV="1">
              <a:off x="1689" y="2940"/>
              <a:ext cx="192" cy="0"/>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 name="Line 109"/>
            <p:cNvSpPr>
              <a:spLocks noChangeShapeType="1"/>
            </p:cNvSpPr>
            <p:nvPr/>
          </p:nvSpPr>
          <p:spPr bwMode="auto">
            <a:xfrm flipH="1" flipV="1">
              <a:off x="573" y="3261"/>
              <a:ext cx="117" cy="276"/>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 name="Line 110"/>
            <p:cNvSpPr>
              <a:spLocks noChangeShapeType="1"/>
            </p:cNvSpPr>
            <p:nvPr/>
          </p:nvSpPr>
          <p:spPr bwMode="auto">
            <a:xfrm>
              <a:off x="633" y="3236"/>
              <a:ext cx="432" cy="412"/>
            </a:xfrm>
            <a:prstGeom prst="line">
              <a:avLst/>
            </a:prstGeom>
            <a:noFill/>
            <a:ln w="19050">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06" name="Text Box 114"/>
          <p:cNvSpPr txBox="1">
            <a:spLocks noChangeArrowheads="1"/>
          </p:cNvSpPr>
          <p:nvPr/>
        </p:nvSpPr>
        <p:spPr bwMode="auto">
          <a:xfrm>
            <a:off x="685800" y="6311900"/>
            <a:ext cx="2043113"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r>
              <a:rPr lang="en-US" sz="1600" dirty="0">
                <a:solidFill>
                  <a:srgbClr val="000000"/>
                </a:solidFill>
              </a:rPr>
              <a:t>Shrier and Platt (2008)</a:t>
            </a:r>
          </a:p>
        </p:txBody>
      </p:sp>
      <p:sp>
        <p:nvSpPr>
          <p:cNvPr id="107" name="TextBox 106"/>
          <p:cNvSpPr txBox="1">
            <a:spLocks noChangeArrowheads="1"/>
          </p:cNvSpPr>
          <p:nvPr/>
        </p:nvSpPr>
        <p:spPr bwMode="auto">
          <a:xfrm>
            <a:off x="6615113" y="927080"/>
            <a:ext cx="2376487" cy="401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588"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lnSpc>
                <a:spcPct val="150000"/>
              </a:lnSpc>
            </a:pPr>
            <a:r>
              <a:rPr lang="en-US" b="1" u="sng" smtClean="0">
                <a:solidFill>
                  <a:srgbClr val="000000"/>
                </a:solidFill>
                <a:cs typeface="Arial" charset="0"/>
              </a:rPr>
              <a:t>Just for fun</a:t>
            </a:r>
          </a:p>
          <a:p>
            <a:pPr eaLnBrk="1" hangingPunct="1">
              <a:lnSpc>
                <a:spcPct val="50000"/>
              </a:lnSpc>
            </a:pPr>
            <a:endParaRPr lang="en-US" sz="1800" smtClean="0">
              <a:solidFill>
                <a:srgbClr val="000000"/>
              </a:solidFill>
              <a:cs typeface="Arial" charset="0"/>
            </a:endParaRPr>
          </a:p>
          <a:p>
            <a:pPr eaLnBrk="1" hangingPunct="1">
              <a:lnSpc>
                <a:spcPct val="150000"/>
              </a:lnSpc>
            </a:pPr>
            <a:r>
              <a:rPr lang="en-US" sz="1800" smtClean="0">
                <a:solidFill>
                  <a:srgbClr val="000000"/>
                </a:solidFill>
                <a:cs typeface="Arial" charset="0"/>
              </a:rPr>
              <a:t>Consider a cohort study in which each athlete who does  pre-game warm-up exercises is matched by fitness level to an athlete who doesn’t do them.</a:t>
            </a:r>
            <a:endParaRPr lang="en-US" sz="1800" dirty="0">
              <a:solidFill>
                <a:srgbClr val="000000"/>
              </a:solidFill>
              <a:cs typeface="Arial" charset="0"/>
            </a:endParaRPr>
          </a:p>
        </p:txBody>
      </p:sp>
      <p:sp>
        <p:nvSpPr>
          <p:cNvPr id="108" name="Rectangle 4"/>
          <p:cNvSpPr txBox="1">
            <a:spLocks noChangeArrowheads="1"/>
          </p:cNvSpPr>
          <p:nvPr/>
        </p:nvSpPr>
        <p:spPr>
          <a:xfrm>
            <a:off x="685800" y="228600"/>
            <a:ext cx="7772400" cy="838200"/>
          </a:xfrm>
          <a:prstGeom prst="rect">
            <a:avLst/>
          </a:prstGeom>
        </p:spPr>
        <p:txBody>
          <a:bodyPr/>
          <a:lstStyle>
            <a:lvl1pPr algn="ctr" rtl="0" fontAlgn="base">
              <a:spcBef>
                <a:spcPct val="0"/>
              </a:spcBef>
              <a:spcAft>
                <a:spcPct val="0"/>
              </a:spcAft>
              <a:defRPr sz="2800" b="1">
                <a:solidFill>
                  <a:srgbClr val="0000FF"/>
                </a:solidFill>
                <a:latin typeface="+mj-lt"/>
                <a:ea typeface="+mj-ea"/>
                <a:cs typeface="+mj-cs"/>
              </a:defRPr>
            </a:lvl1pPr>
            <a:lvl2pPr algn="ctr" rtl="0" fontAlgn="base">
              <a:spcBef>
                <a:spcPct val="0"/>
              </a:spcBef>
              <a:spcAft>
                <a:spcPct val="0"/>
              </a:spcAft>
              <a:defRPr sz="2800" b="1">
                <a:solidFill>
                  <a:srgbClr val="0000FF"/>
                </a:solidFill>
                <a:latin typeface="Calibri" pitchFamily="34" charset="0"/>
              </a:defRPr>
            </a:lvl2pPr>
            <a:lvl3pPr algn="ctr" rtl="0" fontAlgn="base">
              <a:spcBef>
                <a:spcPct val="0"/>
              </a:spcBef>
              <a:spcAft>
                <a:spcPct val="0"/>
              </a:spcAft>
              <a:defRPr sz="2800" b="1">
                <a:solidFill>
                  <a:srgbClr val="0000FF"/>
                </a:solidFill>
                <a:latin typeface="Calibri" pitchFamily="34" charset="0"/>
              </a:defRPr>
            </a:lvl3pPr>
            <a:lvl4pPr algn="ctr" rtl="0" fontAlgn="base">
              <a:spcBef>
                <a:spcPct val="0"/>
              </a:spcBef>
              <a:spcAft>
                <a:spcPct val="0"/>
              </a:spcAft>
              <a:defRPr sz="2800" b="1">
                <a:solidFill>
                  <a:srgbClr val="0000FF"/>
                </a:solidFill>
                <a:latin typeface="Calibri" pitchFamily="34" charset="0"/>
              </a:defRPr>
            </a:lvl4pPr>
            <a:lvl5pPr algn="ctr" rtl="0" fontAlgn="base">
              <a:spcBef>
                <a:spcPct val="0"/>
              </a:spcBef>
              <a:spcAft>
                <a:spcPct val="0"/>
              </a:spcAft>
              <a:defRPr sz="2800" b="1">
                <a:solidFill>
                  <a:srgbClr val="0000FF"/>
                </a:solidFill>
                <a:latin typeface="Calibri" pitchFamily="34" charset="0"/>
              </a:defRPr>
            </a:lvl5pPr>
            <a:lvl6pPr marL="457200" algn="ctr" rtl="0" fontAlgn="base">
              <a:spcBef>
                <a:spcPct val="0"/>
              </a:spcBef>
              <a:spcAft>
                <a:spcPct val="0"/>
              </a:spcAft>
              <a:defRPr sz="2800" b="1">
                <a:solidFill>
                  <a:srgbClr val="0000FF"/>
                </a:solidFill>
                <a:latin typeface="Calibri" pitchFamily="34" charset="0"/>
              </a:defRPr>
            </a:lvl6pPr>
            <a:lvl7pPr marL="914400" algn="ctr" rtl="0" fontAlgn="base">
              <a:spcBef>
                <a:spcPct val="0"/>
              </a:spcBef>
              <a:spcAft>
                <a:spcPct val="0"/>
              </a:spcAft>
              <a:defRPr sz="2800" b="1">
                <a:solidFill>
                  <a:srgbClr val="0000FF"/>
                </a:solidFill>
                <a:latin typeface="Calibri" pitchFamily="34" charset="0"/>
              </a:defRPr>
            </a:lvl7pPr>
            <a:lvl8pPr marL="1371600" algn="ctr" rtl="0" fontAlgn="base">
              <a:spcBef>
                <a:spcPct val="0"/>
              </a:spcBef>
              <a:spcAft>
                <a:spcPct val="0"/>
              </a:spcAft>
              <a:defRPr sz="2800" b="1">
                <a:solidFill>
                  <a:srgbClr val="0000FF"/>
                </a:solidFill>
                <a:latin typeface="Calibri" pitchFamily="34" charset="0"/>
              </a:defRPr>
            </a:lvl8pPr>
            <a:lvl9pPr marL="1828800" algn="ctr" rtl="0" fontAlgn="base">
              <a:spcBef>
                <a:spcPct val="0"/>
              </a:spcBef>
              <a:spcAft>
                <a:spcPct val="0"/>
              </a:spcAft>
              <a:defRPr sz="2800" b="1">
                <a:solidFill>
                  <a:srgbClr val="0000FF"/>
                </a:solidFill>
                <a:latin typeface="Calibri" pitchFamily="34" charset="0"/>
              </a:defRPr>
            </a:lvl9pPr>
          </a:lstStyle>
          <a:p>
            <a:pPr>
              <a:defRPr/>
            </a:pPr>
            <a:r>
              <a:rPr lang="en-US" kern="0" dirty="0" smtClean="0">
                <a:solidFill>
                  <a:srgbClr val="CC00CC"/>
                </a:solidFill>
              </a:rPr>
              <a:t>Warm-up exercises and athletic injury</a:t>
            </a:r>
            <a:endParaRPr lang="en-US" kern="0" dirty="0">
              <a:solidFill>
                <a:srgbClr val="CC00CC"/>
              </a:solidFill>
            </a:endParaRPr>
          </a:p>
        </p:txBody>
      </p:sp>
      <p:sp>
        <p:nvSpPr>
          <p:cNvPr id="111" name="TextBox 110"/>
          <p:cNvSpPr txBox="1"/>
          <p:nvPr/>
        </p:nvSpPr>
        <p:spPr>
          <a:xfrm>
            <a:off x="304800" y="4371975"/>
            <a:ext cx="357790" cy="400110"/>
          </a:xfrm>
          <a:prstGeom prst="rect">
            <a:avLst/>
          </a:prstGeom>
          <a:noFill/>
        </p:spPr>
        <p:txBody>
          <a:bodyPr wrap="none" rtlCol="0">
            <a:spAutoFit/>
          </a:bodyPr>
          <a:lstStyle/>
          <a:p>
            <a:r>
              <a:rPr lang="en-US" sz="2000"/>
              <a:t>c</a:t>
            </a:r>
            <a:r>
              <a:rPr lang="en-US" sz="2000" smtClean="0"/>
              <a:t>.</a:t>
            </a:r>
          </a:p>
        </p:txBody>
      </p:sp>
      <p:sp>
        <p:nvSpPr>
          <p:cNvPr id="43" name="TextBox 42"/>
          <p:cNvSpPr txBox="1">
            <a:spLocks noChangeArrowheads="1"/>
          </p:cNvSpPr>
          <p:nvPr/>
        </p:nvSpPr>
        <p:spPr bwMode="auto">
          <a:xfrm>
            <a:off x="304800" y="1011236"/>
            <a:ext cx="3062288"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588"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lnSpc>
                <a:spcPct val="150000"/>
              </a:lnSpc>
            </a:pPr>
            <a:r>
              <a:rPr lang="en-US" sz="1800" smtClean="0">
                <a:solidFill>
                  <a:srgbClr val="000000"/>
                </a:solidFill>
                <a:cs typeface="Arial" charset="0"/>
              </a:rPr>
              <a:t>Intuitively, fitness level might seem like a confounder.</a:t>
            </a:r>
          </a:p>
          <a:p>
            <a:pPr eaLnBrk="1" hangingPunct="1">
              <a:lnSpc>
                <a:spcPct val="50000"/>
              </a:lnSpc>
            </a:pPr>
            <a:endParaRPr lang="en-US" sz="1800" smtClean="0">
              <a:solidFill>
                <a:srgbClr val="000000"/>
              </a:solidFill>
              <a:cs typeface="Arial" charset="0"/>
            </a:endParaRPr>
          </a:p>
          <a:p>
            <a:pPr eaLnBrk="1" hangingPunct="1">
              <a:lnSpc>
                <a:spcPct val="150000"/>
              </a:lnSpc>
            </a:pPr>
            <a:r>
              <a:rPr lang="en-US" sz="1800" smtClean="0">
                <a:solidFill>
                  <a:srgbClr val="000000"/>
                </a:solidFill>
                <a:cs typeface="Arial" charset="0"/>
              </a:rPr>
              <a:t>Suppose </a:t>
            </a:r>
            <a:r>
              <a:rPr lang="en-US" sz="1800" smtClean="0">
                <a:solidFill>
                  <a:srgbClr val="000000"/>
                </a:solidFill>
                <a:cs typeface="Arial" charset="0"/>
              </a:rPr>
              <a:t>we matched each athlete who does pre-game warm-up exercises by fitness level to an athlete who doesn’t do them.</a:t>
            </a:r>
            <a:endParaRPr lang="en-US" sz="1800" dirty="0">
              <a:solidFill>
                <a:srgbClr val="000000"/>
              </a:solidFill>
              <a:cs typeface="Arial" charset="0"/>
            </a:endParaRPr>
          </a:p>
        </p:txBody>
      </p:sp>
    </p:spTree>
    <p:extLst>
      <p:ext uri="{BB962C8B-B14F-4D97-AF65-F5344CB8AC3E}">
        <p14:creationId xmlns:p14="http://schemas.microsoft.com/office/powerpoint/2010/main" val="13306468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85800" y="152400"/>
            <a:ext cx="7467600" cy="978729"/>
          </a:xfrm>
          <a:prstGeom prst="rect">
            <a:avLst/>
          </a:prstGeom>
          <a:noFill/>
        </p:spPr>
        <p:txBody>
          <a:bodyPr wrap="square" rtlCol="0">
            <a:spAutoFit/>
          </a:bodyPr>
          <a:lstStyle/>
          <a:p>
            <a:pPr>
              <a:lnSpc>
                <a:spcPct val="120000"/>
              </a:lnSpc>
            </a:pPr>
            <a:r>
              <a:rPr lang="en-US" sz="2400" b="1" dirty="0" smtClean="0">
                <a:solidFill>
                  <a:srgbClr val="CC00CC"/>
                </a:solidFill>
              </a:rPr>
              <a:t>When will complete-participant (complete-case) analysis be biased by missing confounder data?</a:t>
            </a:r>
          </a:p>
        </p:txBody>
      </p:sp>
      <p:sp>
        <p:nvSpPr>
          <p:cNvPr id="19" name="Slide Number Placeholder 18"/>
          <p:cNvSpPr>
            <a:spLocks noGrp="1"/>
          </p:cNvSpPr>
          <p:nvPr>
            <p:ph type="sldNum" sz="quarter" idx="12"/>
          </p:nvPr>
        </p:nvSpPr>
        <p:spPr/>
        <p:txBody>
          <a:bodyPr/>
          <a:lstStyle/>
          <a:p>
            <a:fld id="{0D9CEC79-7381-4054-ADA6-3AED7F0DF6C5}" type="slidenum">
              <a:rPr lang="en-US" smtClean="0"/>
              <a:pPr/>
              <a:t>64</a:t>
            </a:fld>
            <a:endParaRPr lang="en-US" dirty="0"/>
          </a:p>
        </p:txBody>
      </p:sp>
      <p:pic>
        <p:nvPicPr>
          <p:cNvPr id="20" name="Picture 19"/>
          <p:cNvPicPr/>
          <p:nvPr/>
        </p:nvPicPr>
        <p:blipFill>
          <a:blip r:embed="rId2">
            <a:extLst>
              <a:ext uri="{28A0092B-C50C-407E-A947-70E740481C1C}">
                <a14:useLocalDpi xmlns:a14="http://schemas.microsoft.com/office/drawing/2010/main" val="0"/>
              </a:ext>
            </a:extLst>
          </a:blip>
          <a:stretch>
            <a:fillRect/>
          </a:stretch>
        </p:blipFill>
        <p:spPr>
          <a:xfrm>
            <a:off x="5410200" y="990600"/>
            <a:ext cx="3429000" cy="1905000"/>
          </a:xfrm>
          <a:prstGeom prst="rect">
            <a:avLst/>
          </a:prstGeom>
        </p:spPr>
      </p:pic>
      <p:sp>
        <p:nvSpPr>
          <p:cNvPr id="2" name="TextBox 1"/>
          <p:cNvSpPr txBox="1"/>
          <p:nvPr/>
        </p:nvSpPr>
        <p:spPr>
          <a:xfrm>
            <a:off x="685800" y="1167348"/>
            <a:ext cx="4724400" cy="4819781"/>
          </a:xfrm>
          <a:prstGeom prst="rect">
            <a:avLst/>
          </a:prstGeom>
          <a:noFill/>
        </p:spPr>
        <p:txBody>
          <a:bodyPr wrap="square" rtlCol="0">
            <a:spAutoFit/>
          </a:bodyPr>
          <a:lstStyle/>
          <a:p>
            <a:pPr>
              <a:lnSpc>
                <a:spcPct val="120000"/>
              </a:lnSpc>
            </a:pPr>
            <a:r>
              <a:rPr lang="en-US" sz="2000" dirty="0" smtClean="0"/>
              <a:t>Suppose this is our only confounding path involving smoking:</a:t>
            </a:r>
          </a:p>
          <a:p>
            <a:pPr>
              <a:lnSpc>
                <a:spcPct val="120000"/>
              </a:lnSpc>
            </a:pPr>
            <a:endParaRPr lang="en-US" sz="2000" dirty="0"/>
          </a:p>
          <a:p>
            <a:pPr>
              <a:lnSpc>
                <a:spcPct val="120000"/>
              </a:lnSpc>
            </a:pPr>
            <a:endParaRPr lang="en-US" sz="2000" dirty="0" smtClean="0"/>
          </a:p>
          <a:p>
            <a:pPr>
              <a:lnSpc>
                <a:spcPct val="120000"/>
              </a:lnSpc>
            </a:pPr>
            <a:endParaRPr lang="en-US" sz="2000" dirty="0" smtClean="0"/>
          </a:p>
          <a:p>
            <a:pPr>
              <a:lnSpc>
                <a:spcPct val="120000"/>
              </a:lnSpc>
            </a:pPr>
            <a:r>
              <a:rPr lang="en-US" sz="2000" dirty="0" smtClean="0"/>
              <a:t>We’ll be conditioning on smoking, by adjustment.  </a:t>
            </a:r>
          </a:p>
          <a:p>
            <a:pPr>
              <a:lnSpc>
                <a:spcPct val="120000"/>
              </a:lnSpc>
            </a:pPr>
            <a:r>
              <a:rPr lang="en-US" sz="2000" dirty="0" smtClean="0"/>
              <a:t>But we don’t have smoking data for everyone.</a:t>
            </a:r>
          </a:p>
          <a:p>
            <a:pPr>
              <a:lnSpc>
                <a:spcPct val="120000"/>
              </a:lnSpc>
            </a:pPr>
            <a:r>
              <a:rPr lang="en-US" sz="2000" dirty="0" smtClean="0"/>
              <a:t>So we’ll be conditioning on smoking data availability (SDA), by restriction.</a:t>
            </a:r>
          </a:p>
          <a:p>
            <a:pPr marL="682625" indent="-347663">
              <a:lnSpc>
                <a:spcPct val="120000"/>
              </a:lnSpc>
            </a:pPr>
            <a:r>
              <a:rPr lang="en-US" dirty="0" smtClean="0"/>
              <a:t>When will this complete-participant analysis be biased?</a:t>
            </a:r>
          </a:p>
        </p:txBody>
      </p:sp>
      <p:pic>
        <p:nvPicPr>
          <p:cNvPr id="21" name="Picture 20"/>
          <p:cNvPicPr/>
          <p:nvPr/>
        </p:nvPicPr>
        <p:blipFill>
          <a:blip r:embed="rId3" cstate="print">
            <a:extLst>
              <a:ext uri="{28A0092B-C50C-407E-A947-70E740481C1C}">
                <a14:useLocalDpi xmlns:a14="http://schemas.microsoft.com/office/drawing/2010/main" val="0"/>
              </a:ext>
            </a:extLst>
          </a:blip>
          <a:stretch>
            <a:fillRect/>
          </a:stretch>
        </p:blipFill>
        <p:spPr>
          <a:xfrm>
            <a:off x="5410200" y="3355657"/>
            <a:ext cx="3352800" cy="1978343"/>
          </a:xfrm>
          <a:prstGeom prst="rect">
            <a:avLst/>
          </a:prstGeom>
        </p:spPr>
      </p:pic>
      <p:sp>
        <p:nvSpPr>
          <p:cNvPr id="3" name="TextBox 2"/>
          <p:cNvSpPr txBox="1"/>
          <p:nvPr/>
        </p:nvSpPr>
        <p:spPr>
          <a:xfrm>
            <a:off x="762000" y="6290846"/>
            <a:ext cx="1433662" cy="307777"/>
          </a:xfrm>
          <a:prstGeom prst="rect">
            <a:avLst/>
          </a:prstGeom>
          <a:noFill/>
        </p:spPr>
        <p:txBody>
          <a:bodyPr wrap="none" rtlCol="0">
            <a:spAutoFit/>
          </a:bodyPr>
          <a:lstStyle/>
          <a:p>
            <a:r>
              <a:rPr lang="en-US" sz="1400" smtClean="0"/>
              <a:t>Westreich (2012)</a:t>
            </a:r>
          </a:p>
        </p:txBody>
      </p:sp>
    </p:spTree>
    <p:extLst>
      <p:ext uri="{BB962C8B-B14F-4D97-AF65-F5344CB8AC3E}">
        <p14:creationId xmlns:p14="http://schemas.microsoft.com/office/powerpoint/2010/main" val="345166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1" y="533400"/>
            <a:ext cx="7848600" cy="4118050"/>
          </a:xfrm>
          <a:prstGeom prst="rect">
            <a:avLst/>
          </a:prstGeom>
          <a:noFill/>
        </p:spPr>
        <p:txBody>
          <a:bodyPr wrap="square" rtlCol="0">
            <a:spAutoFit/>
          </a:bodyPr>
          <a:lstStyle/>
          <a:p>
            <a:pPr>
              <a:lnSpc>
                <a:spcPct val="120000"/>
              </a:lnSpc>
            </a:pPr>
            <a:r>
              <a:rPr lang="en-US" sz="2200" smtClean="0"/>
              <a:t>Smoking </a:t>
            </a:r>
            <a:r>
              <a:rPr lang="en-US" sz="2200" dirty="0" smtClean="0"/>
              <a:t>data availability determined by exposure and true smoking status:</a:t>
            </a:r>
          </a:p>
          <a:p>
            <a:pPr>
              <a:lnSpc>
                <a:spcPct val="120000"/>
              </a:lnSpc>
            </a:pPr>
            <a:endParaRPr lang="en-US" sz="2200" dirty="0"/>
          </a:p>
          <a:p>
            <a:pPr>
              <a:lnSpc>
                <a:spcPct val="120000"/>
              </a:lnSpc>
            </a:pPr>
            <a:endParaRPr lang="en-US" sz="2200" dirty="0" smtClean="0"/>
          </a:p>
          <a:p>
            <a:pPr>
              <a:lnSpc>
                <a:spcPct val="120000"/>
              </a:lnSpc>
            </a:pPr>
            <a:endParaRPr lang="en-US" sz="2200" dirty="0"/>
          </a:p>
          <a:p>
            <a:pPr>
              <a:lnSpc>
                <a:spcPct val="120000"/>
              </a:lnSpc>
            </a:pPr>
            <a:endParaRPr lang="en-US" sz="2200" dirty="0" smtClean="0"/>
          </a:p>
          <a:p>
            <a:pPr>
              <a:lnSpc>
                <a:spcPct val="120000"/>
              </a:lnSpc>
            </a:pPr>
            <a:endParaRPr lang="en-US" sz="2200" dirty="0"/>
          </a:p>
          <a:p>
            <a:pPr>
              <a:lnSpc>
                <a:spcPct val="120000"/>
              </a:lnSpc>
            </a:pPr>
            <a:endParaRPr lang="en-US" sz="2200" dirty="0" smtClean="0"/>
          </a:p>
          <a:p>
            <a:pPr>
              <a:lnSpc>
                <a:spcPct val="120000"/>
              </a:lnSpc>
            </a:pPr>
            <a:r>
              <a:rPr lang="en-US" sz="2200" dirty="0" smtClean="0"/>
              <a:t>Is the complete-participant analysis biased?</a:t>
            </a:r>
          </a:p>
          <a:p>
            <a:pPr marL="576263" indent="-350838">
              <a:lnSpc>
                <a:spcPct val="120000"/>
              </a:lnSpc>
            </a:pPr>
            <a:r>
              <a:rPr lang="en-US" sz="2000" dirty="0" smtClean="0"/>
              <a:t>Is there an open non-causal path between exposure and outcome?</a:t>
            </a:r>
          </a:p>
        </p:txBody>
      </p:sp>
      <p:sp>
        <p:nvSpPr>
          <p:cNvPr id="2" name="Slide Number Placeholder 1"/>
          <p:cNvSpPr>
            <a:spLocks noGrp="1"/>
          </p:cNvSpPr>
          <p:nvPr>
            <p:ph type="sldNum" sz="quarter" idx="12"/>
          </p:nvPr>
        </p:nvSpPr>
        <p:spPr/>
        <p:txBody>
          <a:bodyPr/>
          <a:lstStyle/>
          <a:p>
            <a:fld id="{0D9CEC79-7381-4054-ADA6-3AED7F0DF6C5}" type="slidenum">
              <a:rPr lang="en-US" smtClean="0"/>
              <a:pPr/>
              <a:t>65</a:t>
            </a:fld>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667000" y="1600200"/>
            <a:ext cx="3657600" cy="2057400"/>
          </a:xfrm>
          <a:prstGeom prst="rect">
            <a:avLst/>
          </a:prstGeom>
        </p:spPr>
      </p:pic>
    </p:spTree>
    <p:extLst>
      <p:ext uri="{BB962C8B-B14F-4D97-AF65-F5344CB8AC3E}">
        <p14:creationId xmlns:p14="http://schemas.microsoft.com/office/powerpoint/2010/main" val="35677717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838201" y="685800"/>
            <a:ext cx="7848600" cy="4524315"/>
          </a:xfrm>
          <a:prstGeom prst="rect">
            <a:avLst/>
          </a:prstGeom>
          <a:noFill/>
        </p:spPr>
        <p:txBody>
          <a:bodyPr wrap="square" rtlCol="0">
            <a:spAutoFit/>
          </a:bodyPr>
          <a:lstStyle/>
          <a:p>
            <a:pPr>
              <a:lnSpc>
                <a:spcPct val="120000"/>
              </a:lnSpc>
            </a:pPr>
            <a:r>
              <a:rPr lang="en-US" sz="2200" smtClean="0"/>
              <a:t>Smoking </a:t>
            </a:r>
            <a:r>
              <a:rPr lang="en-US" sz="2200" dirty="0" smtClean="0"/>
              <a:t>data availability determined by outcome and by common causes of exposure and smoking:</a:t>
            </a:r>
          </a:p>
          <a:p>
            <a:pPr>
              <a:lnSpc>
                <a:spcPct val="120000"/>
              </a:lnSpc>
            </a:pPr>
            <a:endParaRPr lang="en-US" sz="2200" dirty="0"/>
          </a:p>
          <a:p>
            <a:pPr>
              <a:lnSpc>
                <a:spcPct val="120000"/>
              </a:lnSpc>
            </a:pPr>
            <a:endParaRPr lang="en-US" sz="2200" dirty="0" smtClean="0"/>
          </a:p>
          <a:p>
            <a:pPr>
              <a:lnSpc>
                <a:spcPct val="120000"/>
              </a:lnSpc>
            </a:pPr>
            <a:endParaRPr lang="en-US" sz="2200" dirty="0" smtClean="0"/>
          </a:p>
          <a:p>
            <a:pPr>
              <a:lnSpc>
                <a:spcPct val="120000"/>
              </a:lnSpc>
            </a:pPr>
            <a:endParaRPr lang="en-US" sz="2200" dirty="0"/>
          </a:p>
          <a:p>
            <a:pPr>
              <a:lnSpc>
                <a:spcPct val="120000"/>
              </a:lnSpc>
            </a:pPr>
            <a:endParaRPr lang="en-US" sz="2200" dirty="0" smtClean="0"/>
          </a:p>
          <a:p>
            <a:pPr>
              <a:lnSpc>
                <a:spcPct val="120000"/>
              </a:lnSpc>
            </a:pPr>
            <a:endParaRPr lang="en-US" sz="2200" dirty="0"/>
          </a:p>
          <a:p>
            <a:pPr>
              <a:lnSpc>
                <a:spcPct val="120000"/>
              </a:lnSpc>
            </a:pPr>
            <a:endParaRPr lang="en-US" sz="2200" dirty="0" smtClean="0"/>
          </a:p>
          <a:p>
            <a:pPr>
              <a:lnSpc>
                <a:spcPct val="120000"/>
              </a:lnSpc>
            </a:pPr>
            <a:r>
              <a:rPr lang="en-US" sz="2200" dirty="0" smtClean="0"/>
              <a:t>Is the complete-participant analysis biased?</a:t>
            </a:r>
          </a:p>
          <a:p>
            <a:pPr marL="576263" indent="-350838">
              <a:lnSpc>
                <a:spcPct val="120000"/>
              </a:lnSpc>
            </a:pPr>
            <a:r>
              <a:rPr lang="en-US" sz="2000" dirty="0" smtClean="0"/>
              <a:t>Is there an open non-causal path between exposure and outcome?</a:t>
            </a:r>
          </a:p>
        </p:txBody>
      </p:sp>
      <p:sp>
        <p:nvSpPr>
          <p:cNvPr id="2" name="Slide Number Placeholder 1"/>
          <p:cNvSpPr>
            <a:spLocks noGrp="1"/>
          </p:cNvSpPr>
          <p:nvPr>
            <p:ph type="sldNum" sz="quarter" idx="12"/>
          </p:nvPr>
        </p:nvSpPr>
        <p:spPr/>
        <p:txBody>
          <a:bodyPr/>
          <a:lstStyle/>
          <a:p>
            <a:fld id="{0D9CEC79-7381-4054-ADA6-3AED7F0DF6C5}" type="slidenum">
              <a:rPr lang="en-US" smtClean="0"/>
              <a:pPr/>
              <a:t>66</a:t>
            </a:fld>
            <a:endParaRPr lang="en-US" dirty="0"/>
          </a:p>
        </p:txBody>
      </p:sp>
      <p:grpSp>
        <p:nvGrpSpPr>
          <p:cNvPr id="3" name="Group 2"/>
          <p:cNvGrpSpPr/>
          <p:nvPr/>
        </p:nvGrpSpPr>
        <p:grpSpPr>
          <a:xfrm>
            <a:off x="2432116" y="1828800"/>
            <a:ext cx="3816284" cy="2274332"/>
            <a:chOff x="2057400" y="2133600"/>
            <a:chExt cx="3816284" cy="2274332"/>
          </a:xfrm>
        </p:grpSpPr>
        <p:sp>
          <p:nvSpPr>
            <p:cNvPr id="4" name="TextBox 3"/>
            <p:cNvSpPr txBox="1"/>
            <p:nvPr/>
          </p:nvSpPr>
          <p:spPr>
            <a:xfrm>
              <a:off x="2133600" y="4038600"/>
              <a:ext cx="1044068" cy="369332"/>
            </a:xfrm>
            <a:prstGeom prst="rect">
              <a:avLst/>
            </a:prstGeom>
            <a:noFill/>
          </p:spPr>
          <p:txBody>
            <a:bodyPr wrap="none" rtlCol="0">
              <a:spAutoFit/>
            </a:bodyPr>
            <a:lstStyle/>
            <a:p>
              <a:r>
                <a:rPr lang="en-US" dirty="0" smtClean="0"/>
                <a:t>Exposure</a:t>
              </a:r>
              <a:endParaRPr lang="en-US" dirty="0"/>
            </a:p>
          </p:txBody>
        </p:sp>
        <p:sp>
          <p:nvSpPr>
            <p:cNvPr id="5" name="TextBox 4"/>
            <p:cNvSpPr txBox="1"/>
            <p:nvPr/>
          </p:nvSpPr>
          <p:spPr>
            <a:xfrm>
              <a:off x="4823332" y="4038600"/>
              <a:ext cx="1050352" cy="369332"/>
            </a:xfrm>
            <a:prstGeom prst="rect">
              <a:avLst/>
            </a:prstGeom>
            <a:noFill/>
          </p:spPr>
          <p:txBody>
            <a:bodyPr wrap="none" rtlCol="0">
              <a:spAutoFit/>
            </a:bodyPr>
            <a:lstStyle/>
            <a:p>
              <a:r>
                <a:rPr lang="en-US" dirty="0" smtClean="0"/>
                <a:t>Outcome</a:t>
              </a:r>
              <a:endParaRPr lang="en-US" dirty="0"/>
            </a:p>
          </p:txBody>
        </p:sp>
        <p:sp>
          <p:nvSpPr>
            <p:cNvPr id="6" name="TextBox 5"/>
            <p:cNvSpPr txBox="1"/>
            <p:nvPr/>
          </p:nvSpPr>
          <p:spPr>
            <a:xfrm>
              <a:off x="3581400" y="3200400"/>
              <a:ext cx="562783" cy="369332"/>
            </a:xfrm>
            <a:prstGeom prst="rect">
              <a:avLst/>
            </a:prstGeom>
            <a:noFill/>
            <a:ln>
              <a:solidFill>
                <a:schemeClr val="tx1"/>
              </a:solidFill>
            </a:ln>
          </p:spPr>
          <p:txBody>
            <a:bodyPr wrap="none" rtlCol="0">
              <a:spAutoFit/>
            </a:bodyPr>
            <a:lstStyle/>
            <a:p>
              <a:r>
                <a:rPr lang="en-US" dirty="0" smtClean="0"/>
                <a:t>SDA</a:t>
              </a:r>
              <a:endParaRPr lang="en-US" dirty="0"/>
            </a:p>
          </p:txBody>
        </p:sp>
        <p:sp>
          <p:nvSpPr>
            <p:cNvPr id="7" name="TextBox 6"/>
            <p:cNvSpPr txBox="1"/>
            <p:nvPr/>
          </p:nvSpPr>
          <p:spPr>
            <a:xfrm>
              <a:off x="2057400" y="2526268"/>
              <a:ext cx="332142" cy="369332"/>
            </a:xfrm>
            <a:prstGeom prst="rect">
              <a:avLst/>
            </a:prstGeom>
            <a:noFill/>
          </p:spPr>
          <p:txBody>
            <a:bodyPr wrap="none" rtlCol="0">
              <a:spAutoFit/>
            </a:bodyPr>
            <a:lstStyle/>
            <a:p>
              <a:r>
                <a:rPr lang="en-US" dirty="0" smtClean="0"/>
                <a:t>U</a:t>
              </a:r>
              <a:endParaRPr lang="en-US" dirty="0"/>
            </a:p>
          </p:txBody>
        </p:sp>
        <p:sp>
          <p:nvSpPr>
            <p:cNvPr id="8" name="TextBox 7"/>
            <p:cNvSpPr txBox="1"/>
            <p:nvPr/>
          </p:nvSpPr>
          <p:spPr>
            <a:xfrm>
              <a:off x="3435035" y="2133600"/>
              <a:ext cx="984565" cy="369332"/>
            </a:xfrm>
            <a:prstGeom prst="rect">
              <a:avLst/>
            </a:prstGeom>
            <a:noFill/>
            <a:ln>
              <a:solidFill>
                <a:schemeClr val="tx1"/>
              </a:solidFill>
            </a:ln>
          </p:spPr>
          <p:txBody>
            <a:bodyPr wrap="none" rtlCol="0">
              <a:spAutoFit/>
            </a:bodyPr>
            <a:lstStyle/>
            <a:p>
              <a:r>
                <a:rPr lang="en-US" dirty="0" smtClean="0"/>
                <a:t>Smoking</a:t>
              </a:r>
              <a:endParaRPr lang="en-US" dirty="0"/>
            </a:p>
          </p:txBody>
        </p:sp>
        <p:cxnSp>
          <p:nvCxnSpPr>
            <p:cNvPr id="9" name="Straight Arrow Connector 8"/>
            <p:cNvCxnSpPr>
              <a:stCxn id="4" idx="3"/>
              <a:endCxn id="5" idx="1"/>
            </p:cNvCxnSpPr>
            <p:nvPr/>
          </p:nvCxnSpPr>
          <p:spPr bwMode="auto">
            <a:xfrm>
              <a:off x="3177668" y="4223266"/>
              <a:ext cx="1645664" cy="0"/>
            </a:xfrm>
            <a:prstGeom prst="straightConnector1">
              <a:avLst/>
            </a:prstGeom>
            <a:solidFill>
              <a:srgbClr val="FFFF99"/>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a:endCxn id="4" idx="0"/>
            </p:cNvCxnSpPr>
            <p:nvPr/>
          </p:nvCxnSpPr>
          <p:spPr bwMode="auto">
            <a:xfrm>
              <a:off x="2286000" y="2971800"/>
              <a:ext cx="369634" cy="1066800"/>
            </a:xfrm>
            <a:prstGeom prst="straightConnector1">
              <a:avLst/>
            </a:prstGeom>
            <a:solidFill>
              <a:srgbClr val="FFFF99"/>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p:nvPr/>
          </p:nvCxnSpPr>
          <p:spPr bwMode="auto">
            <a:xfrm flipV="1">
              <a:off x="2445765" y="2393422"/>
              <a:ext cx="805783" cy="208002"/>
            </a:xfrm>
            <a:prstGeom prst="straightConnector1">
              <a:avLst/>
            </a:prstGeom>
            <a:solidFill>
              <a:srgbClr val="FFFF99"/>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4343400" y="2601424"/>
              <a:ext cx="838200" cy="1437176"/>
            </a:xfrm>
            <a:prstGeom prst="straightConnector1">
              <a:avLst/>
            </a:prstGeom>
            <a:solidFill>
              <a:srgbClr val="FFFF99"/>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a:endCxn id="6" idx="1"/>
            </p:cNvCxnSpPr>
            <p:nvPr/>
          </p:nvCxnSpPr>
          <p:spPr bwMode="auto">
            <a:xfrm>
              <a:off x="2470817" y="2819400"/>
              <a:ext cx="1110583" cy="565666"/>
            </a:xfrm>
            <a:prstGeom prst="straightConnector1">
              <a:avLst/>
            </a:prstGeom>
            <a:solidFill>
              <a:srgbClr val="FFFF99"/>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flipV="1">
              <a:off x="4144183" y="3569732"/>
              <a:ext cx="679149" cy="468868"/>
            </a:xfrm>
            <a:prstGeom prst="straightConnector1">
              <a:avLst/>
            </a:prstGeom>
            <a:solidFill>
              <a:srgbClr val="FFFF99"/>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5641250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67</a:t>
            </a:fld>
            <a:endParaRPr lang="en-US" dirty="0"/>
          </a:p>
        </p:txBody>
      </p:sp>
      <p:sp>
        <p:nvSpPr>
          <p:cNvPr id="3" name="TextBox 2"/>
          <p:cNvSpPr txBox="1"/>
          <p:nvPr/>
        </p:nvSpPr>
        <p:spPr>
          <a:xfrm>
            <a:off x="609600" y="457200"/>
            <a:ext cx="6875985" cy="978729"/>
          </a:xfrm>
          <a:prstGeom prst="rect">
            <a:avLst/>
          </a:prstGeom>
          <a:noFill/>
        </p:spPr>
        <p:txBody>
          <a:bodyPr wrap="none" rtlCol="0">
            <a:spAutoFit/>
          </a:bodyPr>
          <a:lstStyle/>
          <a:p>
            <a:pPr>
              <a:lnSpc>
                <a:spcPct val="120000"/>
              </a:lnSpc>
            </a:pPr>
            <a:r>
              <a:rPr lang="en-US" sz="2400" b="1" dirty="0" smtClean="0">
                <a:solidFill>
                  <a:srgbClr val="CC00CC"/>
                </a:solidFill>
              </a:rPr>
              <a:t>When we already know two variables are associated</a:t>
            </a:r>
          </a:p>
          <a:p>
            <a:pPr>
              <a:lnSpc>
                <a:spcPct val="120000"/>
              </a:lnSpc>
            </a:pPr>
            <a:r>
              <a:rPr lang="en-US" sz="2200" dirty="0" smtClean="0"/>
              <a:t>How to show the association on the DAG?</a:t>
            </a:r>
          </a:p>
        </p:txBody>
      </p:sp>
      <p:sp>
        <p:nvSpPr>
          <p:cNvPr id="4" name="TextBox 3"/>
          <p:cNvSpPr txBox="1"/>
          <p:nvPr/>
        </p:nvSpPr>
        <p:spPr>
          <a:xfrm>
            <a:off x="2057400" y="3657600"/>
            <a:ext cx="963212" cy="400110"/>
          </a:xfrm>
          <a:prstGeom prst="rect">
            <a:avLst/>
          </a:prstGeom>
          <a:noFill/>
        </p:spPr>
        <p:txBody>
          <a:bodyPr wrap="none" rtlCol="0">
            <a:spAutoFit/>
          </a:bodyPr>
          <a:lstStyle/>
          <a:p>
            <a:r>
              <a:rPr lang="en-US" sz="2000" dirty="0" smtClean="0"/>
              <a:t>Alcohol</a:t>
            </a:r>
          </a:p>
        </p:txBody>
      </p:sp>
      <p:sp>
        <p:nvSpPr>
          <p:cNvPr id="5" name="TextBox 4"/>
          <p:cNvSpPr txBox="1"/>
          <p:nvPr/>
        </p:nvSpPr>
        <p:spPr>
          <a:xfrm>
            <a:off x="4523188" y="3657600"/>
            <a:ext cx="1431289" cy="400110"/>
          </a:xfrm>
          <a:prstGeom prst="rect">
            <a:avLst/>
          </a:prstGeom>
          <a:noFill/>
        </p:spPr>
        <p:txBody>
          <a:bodyPr wrap="none" rtlCol="0">
            <a:spAutoFit/>
          </a:bodyPr>
          <a:lstStyle/>
          <a:p>
            <a:r>
              <a:rPr lang="en-US" sz="2000" dirty="0" smtClean="0"/>
              <a:t>Lung cancer</a:t>
            </a:r>
          </a:p>
        </p:txBody>
      </p:sp>
      <p:cxnSp>
        <p:nvCxnSpPr>
          <p:cNvPr id="7" name="Straight Arrow Connector 6"/>
          <p:cNvCxnSpPr>
            <a:stCxn id="4" idx="3"/>
            <a:endCxn id="5" idx="1"/>
          </p:cNvCxnSpPr>
          <p:nvPr/>
        </p:nvCxnSpPr>
        <p:spPr>
          <a:xfrm>
            <a:off x="3020612" y="3857655"/>
            <a:ext cx="150257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00400" y="2362200"/>
            <a:ext cx="1074333" cy="400110"/>
          </a:xfrm>
          <a:prstGeom prst="rect">
            <a:avLst/>
          </a:prstGeom>
          <a:noFill/>
        </p:spPr>
        <p:txBody>
          <a:bodyPr wrap="none" rtlCol="0">
            <a:spAutoFit/>
          </a:bodyPr>
          <a:lstStyle/>
          <a:p>
            <a:r>
              <a:rPr lang="en-US" sz="2000" dirty="0" smtClean="0"/>
              <a:t>Smoking</a:t>
            </a:r>
          </a:p>
        </p:txBody>
      </p:sp>
      <p:cxnSp>
        <p:nvCxnSpPr>
          <p:cNvPr id="13" name="Straight Arrow Connector 12"/>
          <p:cNvCxnSpPr/>
          <p:nvPr/>
        </p:nvCxnSpPr>
        <p:spPr>
          <a:xfrm>
            <a:off x="4178474" y="2762310"/>
            <a:ext cx="525867" cy="8952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5154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68</a:t>
            </a:fld>
            <a:endParaRPr lang="en-US" dirty="0"/>
          </a:p>
        </p:txBody>
      </p:sp>
      <p:sp>
        <p:nvSpPr>
          <p:cNvPr id="3" name="TextBox 2"/>
          <p:cNvSpPr txBox="1"/>
          <p:nvPr/>
        </p:nvSpPr>
        <p:spPr>
          <a:xfrm>
            <a:off x="609600" y="304800"/>
            <a:ext cx="8229600" cy="3157788"/>
          </a:xfrm>
          <a:prstGeom prst="rect">
            <a:avLst/>
          </a:prstGeom>
          <a:noFill/>
        </p:spPr>
        <p:txBody>
          <a:bodyPr wrap="square" rtlCol="0">
            <a:spAutoFit/>
          </a:bodyPr>
          <a:lstStyle/>
          <a:p>
            <a:pPr>
              <a:lnSpc>
                <a:spcPct val="120000"/>
              </a:lnSpc>
            </a:pPr>
            <a:r>
              <a:rPr lang="en-US" sz="2400" b="1" dirty="0" smtClean="0">
                <a:solidFill>
                  <a:srgbClr val="CC00CC"/>
                </a:solidFill>
              </a:rPr>
              <a:t>When we already know two variables are associated</a:t>
            </a:r>
          </a:p>
          <a:p>
            <a:pPr>
              <a:lnSpc>
                <a:spcPct val="120000"/>
              </a:lnSpc>
            </a:pPr>
            <a:r>
              <a:rPr lang="en-US" sz="2200" dirty="0" smtClean="0"/>
              <a:t>How to show the association on the DAG?</a:t>
            </a:r>
          </a:p>
          <a:p>
            <a:pPr marL="233363" indent="-233363">
              <a:lnSpc>
                <a:spcPct val="120000"/>
              </a:lnSpc>
            </a:pPr>
            <a:r>
              <a:rPr lang="en-US" sz="2000" dirty="0" smtClean="0"/>
              <a:t>In a case-control study, Rothman and </a:t>
            </a:r>
            <a:r>
              <a:rPr lang="en-US" sz="2000" smtClean="0"/>
              <a:t>Monson showed </a:t>
            </a:r>
            <a:r>
              <a:rPr lang="en-US" sz="2000" dirty="0" smtClean="0"/>
              <a:t>that age and gender were associated with the incidence of trigeminal neuralgia.</a:t>
            </a:r>
          </a:p>
          <a:p>
            <a:pPr marL="233363" indent="-233363">
              <a:lnSpc>
                <a:spcPct val="120000"/>
              </a:lnSpc>
            </a:pPr>
            <a:r>
              <a:rPr lang="en-US" sz="2000" smtClean="0"/>
              <a:t>Then they conducted </a:t>
            </a:r>
            <a:r>
              <a:rPr lang="en-US" sz="2000" dirty="0" smtClean="0"/>
              <a:t>a cohort study of </a:t>
            </a:r>
            <a:r>
              <a:rPr lang="en-US" sz="2000" smtClean="0"/>
              <a:t>the trigeminal neuralgia patients to </a:t>
            </a:r>
            <a:r>
              <a:rPr lang="en-US" sz="2000" dirty="0" smtClean="0"/>
              <a:t>examine, among other things, the associations of age and gender with survival.</a:t>
            </a:r>
          </a:p>
          <a:p>
            <a:pPr marL="457200" indent="-233363">
              <a:lnSpc>
                <a:spcPct val="120000"/>
              </a:lnSpc>
            </a:pPr>
            <a:r>
              <a:rPr lang="en-US" sz="2000" b="1" smtClean="0"/>
              <a:t>Why </a:t>
            </a:r>
            <a:r>
              <a:rPr lang="en-US" sz="2000" b="1" dirty="0" smtClean="0"/>
              <a:t>were age and gender associated with each other in the </a:t>
            </a:r>
            <a:r>
              <a:rPr lang="en-US" sz="2000" b="1" smtClean="0"/>
              <a:t>cohort study?</a:t>
            </a:r>
            <a:endParaRPr lang="en-US" sz="2000" dirty="0" smtClean="0"/>
          </a:p>
        </p:txBody>
      </p:sp>
      <p:sp>
        <p:nvSpPr>
          <p:cNvPr id="9" name="TextBox 8"/>
          <p:cNvSpPr txBox="1"/>
          <p:nvPr/>
        </p:nvSpPr>
        <p:spPr>
          <a:xfrm>
            <a:off x="609600" y="6321623"/>
            <a:ext cx="2957413" cy="307777"/>
          </a:xfrm>
          <a:prstGeom prst="rect">
            <a:avLst/>
          </a:prstGeom>
          <a:noFill/>
        </p:spPr>
        <p:txBody>
          <a:bodyPr wrap="none" rtlCol="0">
            <a:spAutoFit/>
          </a:bodyPr>
          <a:lstStyle/>
          <a:p>
            <a:r>
              <a:rPr lang="en-US" sz="1400" dirty="0" smtClean="0"/>
              <a:t>Rothman and Monson (1973a, 1973b)</a:t>
            </a:r>
          </a:p>
        </p:txBody>
      </p:sp>
      <p:sp>
        <p:nvSpPr>
          <p:cNvPr id="12" name="TextBox 11"/>
          <p:cNvSpPr txBox="1"/>
          <p:nvPr/>
        </p:nvSpPr>
        <p:spPr>
          <a:xfrm>
            <a:off x="2935828" y="5086290"/>
            <a:ext cx="962123" cy="400110"/>
          </a:xfrm>
          <a:prstGeom prst="rect">
            <a:avLst/>
          </a:prstGeom>
          <a:noFill/>
        </p:spPr>
        <p:txBody>
          <a:bodyPr wrap="none" rtlCol="0">
            <a:spAutoFit/>
          </a:bodyPr>
          <a:lstStyle/>
          <a:p>
            <a:r>
              <a:rPr lang="en-US" sz="2000" dirty="0" smtClean="0"/>
              <a:t>Gender</a:t>
            </a:r>
          </a:p>
        </p:txBody>
      </p:sp>
      <p:sp>
        <p:nvSpPr>
          <p:cNvPr id="14" name="TextBox 13"/>
          <p:cNvSpPr txBox="1"/>
          <p:nvPr/>
        </p:nvSpPr>
        <p:spPr>
          <a:xfrm>
            <a:off x="5029200" y="5086290"/>
            <a:ext cx="999184" cy="400110"/>
          </a:xfrm>
          <a:prstGeom prst="rect">
            <a:avLst/>
          </a:prstGeom>
          <a:noFill/>
        </p:spPr>
        <p:txBody>
          <a:bodyPr wrap="none" rtlCol="0">
            <a:spAutoFit/>
          </a:bodyPr>
          <a:lstStyle/>
          <a:p>
            <a:r>
              <a:rPr lang="en-US" sz="2000" dirty="0" smtClean="0"/>
              <a:t>Survival</a:t>
            </a:r>
          </a:p>
        </p:txBody>
      </p:sp>
      <p:cxnSp>
        <p:nvCxnSpPr>
          <p:cNvPr id="15" name="Straight Arrow Connector 14"/>
          <p:cNvCxnSpPr>
            <a:stCxn id="12" idx="3"/>
            <a:endCxn id="14" idx="1"/>
          </p:cNvCxnSpPr>
          <p:nvPr/>
        </p:nvCxnSpPr>
        <p:spPr>
          <a:xfrm>
            <a:off x="3897951" y="5286345"/>
            <a:ext cx="113124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95800" y="4171890"/>
            <a:ext cx="580095" cy="400110"/>
          </a:xfrm>
          <a:prstGeom prst="rect">
            <a:avLst/>
          </a:prstGeom>
          <a:noFill/>
        </p:spPr>
        <p:txBody>
          <a:bodyPr wrap="none" rtlCol="0">
            <a:spAutoFit/>
          </a:bodyPr>
          <a:lstStyle/>
          <a:p>
            <a:r>
              <a:rPr lang="en-US" sz="2000" dirty="0" smtClean="0"/>
              <a:t>Age</a:t>
            </a:r>
          </a:p>
        </p:txBody>
      </p:sp>
      <p:cxnSp>
        <p:nvCxnSpPr>
          <p:cNvPr id="17" name="Straight Arrow Connector 16"/>
          <p:cNvCxnSpPr/>
          <p:nvPr/>
        </p:nvCxnSpPr>
        <p:spPr>
          <a:xfrm>
            <a:off x="4863240" y="4572000"/>
            <a:ext cx="47076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3485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69</a:t>
            </a:fld>
            <a:endParaRPr lang="en-US" dirty="0"/>
          </a:p>
        </p:txBody>
      </p:sp>
      <p:sp>
        <p:nvSpPr>
          <p:cNvPr id="3" name="TextBox 2"/>
          <p:cNvSpPr txBox="1"/>
          <p:nvPr/>
        </p:nvSpPr>
        <p:spPr>
          <a:xfrm>
            <a:off x="609600" y="304800"/>
            <a:ext cx="8229600" cy="3157788"/>
          </a:xfrm>
          <a:prstGeom prst="rect">
            <a:avLst/>
          </a:prstGeom>
          <a:noFill/>
        </p:spPr>
        <p:txBody>
          <a:bodyPr wrap="square" rtlCol="0">
            <a:spAutoFit/>
          </a:bodyPr>
          <a:lstStyle/>
          <a:p>
            <a:pPr>
              <a:lnSpc>
                <a:spcPct val="120000"/>
              </a:lnSpc>
            </a:pPr>
            <a:r>
              <a:rPr lang="en-US" sz="2400" b="1" dirty="0" smtClean="0">
                <a:solidFill>
                  <a:srgbClr val="CC00CC"/>
                </a:solidFill>
              </a:rPr>
              <a:t>When we already know two variables are associated</a:t>
            </a:r>
          </a:p>
          <a:p>
            <a:pPr>
              <a:lnSpc>
                <a:spcPct val="120000"/>
              </a:lnSpc>
            </a:pPr>
            <a:r>
              <a:rPr lang="en-US" sz="2200" dirty="0" smtClean="0"/>
              <a:t>How to show the association on the DAG?</a:t>
            </a:r>
          </a:p>
          <a:p>
            <a:pPr marL="233363" indent="-233363">
              <a:lnSpc>
                <a:spcPct val="120000"/>
              </a:lnSpc>
            </a:pPr>
            <a:r>
              <a:rPr lang="en-US" sz="2000" dirty="0" smtClean="0"/>
              <a:t>In a case-control study, Rothman and </a:t>
            </a:r>
            <a:r>
              <a:rPr lang="en-US" sz="2000" smtClean="0"/>
              <a:t>Monson showed </a:t>
            </a:r>
            <a:r>
              <a:rPr lang="en-US" sz="2000" dirty="0" smtClean="0"/>
              <a:t>that age and gender were associated with the incidence of trigeminal neuralgia.</a:t>
            </a:r>
          </a:p>
          <a:p>
            <a:pPr marL="233363" indent="-233363">
              <a:lnSpc>
                <a:spcPct val="120000"/>
              </a:lnSpc>
            </a:pPr>
            <a:r>
              <a:rPr lang="en-US" sz="2000" smtClean="0"/>
              <a:t>Then they conducted </a:t>
            </a:r>
            <a:r>
              <a:rPr lang="en-US" sz="2000" dirty="0" smtClean="0"/>
              <a:t>a cohort study of </a:t>
            </a:r>
            <a:r>
              <a:rPr lang="en-US" sz="2000" smtClean="0"/>
              <a:t>the trigeminal neuralgia patients to </a:t>
            </a:r>
            <a:r>
              <a:rPr lang="en-US" sz="2000" dirty="0" smtClean="0"/>
              <a:t>examine, among other things, the associations of age and gender with survival.</a:t>
            </a:r>
          </a:p>
          <a:p>
            <a:pPr marL="457200" indent="-233363">
              <a:lnSpc>
                <a:spcPct val="120000"/>
              </a:lnSpc>
            </a:pPr>
            <a:r>
              <a:rPr lang="en-US" sz="2000" b="1" smtClean="0"/>
              <a:t>Why </a:t>
            </a:r>
            <a:r>
              <a:rPr lang="en-US" sz="2000" b="1" dirty="0" smtClean="0"/>
              <a:t>were age and gender associated with each other in the </a:t>
            </a:r>
            <a:r>
              <a:rPr lang="en-US" sz="2000" b="1" smtClean="0"/>
              <a:t>cohort study?</a:t>
            </a:r>
            <a:endParaRPr lang="en-US" sz="2000" dirty="0" smtClean="0"/>
          </a:p>
        </p:txBody>
      </p:sp>
      <p:sp>
        <p:nvSpPr>
          <p:cNvPr id="9" name="TextBox 8"/>
          <p:cNvSpPr txBox="1"/>
          <p:nvPr/>
        </p:nvSpPr>
        <p:spPr>
          <a:xfrm>
            <a:off x="609600" y="6321623"/>
            <a:ext cx="2957413" cy="307777"/>
          </a:xfrm>
          <a:prstGeom prst="rect">
            <a:avLst/>
          </a:prstGeom>
          <a:noFill/>
        </p:spPr>
        <p:txBody>
          <a:bodyPr wrap="none" rtlCol="0">
            <a:spAutoFit/>
          </a:bodyPr>
          <a:lstStyle/>
          <a:p>
            <a:r>
              <a:rPr lang="en-US" sz="1400" dirty="0" smtClean="0"/>
              <a:t>Rothman and Monson (1973a, 1973b)</a:t>
            </a:r>
          </a:p>
        </p:txBody>
      </p:sp>
      <p:grpSp>
        <p:nvGrpSpPr>
          <p:cNvPr id="22" name="Group 21"/>
          <p:cNvGrpSpPr/>
          <p:nvPr/>
        </p:nvGrpSpPr>
        <p:grpSpPr>
          <a:xfrm>
            <a:off x="457200" y="3733800"/>
            <a:ext cx="3437584" cy="1676400"/>
            <a:chOff x="457200" y="3733800"/>
            <a:chExt cx="3437584" cy="1676400"/>
          </a:xfrm>
        </p:grpSpPr>
        <p:sp>
          <p:nvSpPr>
            <p:cNvPr id="4" name="TextBox 3"/>
            <p:cNvSpPr txBox="1"/>
            <p:nvPr/>
          </p:nvSpPr>
          <p:spPr>
            <a:xfrm>
              <a:off x="802228" y="5010090"/>
              <a:ext cx="962123" cy="400110"/>
            </a:xfrm>
            <a:prstGeom prst="rect">
              <a:avLst/>
            </a:prstGeom>
            <a:noFill/>
          </p:spPr>
          <p:txBody>
            <a:bodyPr wrap="none" rtlCol="0">
              <a:spAutoFit/>
            </a:bodyPr>
            <a:lstStyle/>
            <a:p>
              <a:r>
                <a:rPr lang="en-US" sz="2000" dirty="0" smtClean="0"/>
                <a:t>Gender</a:t>
              </a:r>
            </a:p>
          </p:txBody>
        </p:sp>
        <p:sp>
          <p:nvSpPr>
            <p:cNvPr id="5" name="TextBox 4"/>
            <p:cNvSpPr txBox="1"/>
            <p:nvPr/>
          </p:nvSpPr>
          <p:spPr>
            <a:xfrm>
              <a:off x="2895600" y="5010090"/>
              <a:ext cx="999184" cy="400110"/>
            </a:xfrm>
            <a:prstGeom prst="rect">
              <a:avLst/>
            </a:prstGeom>
            <a:noFill/>
          </p:spPr>
          <p:txBody>
            <a:bodyPr wrap="none" rtlCol="0">
              <a:spAutoFit/>
            </a:bodyPr>
            <a:lstStyle/>
            <a:p>
              <a:r>
                <a:rPr lang="en-US" sz="2000" dirty="0" smtClean="0"/>
                <a:t>Survival</a:t>
              </a:r>
            </a:p>
          </p:txBody>
        </p:sp>
        <p:cxnSp>
          <p:nvCxnSpPr>
            <p:cNvPr id="7" name="Straight Arrow Connector 6"/>
            <p:cNvCxnSpPr>
              <a:stCxn id="4" idx="3"/>
              <a:endCxn id="5" idx="1"/>
            </p:cNvCxnSpPr>
            <p:nvPr/>
          </p:nvCxnSpPr>
          <p:spPr>
            <a:xfrm>
              <a:off x="1764351" y="5210145"/>
              <a:ext cx="113124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362200" y="4095690"/>
              <a:ext cx="580095" cy="400110"/>
            </a:xfrm>
            <a:prstGeom prst="rect">
              <a:avLst/>
            </a:prstGeom>
            <a:noFill/>
          </p:spPr>
          <p:txBody>
            <a:bodyPr wrap="none" rtlCol="0">
              <a:spAutoFit/>
            </a:bodyPr>
            <a:lstStyle/>
            <a:p>
              <a:r>
                <a:rPr lang="en-US" sz="2000" dirty="0" smtClean="0"/>
                <a:t>Age</a:t>
              </a:r>
            </a:p>
          </p:txBody>
        </p:sp>
        <p:cxnSp>
          <p:nvCxnSpPr>
            <p:cNvPr id="13" name="Straight Arrow Connector 12"/>
            <p:cNvCxnSpPr/>
            <p:nvPr/>
          </p:nvCxnSpPr>
          <p:spPr>
            <a:xfrm>
              <a:off x="2729640" y="4495800"/>
              <a:ext cx="47076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 y="3733800"/>
              <a:ext cx="1271117" cy="707886"/>
            </a:xfrm>
            <a:prstGeom prst="rect">
              <a:avLst/>
            </a:prstGeom>
            <a:noFill/>
            <a:ln>
              <a:solidFill>
                <a:srgbClr val="000000"/>
              </a:solidFill>
            </a:ln>
          </p:spPr>
          <p:txBody>
            <a:bodyPr wrap="none" rtlCol="0">
              <a:spAutoFit/>
            </a:bodyPr>
            <a:lstStyle/>
            <a:p>
              <a:pPr algn="ctr"/>
              <a:r>
                <a:rPr lang="en-US" sz="2000" smtClean="0"/>
                <a:t>Trigeminal</a:t>
              </a:r>
            </a:p>
            <a:p>
              <a:pPr algn="ctr"/>
              <a:r>
                <a:rPr lang="en-US" sz="2000" smtClean="0"/>
                <a:t>neuralgia</a:t>
              </a:r>
              <a:endParaRPr lang="en-US" sz="2000" dirty="0" smtClean="0"/>
            </a:p>
          </p:txBody>
        </p:sp>
        <p:cxnSp>
          <p:nvCxnSpPr>
            <p:cNvPr id="12" name="Straight Arrow Connector 11"/>
            <p:cNvCxnSpPr/>
            <p:nvPr/>
          </p:nvCxnSpPr>
          <p:spPr>
            <a:xfrm flipH="1" flipV="1">
              <a:off x="1347317" y="4572001"/>
              <a:ext cx="100483" cy="4571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1828800" y="4114799"/>
              <a:ext cx="533400" cy="1524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5746644" y="5010090"/>
            <a:ext cx="962123" cy="400110"/>
          </a:xfrm>
          <a:prstGeom prst="rect">
            <a:avLst/>
          </a:prstGeom>
          <a:noFill/>
        </p:spPr>
        <p:txBody>
          <a:bodyPr wrap="none" rtlCol="0">
            <a:spAutoFit/>
          </a:bodyPr>
          <a:lstStyle/>
          <a:p>
            <a:r>
              <a:rPr lang="en-US" sz="2000" dirty="0" smtClean="0"/>
              <a:t>Gender</a:t>
            </a:r>
          </a:p>
        </p:txBody>
      </p:sp>
      <p:sp>
        <p:nvSpPr>
          <p:cNvPr id="25" name="TextBox 24"/>
          <p:cNvSpPr txBox="1"/>
          <p:nvPr/>
        </p:nvSpPr>
        <p:spPr>
          <a:xfrm>
            <a:off x="7840016" y="5010090"/>
            <a:ext cx="999184" cy="400110"/>
          </a:xfrm>
          <a:prstGeom prst="rect">
            <a:avLst/>
          </a:prstGeom>
          <a:noFill/>
        </p:spPr>
        <p:txBody>
          <a:bodyPr wrap="none" rtlCol="0">
            <a:spAutoFit/>
          </a:bodyPr>
          <a:lstStyle/>
          <a:p>
            <a:r>
              <a:rPr lang="en-US" sz="2000" dirty="0" smtClean="0"/>
              <a:t>Survival</a:t>
            </a:r>
          </a:p>
        </p:txBody>
      </p:sp>
      <p:cxnSp>
        <p:nvCxnSpPr>
          <p:cNvPr id="26" name="Straight Arrow Connector 25"/>
          <p:cNvCxnSpPr>
            <a:stCxn id="24" idx="3"/>
            <a:endCxn id="25" idx="1"/>
          </p:cNvCxnSpPr>
          <p:nvPr/>
        </p:nvCxnSpPr>
        <p:spPr>
          <a:xfrm>
            <a:off x="6708767" y="5210145"/>
            <a:ext cx="113124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06616" y="4095690"/>
            <a:ext cx="580095" cy="400110"/>
          </a:xfrm>
          <a:prstGeom prst="rect">
            <a:avLst/>
          </a:prstGeom>
          <a:noFill/>
        </p:spPr>
        <p:txBody>
          <a:bodyPr wrap="none" rtlCol="0">
            <a:spAutoFit/>
          </a:bodyPr>
          <a:lstStyle/>
          <a:p>
            <a:r>
              <a:rPr lang="en-US" sz="2000" dirty="0" smtClean="0"/>
              <a:t>Age</a:t>
            </a:r>
          </a:p>
        </p:txBody>
      </p:sp>
      <p:cxnSp>
        <p:nvCxnSpPr>
          <p:cNvPr id="28" name="Straight Arrow Connector 27"/>
          <p:cNvCxnSpPr/>
          <p:nvPr/>
        </p:nvCxnSpPr>
        <p:spPr>
          <a:xfrm>
            <a:off x="7674056" y="4495800"/>
            <a:ext cx="47076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638800" y="3733800"/>
            <a:ext cx="1271117" cy="707886"/>
          </a:xfrm>
          <a:prstGeom prst="rect">
            <a:avLst/>
          </a:prstGeom>
          <a:noFill/>
          <a:ln>
            <a:noFill/>
          </a:ln>
        </p:spPr>
        <p:txBody>
          <a:bodyPr wrap="none" rtlCol="0">
            <a:spAutoFit/>
          </a:bodyPr>
          <a:lstStyle/>
          <a:p>
            <a:pPr algn="ctr"/>
            <a:r>
              <a:rPr lang="en-US" sz="2000" smtClean="0"/>
              <a:t>Trigeminal</a:t>
            </a:r>
          </a:p>
          <a:p>
            <a:pPr algn="ctr"/>
            <a:r>
              <a:rPr lang="en-US" sz="2000" smtClean="0"/>
              <a:t>neuralgia</a:t>
            </a:r>
            <a:endParaRPr lang="en-US" sz="2000" dirty="0" smtClean="0"/>
          </a:p>
        </p:txBody>
      </p:sp>
      <p:cxnSp>
        <p:nvCxnSpPr>
          <p:cNvPr id="30" name="Straight Arrow Connector 29"/>
          <p:cNvCxnSpPr/>
          <p:nvPr/>
        </p:nvCxnSpPr>
        <p:spPr>
          <a:xfrm flipH="1" flipV="1">
            <a:off x="6291733" y="4572001"/>
            <a:ext cx="100483" cy="4571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6773216" y="4114799"/>
            <a:ext cx="533400" cy="1524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974411" y="3581400"/>
            <a:ext cx="1143262" cy="400110"/>
          </a:xfrm>
          <a:prstGeom prst="rect">
            <a:avLst/>
          </a:prstGeom>
          <a:noFill/>
          <a:ln>
            <a:solidFill>
              <a:srgbClr val="000000"/>
            </a:solidFill>
          </a:ln>
        </p:spPr>
        <p:txBody>
          <a:bodyPr wrap="none" rtlCol="0">
            <a:spAutoFit/>
          </a:bodyPr>
          <a:lstStyle/>
          <a:p>
            <a:pPr algn="ctr"/>
            <a:r>
              <a:rPr lang="en-US" sz="2000" smtClean="0"/>
              <a:t>Selection</a:t>
            </a:r>
            <a:endParaRPr lang="en-US" sz="2000" dirty="0" smtClean="0"/>
          </a:p>
        </p:txBody>
      </p:sp>
      <p:cxnSp>
        <p:nvCxnSpPr>
          <p:cNvPr id="33" name="Straight Arrow Connector 32"/>
          <p:cNvCxnSpPr/>
          <p:nvPr/>
        </p:nvCxnSpPr>
        <p:spPr>
          <a:xfrm flipH="1" flipV="1">
            <a:off x="5181600" y="3886200"/>
            <a:ext cx="533400" cy="1524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267200" y="4572001"/>
            <a:ext cx="409086" cy="400110"/>
          </a:xfrm>
          <a:prstGeom prst="rect">
            <a:avLst/>
          </a:prstGeom>
          <a:noFill/>
        </p:spPr>
        <p:txBody>
          <a:bodyPr wrap="none" rtlCol="0">
            <a:spAutoFit/>
          </a:bodyPr>
          <a:lstStyle/>
          <a:p>
            <a:r>
              <a:rPr lang="en-US" sz="2000" smtClean="0"/>
              <a:t>or</a:t>
            </a:r>
            <a:endParaRPr lang="en-US" sz="2000" smtClean="0"/>
          </a:p>
        </p:txBody>
      </p:sp>
    </p:spTree>
    <p:extLst>
      <p:ext uri="{BB962C8B-B14F-4D97-AF65-F5344CB8AC3E}">
        <p14:creationId xmlns:p14="http://schemas.microsoft.com/office/powerpoint/2010/main" val="3770401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57200" y="274638"/>
            <a:ext cx="8229600" cy="572464"/>
          </a:xfrm>
          <a:prstGeom prst="rect">
            <a:avLst/>
          </a:prstGeom>
          <a:noFill/>
          <a:ln w="34925">
            <a:noFill/>
            <a:miter lim="800000"/>
            <a:headEnd/>
            <a:tailEnd type="none" w="lg" len="lg"/>
          </a:ln>
          <a:effectLst/>
        </p:spPr>
        <p:txBody>
          <a:bodyPr>
            <a:spAutoFit/>
          </a:bodyPr>
          <a:lstStyle/>
          <a:p>
            <a:pPr>
              <a:lnSpc>
                <a:spcPct val="130000"/>
              </a:lnSpc>
              <a:tabLst>
                <a:tab pos="338138" algn="l"/>
                <a:tab pos="688975" algn="l"/>
              </a:tabLst>
            </a:pPr>
            <a:r>
              <a:rPr lang="en-US" sz="2400" b="1" dirty="0" smtClean="0">
                <a:solidFill>
                  <a:srgbClr val="CC00CC"/>
                </a:solidFill>
              </a:rPr>
              <a:t>Need for </a:t>
            </a:r>
            <a:r>
              <a:rPr lang="en-US" sz="2400" b="1" smtClean="0">
                <a:solidFill>
                  <a:srgbClr val="CC00CC"/>
                </a:solidFill>
              </a:rPr>
              <a:t>causal </a:t>
            </a:r>
            <a:r>
              <a:rPr lang="en-US" sz="2400" b="1" smtClean="0">
                <a:solidFill>
                  <a:srgbClr val="CC00CC"/>
                </a:solidFill>
              </a:rPr>
              <a:t>thinking</a:t>
            </a:r>
            <a:r>
              <a:rPr lang="en-US" sz="2400" b="1" smtClean="0">
                <a:solidFill>
                  <a:srgbClr val="CC00CC"/>
                </a:solidFill>
              </a:rPr>
              <a:t> </a:t>
            </a:r>
            <a:r>
              <a:rPr lang="en-US" sz="2400" b="1" dirty="0" smtClean="0">
                <a:solidFill>
                  <a:srgbClr val="CC00CC"/>
                </a:solidFill>
              </a:rPr>
              <a:t>in selecting conditioning </a:t>
            </a:r>
            <a:r>
              <a:rPr lang="en-US" sz="2400" b="1" dirty="0">
                <a:solidFill>
                  <a:srgbClr val="CC00CC"/>
                </a:solidFill>
              </a:rPr>
              <a:t>variables</a:t>
            </a:r>
          </a:p>
        </p:txBody>
      </p:sp>
      <p:sp>
        <p:nvSpPr>
          <p:cNvPr id="4" name="Text Box 3"/>
          <p:cNvSpPr txBox="1">
            <a:spLocks noChangeArrowheads="1"/>
          </p:cNvSpPr>
          <p:nvPr/>
        </p:nvSpPr>
        <p:spPr bwMode="auto">
          <a:xfrm>
            <a:off x="685800" y="972806"/>
            <a:ext cx="7620000" cy="4832092"/>
          </a:xfrm>
          <a:prstGeom prst="rect">
            <a:avLst/>
          </a:prstGeom>
          <a:noFill/>
          <a:ln w="19050">
            <a:solidFill>
              <a:schemeClr val="tx1"/>
            </a:solidFill>
            <a:miter lim="800000"/>
            <a:headEnd/>
            <a:tailEnd type="none" w="lg" len="lg"/>
          </a:ln>
          <a:effectLst/>
        </p:spPr>
        <p:txBody>
          <a:bodyPr wrap="square">
            <a:spAutoFit/>
          </a:bodyPr>
          <a:lstStyle/>
          <a:p>
            <a:pPr>
              <a:lnSpc>
                <a:spcPct val="140000"/>
              </a:lnSpc>
              <a:tabLst>
                <a:tab pos="290513" algn="l"/>
              </a:tabLst>
            </a:pPr>
            <a:r>
              <a:rPr lang="en-US" sz="2000" dirty="0"/>
              <a:t>“Epidemiologists are acutely conscious of the danger of over-interpreting associations as causal, and it may be as a consequence of this that they sometimes avoid thinking about the potentially causal nature of associations between exposures of interest and potential </a:t>
            </a:r>
            <a:r>
              <a:rPr lang="en-US" sz="2000" dirty="0" smtClean="0"/>
              <a:t>confounders.  It </a:t>
            </a:r>
            <a:r>
              <a:rPr lang="en-US" sz="2000" dirty="0"/>
              <a:t>is all too easy to fall into a purely empirical approach to analysis, where covariates are added to the model one by one and retained if they seem to make a difference.  Valid inference would be better served if, perhaps with the aid of causal diagrams, careful consideration were given to whether each factor should be in the model, particularly if the factor may have been caused in part by the exposure under study</a:t>
            </a:r>
            <a:r>
              <a:rPr lang="en-US" sz="2000" dirty="0" smtClean="0"/>
              <a:t>.”</a:t>
            </a:r>
            <a:endParaRPr lang="en-US" sz="2000" dirty="0"/>
          </a:p>
        </p:txBody>
      </p:sp>
      <p:sp>
        <p:nvSpPr>
          <p:cNvPr id="5" name="TextBox 4"/>
          <p:cNvSpPr txBox="1"/>
          <p:nvPr/>
        </p:nvSpPr>
        <p:spPr>
          <a:xfrm>
            <a:off x="685800" y="6248400"/>
            <a:ext cx="1580176" cy="338554"/>
          </a:xfrm>
          <a:prstGeom prst="rect">
            <a:avLst/>
          </a:prstGeom>
          <a:noFill/>
        </p:spPr>
        <p:txBody>
          <a:bodyPr wrap="none" rtlCol="0">
            <a:spAutoFit/>
          </a:bodyPr>
          <a:lstStyle/>
          <a:p>
            <a:r>
              <a:rPr lang="en-US" sz="1600" dirty="0" smtClean="0"/>
              <a:t>Weinberg (1993)</a:t>
            </a:r>
          </a:p>
        </p:txBody>
      </p:sp>
      <p:sp>
        <p:nvSpPr>
          <p:cNvPr id="7" name="Slide Number Placeholder 6"/>
          <p:cNvSpPr>
            <a:spLocks noGrp="1"/>
          </p:cNvSpPr>
          <p:nvPr>
            <p:ph type="sldNum" sz="quarter" idx="12"/>
          </p:nvPr>
        </p:nvSpPr>
        <p:spPr/>
        <p:txBody>
          <a:bodyPr/>
          <a:lstStyle/>
          <a:p>
            <a:fld id="{0D9CEC79-7381-4054-ADA6-3AED7F0DF6C5}" type="slidenum">
              <a:rPr lang="en-US" smtClean="0"/>
              <a:pPr/>
              <a:t>7</a:t>
            </a:fld>
            <a:endParaRPr lang="en-US" dirty="0"/>
          </a:p>
        </p:txBody>
      </p:sp>
      <p:sp>
        <p:nvSpPr>
          <p:cNvPr id="6" name="Line 6"/>
          <p:cNvSpPr>
            <a:spLocks noChangeShapeType="1"/>
          </p:cNvSpPr>
          <p:nvPr/>
        </p:nvSpPr>
        <p:spPr bwMode="auto">
          <a:xfrm>
            <a:off x="4027118" y="2260948"/>
            <a:ext cx="3821482"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en-US" dirty="0"/>
          </a:p>
        </p:txBody>
      </p:sp>
      <p:sp>
        <p:nvSpPr>
          <p:cNvPr id="8" name="Line 6"/>
          <p:cNvSpPr>
            <a:spLocks noChangeShapeType="1"/>
          </p:cNvSpPr>
          <p:nvPr/>
        </p:nvSpPr>
        <p:spPr bwMode="auto">
          <a:xfrm>
            <a:off x="762000" y="2679526"/>
            <a:ext cx="22860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en-US" dirty="0"/>
          </a:p>
        </p:txBody>
      </p:sp>
      <p:sp>
        <p:nvSpPr>
          <p:cNvPr id="9" name="Line 6"/>
          <p:cNvSpPr>
            <a:spLocks noChangeShapeType="1"/>
          </p:cNvSpPr>
          <p:nvPr/>
        </p:nvSpPr>
        <p:spPr bwMode="auto">
          <a:xfrm>
            <a:off x="2502074" y="4393504"/>
            <a:ext cx="4051126"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en-US" dirty="0"/>
          </a:p>
        </p:txBody>
      </p:sp>
    </p:spTree>
    <p:extLst>
      <p:ext uri="{BB962C8B-B14F-4D97-AF65-F5344CB8AC3E}">
        <p14:creationId xmlns:p14="http://schemas.microsoft.com/office/powerpoint/2010/main" val="18640619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70</a:t>
            </a:fld>
            <a:endParaRPr lang="en-US" dirty="0"/>
          </a:p>
        </p:txBody>
      </p:sp>
      <p:sp>
        <p:nvSpPr>
          <p:cNvPr id="3" name="TextBox 2"/>
          <p:cNvSpPr txBox="1"/>
          <p:nvPr/>
        </p:nvSpPr>
        <p:spPr>
          <a:xfrm>
            <a:off x="609600" y="304800"/>
            <a:ext cx="8229600" cy="3200876"/>
          </a:xfrm>
          <a:prstGeom prst="rect">
            <a:avLst/>
          </a:prstGeom>
          <a:noFill/>
        </p:spPr>
        <p:txBody>
          <a:bodyPr wrap="square" rtlCol="0">
            <a:spAutoFit/>
          </a:bodyPr>
          <a:lstStyle/>
          <a:p>
            <a:pPr marL="233363" indent="-233363">
              <a:lnSpc>
                <a:spcPct val="120000"/>
              </a:lnSpc>
            </a:pPr>
            <a:r>
              <a:rPr lang="en-US" sz="2400" b="1" smtClean="0">
                <a:solidFill>
                  <a:srgbClr val="CC00CC"/>
                </a:solidFill>
              </a:rPr>
              <a:t>Many examples of confounding turn out to be selection bias</a:t>
            </a:r>
            <a:endParaRPr lang="en-US" sz="2400" b="1" dirty="0" smtClean="0">
              <a:solidFill>
                <a:srgbClr val="CC00CC"/>
              </a:solidFill>
            </a:endParaRPr>
          </a:p>
          <a:p>
            <a:pPr marL="233363" indent="-233363">
              <a:lnSpc>
                <a:spcPct val="50000"/>
              </a:lnSpc>
            </a:pPr>
            <a:endParaRPr lang="en-US" sz="2200" smtClean="0"/>
          </a:p>
          <a:p>
            <a:pPr marL="233363" indent="-233363">
              <a:lnSpc>
                <a:spcPct val="120000"/>
              </a:lnSpc>
            </a:pPr>
            <a:r>
              <a:rPr lang="en-US" sz="2200" smtClean="0"/>
              <a:t>Pearl’s (2000) analysis of gender discrimination in college admissions at Berkeley</a:t>
            </a:r>
          </a:p>
          <a:p>
            <a:pPr marL="233363" indent="-233363">
              <a:lnSpc>
                <a:spcPct val="50000"/>
              </a:lnSpc>
            </a:pPr>
            <a:endParaRPr lang="en-US" sz="2200" smtClean="0"/>
          </a:p>
          <a:p>
            <a:pPr marL="233363" indent="-233363">
              <a:lnSpc>
                <a:spcPct val="120000"/>
              </a:lnSpc>
            </a:pPr>
            <a:r>
              <a:rPr lang="en-US" sz="2200" smtClean="0"/>
              <a:t>Foster (1895)</a:t>
            </a:r>
            <a:endParaRPr lang="en-US" sz="2200" dirty="0" smtClean="0"/>
          </a:p>
          <a:p>
            <a:pPr marL="233363" indent="-233363">
              <a:lnSpc>
                <a:spcPct val="120000"/>
              </a:lnSpc>
            </a:pPr>
            <a:r>
              <a:rPr lang="en-US" sz="2000" smtClean="0"/>
              <a:t>	Metal mining isn’t more dangerous than coal mining.</a:t>
            </a:r>
          </a:p>
          <a:p>
            <a:pPr marL="233363" indent="-233363">
              <a:lnSpc>
                <a:spcPct val="120000"/>
              </a:lnSpc>
            </a:pPr>
            <a:r>
              <a:rPr lang="en-US" sz="2000" smtClean="0"/>
              <a:t>	Actually, underground jobs are more dangerous than jobs above ground.</a:t>
            </a:r>
          </a:p>
          <a:p>
            <a:pPr marL="233363" indent="-233363">
              <a:lnSpc>
                <a:spcPct val="120000"/>
              </a:lnSpc>
            </a:pPr>
            <a:r>
              <a:rPr lang="en-US" sz="2000"/>
              <a:t>	</a:t>
            </a:r>
            <a:r>
              <a:rPr lang="en-US" sz="2000" smtClean="0"/>
              <a:t>The proportion of underground workers is much higher in metal mining.</a:t>
            </a:r>
          </a:p>
        </p:txBody>
      </p:sp>
      <p:grpSp>
        <p:nvGrpSpPr>
          <p:cNvPr id="14" name="Group 13"/>
          <p:cNvGrpSpPr/>
          <p:nvPr/>
        </p:nvGrpSpPr>
        <p:grpSpPr>
          <a:xfrm>
            <a:off x="685800" y="3843668"/>
            <a:ext cx="3177400" cy="1874308"/>
            <a:chOff x="685800" y="3843668"/>
            <a:chExt cx="3177400" cy="1874308"/>
          </a:xfrm>
        </p:grpSpPr>
        <p:sp>
          <p:nvSpPr>
            <p:cNvPr id="5" name="TextBox 4"/>
            <p:cNvSpPr txBox="1"/>
            <p:nvPr/>
          </p:nvSpPr>
          <p:spPr>
            <a:xfrm>
              <a:off x="685800" y="5010090"/>
              <a:ext cx="726481" cy="707886"/>
            </a:xfrm>
            <a:prstGeom prst="rect">
              <a:avLst/>
            </a:prstGeom>
            <a:noFill/>
          </p:spPr>
          <p:txBody>
            <a:bodyPr wrap="none" rtlCol="0">
              <a:spAutoFit/>
            </a:bodyPr>
            <a:lstStyle/>
            <a:p>
              <a:pPr algn="ctr"/>
              <a:r>
                <a:rPr lang="en-US" sz="2000" smtClean="0"/>
                <a:t>Mine</a:t>
              </a:r>
            </a:p>
            <a:p>
              <a:pPr algn="ctr"/>
              <a:r>
                <a:rPr lang="en-US" sz="2000" smtClean="0"/>
                <a:t>type</a:t>
              </a:r>
              <a:endParaRPr lang="en-US" sz="2000" dirty="0" smtClean="0"/>
            </a:p>
          </p:txBody>
        </p:sp>
        <p:sp>
          <p:nvSpPr>
            <p:cNvPr id="6" name="TextBox 5"/>
            <p:cNvSpPr txBox="1"/>
            <p:nvPr/>
          </p:nvSpPr>
          <p:spPr>
            <a:xfrm>
              <a:off x="2590800" y="5010090"/>
              <a:ext cx="1272400" cy="707886"/>
            </a:xfrm>
            <a:prstGeom prst="rect">
              <a:avLst/>
            </a:prstGeom>
            <a:noFill/>
          </p:spPr>
          <p:txBody>
            <a:bodyPr wrap="none" rtlCol="0">
              <a:spAutoFit/>
            </a:bodyPr>
            <a:lstStyle/>
            <a:p>
              <a:pPr algn="ctr"/>
              <a:r>
                <a:rPr lang="en-US" sz="2000" smtClean="0"/>
                <a:t>Accidental</a:t>
              </a:r>
            </a:p>
            <a:p>
              <a:pPr algn="ctr"/>
              <a:r>
                <a:rPr lang="en-US" sz="2000" smtClean="0"/>
                <a:t>deaths</a:t>
              </a:r>
              <a:endParaRPr lang="en-US" sz="2000" dirty="0" smtClean="0"/>
            </a:p>
          </p:txBody>
        </p:sp>
        <p:cxnSp>
          <p:nvCxnSpPr>
            <p:cNvPr id="7" name="Straight Arrow Connector 6"/>
            <p:cNvCxnSpPr>
              <a:stCxn id="5" idx="3"/>
              <a:endCxn id="6" idx="1"/>
            </p:cNvCxnSpPr>
            <p:nvPr/>
          </p:nvCxnSpPr>
          <p:spPr>
            <a:xfrm>
              <a:off x="1412281" y="5364033"/>
              <a:ext cx="117851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47779" y="3843668"/>
              <a:ext cx="1021755" cy="707886"/>
            </a:xfrm>
            <a:prstGeom prst="rect">
              <a:avLst/>
            </a:prstGeom>
            <a:noFill/>
          </p:spPr>
          <p:txBody>
            <a:bodyPr wrap="none" rtlCol="0">
              <a:spAutoFit/>
            </a:bodyPr>
            <a:lstStyle/>
            <a:p>
              <a:pPr algn="ctr"/>
              <a:r>
                <a:rPr lang="en-US" sz="2000" smtClean="0"/>
                <a:t>Work</a:t>
              </a:r>
            </a:p>
            <a:p>
              <a:pPr algn="ctr"/>
              <a:r>
                <a:rPr lang="en-US" sz="2000" smtClean="0"/>
                <a:t>location</a:t>
              </a:r>
              <a:endParaRPr lang="en-US" sz="2000" dirty="0" smtClean="0"/>
            </a:p>
          </p:txBody>
        </p:sp>
        <p:cxnSp>
          <p:nvCxnSpPr>
            <p:cNvPr id="9" name="Straight Arrow Connector 8"/>
            <p:cNvCxnSpPr/>
            <p:nvPr/>
          </p:nvCxnSpPr>
          <p:spPr>
            <a:xfrm>
              <a:off x="2514600" y="4495800"/>
              <a:ext cx="47076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219200" y="4550734"/>
              <a:ext cx="47076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5128400" y="5017747"/>
            <a:ext cx="726481" cy="707886"/>
          </a:xfrm>
          <a:prstGeom prst="rect">
            <a:avLst/>
          </a:prstGeom>
          <a:noFill/>
        </p:spPr>
        <p:txBody>
          <a:bodyPr wrap="none" rtlCol="0">
            <a:spAutoFit/>
          </a:bodyPr>
          <a:lstStyle/>
          <a:p>
            <a:pPr algn="ctr"/>
            <a:r>
              <a:rPr lang="en-US" sz="2000" smtClean="0"/>
              <a:t>Mine</a:t>
            </a:r>
          </a:p>
          <a:p>
            <a:pPr algn="ctr"/>
            <a:r>
              <a:rPr lang="en-US" sz="2000" smtClean="0"/>
              <a:t>type</a:t>
            </a:r>
            <a:endParaRPr lang="en-US" sz="2000" dirty="0" smtClean="0"/>
          </a:p>
        </p:txBody>
      </p:sp>
      <p:sp>
        <p:nvSpPr>
          <p:cNvPr id="17" name="TextBox 16"/>
          <p:cNvSpPr txBox="1"/>
          <p:nvPr/>
        </p:nvSpPr>
        <p:spPr>
          <a:xfrm>
            <a:off x="7033400" y="5017747"/>
            <a:ext cx="1272400" cy="707886"/>
          </a:xfrm>
          <a:prstGeom prst="rect">
            <a:avLst/>
          </a:prstGeom>
          <a:noFill/>
        </p:spPr>
        <p:txBody>
          <a:bodyPr wrap="none" rtlCol="0">
            <a:spAutoFit/>
          </a:bodyPr>
          <a:lstStyle/>
          <a:p>
            <a:pPr algn="ctr"/>
            <a:r>
              <a:rPr lang="en-US" sz="2000" smtClean="0"/>
              <a:t>Accidental</a:t>
            </a:r>
          </a:p>
          <a:p>
            <a:pPr algn="ctr"/>
            <a:r>
              <a:rPr lang="en-US" sz="2000" smtClean="0"/>
              <a:t>deaths</a:t>
            </a:r>
            <a:endParaRPr lang="en-US" sz="2000" dirty="0" smtClean="0"/>
          </a:p>
        </p:txBody>
      </p:sp>
      <p:cxnSp>
        <p:nvCxnSpPr>
          <p:cNvPr id="18" name="Straight Arrow Connector 17"/>
          <p:cNvCxnSpPr>
            <a:stCxn id="16" idx="3"/>
            <a:endCxn id="17" idx="1"/>
          </p:cNvCxnSpPr>
          <p:nvPr/>
        </p:nvCxnSpPr>
        <p:spPr>
          <a:xfrm>
            <a:off x="5854881" y="5371690"/>
            <a:ext cx="117851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990379" y="3851325"/>
            <a:ext cx="1021755" cy="707886"/>
          </a:xfrm>
          <a:prstGeom prst="rect">
            <a:avLst/>
          </a:prstGeom>
          <a:noFill/>
        </p:spPr>
        <p:txBody>
          <a:bodyPr wrap="none" rtlCol="0">
            <a:spAutoFit/>
          </a:bodyPr>
          <a:lstStyle/>
          <a:p>
            <a:pPr algn="ctr"/>
            <a:r>
              <a:rPr lang="en-US" sz="2000" smtClean="0"/>
              <a:t>Work</a:t>
            </a:r>
          </a:p>
          <a:p>
            <a:pPr algn="ctr"/>
            <a:r>
              <a:rPr lang="en-US" sz="2000" smtClean="0"/>
              <a:t>location</a:t>
            </a:r>
            <a:endParaRPr lang="en-US" sz="2000" dirty="0" smtClean="0"/>
          </a:p>
        </p:txBody>
      </p:sp>
      <p:cxnSp>
        <p:nvCxnSpPr>
          <p:cNvPr id="20" name="Straight Arrow Connector 19"/>
          <p:cNvCxnSpPr/>
          <p:nvPr/>
        </p:nvCxnSpPr>
        <p:spPr>
          <a:xfrm>
            <a:off x="6957200" y="4503457"/>
            <a:ext cx="47076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661800" y="4558391"/>
            <a:ext cx="47076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114800" y="4558391"/>
            <a:ext cx="409086" cy="400110"/>
          </a:xfrm>
          <a:prstGeom prst="rect">
            <a:avLst/>
          </a:prstGeom>
          <a:noFill/>
        </p:spPr>
        <p:txBody>
          <a:bodyPr wrap="none" rtlCol="0">
            <a:spAutoFit/>
          </a:bodyPr>
          <a:lstStyle/>
          <a:p>
            <a:r>
              <a:rPr lang="en-US" sz="2000" smtClean="0"/>
              <a:t>or</a:t>
            </a:r>
            <a:endParaRPr lang="en-US" sz="2000" smtClean="0"/>
          </a:p>
        </p:txBody>
      </p:sp>
      <p:sp>
        <p:nvSpPr>
          <p:cNvPr id="23" name="TextBox 22"/>
          <p:cNvSpPr txBox="1"/>
          <p:nvPr/>
        </p:nvSpPr>
        <p:spPr>
          <a:xfrm>
            <a:off x="8382000" y="4572000"/>
            <a:ext cx="303288" cy="400110"/>
          </a:xfrm>
          <a:prstGeom prst="rect">
            <a:avLst/>
          </a:prstGeom>
          <a:noFill/>
        </p:spPr>
        <p:txBody>
          <a:bodyPr wrap="none" rtlCol="0">
            <a:spAutoFit/>
          </a:bodyPr>
          <a:lstStyle/>
          <a:p>
            <a:r>
              <a:rPr lang="en-US" sz="2000"/>
              <a:t>?</a:t>
            </a:r>
            <a:endParaRPr lang="en-US" sz="2000" smtClean="0"/>
          </a:p>
        </p:txBody>
      </p:sp>
    </p:spTree>
    <p:extLst>
      <p:ext uri="{BB962C8B-B14F-4D97-AF65-F5344CB8AC3E}">
        <p14:creationId xmlns:p14="http://schemas.microsoft.com/office/powerpoint/2010/main" val="1835671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28"/>
          <p:cNvSpPr txBox="1">
            <a:spLocks noChangeArrowheads="1"/>
          </p:cNvSpPr>
          <p:nvPr/>
        </p:nvSpPr>
        <p:spPr bwMode="auto">
          <a:xfrm>
            <a:off x="457200" y="152400"/>
            <a:ext cx="8153400" cy="5490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eaLnBrk="0" hangingPunct="0">
              <a:tabLst>
                <a:tab pos="287338" algn="l"/>
              </a:tabLst>
              <a:defRPr sz="2000">
                <a:solidFill>
                  <a:schemeClr val="tx1"/>
                </a:solidFill>
                <a:latin typeface="Calibri" pitchFamily="34" charset="0"/>
              </a:defRPr>
            </a:lvl1pPr>
            <a:lvl2pPr marL="742950" indent="-285750" eaLnBrk="0" hangingPunct="0">
              <a:tabLst>
                <a:tab pos="287338" algn="l"/>
              </a:tabLst>
              <a:defRPr sz="2000">
                <a:solidFill>
                  <a:schemeClr val="tx1"/>
                </a:solidFill>
                <a:latin typeface="Calibri" pitchFamily="34" charset="0"/>
              </a:defRPr>
            </a:lvl2pPr>
            <a:lvl3pPr marL="1143000" indent="-228600" eaLnBrk="0" hangingPunct="0">
              <a:tabLst>
                <a:tab pos="287338" algn="l"/>
              </a:tabLst>
              <a:defRPr sz="2000">
                <a:solidFill>
                  <a:schemeClr val="tx1"/>
                </a:solidFill>
                <a:latin typeface="Calibri" pitchFamily="34" charset="0"/>
              </a:defRPr>
            </a:lvl3pPr>
            <a:lvl4pPr marL="1600200" indent="-228600" eaLnBrk="0" hangingPunct="0">
              <a:tabLst>
                <a:tab pos="287338" algn="l"/>
              </a:tabLst>
              <a:defRPr sz="2000">
                <a:solidFill>
                  <a:schemeClr val="tx1"/>
                </a:solidFill>
                <a:latin typeface="Calibri" pitchFamily="34" charset="0"/>
              </a:defRPr>
            </a:lvl4pPr>
            <a:lvl5pPr marL="2057400" indent="-228600" eaLnBrk="0" hangingPunct="0">
              <a:tabLst>
                <a:tab pos="287338" algn="l"/>
              </a:tabLst>
              <a:defRPr sz="2000">
                <a:solidFill>
                  <a:schemeClr val="tx1"/>
                </a:solidFill>
                <a:latin typeface="Calibri" pitchFamily="34" charset="0"/>
              </a:defRPr>
            </a:lvl5pPr>
            <a:lvl6pPr marL="2514600" indent="-228600" eaLnBrk="0" fontAlgn="base" hangingPunct="0">
              <a:spcBef>
                <a:spcPct val="0"/>
              </a:spcBef>
              <a:spcAft>
                <a:spcPct val="0"/>
              </a:spcAft>
              <a:tabLst>
                <a:tab pos="287338" algn="l"/>
              </a:tabLst>
              <a:defRPr sz="2000">
                <a:solidFill>
                  <a:schemeClr val="tx1"/>
                </a:solidFill>
                <a:latin typeface="Calibri" pitchFamily="34" charset="0"/>
              </a:defRPr>
            </a:lvl6pPr>
            <a:lvl7pPr marL="2971800" indent="-228600" eaLnBrk="0" fontAlgn="base" hangingPunct="0">
              <a:spcBef>
                <a:spcPct val="0"/>
              </a:spcBef>
              <a:spcAft>
                <a:spcPct val="0"/>
              </a:spcAft>
              <a:tabLst>
                <a:tab pos="287338" algn="l"/>
              </a:tabLst>
              <a:defRPr sz="2000">
                <a:solidFill>
                  <a:schemeClr val="tx1"/>
                </a:solidFill>
                <a:latin typeface="Calibri" pitchFamily="34" charset="0"/>
              </a:defRPr>
            </a:lvl7pPr>
            <a:lvl8pPr marL="3429000" indent="-228600" eaLnBrk="0" fontAlgn="base" hangingPunct="0">
              <a:spcBef>
                <a:spcPct val="0"/>
              </a:spcBef>
              <a:spcAft>
                <a:spcPct val="0"/>
              </a:spcAft>
              <a:tabLst>
                <a:tab pos="287338" algn="l"/>
              </a:tabLst>
              <a:defRPr sz="2000">
                <a:solidFill>
                  <a:schemeClr val="tx1"/>
                </a:solidFill>
                <a:latin typeface="Calibri" pitchFamily="34" charset="0"/>
              </a:defRPr>
            </a:lvl8pPr>
            <a:lvl9pPr marL="3886200" indent="-228600" eaLnBrk="0" fontAlgn="base" hangingPunct="0">
              <a:spcBef>
                <a:spcPct val="0"/>
              </a:spcBef>
              <a:spcAft>
                <a:spcPct val="0"/>
              </a:spcAft>
              <a:tabLst>
                <a:tab pos="287338" algn="l"/>
              </a:tabLst>
              <a:defRPr sz="2000">
                <a:solidFill>
                  <a:schemeClr val="tx1"/>
                </a:solidFill>
                <a:latin typeface="Calibri" pitchFamily="34" charset="0"/>
              </a:defRPr>
            </a:lvl9pPr>
          </a:lstStyle>
          <a:p>
            <a:pPr eaLnBrk="1" hangingPunct="1">
              <a:lnSpc>
                <a:spcPct val="120000"/>
              </a:lnSpc>
            </a:pPr>
            <a:r>
              <a:rPr lang="en-US" sz="2400" b="1" dirty="0">
                <a:solidFill>
                  <a:srgbClr val="CC00CC"/>
                </a:solidFill>
              </a:rPr>
              <a:t>Selection bias in medical outcomes research</a:t>
            </a:r>
          </a:p>
          <a:p>
            <a:pPr eaLnBrk="1" hangingPunct="1">
              <a:lnSpc>
                <a:spcPct val="50000"/>
              </a:lnSpc>
            </a:pPr>
            <a:endParaRPr lang="en-US" dirty="0"/>
          </a:p>
          <a:p>
            <a:pPr eaLnBrk="1" hangingPunct="1">
              <a:lnSpc>
                <a:spcPct val="120000"/>
              </a:lnSpc>
            </a:pPr>
            <a:r>
              <a:rPr lang="en-US" dirty="0"/>
              <a:t>Yeh et al. (2011) conducted two nested case-control studies in the same cohort:</a:t>
            </a:r>
          </a:p>
          <a:p>
            <a:pPr eaLnBrk="1" hangingPunct="1">
              <a:lnSpc>
                <a:spcPct val="120000"/>
              </a:lnSpc>
            </a:pPr>
            <a:r>
              <a:rPr lang="en-US" dirty="0"/>
              <a:t>1.	A study to estimate the effect of mental disorders on dog bite incidence.</a:t>
            </a:r>
          </a:p>
          <a:p>
            <a:pPr eaLnBrk="1" hangingPunct="1">
              <a:lnSpc>
                <a:spcPct val="120000"/>
              </a:lnSpc>
            </a:pPr>
            <a:r>
              <a:rPr lang="en-US" dirty="0"/>
              <a:t>2.	A study of the dog bite patients to estimate the effect of mental disorders on cellulitis.</a:t>
            </a:r>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r>
              <a:rPr lang="en-US" dirty="0" smtClean="0"/>
              <a:t>In the first study, rheumatoid arthritis and steroids are not confounders.</a:t>
            </a:r>
            <a:endParaRPr lang="en-US" dirty="0"/>
          </a:p>
        </p:txBody>
      </p:sp>
      <p:sp>
        <p:nvSpPr>
          <p:cNvPr id="2" name="Slide Number Placeholder 1"/>
          <p:cNvSpPr>
            <a:spLocks noGrp="1"/>
          </p:cNvSpPr>
          <p:nvPr>
            <p:ph type="sldNum" sz="quarter" idx="12"/>
          </p:nvPr>
        </p:nvSpPr>
        <p:spPr/>
        <p:txBody>
          <a:bodyPr/>
          <a:lstStyle/>
          <a:p>
            <a:pPr>
              <a:defRPr/>
            </a:pPr>
            <a:fld id="{81BF9B73-77C8-49C0-8220-17B0B3BBA6EE}" type="slidenum">
              <a:rPr lang="en-US"/>
              <a:pPr>
                <a:defRPr/>
              </a:pPr>
              <a:t>71</a:t>
            </a:fld>
            <a:endParaRPr lang="en-US" dirty="0"/>
          </a:p>
        </p:txBody>
      </p:sp>
      <p:grpSp>
        <p:nvGrpSpPr>
          <p:cNvPr id="3" name="Group 2"/>
          <p:cNvGrpSpPr/>
          <p:nvPr/>
        </p:nvGrpSpPr>
        <p:grpSpPr>
          <a:xfrm>
            <a:off x="2220913" y="2590800"/>
            <a:ext cx="4637087" cy="2268538"/>
            <a:chOff x="2220913" y="2590800"/>
            <a:chExt cx="4637087" cy="2268538"/>
          </a:xfrm>
        </p:grpSpPr>
        <p:sp>
          <p:nvSpPr>
            <p:cNvPr id="17" name="TextBox 16"/>
            <p:cNvSpPr txBox="1"/>
            <p:nvPr/>
          </p:nvSpPr>
          <p:spPr bwMode="auto">
            <a:xfrm>
              <a:off x="2220913" y="4213225"/>
              <a:ext cx="965200" cy="646113"/>
            </a:xfrm>
            <a:prstGeom prst="rect">
              <a:avLst/>
            </a:prstGeom>
            <a:noFill/>
          </p:spPr>
          <p:txBody>
            <a:bodyPr wrap="none">
              <a:spAutoFit/>
            </a:bodyPr>
            <a:lstStyle/>
            <a:p>
              <a:pPr algn="ctr" fontAlgn="auto">
                <a:spcBef>
                  <a:spcPts val="0"/>
                </a:spcBef>
                <a:spcAft>
                  <a:spcPts val="0"/>
                </a:spcAft>
                <a:defRPr/>
              </a:pPr>
              <a:r>
                <a:rPr lang="en-US" sz="1800" kern="0" dirty="0">
                  <a:solidFill>
                    <a:prstClr val="black"/>
                  </a:solidFill>
                  <a:latin typeface="Calibri"/>
                </a:rPr>
                <a:t>Mental</a:t>
              </a:r>
            </a:p>
            <a:p>
              <a:pPr algn="ctr" fontAlgn="auto">
                <a:spcBef>
                  <a:spcPts val="0"/>
                </a:spcBef>
                <a:spcAft>
                  <a:spcPts val="0"/>
                </a:spcAft>
                <a:defRPr/>
              </a:pPr>
              <a:r>
                <a:rPr lang="en-US" sz="1800" kern="0" dirty="0">
                  <a:solidFill>
                    <a:prstClr val="black"/>
                  </a:solidFill>
                  <a:latin typeface="Calibri"/>
                </a:rPr>
                <a:t>disorder</a:t>
              </a:r>
            </a:p>
          </p:txBody>
        </p:sp>
        <p:sp>
          <p:nvSpPr>
            <p:cNvPr id="18" name="TextBox 17"/>
            <p:cNvSpPr txBox="1"/>
            <p:nvPr/>
          </p:nvSpPr>
          <p:spPr bwMode="auto">
            <a:xfrm>
              <a:off x="5710238" y="2733675"/>
              <a:ext cx="1147762" cy="369888"/>
            </a:xfrm>
            <a:prstGeom prst="rect">
              <a:avLst/>
            </a:prstGeom>
            <a:noFill/>
            <a:ln>
              <a:noFill/>
            </a:ln>
          </p:spPr>
          <p:txBody>
            <a:bodyPr>
              <a:spAutoFit/>
            </a:bodyPr>
            <a:lstStyle/>
            <a:p>
              <a:pPr algn="ctr" fontAlgn="auto">
                <a:spcBef>
                  <a:spcPts val="0"/>
                </a:spcBef>
                <a:spcAft>
                  <a:spcPts val="0"/>
                </a:spcAft>
                <a:defRPr/>
              </a:pPr>
              <a:r>
                <a:rPr lang="en-US" sz="1800" kern="0" dirty="0">
                  <a:solidFill>
                    <a:prstClr val="black"/>
                  </a:solidFill>
                  <a:latin typeface="Calibri"/>
                </a:rPr>
                <a:t>Steroids</a:t>
              </a:r>
            </a:p>
          </p:txBody>
        </p:sp>
        <p:sp>
          <p:nvSpPr>
            <p:cNvPr id="19" name="TextBox 18"/>
            <p:cNvSpPr txBox="1"/>
            <p:nvPr/>
          </p:nvSpPr>
          <p:spPr bwMode="auto">
            <a:xfrm>
              <a:off x="4090988" y="3656013"/>
              <a:ext cx="557212" cy="646112"/>
            </a:xfrm>
            <a:prstGeom prst="rect">
              <a:avLst/>
            </a:prstGeom>
            <a:noFill/>
            <a:ln>
              <a:noFill/>
            </a:ln>
          </p:spPr>
          <p:txBody>
            <a:bodyPr wrap="none">
              <a:spAutoFit/>
            </a:bodyPr>
            <a:lstStyle/>
            <a:p>
              <a:pPr algn="ctr" fontAlgn="auto">
                <a:spcBef>
                  <a:spcPts val="0"/>
                </a:spcBef>
                <a:spcAft>
                  <a:spcPts val="0"/>
                </a:spcAft>
                <a:defRPr/>
              </a:pPr>
              <a:r>
                <a:rPr lang="en-US" sz="1800" kern="0" dirty="0">
                  <a:solidFill>
                    <a:prstClr val="black"/>
                  </a:solidFill>
                  <a:latin typeface="Calibri"/>
                </a:rPr>
                <a:t>Dog</a:t>
              </a:r>
            </a:p>
            <a:p>
              <a:pPr algn="ctr" fontAlgn="auto">
                <a:spcBef>
                  <a:spcPts val="0"/>
                </a:spcBef>
                <a:spcAft>
                  <a:spcPts val="0"/>
                </a:spcAft>
                <a:defRPr/>
              </a:pPr>
              <a:r>
                <a:rPr lang="en-US" sz="1800" kern="0" dirty="0">
                  <a:solidFill>
                    <a:prstClr val="black"/>
                  </a:solidFill>
                  <a:latin typeface="Calibri"/>
                </a:rPr>
                <a:t>bite</a:t>
              </a:r>
            </a:p>
          </p:txBody>
        </p:sp>
        <p:cxnSp>
          <p:nvCxnSpPr>
            <p:cNvPr id="48136" name="Straight Arrow Connector 19"/>
            <p:cNvCxnSpPr>
              <a:cxnSpLocks noChangeShapeType="1"/>
              <a:endCxn id="19" idx="1"/>
            </p:cNvCxnSpPr>
            <p:nvPr/>
          </p:nvCxnSpPr>
          <p:spPr bwMode="auto">
            <a:xfrm flipV="1">
              <a:off x="3186226" y="3979646"/>
              <a:ext cx="904127" cy="323107"/>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48137" name="Straight Arrow Connector 20"/>
            <p:cNvCxnSpPr>
              <a:cxnSpLocks noChangeShapeType="1"/>
            </p:cNvCxnSpPr>
            <p:nvPr/>
          </p:nvCxnSpPr>
          <p:spPr bwMode="auto">
            <a:xfrm>
              <a:off x="4874246" y="3249588"/>
              <a:ext cx="1118237" cy="981461"/>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2" name="TextBox 21"/>
            <p:cNvSpPr txBox="1"/>
            <p:nvPr/>
          </p:nvSpPr>
          <p:spPr bwMode="auto">
            <a:xfrm>
              <a:off x="3668713" y="2590800"/>
              <a:ext cx="1411287" cy="646113"/>
            </a:xfrm>
            <a:prstGeom prst="rect">
              <a:avLst/>
            </a:prstGeom>
            <a:noFill/>
          </p:spPr>
          <p:txBody>
            <a:bodyPr>
              <a:spAutoFit/>
            </a:bodyPr>
            <a:lstStyle/>
            <a:p>
              <a:pPr algn="ctr" fontAlgn="auto">
                <a:spcBef>
                  <a:spcPts val="0"/>
                </a:spcBef>
                <a:spcAft>
                  <a:spcPts val="0"/>
                </a:spcAft>
                <a:defRPr/>
              </a:pPr>
              <a:r>
                <a:rPr lang="en-US" sz="1800" kern="0" dirty="0">
                  <a:solidFill>
                    <a:prstClr val="black"/>
                  </a:solidFill>
                  <a:latin typeface="Calibri"/>
                </a:rPr>
                <a:t>Rheumatoid arthritis</a:t>
              </a:r>
            </a:p>
          </p:txBody>
        </p:sp>
        <p:cxnSp>
          <p:nvCxnSpPr>
            <p:cNvPr id="48139" name="Straight Arrow Connector 22"/>
            <p:cNvCxnSpPr>
              <a:cxnSpLocks noChangeShapeType="1"/>
              <a:stCxn id="22" idx="2"/>
              <a:endCxn id="19" idx="0"/>
            </p:cNvCxnSpPr>
            <p:nvPr/>
          </p:nvCxnSpPr>
          <p:spPr bwMode="auto">
            <a:xfrm flipH="1">
              <a:off x="4369413" y="3237016"/>
              <a:ext cx="4765" cy="419522"/>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48140" name="Straight Arrow Connector 23"/>
            <p:cNvCxnSpPr>
              <a:cxnSpLocks noChangeShapeType="1"/>
              <a:stCxn id="26" idx="0"/>
              <a:endCxn id="18" idx="2"/>
            </p:cNvCxnSpPr>
            <p:nvPr/>
          </p:nvCxnSpPr>
          <p:spPr bwMode="auto">
            <a:xfrm flipH="1" flipV="1">
              <a:off x="6284280" y="3103475"/>
              <a:ext cx="5971" cy="1251278"/>
            </a:xfrm>
            <a:prstGeom prst="straightConnector1">
              <a:avLst/>
            </a:prstGeom>
            <a:noFill/>
            <a:ln w="9525" algn="ctr">
              <a:solidFill>
                <a:srgbClr val="000000"/>
              </a:solidFill>
              <a:round/>
              <a:headEnd type="arrow" w="med" len="med"/>
              <a:tailEnd/>
            </a:ln>
            <a:extLst>
              <a:ext uri="{909E8E84-426E-40DD-AFC4-6F175D3DCCD1}">
                <a14:hiddenFill xmlns:a14="http://schemas.microsoft.com/office/drawing/2010/main">
                  <a:noFill/>
                </a14:hiddenFill>
              </a:ext>
            </a:extLst>
          </p:spPr>
        </p:cxnSp>
        <p:cxnSp>
          <p:nvCxnSpPr>
            <p:cNvPr id="48141" name="Straight Arrow Connector 24"/>
            <p:cNvCxnSpPr>
              <a:cxnSpLocks noChangeShapeType="1"/>
              <a:stCxn id="22" idx="3"/>
              <a:endCxn id="18" idx="1"/>
            </p:cNvCxnSpPr>
            <p:nvPr/>
          </p:nvCxnSpPr>
          <p:spPr bwMode="auto">
            <a:xfrm>
              <a:off x="5079762" y="2913908"/>
              <a:ext cx="630797" cy="4934"/>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6" name="TextBox 25"/>
            <p:cNvSpPr txBox="1"/>
            <p:nvPr/>
          </p:nvSpPr>
          <p:spPr bwMode="auto">
            <a:xfrm>
              <a:off x="5802313" y="4354513"/>
              <a:ext cx="976312" cy="369887"/>
            </a:xfrm>
            <a:prstGeom prst="rect">
              <a:avLst/>
            </a:prstGeom>
            <a:noFill/>
          </p:spPr>
          <p:txBody>
            <a:bodyPr wrap="none">
              <a:spAutoFit/>
            </a:bodyPr>
            <a:lstStyle/>
            <a:p>
              <a:pPr algn="ctr" fontAlgn="auto">
                <a:spcBef>
                  <a:spcPts val="0"/>
                </a:spcBef>
                <a:spcAft>
                  <a:spcPts val="0"/>
                </a:spcAft>
                <a:defRPr/>
              </a:pPr>
              <a:r>
                <a:rPr lang="en-US" sz="1800" kern="0" dirty="0">
                  <a:solidFill>
                    <a:prstClr val="black"/>
                  </a:solidFill>
                  <a:latin typeface="Calibri"/>
                </a:rPr>
                <a:t>Cellulitis</a:t>
              </a:r>
            </a:p>
          </p:txBody>
        </p:sp>
        <p:cxnSp>
          <p:nvCxnSpPr>
            <p:cNvPr id="48143" name="Straight Arrow Connector 26"/>
            <p:cNvCxnSpPr>
              <a:cxnSpLocks noChangeShapeType="1"/>
              <a:stCxn id="19" idx="3"/>
            </p:cNvCxnSpPr>
            <p:nvPr/>
          </p:nvCxnSpPr>
          <p:spPr bwMode="auto">
            <a:xfrm>
              <a:off x="4648471" y="3979646"/>
              <a:ext cx="1153544" cy="375107"/>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48144" name="Straight Arrow Connector 27"/>
            <p:cNvCxnSpPr>
              <a:cxnSpLocks noChangeShapeType="1"/>
              <a:stCxn id="17" idx="3"/>
              <a:endCxn id="26" idx="1"/>
            </p:cNvCxnSpPr>
            <p:nvPr/>
          </p:nvCxnSpPr>
          <p:spPr bwMode="auto">
            <a:xfrm>
              <a:off x="3186226" y="4536231"/>
              <a:ext cx="2615790" cy="3155"/>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01469672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28"/>
          <p:cNvSpPr txBox="1">
            <a:spLocks noChangeArrowheads="1"/>
          </p:cNvSpPr>
          <p:nvPr/>
        </p:nvSpPr>
        <p:spPr bwMode="auto">
          <a:xfrm>
            <a:off x="457200" y="152400"/>
            <a:ext cx="8153400" cy="586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eaLnBrk="0" hangingPunct="0">
              <a:tabLst>
                <a:tab pos="287338" algn="l"/>
              </a:tabLst>
              <a:defRPr sz="2000">
                <a:solidFill>
                  <a:schemeClr val="tx1"/>
                </a:solidFill>
                <a:latin typeface="Calibri" pitchFamily="34" charset="0"/>
              </a:defRPr>
            </a:lvl1pPr>
            <a:lvl2pPr marL="742950" indent="-285750" eaLnBrk="0" hangingPunct="0">
              <a:tabLst>
                <a:tab pos="287338" algn="l"/>
              </a:tabLst>
              <a:defRPr sz="2000">
                <a:solidFill>
                  <a:schemeClr val="tx1"/>
                </a:solidFill>
                <a:latin typeface="Calibri" pitchFamily="34" charset="0"/>
              </a:defRPr>
            </a:lvl2pPr>
            <a:lvl3pPr marL="1143000" indent="-228600" eaLnBrk="0" hangingPunct="0">
              <a:tabLst>
                <a:tab pos="287338" algn="l"/>
              </a:tabLst>
              <a:defRPr sz="2000">
                <a:solidFill>
                  <a:schemeClr val="tx1"/>
                </a:solidFill>
                <a:latin typeface="Calibri" pitchFamily="34" charset="0"/>
              </a:defRPr>
            </a:lvl3pPr>
            <a:lvl4pPr marL="1600200" indent="-228600" eaLnBrk="0" hangingPunct="0">
              <a:tabLst>
                <a:tab pos="287338" algn="l"/>
              </a:tabLst>
              <a:defRPr sz="2000">
                <a:solidFill>
                  <a:schemeClr val="tx1"/>
                </a:solidFill>
                <a:latin typeface="Calibri" pitchFamily="34" charset="0"/>
              </a:defRPr>
            </a:lvl4pPr>
            <a:lvl5pPr marL="2057400" indent="-228600" eaLnBrk="0" hangingPunct="0">
              <a:tabLst>
                <a:tab pos="287338" algn="l"/>
              </a:tabLst>
              <a:defRPr sz="2000">
                <a:solidFill>
                  <a:schemeClr val="tx1"/>
                </a:solidFill>
                <a:latin typeface="Calibri" pitchFamily="34" charset="0"/>
              </a:defRPr>
            </a:lvl5pPr>
            <a:lvl6pPr marL="2514600" indent="-228600" eaLnBrk="0" fontAlgn="base" hangingPunct="0">
              <a:spcBef>
                <a:spcPct val="0"/>
              </a:spcBef>
              <a:spcAft>
                <a:spcPct val="0"/>
              </a:spcAft>
              <a:tabLst>
                <a:tab pos="287338" algn="l"/>
              </a:tabLst>
              <a:defRPr sz="2000">
                <a:solidFill>
                  <a:schemeClr val="tx1"/>
                </a:solidFill>
                <a:latin typeface="Calibri" pitchFamily="34" charset="0"/>
              </a:defRPr>
            </a:lvl6pPr>
            <a:lvl7pPr marL="2971800" indent="-228600" eaLnBrk="0" fontAlgn="base" hangingPunct="0">
              <a:spcBef>
                <a:spcPct val="0"/>
              </a:spcBef>
              <a:spcAft>
                <a:spcPct val="0"/>
              </a:spcAft>
              <a:tabLst>
                <a:tab pos="287338" algn="l"/>
              </a:tabLst>
              <a:defRPr sz="2000">
                <a:solidFill>
                  <a:schemeClr val="tx1"/>
                </a:solidFill>
                <a:latin typeface="Calibri" pitchFamily="34" charset="0"/>
              </a:defRPr>
            </a:lvl7pPr>
            <a:lvl8pPr marL="3429000" indent="-228600" eaLnBrk="0" fontAlgn="base" hangingPunct="0">
              <a:spcBef>
                <a:spcPct val="0"/>
              </a:spcBef>
              <a:spcAft>
                <a:spcPct val="0"/>
              </a:spcAft>
              <a:tabLst>
                <a:tab pos="287338" algn="l"/>
              </a:tabLst>
              <a:defRPr sz="2000">
                <a:solidFill>
                  <a:schemeClr val="tx1"/>
                </a:solidFill>
                <a:latin typeface="Calibri" pitchFamily="34" charset="0"/>
              </a:defRPr>
            </a:lvl8pPr>
            <a:lvl9pPr marL="3886200" indent="-228600" eaLnBrk="0" fontAlgn="base" hangingPunct="0">
              <a:spcBef>
                <a:spcPct val="0"/>
              </a:spcBef>
              <a:spcAft>
                <a:spcPct val="0"/>
              </a:spcAft>
              <a:tabLst>
                <a:tab pos="287338" algn="l"/>
              </a:tabLst>
              <a:defRPr sz="2000">
                <a:solidFill>
                  <a:schemeClr val="tx1"/>
                </a:solidFill>
                <a:latin typeface="Calibri" pitchFamily="34" charset="0"/>
              </a:defRPr>
            </a:lvl9pPr>
          </a:lstStyle>
          <a:p>
            <a:pPr eaLnBrk="1" hangingPunct="1">
              <a:lnSpc>
                <a:spcPct val="120000"/>
              </a:lnSpc>
            </a:pPr>
            <a:r>
              <a:rPr lang="en-US" sz="2400" b="1" dirty="0">
                <a:solidFill>
                  <a:srgbClr val="CC00CC"/>
                </a:solidFill>
              </a:rPr>
              <a:t>Selection bias in medical outcomes research</a:t>
            </a:r>
          </a:p>
          <a:p>
            <a:pPr eaLnBrk="1" hangingPunct="1">
              <a:lnSpc>
                <a:spcPct val="50000"/>
              </a:lnSpc>
            </a:pPr>
            <a:endParaRPr lang="en-US" dirty="0"/>
          </a:p>
          <a:p>
            <a:pPr eaLnBrk="1" hangingPunct="1">
              <a:lnSpc>
                <a:spcPct val="120000"/>
              </a:lnSpc>
            </a:pPr>
            <a:r>
              <a:rPr lang="en-US" dirty="0"/>
              <a:t>Yeh et al. (2011) conducted two nested case-control studies in the same cohort:</a:t>
            </a:r>
          </a:p>
          <a:p>
            <a:pPr eaLnBrk="1" hangingPunct="1">
              <a:lnSpc>
                <a:spcPct val="120000"/>
              </a:lnSpc>
            </a:pPr>
            <a:r>
              <a:rPr lang="en-US" dirty="0"/>
              <a:t>1.	A study to estimate the effect of mental disorders on dog bite incidence.</a:t>
            </a:r>
          </a:p>
          <a:p>
            <a:pPr eaLnBrk="1" hangingPunct="1">
              <a:lnSpc>
                <a:spcPct val="120000"/>
              </a:lnSpc>
            </a:pPr>
            <a:r>
              <a:rPr lang="en-US" dirty="0"/>
              <a:t>2.	A study of the dog bite patients to estimate the effect of mental disorders on cellulitis.</a:t>
            </a:r>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endParaRPr lang="en-US" dirty="0"/>
          </a:p>
          <a:p>
            <a:pPr eaLnBrk="1" hangingPunct="1">
              <a:lnSpc>
                <a:spcPct val="120000"/>
              </a:lnSpc>
            </a:pPr>
            <a:r>
              <a:rPr lang="en-US" dirty="0" smtClean="0"/>
              <a:t>In the second study, rheumatoid arthritis and steroids </a:t>
            </a:r>
            <a:r>
              <a:rPr lang="en-US" smtClean="0"/>
              <a:t>are on biasing paths.  </a:t>
            </a:r>
            <a:endParaRPr lang="en-US" dirty="0" smtClean="0"/>
          </a:p>
          <a:p>
            <a:pPr eaLnBrk="1" hangingPunct="1">
              <a:lnSpc>
                <a:spcPct val="120000"/>
              </a:lnSpc>
            </a:pPr>
            <a:r>
              <a:rPr lang="en-US" dirty="0"/>
              <a:t>	</a:t>
            </a:r>
            <a:r>
              <a:rPr lang="en-US" dirty="0" smtClean="0"/>
              <a:t>The authors are estimating a direct effect.</a:t>
            </a:r>
          </a:p>
        </p:txBody>
      </p:sp>
      <p:sp>
        <p:nvSpPr>
          <p:cNvPr id="2" name="Slide Number Placeholder 1"/>
          <p:cNvSpPr>
            <a:spLocks noGrp="1"/>
          </p:cNvSpPr>
          <p:nvPr>
            <p:ph type="sldNum" sz="quarter" idx="12"/>
          </p:nvPr>
        </p:nvSpPr>
        <p:spPr/>
        <p:txBody>
          <a:bodyPr/>
          <a:lstStyle/>
          <a:p>
            <a:pPr>
              <a:defRPr/>
            </a:pPr>
            <a:fld id="{81BF9B73-77C8-49C0-8220-17B0B3BBA6EE}" type="slidenum">
              <a:rPr lang="en-US"/>
              <a:pPr>
                <a:defRPr/>
              </a:pPr>
              <a:t>72</a:t>
            </a:fld>
            <a:endParaRPr lang="en-US" dirty="0"/>
          </a:p>
        </p:txBody>
      </p:sp>
      <p:grpSp>
        <p:nvGrpSpPr>
          <p:cNvPr id="7" name="Group 6"/>
          <p:cNvGrpSpPr/>
          <p:nvPr/>
        </p:nvGrpSpPr>
        <p:grpSpPr>
          <a:xfrm>
            <a:off x="2078722" y="2590800"/>
            <a:ext cx="4779278" cy="2268538"/>
            <a:chOff x="2078722" y="2590800"/>
            <a:chExt cx="4779278" cy="2268538"/>
          </a:xfrm>
        </p:grpSpPr>
        <p:sp>
          <p:nvSpPr>
            <p:cNvPr id="17" name="TextBox 16"/>
            <p:cNvSpPr txBox="1"/>
            <p:nvPr/>
          </p:nvSpPr>
          <p:spPr bwMode="auto">
            <a:xfrm>
              <a:off x="2220913" y="4213225"/>
              <a:ext cx="965200" cy="646113"/>
            </a:xfrm>
            <a:prstGeom prst="rect">
              <a:avLst/>
            </a:prstGeom>
            <a:noFill/>
          </p:spPr>
          <p:txBody>
            <a:bodyPr wrap="none">
              <a:spAutoFit/>
            </a:bodyPr>
            <a:lstStyle/>
            <a:p>
              <a:pPr algn="ctr" fontAlgn="auto">
                <a:spcBef>
                  <a:spcPts val="0"/>
                </a:spcBef>
                <a:spcAft>
                  <a:spcPts val="0"/>
                </a:spcAft>
                <a:defRPr/>
              </a:pPr>
              <a:r>
                <a:rPr lang="en-US" sz="1800" kern="0" dirty="0">
                  <a:solidFill>
                    <a:prstClr val="black"/>
                  </a:solidFill>
                  <a:latin typeface="Calibri"/>
                </a:rPr>
                <a:t>Mental</a:t>
              </a:r>
            </a:p>
            <a:p>
              <a:pPr algn="ctr" fontAlgn="auto">
                <a:spcBef>
                  <a:spcPts val="0"/>
                </a:spcBef>
                <a:spcAft>
                  <a:spcPts val="0"/>
                </a:spcAft>
                <a:defRPr/>
              </a:pPr>
              <a:r>
                <a:rPr lang="en-US" sz="1800" kern="0" dirty="0">
                  <a:solidFill>
                    <a:prstClr val="black"/>
                  </a:solidFill>
                  <a:latin typeface="Calibri"/>
                </a:rPr>
                <a:t>disorder</a:t>
              </a:r>
            </a:p>
          </p:txBody>
        </p:sp>
        <p:sp>
          <p:nvSpPr>
            <p:cNvPr id="18" name="TextBox 17"/>
            <p:cNvSpPr txBox="1"/>
            <p:nvPr/>
          </p:nvSpPr>
          <p:spPr bwMode="auto">
            <a:xfrm>
              <a:off x="5710238" y="2733675"/>
              <a:ext cx="1147762" cy="369888"/>
            </a:xfrm>
            <a:prstGeom prst="rect">
              <a:avLst/>
            </a:prstGeom>
            <a:noFill/>
            <a:ln>
              <a:noFill/>
            </a:ln>
          </p:spPr>
          <p:txBody>
            <a:bodyPr>
              <a:spAutoFit/>
            </a:bodyPr>
            <a:lstStyle/>
            <a:p>
              <a:pPr algn="ctr" fontAlgn="auto">
                <a:spcBef>
                  <a:spcPts val="0"/>
                </a:spcBef>
                <a:spcAft>
                  <a:spcPts val="0"/>
                </a:spcAft>
                <a:defRPr/>
              </a:pPr>
              <a:r>
                <a:rPr lang="en-US" sz="1800" kern="0" dirty="0">
                  <a:solidFill>
                    <a:prstClr val="black"/>
                  </a:solidFill>
                  <a:latin typeface="Calibri"/>
                </a:rPr>
                <a:t>Steroids</a:t>
              </a:r>
            </a:p>
          </p:txBody>
        </p:sp>
        <p:sp>
          <p:nvSpPr>
            <p:cNvPr id="19" name="TextBox 18"/>
            <p:cNvSpPr txBox="1"/>
            <p:nvPr/>
          </p:nvSpPr>
          <p:spPr bwMode="auto">
            <a:xfrm>
              <a:off x="4090988" y="3656013"/>
              <a:ext cx="557212" cy="646112"/>
            </a:xfrm>
            <a:prstGeom prst="rect">
              <a:avLst/>
            </a:prstGeom>
            <a:noFill/>
            <a:ln>
              <a:noFill/>
            </a:ln>
          </p:spPr>
          <p:txBody>
            <a:bodyPr wrap="none">
              <a:spAutoFit/>
            </a:bodyPr>
            <a:lstStyle/>
            <a:p>
              <a:pPr algn="ctr" fontAlgn="auto">
                <a:spcBef>
                  <a:spcPts val="0"/>
                </a:spcBef>
                <a:spcAft>
                  <a:spcPts val="0"/>
                </a:spcAft>
                <a:defRPr/>
              </a:pPr>
              <a:r>
                <a:rPr lang="en-US" sz="1800" kern="0" dirty="0">
                  <a:solidFill>
                    <a:prstClr val="black"/>
                  </a:solidFill>
                  <a:latin typeface="Calibri"/>
                </a:rPr>
                <a:t>Dog</a:t>
              </a:r>
            </a:p>
            <a:p>
              <a:pPr algn="ctr" fontAlgn="auto">
                <a:spcBef>
                  <a:spcPts val="0"/>
                </a:spcBef>
                <a:spcAft>
                  <a:spcPts val="0"/>
                </a:spcAft>
                <a:defRPr/>
              </a:pPr>
              <a:r>
                <a:rPr lang="en-US" sz="1800" kern="0" dirty="0">
                  <a:solidFill>
                    <a:prstClr val="black"/>
                  </a:solidFill>
                  <a:latin typeface="Calibri"/>
                </a:rPr>
                <a:t>bite</a:t>
              </a:r>
            </a:p>
          </p:txBody>
        </p:sp>
        <p:cxnSp>
          <p:nvCxnSpPr>
            <p:cNvPr id="48136" name="Straight Arrow Connector 19"/>
            <p:cNvCxnSpPr>
              <a:cxnSpLocks noChangeShapeType="1"/>
              <a:endCxn id="19" idx="1"/>
            </p:cNvCxnSpPr>
            <p:nvPr/>
          </p:nvCxnSpPr>
          <p:spPr bwMode="auto">
            <a:xfrm flipV="1">
              <a:off x="3186226" y="3979646"/>
              <a:ext cx="904127" cy="323107"/>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48137" name="Straight Arrow Connector 20"/>
            <p:cNvCxnSpPr>
              <a:cxnSpLocks noChangeShapeType="1"/>
            </p:cNvCxnSpPr>
            <p:nvPr/>
          </p:nvCxnSpPr>
          <p:spPr bwMode="auto">
            <a:xfrm>
              <a:off x="4874246" y="3249588"/>
              <a:ext cx="1118237" cy="981461"/>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2" name="TextBox 21"/>
            <p:cNvSpPr txBox="1"/>
            <p:nvPr/>
          </p:nvSpPr>
          <p:spPr bwMode="auto">
            <a:xfrm>
              <a:off x="3668713" y="2590800"/>
              <a:ext cx="1411287" cy="646113"/>
            </a:xfrm>
            <a:prstGeom prst="rect">
              <a:avLst/>
            </a:prstGeom>
            <a:noFill/>
          </p:spPr>
          <p:txBody>
            <a:bodyPr>
              <a:spAutoFit/>
            </a:bodyPr>
            <a:lstStyle/>
            <a:p>
              <a:pPr algn="ctr" fontAlgn="auto">
                <a:spcBef>
                  <a:spcPts val="0"/>
                </a:spcBef>
                <a:spcAft>
                  <a:spcPts val="0"/>
                </a:spcAft>
                <a:defRPr/>
              </a:pPr>
              <a:r>
                <a:rPr lang="en-US" sz="1800" kern="0" dirty="0">
                  <a:solidFill>
                    <a:prstClr val="black"/>
                  </a:solidFill>
                  <a:latin typeface="Calibri"/>
                </a:rPr>
                <a:t>Rheumatoid arthritis</a:t>
              </a:r>
            </a:p>
          </p:txBody>
        </p:sp>
        <p:cxnSp>
          <p:nvCxnSpPr>
            <p:cNvPr id="48139" name="Straight Arrow Connector 22"/>
            <p:cNvCxnSpPr>
              <a:cxnSpLocks noChangeShapeType="1"/>
              <a:stCxn id="22" idx="2"/>
              <a:endCxn id="19" idx="0"/>
            </p:cNvCxnSpPr>
            <p:nvPr/>
          </p:nvCxnSpPr>
          <p:spPr bwMode="auto">
            <a:xfrm flipH="1">
              <a:off x="4369413" y="3237016"/>
              <a:ext cx="4765" cy="419522"/>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48140" name="Straight Arrow Connector 23"/>
            <p:cNvCxnSpPr>
              <a:cxnSpLocks noChangeShapeType="1"/>
              <a:stCxn id="26" idx="0"/>
              <a:endCxn id="18" idx="2"/>
            </p:cNvCxnSpPr>
            <p:nvPr/>
          </p:nvCxnSpPr>
          <p:spPr bwMode="auto">
            <a:xfrm flipH="1" flipV="1">
              <a:off x="6284280" y="3103475"/>
              <a:ext cx="5971" cy="1251278"/>
            </a:xfrm>
            <a:prstGeom prst="straightConnector1">
              <a:avLst/>
            </a:prstGeom>
            <a:noFill/>
            <a:ln w="9525" algn="ctr">
              <a:solidFill>
                <a:srgbClr val="000000"/>
              </a:solidFill>
              <a:round/>
              <a:headEnd type="arrow" w="med" len="med"/>
              <a:tailEnd/>
            </a:ln>
            <a:extLst>
              <a:ext uri="{909E8E84-426E-40DD-AFC4-6F175D3DCCD1}">
                <a14:hiddenFill xmlns:a14="http://schemas.microsoft.com/office/drawing/2010/main">
                  <a:noFill/>
                </a14:hiddenFill>
              </a:ext>
            </a:extLst>
          </p:spPr>
        </p:cxnSp>
        <p:cxnSp>
          <p:nvCxnSpPr>
            <p:cNvPr id="48141" name="Straight Arrow Connector 24"/>
            <p:cNvCxnSpPr>
              <a:cxnSpLocks noChangeShapeType="1"/>
              <a:stCxn id="22" idx="3"/>
              <a:endCxn id="18" idx="1"/>
            </p:cNvCxnSpPr>
            <p:nvPr/>
          </p:nvCxnSpPr>
          <p:spPr bwMode="auto">
            <a:xfrm>
              <a:off x="5079762" y="2913908"/>
              <a:ext cx="630797" cy="4934"/>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6" name="TextBox 25"/>
            <p:cNvSpPr txBox="1"/>
            <p:nvPr/>
          </p:nvSpPr>
          <p:spPr bwMode="auto">
            <a:xfrm>
              <a:off x="5802313" y="4354513"/>
              <a:ext cx="976312" cy="369887"/>
            </a:xfrm>
            <a:prstGeom prst="rect">
              <a:avLst/>
            </a:prstGeom>
            <a:noFill/>
          </p:spPr>
          <p:txBody>
            <a:bodyPr wrap="none">
              <a:spAutoFit/>
            </a:bodyPr>
            <a:lstStyle/>
            <a:p>
              <a:pPr algn="ctr" fontAlgn="auto">
                <a:spcBef>
                  <a:spcPts val="0"/>
                </a:spcBef>
                <a:spcAft>
                  <a:spcPts val="0"/>
                </a:spcAft>
                <a:defRPr/>
              </a:pPr>
              <a:r>
                <a:rPr lang="en-US" sz="1800" kern="0" dirty="0">
                  <a:solidFill>
                    <a:prstClr val="black"/>
                  </a:solidFill>
                  <a:latin typeface="Calibri"/>
                </a:rPr>
                <a:t>Cellulitis</a:t>
              </a:r>
            </a:p>
          </p:txBody>
        </p:sp>
        <p:cxnSp>
          <p:nvCxnSpPr>
            <p:cNvPr id="48143" name="Straight Arrow Connector 26"/>
            <p:cNvCxnSpPr>
              <a:cxnSpLocks noChangeShapeType="1"/>
              <a:stCxn id="19" idx="3"/>
            </p:cNvCxnSpPr>
            <p:nvPr/>
          </p:nvCxnSpPr>
          <p:spPr bwMode="auto">
            <a:xfrm>
              <a:off x="4648471" y="3979646"/>
              <a:ext cx="1153544" cy="375107"/>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48144" name="Straight Arrow Connector 27"/>
            <p:cNvCxnSpPr>
              <a:cxnSpLocks noChangeShapeType="1"/>
              <a:stCxn id="17" idx="3"/>
              <a:endCxn id="26" idx="1"/>
            </p:cNvCxnSpPr>
            <p:nvPr/>
          </p:nvCxnSpPr>
          <p:spPr bwMode="auto">
            <a:xfrm>
              <a:off x="3186226" y="4536231"/>
              <a:ext cx="2615790" cy="3155"/>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0" name="TextBox 19"/>
            <p:cNvSpPr txBox="1"/>
            <p:nvPr/>
          </p:nvSpPr>
          <p:spPr bwMode="auto">
            <a:xfrm>
              <a:off x="2078722" y="3059668"/>
              <a:ext cx="1045478" cy="369332"/>
            </a:xfrm>
            <a:prstGeom prst="rect">
              <a:avLst/>
            </a:prstGeom>
            <a:noFill/>
            <a:ln>
              <a:solidFill>
                <a:sysClr val="windowText" lastClr="000000"/>
              </a:solidFill>
            </a:ln>
          </p:spPr>
          <p:txBody>
            <a:bodyPr wrap="none">
              <a:spAutoFit/>
            </a:bodyPr>
            <a:lstStyle/>
            <a:p>
              <a:pPr algn="ctr" fontAlgn="auto">
                <a:spcBef>
                  <a:spcPts val="0"/>
                </a:spcBef>
                <a:spcAft>
                  <a:spcPts val="0"/>
                </a:spcAft>
                <a:defRPr/>
              </a:pPr>
              <a:r>
                <a:rPr lang="en-US" sz="1800" kern="0" dirty="0" smtClean="0">
                  <a:solidFill>
                    <a:prstClr val="black"/>
                  </a:solidFill>
                  <a:latin typeface="Calibri"/>
                </a:rPr>
                <a:t>Selection</a:t>
              </a:r>
              <a:endParaRPr lang="en-US" sz="1800" kern="0" dirty="0">
                <a:solidFill>
                  <a:prstClr val="black"/>
                </a:solidFill>
                <a:latin typeface="Calibri"/>
              </a:endParaRPr>
            </a:p>
          </p:txBody>
        </p:sp>
        <p:cxnSp>
          <p:nvCxnSpPr>
            <p:cNvPr id="21" name="Straight Arrow Connector 20"/>
            <p:cNvCxnSpPr>
              <a:cxnSpLocks noChangeShapeType="1"/>
            </p:cNvCxnSpPr>
            <p:nvPr/>
          </p:nvCxnSpPr>
          <p:spPr bwMode="auto">
            <a:xfrm flipH="1" flipV="1">
              <a:off x="3186227" y="3446777"/>
              <a:ext cx="904126" cy="293542"/>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501761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28"/>
          <p:cNvSpPr txBox="1">
            <a:spLocks noChangeArrowheads="1"/>
          </p:cNvSpPr>
          <p:nvPr/>
        </p:nvSpPr>
        <p:spPr bwMode="auto">
          <a:xfrm>
            <a:off x="457200" y="76200"/>
            <a:ext cx="8153400" cy="224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eaLnBrk="0" hangingPunct="0">
              <a:tabLst>
                <a:tab pos="287338" algn="l"/>
              </a:tabLst>
              <a:defRPr sz="2000">
                <a:solidFill>
                  <a:schemeClr val="tx1"/>
                </a:solidFill>
                <a:latin typeface="Calibri" pitchFamily="34" charset="0"/>
              </a:defRPr>
            </a:lvl1pPr>
            <a:lvl2pPr marL="742950" indent="-285750" eaLnBrk="0" hangingPunct="0">
              <a:tabLst>
                <a:tab pos="287338" algn="l"/>
              </a:tabLst>
              <a:defRPr sz="2000">
                <a:solidFill>
                  <a:schemeClr val="tx1"/>
                </a:solidFill>
                <a:latin typeface="Calibri" pitchFamily="34" charset="0"/>
              </a:defRPr>
            </a:lvl2pPr>
            <a:lvl3pPr marL="1143000" indent="-228600" eaLnBrk="0" hangingPunct="0">
              <a:tabLst>
                <a:tab pos="287338" algn="l"/>
              </a:tabLst>
              <a:defRPr sz="2000">
                <a:solidFill>
                  <a:schemeClr val="tx1"/>
                </a:solidFill>
                <a:latin typeface="Calibri" pitchFamily="34" charset="0"/>
              </a:defRPr>
            </a:lvl3pPr>
            <a:lvl4pPr marL="1600200" indent="-228600" eaLnBrk="0" hangingPunct="0">
              <a:tabLst>
                <a:tab pos="287338" algn="l"/>
              </a:tabLst>
              <a:defRPr sz="2000">
                <a:solidFill>
                  <a:schemeClr val="tx1"/>
                </a:solidFill>
                <a:latin typeface="Calibri" pitchFamily="34" charset="0"/>
              </a:defRPr>
            </a:lvl4pPr>
            <a:lvl5pPr marL="2057400" indent="-228600" eaLnBrk="0" hangingPunct="0">
              <a:tabLst>
                <a:tab pos="287338" algn="l"/>
              </a:tabLst>
              <a:defRPr sz="2000">
                <a:solidFill>
                  <a:schemeClr val="tx1"/>
                </a:solidFill>
                <a:latin typeface="Calibri" pitchFamily="34" charset="0"/>
              </a:defRPr>
            </a:lvl5pPr>
            <a:lvl6pPr marL="2514600" indent="-228600" eaLnBrk="0" fontAlgn="base" hangingPunct="0">
              <a:spcBef>
                <a:spcPct val="0"/>
              </a:spcBef>
              <a:spcAft>
                <a:spcPct val="0"/>
              </a:spcAft>
              <a:tabLst>
                <a:tab pos="287338" algn="l"/>
              </a:tabLst>
              <a:defRPr sz="2000">
                <a:solidFill>
                  <a:schemeClr val="tx1"/>
                </a:solidFill>
                <a:latin typeface="Calibri" pitchFamily="34" charset="0"/>
              </a:defRPr>
            </a:lvl6pPr>
            <a:lvl7pPr marL="2971800" indent="-228600" eaLnBrk="0" fontAlgn="base" hangingPunct="0">
              <a:spcBef>
                <a:spcPct val="0"/>
              </a:spcBef>
              <a:spcAft>
                <a:spcPct val="0"/>
              </a:spcAft>
              <a:tabLst>
                <a:tab pos="287338" algn="l"/>
              </a:tabLst>
              <a:defRPr sz="2000">
                <a:solidFill>
                  <a:schemeClr val="tx1"/>
                </a:solidFill>
                <a:latin typeface="Calibri" pitchFamily="34" charset="0"/>
              </a:defRPr>
            </a:lvl7pPr>
            <a:lvl8pPr marL="3429000" indent="-228600" eaLnBrk="0" fontAlgn="base" hangingPunct="0">
              <a:spcBef>
                <a:spcPct val="0"/>
              </a:spcBef>
              <a:spcAft>
                <a:spcPct val="0"/>
              </a:spcAft>
              <a:tabLst>
                <a:tab pos="287338" algn="l"/>
              </a:tabLst>
              <a:defRPr sz="2000">
                <a:solidFill>
                  <a:schemeClr val="tx1"/>
                </a:solidFill>
                <a:latin typeface="Calibri" pitchFamily="34" charset="0"/>
              </a:defRPr>
            </a:lvl8pPr>
            <a:lvl9pPr marL="3886200" indent="-228600" eaLnBrk="0" fontAlgn="base" hangingPunct="0">
              <a:spcBef>
                <a:spcPct val="0"/>
              </a:spcBef>
              <a:spcAft>
                <a:spcPct val="0"/>
              </a:spcAft>
              <a:tabLst>
                <a:tab pos="287338" algn="l"/>
              </a:tabLst>
              <a:defRPr sz="2000">
                <a:solidFill>
                  <a:schemeClr val="tx1"/>
                </a:solidFill>
                <a:latin typeface="Calibri" pitchFamily="34" charset="0"/>
              </a:defRPr>
            </a:lvl9pPr>
          </a:lstStyle>
          <a:p>
            <a:pPr eaLnBrk="1" hangingPunct="1">
              <a:lnSpc>
                <a:spcPct val="120000"/>
              </a:lnSpc>
            </a:pPr>
            <a:r>
              <a:rPr lang="en-US" sz="2400" b="1" smtClean="0">
                <a:solidFill>
                  <a:srgbClr val="CC00CC"/>
                </a:solidFill>
              </a:rPr>
              <a:t>Baseline disconnect  </a:t>
            </a:r>
          </a:p>
          <a:p>
            <a:pPr eaLnBrk="1" hangingPunct="1">
              <a:lnSpc>
                <a:spcPct val="120000"/>
              </a:lnSpc>
            </a:pPr>
            <a:r>
              <a:rPr lang="en-US" sz="2200" b="1" smtClean="0"/>
              <a:t>When time elapses between exposure and start of follow-up</a:t>
            </a:r>
            <a:endParaRPr lang="en-US" sz="2200" b="1" dirty="0"/>
          </a:p>
          <a:p>
            <a:pPr eaLnBrk="1" hangingPunct="1">
              <a:lnSpc>
                <a:spcPct val="50000"/>
              </a:lnSpc>
            </a:pPr>
            <a:endParaRPr lang="en-US" dirty="0"/>
          </a:p>
          <a:p>
            <a:pPr eaLnBrk="1" hangingPunct="1">
              <a:lnSpc>
                <a:spcPct val="120000"/>
              </a:lnSpc>
            </a:pPr>
            <a:r>
              <a:rPr lang="en-US" sz="2200" smtClean="0"/>
              <a:t>Survival conditioning bias (Flanders et al. 2014)</a:t>
            </a:r>
            <a:endParaRPr lang="en-US" dirty="0"/>
          </a:p>
          <a:p>
            <a:pPr eaLnBrk="1" hangingPunct="1">
              <a:lnSpc>
                <a:spcPct val="120000"/>
              </a:lnSpc>
              <a:tabLst>
                <a:tab pos="287338" algn="l"/>
                <a:tab pos="1423988" algn="l"/>
              </a:tabLst>
            </a:pPr>
            <a:r>
              <a:rPr lang="en-US" smtClean="0"/>
              <a:t>	Example:	Exposure is maternal smoking throughout pregnancy</a:t>
            </a:r>
          </a:p>
          <a:p>
            <a:pPr eaLnBrk="1" hangingPunct="1">
              <a:lnSpc>
                <a:spcPct val="120000"/>
              </a:lnSpc>
              <a:tabLst>
                <a:tab pos="287338" algn="l"/>
                <a:tab pos="1423988" algn="l"/>
              </a:tabLst>
            </a:pPr>
            <a:r>
              <a:rPr lang="en-US"/>
              <a:t>	</a:t>
            </a:r>
            <a:r>
              <a:rPr lang="en-US" smtClean="0"/>
              <a:t>	Outcome is neonatal mortality</a:t>
            </a:r>
            <a:endParaRPr lang="en-US" smtClean="0"/>
          </a:p>
        </p:txBody>
      </p:sp>
      <p:sp>
        <p:nvSpPr>
          <p:cNvPr id="2" name="Slide Number Placeholder 1"/>
          <p:cNvSpPr>
            <a:spLocks noGrp="1"/>
          </p:cNvSpPr>
          <p:nvPr>
            <p:ph type="sldNum" sz="quarter" idx="12"/>
          </p:nvPr>
        </p:nvSpPr>
        <p:spPr/>
        <p:txBody>
          <a:bodyPr/>
          <a:lstStyle/>
          <a:p>
            <a:pPr>
              <a:defRPr/>
            </a:pPr>
            <a:fld id="{81BF9B73-77C8-49C0-8220-17B0B3BBA6EE}" type="slidenum">
              <a:rPr lang="en-US"/>
              <a:pPr>
                <a:defRPr/>
              </a:pPr>
              <a:t>73</a:t>
            </a:fld>
            <a:endParaRPr lang="en-US" dirty="0"/>
          </a:p>
        </p:txBody>
      </p:sp>
      <p:sp>
        <p:nvSpPr>
          <p:cNvPr id="17" name="TextBox 16"/>
          <p:cNvSpPr txBox="1"/>
          <p:nvPr/>
        </p:nvSpPr>
        <p:spPr bwMode="auto">
          <a:xfrm>
            <a:off x="1752600" y="4334470"/>
            <a:ext cx="2133600" cy="923330"/>
          </a:xfrm>
          <a:prstGeom prst="rect">
            <a:avLst/>
          </a:prstGeom>
          <a:noFill/>
        </p:spPr>
        <p:txBody>
          <a:bodyPr wrap="square">
            <a:spAutoFit/>
          </a:bodyPr>
          <a:lstStyle/>
          <a:p>
            <a:pPr algn="ctr" fontAlgn="auto">
              <a:spcBef>
                <a:spcPts val="0"/>
              </a:spcBef>
              <a:spcAft>
                <a:spcPts val="0"/>
              </a:spcAft>
              <a:defRPr/>
            </a:pPr>
            <a:r>
              <a:rPr lang="en-US" kern="0" smtClean="0">
                <a:solidFill>
                  <a:prstClr val="black"/>
                </a:solidFill>
                <a:latin typeface="Calibri"/>
              </a:rPr>
              <a:t>Maternal</a:t>
            </a:r>
            <a:endParaRPr lang="en-US" sz="1800" kern="0" dirty="0">
              <a:solidFill>
                <a:prstClr val="black"/>
              </a:solidFill>
              <a:latin typeface="Calibri"/>
            </a:endParaRPr>
          </a:p>
          <a:p>
            <a:pPr algn="ctr" fontAlgn="auto">
              <a:spcBef>
                <a:spcPts val="0"/>
              </a:spcBef>
              <a:spcAft>
                <a:spcPts val="0"/>
              </a:spcAft>
              <a:defRPr/>
            </a:pPr>
            <a:r>
              <a:rPr lang="en-US" kern="0" smtClean="0">
                <a:solidFill>
                  <a:prstClr val="black"/>
                </a:solidFill>
                <a:latin typeface="Calibri"/>
              </a:rPr>
              <a:t>smoking </a:t>
            </a:r>
            <a:r>
              <a:rPr lang="en-US" sz="1800" kern="0" smtClean="0">
                <a:solidFill>
                  <a:prstClr val="black"/>
                </a:solidFill>
                <a:latin typeface="Calibri"/>
              </a:rPr>
              <a:t>throughout</a:t>
            </a:r>
          </a:p>
          <a:p>
            <a:pPr algn="ctr" fontAlgn="auto">
              <a:spcBef>
                <a:spcPts val="0"/>
              </a:spcBef>
              <a:spcAft>
                <a:spcPts val="0"/>
              </a:spcAft>
              <a:defRPr/>
            </a:pPr>
            <a:r>
              <a:rPr lang="en-US" kern="0" smtClean="0">
                <a:solidFill>
                  <a:prstClr val="black"/>
                </a:solidFill>
                <a:latin typeface="Calibri"/>
              </a:rPr>
              <a:t>pregnancy</a:t>
            </a:r>
            <a:endParaRPr lang="en-US" sz="1800" kern="0" dirty="0">
              <a:solidFill>
                <a:prstClr val="black"/>
              </a:solidFill>
              <a:latin typeface="Calibri"/>
            </a:endParaRPr>
          </a:p>
        </p:txBody>
      </p:sp>
      <p:sp>
        <p:nvSpPr>
          <p:cNvPr id="19" name="TextBox 18"/>
          <p:cNvSpPr txBox="1"/>
          <p:nvPr/>
        </p:nvSpPr>
        <p:spPr bwMode="auto">
          <a:xfrm>
            <a:off x="4204191" y="3437930"/>
            <a:ext cx="901209" cy="646331"/>
          </a:xfrm>
          <a:prstGeom prst="rect">
            <a:avLst/>
          </a:prstGeom>
          <a:noFill/>
          <a:ln>
            <a:solidFill>
              <a:srgbClr val="000000"/>
            </a:solidFill>
          </a:ln>
        </p:spPr>
        <p:txBody>
          <a:bodyPr wrap="none">
            <a:spAutoFit/>
          </a:bodyPr>
          <a:lstStyle/>
          <a:p>
            <a:pPr algn="ctr" fontAlgn="auto">
              <a:spcBef>
                <a:spcPts val="0"/>
              </a:spcBef>
              <a:spcAft>
                <a:spcPts val="0"/>
              </a:spcAft>
              <a:defRPr/>
            </a:pPr>
            <a:r>
              <a:rPr lang="en-US" sz="1800" kern="0" smtClean="0">
                <a:solidFill>
                  <a:prstClr val="black"/>
                </a:solidFill>
                <a:latin typeface="Calibri"/>
              </a:rPr>
              <a:t>Fetal</a:t>
            </a:r>
          </a:p>
          <a:p>
            <a:pPr algn="ctr" fontAlgn="auto">
              <a:spcBef>
                <a:spcPts val="0"/>
              </a:spcBef>
              <a:spcAft>
                <a:spcPts val="0"/>
              </a:spcAft>
              <a:defRPr/>
            </a:pPr>
            <a:r>
              <a:rPr lang="en-US" kern="0" smtClean="0">
                <a:solidFill>
                  <a:prstClr val="black"/>
                </a:solidFill>
                <a:latin typeface="Calibri"/>
              </a:rPr>
              <a:t>survival</a:t>
            </a:r>
            <a:endParaRPr lang="en-US" sz="1800" kern="0" dirty="0">
              <a:solidFill>
                <a:prstClr val="black"/>
              </a:solidFill>
              <a:latin typeface="Calibri"/>
            </a:endParaRPr>
          </a:p>
        </p:txBody>
      </p:sp>
      <p:cxnSp>
        <p:nvCxnSpPr>
          <p:cNvPr id="48136" name="Straight Arrow Connector 19"/>
          <p:cNvCxnSpPr>
            <a:cxnSpLocks noChangeShapeType="1"/>
          </p:cNvCxnSpPr>
          <p:nvPr/>
        </p:nvCxnSpPr>
        <p:spPr bwMode="auto">
          <a:xfrm flipV="1">
            <a:off x="3471428" y="3934186"/>
            <a:ext cx="643372" cy="418144"/>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2" name="TextBox 21"/>
          <p:cNvSpPr txBox="1"/>
          <p:nvPr/>
        </p:nvSpPr>
        <p:spPr bwMode="auto">
          <a:xfrm>
            <a:off x="4648200" y="2286000"/>
            <a:ext cx="3124200" cy="646331"/>
          </a:xfrm>
          <a:prstGeom prst="rect">
            <a:avLst/>
          </a:prstGeom>
          <a:noFill/>
        </p:spPr>
        <p:txBody>
          <a:bodyPr wrap="square">
            <a:spAutoFit/>
          </a:bodyPr>
          <a:lstStyle/>
          <a:p>
            <a:pPr algn="ctr" fontAlgn="auto">
              <a:spcBef>
                <a:spcPts val="0"/>
              </a:spcBef>
              <a:spcAft>
                <a:spcPts val="0"/>
              </a:spcAft>
              <a:defRPr/>
            </a:pPr>
            <a:r>
              <a:rPr lang="en-US" kern="0" smtClean="0">
                <a:solidFill>
                  <a:prstClr val="black"/>
                </a:solidFill>
                <a:latin typeface="Calibri"/>
              </a:rPr>
              <a:t>Everything that affects fetal and neonatal survival</a:t>
            </a:r>
            <a:endParaRPr lang="en-US" sz="1800" kern="0" dirty="0">
              <a:solidFill>
                <a:prstClr val="black"/>
              </a:solidFill>
              <a:latin typeface="Calibri"/>
            </a:endParaRPr>
          </a:p>
        </p:txBody>
      </p:sp>
      <p:cxnSp>
        <p:nvCxnSpPr>
          <p:cNvPr id="48139" name="Straight Arrow Connector 22"/>
          <p:cNvCxnSpPr>
            <a:cxnSpLocks noChangeShapeType="1"/>
          </p:cNvCxnSpPr>
          <p:nvPr/>
        </p:nvCxnSpPr>
        <p:spPr bwMode="auto">
          <a:xfrm flipH="1">
            <a:off x="5132911" y="2904530"/>
            <a:ext cx="505889" cy="460375"/>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48140" name="Straight Arrow Connector 23"/>
          <p:cNvCxnSpPr>
            <a:cxnSpLocks noChangeShapeType="1"/>
            <a:stCxn id="26" idx="0"/>
          </p:cNvCxnSpPr>
          <p:nvPr/>
        </p:nvCxnSpPr>
        <p:spPr bwMode="auto">
          <a:xfrm flipH="1" flipV="1">
            <a:off x="6491397" y="3053755"/>
            <a:ext cx="6346" cy="1414244"/>
          </a:xfrm>
          <a:prstGeom prst="straightConnector1">
            <a:avLst/>
          </a:prstGeom>
          <a:noFill/>
          <a:ln w="9525" algn="ctr">
            <a:solidFill>
              <a:srgbClr val="000000"/>
            </a:solidFill>
            <a:round/>
            <a:headEnd type="arrow" w="med" len="med"/>
            <a:tailEnd/>
          </a:ln>
          <a:extLst>
            <a:ext uri="{909E8E84-426E-40DD-AFC4-6F175D3DCCD1}">
              <a14:hiddenFill xmlns:a14="http://schemas.microsoft.com/office/drawing/2010/main">
                <a:noFill/>
              </a14:hiddenFill>
            </a:ext>
          </a:extLst>
        </p:spPr>
      </p:cxnSp>
      <p:sp>
        <p:nvSpPr>
          <p:cNvPr id="26" name="TextBox 25"/>
          <p:cNvSpPr txBox="1"/>
          <p:nvPr/>
        </p:nvSpPr>
        <p:spPr bwMode="auto">
          <a:xfrm>
            <a:off x="5975805" y="4467999"/>
            <a:ext cx="1043876" cy="646331"/>
          </a:xfrm>
          <a:prstGeom prst="rect">
            <a:avLst/>
          </a:prstGeom>
          <a:noFill/>
        </p:spPr>
        <p:txBody>
          <a:bodyPr wrap="none">
            <a:spAutoFit/>
          </a:bodyPr>
          <a:lstStyle/>
          <a:p>
            <a:pPr algn="ctr" fontAlgn="auto">
              <a:spcBef>
                <a:spcPts val="0"/>
              </a:spcBef>
              <a:spcAft>
                <a:spcPts val="0"/>
              </a:spcAft>
              <a:defRPr/>
            </a:pPr>
            <a:r>
              <a:rPr lang="en-US" kern="0" smtClean="0">
                <a:solidFill>
                  <a:prstClr val="black"/>
                </a:solidFill>
                <a:latin typeface="Calibri"/>
              </a:rPr>
              <a:t>Neonatal</a:t>
            </a:r>
          </a:p>
          <a:p>
            <a:pPr algn="ctr" fontAlgn="auto">
              <a:spcBef>
                <a:spcPts val="0"/>
              </a:spcBef>
              <a:spcAft>
                <a:spcPts val="0"/>
              </a:spcAft>
              <a:defRPr/>
            </a:pPr>
            <a:r>
              <a:rPr lang="en-US" kern="0" smtClean="0">
                <a:solidFill>
                  <a:prstClr val="black"/>
                </a:solidFill>
                <a:latin typeface="Calibri"/>
              </a:rPr>
              <a:t>mortality</a:t>
            </a:r>
            <a:endParaRPr lang="en-US" sz="1800" kern="0" dirty="0">
              <a:solidFill>
                <a:prstClr val="black"/>
              </a:solidFill>
              <a:latin typeface="Calibri"/>
            </a:endParaRPr>
          </a:p>
        </p:txBody>
      </p:sp>
      <p:cxnSp>
        <p:nvCxnSpPr>
          <p:cNvPr id="48144" name="Straight Arrow Connector 27"/>
          <p:cNvCxnSpPr>
            <a:cxnSpLocks noChangeShapeType="1"/>
            <a:stCxn id="17" idx="3"/>
            <a:endCxn id="26" idx="1"/>
          </p:cNvCxnSpPr>
          <p:nvPr/>
        </p:nvCxnSpPr>
        <p:spPr bwMode="auto">
          <a:xfrm flipV="1">
            <a:off x="3886200" y="4791165"/>
            <a:ext cx="2089605" cy="497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24" name="Straight Arrow Connector 19"/>
          <p:cNvCxnSpPr>
            <a:cxnSpLocks noChangeShapeType="1"/>
          </p:cNvCxnSpPr>
          <p:nvPr/>
        </p:nvCxnSpPr>
        <p:spPr bwMode="auto">
          <a:xfrm>
            <a:off x="5121969" y="4047530"/>
            <a:ext cx="745431" cy="420056"/>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12" name="TextBox 11"/>
          <p:cNvSpPr txBox="1"/>
          <p:nvPr/>
        </p:nvSpPr>
        <p:spPr>
          <a:xfrm>
            <a:off x="838200" y="5334000"/>
            <a:ext cx="7504427" cy="892552"/>
          </a:xfrm>
          <a:prstGeom prst="rect">
            <a:avLst/>
          </a:prstGeom>
          <a:noFill/>
        </p:spPr>
        <p:txBody>
          <a:bodyPr wrap="none" rtlCol="0">
            <a:spAutoFit/>
          </a:bodyPr>
          <a:lstStyle/>
          <a:p>
            <a:pPr>
              <a:lnSpc>
                <a:spcPct val="130000"/>
              </a:lnSpc>
            </a:pPr>
            <a:r>
              <a:rPr lang="en-US" sz="2000" smtClean="0"/>
              <a:t>It’s a controlled direct effect, setting fetal survival to live birth at “yes.”</a:t>
            </a:r>
          </a:p>
          <a:p>
            <a:pPr>
              <a:lnSpc>
                <a:spcPct val="130000"/>
              </a:lnSpc>
            </a:pPr>
            <a:r>
              <a:rPr lang="en-US" sz="2000" smtClean="0"/>
              <a:t>The intervention will increase the size of the population at risk.</a:t>
            </a:r>
            <a:endParaRPr lang="en-US" sz="2000" smtClean="0"/>
          </a:p>
        </p:txBody>
      </p:sp>
    </p:spTree>
    <p:extLst>
      <p:ext uri="{BB962C8B-B14F-4D97-AF65-F5344CB8AC3E}">
        <p14:creationId xmlns:p14="http://schemas.microsoft.com/office/powerpoint/2010/main" val="14737926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74</a:t>
            </a:fld>
            <a:endParaRPr lang="en-US"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1295400"/>
            <a:ext cx="8029575"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249" y="2667000"/>
            <a:ext cx="817245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25314" y="6265794"/>
            <a:ext cx="1546257" cy="307777"/>
          </a:xfrm>
          <a:prstGeom prst="rect">
            <a:avLst/>
          </a:prstGeom>
          <a:noFill/>
        </p:spPr>
        <p:txBody>
          <a:bodyPr wrap="none" rtlCol="0">
            <a:spAutoFit/>
          </a:bodyPr>
          <a:lstStyle/>
          <a:p>
            <a:r>
              <a:rPr lang="en-US" sz="1400" dirty="0" smtClean="0"/>
              <a:t>Zhang et al. (2010)</a:t>
            </a:r>
          </a:p>
        </p:txBody>
      </p:sp>
      <p:sp>
        <p:nvSpPr>
          <p:cNvPr id="5" name="TextBox 4"/>
          <p:cNvSpPr txBox="1"/>
          <p:nvPr/>
        </p:nvSpPr>
        <p:spPr>
          <a:xfrm>
            <a:off x="381000" y="457200"/>
            <a:ext cx="8409418" cy="523220"/>
          </a:xfrm>
          <a:prstGeom prst="rect">
            <a:avLst/>
          </a:prstGeom>
          <a:noFill/>
        </p:spPr>
        <p:txBody>
          <a:bodyPr wrap="none" rtlCol="0">
            <a:spAutoFit/>
          </a:bodyPr>
          <a:lstStyle/>
          <a:p>
            <a:r>
              <a:rPr lang="en-US" sz="2800" b="1" dirty="0" smtClean="0">
                <a:solidFill>
                  <a:srgbClr val="CC00CC"/>
                </a:solidFill>
              </a:rPr>
              <a:t>Estimated direct effects of primiparity on preterm birth</a:t>
            </a:r>
          </a:p>
        </p:txBody>
      </p:sp>
      <p:grpSp>
        <p:nvGrpSpPr>
          <p:cNvPr id="16" name="Group 15"/>
          <p:cNvGrpSpPr/>
          <p:nvPr/>
        </p:nvGrpSpPr>
        <p:grpSpPr>
          <a:xfrm>
            <a:off x="510827" y="3201444"/>
            <a:ext cx="5241751" cy="1505129"/>
            <a:chOff x="473249" y="3276600"/>
            <a:chExt cx="5241751" cy="1505129"/>
          </a:xfrm>
        </p:grpSpPr>
        <p:sp>
          <p:nvSpPr>
            <p:cNvPr id="6" name="TextBox 5"/>
            <p:cNvSpPr txBox="1"/>
            <p:nvPr/>
          </p:nvSpPr>
          <p:spPr>
            <a:xfrm>
              <a:off x="473249" y="3581400"/>
              <a:ext cx="3843809" cy="1200329"/>
            </a:xfrm>
            <a:prstGeom prst="rect">
              <a:avLst/>
            </a:prstGeom>
            <a:noFill/>
            <a:ln>
              <a:solidFill>
                <a:schemeClr val="tx1"/>
              </a:solidFill>
            </a:ln>
          </p:spPr>
          <p:txBody>
            <a:bodyPr wrap="square" rtlCol="0">
              <a:spAutoFit/>
            </a:bodyPr>
            <a:lstStyle/>
            <a:p>
              <a:pPr>
                <a:lnSpc>
                  <a:spcPct val="120000"/>
                </a:lnSpc>
              </a:pPr>
              <a:r>
                <a:rPr lang="en-US" sz="2000" dirty="0" smtClean="0"/>
                <a:t>Effect of primiparity on preterm birth if every infant were forced to be small for gestational age.</a:t>
              </a:r>
            </a:p>
          </p:txBody>
        </p:sp>
        <p:cxnSp>
          <p:nvCxnSpPr>
            <p:cNvPr id="13" name="Straight Connector 12"/>
            <p:cNvCxnSpPr>
              <a:stCxn id="6" idx="3"/>
            </p:cNvCxnSpPr>
            <p:nvPr/>
          </p:nvCxnSpPr>
          <p:spPr>
            <a:xfrm flipV="1">
              <a:off x="4317058" y="4181564"/>
              <a:ext cx="1397942" cy="1"/>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715000" y="3276600"/>
              <a:ext cx="0" cy="9049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724400" y="3200401"/>
            <a:ext cx="3843809" cy="2419528"/>
            <a:chOff x="4724400" y="3200401"/>
            <a:chExt cx="3843809" cy="2419528"/>
          </a:xfrm>
        </p:grpSpPr>
        <p:sp>
          <p:nvSpPr>
            <p:cNvPr id="12" name="TextBox 11"/>
            <p:cNvSpPr txBox="1"/>
            <p:nvPr/>
          </p:nvSpPr>
          <p:spPr>
            <a:xfrm>
              <a:off x="4724400" y="4419600"/>
              <a:ext cx="3843809" cy="1200329"/>
            </a:xfrm>
            <a:prstGeom prst="rect">
              <a:avLst/>
            </a:prstGeom>
            <a:noFill/>
            <a:ln>
              <a:solidFill>
                <a:schemeClr val="tx1"/>
              </a:solidFill>
            </a:ln>
          </p:spPr>
          <p:txBody>
            <a:bodyPr wrap="square" rtlCol="0">
              <a:spAutoFit/>
            </a:bodyPr>
            <a:lstStyle/>
            <a:p>
              <a:pPr>
                <a:lnSpc>
                  <a:spcPct val="120000"/>
                </a:lnSpc>
              </a:pPr>
              <a:r>
                <a:rPr lang="en-US" sz="2000" dirty="0" smtClean="0"/>
                <a:t>Effect of primiparity on preterm birth if every infant were forced to be not small for gestational age.</a:t>
              </a:r>
            </a:p>
          </p:txBody>
        </p:sp>
        <p:cxnSp>
          <p:nvCxnSpPr>
            <p:cNvPr id="18" name="Elbow Connector 17"/>
            <p:cNvCxnSpPr>
              <a:stCxn id="12" idx="0"/>
            </p:cNvCxnSpPr>
            <p:nvPr/>
          </p:nvCxnSpPr>
          <p:spPr>
            <a:xfrm rot="5400000" flipH="1" flipV="1">
              <a:off x="6523552" y="3323153"/>
              <a:ext cx="1219200" cy="973695"/>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5014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75</a:t>
            </a:fld>
            <a:endParaRPr lang="en-US" dirty="0"/>
          </a:p>
        </p:txBody>
      </p:sp>
      <p:sp>
        <p:nvSpPr>
          <p:cNvPr id="3" name="TextBox 2"/>
          <p:cNvSpPr txBox="1"/>
          <p:nvPr/>
        </p:nvSpPr>
        <p:spPr>
          <a:xfrm>
            <a:off x="609601" y="381000"/>
            <a:ext cx="8382000" cy="5752344"/>
          </a:xfrm>
          <a:prstGeom prst="rect">
            <a:avLst/>
          </a:prstGeom>
          <a:noFill/>
        </p:spPr>
        <p:txBody>
          <a:bodyPr wrap="square" rtlCol="0">
            <a:spAutoFit/>
          </a:bodyPr>
          <a:lstStyle/>
          <a:p>
            <a:pPr>
              <a:lnSpc>
                <a:spcPct val="130000"/>
              </a:lnSpc>
            </a:pPr>
            <a:r>
              <a:rPr lang="en-US" sz="2400" b="1" dirty="0" smtClean="0">
                <a:solidFill>
                  <a:srgbClr val="CC00CC"/>
                </a:solidFill>
              </a:rPr>
              <a:t>DAGs tell us almost nothing about effect-measure modification</a:t>
            </a:r>
          </a:p>
          <a:p>
            <a:pPr>
              <a:lnSpc>
                <a:spcPct val="50000"/>
              </a:lnSpc>
            </a:pPr>
            <a:endParaRPr lang="en-US" sz="2400" b="1" dirty="0">
              <a:solidFill>
                <a:srgbClr val="CC00CC"/>
              </a:solidFill>
            </a:endParaRPr>
          </a:p>
          <a:p>
            <a:pPr>
              <a:lnSpc>
                <a:spcPct val="130000"/>
              </a:lnSpc>
            </a:pPr>
            <a:r>
              <a:rPr lang="en-US" sz="2200" b="1" dirty="0" smtClean="0"/>
              <a:t>EMM is scale-dependent</a:t>
            </a:r>
          </a:p>
          <a:p>
            <a:pPr marL="338138" indent="-338138">
              <a:lnSpc>
                <a:spcPct val="130000"/>
              </a:lnSpc>
            </a:pPr>
            <a:r>
              <a:rPr lang="en-US" sz="2000" dirty="0" smtClean="0"/>
              <a:t>For instance, a constant RD implies a heterogeneous RR if the stratification variable is associated with risk in the reference exposure level</a:t>
            </a:r>
          </a:p>
          <a:p>
            <a:pPr marL="338138" indent="-338138">
              <a:lnSpc>
                <a:spcPct val="130000"/>
              </a:lnSpc>
            </a:pPr>
            <a:r>
              <a:rPr lang="en-US" sz="2000" dirty="0" smtClean="0"/>
              <a:t>DAGs aren’t scale-dependent.</a:t>
            </a:r>
          </a:p>
          <a:p>
            <a:pPr marL="338138" indent="-338138">
              <a:lnSpc>
                <a:spcPct val="130000"/>
              </a:lnSpc>
            </a:pPr>
            <a:r>
              <a:rPr lang="en-US" sz="2000" dirty="0" smtClean="0"/>
              <a:t>Therefore, DAGs tell us very little about EMM.</a:t>
            </a:r>
            <a:endParaRPr lang="en-US" sz="2000" dirty="0"/>
          </a:p>
          <a:p>
            <a:pPr marL="338138" indent="-338138">
              <a:lnSpc>
                <a:spcPct val="130000"/>
              </a:lnSpc>
            </a:pPr>
            <a:r>
              <a:rPr lang="en-US" sz="2000" dirty="0" smtClean="0"/>
              <a:t>	They can tell us it’s impossible or possible.</a:t>
            </a:r>
          </a:p>
          <a:p>
            <a:pPr marL="338138" indent="-338138">
              <a:lnSpc>
                <a:spcPct val="130000"/>
              </a:lnSpc>
            </a:pPr>
            <a:r>
              <a:rPr lang="en-US" sz="2000" dirty="0"/>
              <a:t>	</a:t>
            </a:r>
            <a:r>
              <a:rPr lang="en-US" sz="2000" dirty="0" smtClean="0"/>
              <a:t>But if it’s possible, they can’t us if it’s present or absent.</a:t>
            </a:r>
          </a:p>
          <a:p>
            <a:pPr marL="338138" indent="-338138">
              <a:lnSpc>
                <a:spcPct val="130000"/>
              </a:lnSpc>
            </a:pPr>
            <a:endParaRPr lang="en-US" sz="2000" dirty="0"/>
          </a:p>
          <a:p>
            <a:pPr marL="338138" indent="-338138">
              <a:lnSpc>
                <a:spcPct val="130000"/>
              </a:lnSpc>
            </a:pPr>
            <a:endParaRPr lang="en-US" sz="2000" dirty="0" smtClean="0"/>
          </a:p>
          <a:p>
            <a:pPr marL="338138" indent="-338138">
              <a:lnSpc>
                <a:spcPct val="130000"/>
              </a:lnSpc>
            </a:pPr>
            <a:endParaRPr lang="en-US" sz="2000" smtClean="0"/>
          </a:p>
          <a:p>
            <a:pPr marL="338138" indent="-338138">
              <a:lnSpc>
                <a:spcPct val="50000"/>
              </a:lnSpc>
            </a:pPr>
            <a:endParaRPr lang="en-US" sz="2000" dirty="0"/>
          </a:p>
          <a:p>
            <a:pPr marL="338138" indent="-338138">
              <a:lnSpc>
                <a:spcPct val="130000"/>
              </a:lnSpc>
            </a:pPr>
            <a:r>
              <a:rPr lang="en-US" sz="2000" dirty="0" smtClean="0"/>
              <a:t>Is this a limitation?</a:t>
            </a:r>
          </a:p>
          <a:p>
            <a:pPr marL="338138" indent="-338138">
              <a:lnSpc>
                <a:spcPct val="130000"/>
              </a:lnSpc>
            </a:pPr>
            <a:r>
              <a:rPr lang="en-US" sz="2000" dirty="0" smtClean="0"/>
              <a:t>	Yes, in the sense that a saw is limited when the job is driving in a nail.</a:t>
            </a:r>
          </a:p>
        </p:txBody>
      </p:sp>
      <p:sp>
        <p:nvSpPr>
          <p:cNvPr id="4" name="TextBox 3"/>
          <p:cNvSpPr txBox="1"/>
          <p:nvPr/>
        </p:nvSpPr>
        <p:spPr>
          <a:xfrm>
            <a:off x="1066800" y="4267200"/>
            <a:ext cx="317716" cy="400110"/>
          </a:xfrm>
          <a:prstGeom prst="rect">
            <a:avLst/>
          </a:prstGeom>
          <a:noFill/>
        </p:spPr>
        <p:txBody>
          <a:bodyPr wrap="none" rtlCol="0">
            <a:spAutoFit/>
          </a:bodyPr>
          <a:lstStyle/>
          <a:p>
            <a:r>
              <a:rPr lang="en-US" sz="2000" dirty="0" smtClean="0"/>
              <a:t>X</a:t>
            </a:r>
          </a:p>
        </p:txBody>
      </p:sp>
      <p:cxnSp>
        <p:nvCxnSpPr>
          <p:cNvPr id="6" name="Straight Arrow Connector 5"/>
          <p:cNvCxnSpPr/>
          <p:nvPr/>
        </p:nvCxnSpPr>
        <p:spPr>
          <a:xfrm flipV="1">
            <a:off x="1384516" y="4038599"/>
            <a:ext cx="825284" cy="3810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09800" y="3810000"/>
            <a:ext cx="304892" cy="400110"/>
          </a:xfrm>
          <a:prstGeom prst="rect">
            <a:avLst/>
          </a:prstGeom>
          <a:noFill/>
        </p:spPr>
        <p:txBody>
          <a:bodyPr wrap="none" rtlCol="0">
            <a:spAutoFit/>
          </a:bodyPr>
          <a:lstStyle/>
          <a:p>
            <a:r>
              <a:rPr lang="en-US" sz="2000" dirty="0"/>
              <a:t>Z</a:t>
            </a:r>
            <a:endParaRPr lang="en-US" sz="2000" dirty="0" smtClean="0"/>
          </a:p>
        </p:txBody>
      </p:sp>
      <p:cxnSp>
        <p:nvCxnSpPr>
          <p:cNvPr id="8" name="Straight Arrow Connector 7"/>
          <p:cNvCxnSpPr/>
          <p:nvPr/>
        </p:nvCxnSpPr>
        <p:spPr>
          <a:xfrm>
            <a:off x="2514692" y="4054619"/>
            <a:ext cx="914308" cy="3524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29000" y="4267200"/>
            <a:ext cx="309700" cy="400110"/>
          </a:xfrm>
          <a:prstGeom prst="rect">
            <a:avLst/>
          </a:prstGeom>
          <a:noFill/>
        </p:spPr>
        <p:txBody>
          <a:bodyPr wrap="none" rtlCol="0">
            <a:spAutoFit/>
          </a:bodyPr>
          <a:lstStyle/>
          <a:p>
            <a:r>
              <a:rPr lang="en-US" sz="2000" dirty="0"/>
              <a:t>Y</a:t>
            </a:r>
            <a:endParaRPr lang="en-US" sz="2000" dirty="0" smtClean="0"/>
          </a:p>
        </p:txBody>
      </p:sp>
      <p:sp>
        <p:nvSpPr>
          <p:cNvPr id="14" name="TextBox 13"/>
          <p:cNvSpPr txBox="1"/>
          <p:nvPr/>
        </p:nvSpPr>
        <p:spPr>
          <a:xfrm>
            <a:off x="1147900" y="4705290"/>
            <a:ext cx="2214261" cy="369332"/>
          </a:xfrm>
          <a:prstGeom prst="rect">
            <a:avLst/>
          </a:prstGeom>
          <a:noFill/>
        </p:spPr>
        <p:txBody>
          <a:bodyPr wrap="none" rtlCol="0">
            <a:spAutoFit/>
          </a:bodyPr>
          <a:lstStyle/>
          <a:p>
            <a:r>
              <a:rPr lang="en-US" dirty="0" smtClean="0"/>
              <a:t>No EMM on </a:t>
            </a:r>
            <a:r>
              <a:rPr lang="en-US" smtClean="0"/>
              <a:t>any </a:t>
            </a:r>
            <a:r>
              <a:rPr lang="en-US" smtClean="0"/>
              <a:t>scale</a:t>
            </a:r>
            <a:endParaRPr lang="en-US" dirty="0" smtClean="0"/>
          </a:p>
        </p:txBody>
      </p:sp>
      <p:sp>
        <p:nvSpPr>
          <p:cNvPr id="15" name="TextBox 14"/>
          <p:cNvSpPr txBox="1"/>
          <p:nvPr/>
        </p:nvSpPr>
        <p:spPr>
          <a:xfrm>
            <a:off x="4719500" y="4267200"/>
            <a:ext cx="317716" cy="400110"/>
          </a:xfrm>
          <a:prstGeom prst="rect">
            <a:avLst/>
          </a:prstGeom>
          <a:noFill/>
        </p:spPr>
        <p:txBody>
          <a:bodyPr wrap="none" rtlCol="0">
            <a:spAutoFit/>
          </a:bodyPr>
          <a:lstStyle/>
          <a:p>
            <a:r>
              <a:rPr lang="en-US" sz="2000" dirty="0" smtClean="0"/>
              <a:t>X</a:t>
            </a:r>
          </a:p>
        </p:txBody>
      </p:sp>
      <p:sp>
        <p:nvSpPr>
          <p:cNvPr id="17" name="TextBox 16"/>
          <p:cNvSpPr txBox="1"/>
          <p:nvPr/>
        </p:nvSpPr>
        <p:spPr>
          <a:xfrm>
            <a:off x="5862500" y="3810000"/>
            <a:ext cx="304892" cy="400110"/>
          </a:xfrm>
          <a:prstGeom prst="rect">
            <a:avLst/>
          </a:prstGeom>
          <a:noFill/>
        </p:spPr>
        <p:txBody>
          <a:bodyPr wrap="none" rtlCol="0">
            <a:spAutoFit/>
          </a:bodyPr>
          <a:lstStyle/>
          <a:p>
            <a:r>
              <a:rPr lang="en-US" sz="2000" dirty="0"/>
              <a:t>Z</a:t>
            </a:r>
            <a:endParaRPr lang="en-US" sz="2000" dirty="0" smtClean="0"/>
          </a:p>
        </p:txBody>
      </p:sp>
      <p:sp>
        <p:nvSpPr>
          <p:cNvPr id="19" name="TextBox 18"/>
          <p:cNvSpPr txBox="1"/>
          <p:nvPr/>
        </p:nvSpPr>
        <p:spPr>
          <a:xfrm>
            <a:off x="7081700" y="4267200"/>
            <a:ext cx="309700" cy="400110"/>
          </a:xfrm>
          <a:prstGeom prst="rect">
            <a:avLst/>
          </a:prstGeom>
          <a:noFill/>
        </p:spPr>
        <p:txBody>
          <a:bodyPr wrap="none" rtlCol="0">
            <a:spAutoFit/>
          </a:bodyPr>
          <a:lstStyle/>
          <a:p>
            <a:r>
              <a:rPr lang="en-US" sz="2000" dirty="0"/>
              <a:t>Y</a:t>
            </a:r>
            <a:endParaRPr lang="en-US" sz="2000" dirty="0" smtClean="0"/>
          </a:p>
        </p:txBody>
      </p:sp>
      <p:sp>
        <p:nvSpPr>
          <p:cNvPr id="20" name="TextBox 19"/>
          <p:cNvSpPr txBox="1"/>
          <p:nvPr/>
        </p:nvSpPr>
        <p:spPr>
          <a:xfrm>
            <a:off x="4038600" y="4705290"/>
            <a:ext cx="4973734" cy="369332"/>
          </a:xfrm>
          <a:prstGeom prst="rect">
            <a:avLst/>
          </a:prstGeom>
          <a:noFill/>
        </p:spPr>
        <p:txBody>
          <a:bodyPr wrap="none" rtlCol="0">
            <a:spAutoFit/>
          </a:bodyPr>
          <a:lstStyle/>
          <a:p>
            <a:r>
              <a:rPr lang="en-US" dirty="0" smtClean="0"/>
              <a:t>EMM possible but </a:t>
            </a:r>
            <a:r>
              <a:rPr lang="en-US" smtClean="0"/>
              <a:t>not </a:t>
            </a:r>
            <a:r>
              <a:rPr lang="en-US" smtClean="0"/>
              <a:t>guaranteed on a given scale</a:t>
            </a:r>
            <a:endParaRPr lang="en-US" dirty="0" smtClean="0"/>
          </a:p>
        </p:txBody>
      </p:sp>
      <p:cxnSp>
        <p:nvCxnSpPr>
          <p:cNvPr id="23" name="Straight Arrow Connector 22"/>
          <p:cNvCxnSpPr/>
          <p:nvPr/>
        </p:nvCxnSpPr>
        <p:spPr>
          <a:xfrm>
            <a:off x="5320430" y="4504833"/>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042116" y="4038600"/>
            <a:ext cx="825284" cy="3810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172292" y="4054620"/>
            <a:ext cx="914308" cy="3524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14616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8D94C83-5066-49E8-960F-3670EF090F00}" type="slidenum">
              <a:rPr lang="en-US"/>
              <a:pPr>
                <a:defRPr/>
              </a:pPr>
              <a:t>76</a:t>
            </a:fld>
            <a:endParaRPr lang="en-US" dirty="0"/>
          </a:p>
        </p:txBody>
      </p:sp>
      <p:sp>
        <p:nvSpPr>
          <p:cNvPr id="6" name="Rectangle 4"/>
          <p:cNvSpPr txBox="1">
            <a:spLocks noChangeArrowheads="1"/>
          </p:cNvSpPr>
          <p:nvPr/>
        </p:nvSpPr>
        <p:spPr>
          <a:xfrm>
            <a:off x="838200" y="457200"/>
            <a:ext cx="7467600" cy="762000"/>
          </a:xfrm>
          <a:prstGeom prst="rect">
            <a:avLst/>
          </a:prstGeom>
          <a:noFill/>
          <a:ln/>
        </p:spPr>
        <p:txBody>
          <a:bodyPr lIns="92075" tIns="46038" rIns="92075" bIns="46038"/>
          <a:lstStyle>
            <a:lvl1pPr algn="ctr" rtl="0" fontAlgn="base">
              <a:spcBef>
                <a:spcPct val="0"/>
              </a:spcBef>
              <a:spcAft>
                <a:spcPct val="0"/>
              </a:spcAft>
              <a:defRPr sz="3200" b="1">
                <a:solidFill>
                  <a:srgbClr val="009900"/>
                </a:solidFill>
                <a:latin typeface="+mj-lt"/>
                <a:ea typeface="+mj-ea"/>
                <a:cs typeface="+mj-cs"/>
              </a:defRPr>
            </a:lvl1pPr>
            <a:lvl2pPr algn="ctr" rtl="0" fontAlgn="base">
              <a:spcBef>
                <a:spcPct val="0"/>
              </a:spcBef>
              <a:spcAft>
                <a:spcPct val="0"/>
              </a:spcAft>
              <a:defRPr sz="3200" b="1">
                <a:solidFill>
                  <a:srgbClr val="009900"/>
                </a:solidFill>
                <a:latin typeface="Calibri" pitchFamily="34" charset="0"/>
              </a:defRPr>
            </a:lvl2pPr>
            <a:lvl3pPr algn="ctr" rtl="0" fontAlgn="base">
              <a:spcBef>
                <a:spcPct val="0"/>
              </a:spcBef>
              <a:spcAft>
                <a:spcPct val="0"/>
              </a:spcAft>
              <a:defRPr sz="3200" b="1">
                <a:solidFill>
                  <a:srgbClr val="009900"/>
                </a:solidFill>
                <a:latin typeface="Calibri" pitchFamily="34" charset="0"/>
              </a:defRPr>
            </a:lvl3pPr>
            <a:lvl4pPr algn="ctr" rtl="0" fontAlgn="base">
              <a:spcBef>
                <a:spcPct val="0"/>
              </a:spcBef>
              <a:spcAft>
                <a:spcPct val="0"/>
              </a:spcAft>
              <a:defRPr sz="3200" b="1">
                <a:solidFill>
                  <a:srgbClr val="009900"/>
                </a:solidFill>
                <a:latin typeface="Calibri" pitchFamily="34" charset="0"/>
              </a:defRPr>
            </a:lvl4pPr>
            <a:lvl5pPr algn="ctr" rtl="0" fontAlgn="base">
              <a:spcBef>
                <a:spcPct val="0"/>
              </a:spcBef>
              <a:spcAft>
                <a:spcPct val="0"/>
              </a:spcAft>
              <a:defRPr sz="3200" b="1">
                <a:solidFill>
                  <a:srgbClr val="009900"/>
                </a:solidFill>
                <a:latin typeface="Calibri" pitchFamily="34" charset="0"/>
              </a:defRPr>
            </a:lvl5pPr>
            <a:lvl6pPr marL="457200" algn="ctr" rtl="0" fontAlgn="base">
              <a:spcBef>
                <a:spcPct val="0"/>
              </a:spcBef>
              <a:spcAft>
                <a:spcPct val="0"/>
              </a:spcAft>
              <a:defRPr sz="3200" b="1">
                <a:solidFill>
                  <a:srgbClr val="009900"/>
                </a:solidFill>
                <a:latin typeface="Calibri" pitchFamily="34" charset="0"/>
              </a:defRPr>
            </a:lvl6pPr>
            <a:lvl7pPr marL="914400" algn="ctr" rtl="0" fontAlgn="base">
              <a:spcBef>
                <a:spcPct val="0"/>
              </a:spcBef>
              <a:spcAft>
                <a:spcPct val="0"/>
              </a:spcAft>
              <a:defRPr sz="3200" b="1">
                <a:solidFill>
                  <a:srgbClr val="009900"/>
                </a:solidFill>
                <a:latin typeface="Calibri" pitchFamily="34" charset="0"/>
              </a:defRPr>
            </a:lvl7pPr>
            <a:lvl8pPr marL="1371600" algn="ctr" rtl="0" fontAlgn="base">
              <a:spcBef>
                <a:spcPct val="0"/>
              </a:spcBef>
              <a:spcAft>
                <a:spcPct val="0"/>
              </a:spcAft>
              <a:defRPr sz="3200" b="1">
                <a:solidFill>
                  <a:srgbClr val="009900"/>
                </a:solidFill>
                <a:latin typeface="Calibri" pitchFamily="34" charset="0"/>
              </a:defRPr>
            </a:lvl8pPr>
            <a:lvl9pPr marL="1828800" algn="ctr" rtl="0" fontAlgn="base">
              <a:spcBef>
                <a:spcPct val="0"/>
              </a:spcBef>
              <a:spcAft>
                <a:spcPct val="0"/>
              </a:spcAft>
              <a:defRPr sz="3200" b="1">
                <a:solidFill>
                  <a:srgbClr val="009900"/>
                </a:solidFill>
                <a:latin typeface="Calibri" pitchFamily="34" charset="0"/>
              </a:defRPr>
            </a:lvl9pPr>
          </a:lstStyle>
          <a:p>
            <a:pPr>
              <a:defRPr/>
            </a:pPr>
            <a:r>
              <a:rPr lang="en-US" sz="2800" kern="0" dirty="0" smtClean="0">
                <a:solidFill>
                  <a:srgbClr val="CC00CC"/>
                </a:solidFill>
              </a:rPr>
              <a:t>Bias from missing exposure data in the Life Span Study of Japanese atomic bomb survivors</a:t>
            </a:r>
            <a:endParaRPr lang="en-US" sz="2800" kern="0" dirty="0">
              <a:solidFill>
                <a:srgbClr val="CC00CC"/>
              </a:solidFill>
            </a:endParaRPr>
          </a:p>
        </p:txBody>
      </p:sp>
      <p:sp>
        <p:nvSpPr>
          <p:cNvPr id="49156" name="TextBox 6"/>
          <p:cNvSpPr txBox="1">
            <a:spLocks noChangeArrowheads="1"/>
          </p:cNvSpPr>
          <p:nvPr/>
        </p:nvSpPr>
        <p:spPr bwMode="auto">
          <a:xfrm>
            <a:off x="566737" y="6295783"/>
            <a:ext cx="1912511" cy="33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lnSpc>
                <a:spcPct val="120000"/>
              </a:lnSpc>
            </a:pPr>
            <a:r>
              <a:rPr lang="en-US" sz="1400" dirty="0"/>
              <a:t>Richardson et al. (2013)</a:t>
            </a:r>
          </a:p>
        </p:txBody>
      </p:sp>
      <p:grpSp>
        <p:nvGrpSpPr>
          <p:cNvPr id="49157" name="Group 7"/>
          <p:cNvGrpSpPr>
            <a:grpSpLocks/>
          </p:cNvGrpSpPr>
          <p:nvPr/>
        </p:nvGrpSpPr>
        <p:grpSpPr bwMode="auto">
          <a:xfrm>
            <a:off x="1143000" y="1447800"/>
            <a:ext cx="6540500" cy="2835275"/>
            <a:chOff x="1143000" y="1600200"/>
            <a:chExt cx="6540674" cy="2834585"/>
          </a:xfrm>
        </p:grpSpPr>
        <p:sp>
          <p:nvSpPr>
            <p:cNvPr id="49159" name="TextBox 8"/>
            <p:cNvSpPr txBox="1">
              <a:spLocks noChangeArrowheads="1"/>
            </p:cNvSpPr>
            <p:nvPr/>
          </p:nvSpPr>
          <p:spPr bwMode="auto">
            <a:xfrm>
              <a:off x="1143000" y="3788454"/>
              <a:ext cx="10770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dirty="0"/>
                <a:t>Radiation</a:t>
              </a:r>
            </a:p>
            <a:p>
              <a:pPr algn="ctr" eaLnBrk="1" hangingPunct="1"/>
              <a:r>
                <a:rPr lang="en-US" sz="1800" dirty="0"/>
                <a:t>dose</a:t>
              </a:r>
            </a:p>
          </p:txBody>
        </p:sp>
        <p:sp>
          <p:nvSpPr>
            <p:cNvPr id="49160" name="TextBox 9"/>
            <p:cNvSpPr txBox="1">
              <a:spLocks noChangeArrowheads="1"/>
            </p:cNvSpPr>
            <p:nvPr/>
          </p:nvSpPr>
          <p:spPr bwMode="auto">
            <a:xfrm>
              <a:off x="6789724" y="3904320"/>
              <a:ext cx="750014" cy="40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eaLnBrk="1" hangingPunct="1">
                <a:lnSpc>
                  <a:spcPct val="120000"/>
                </a:lnSpc>
              </a:pPr>
              <a:r>
                <a:rPr lang="en-US" sz="1800" dirty="0"/>
                <a:t>Death</a:t>
              </a:r>
            </a:p>
          </p:txBody>
        </p:sp>
        <p:cxnSp>
          <p:nvCxnSpPr>
            <p:cNvPr id="49161" name="Straight Arrow Connector 10"/>
            <p:cNvCxnSpPr>
              <a:cxnSpLocks noChangeShapeType="1"/>
              <a:stCxn id="49164" idx="2"/>
              <a:endCxn id="49159" idx="0"/>
            </p:cNvCxnSpPr>
            <p:nvPr/>
          </p:nvCxnSpPr>
          <p:spPr bwMode="auto">
            <a:xfrm>
              <a:off x="1670251" y="2523530"/>
              <a:ext cx="11262" cy="126492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62" name="Straight Arrow Connector 11"/>
            <p:cNvCxnSpPr>
              <a:cxnSpLocks noChangeShapeType="1"/>
              <a:stCxn id="49159" idx="3"/>
              <a:endCxn id="49160" idx="1"/>
            </p:cNvCxnSpPr>
            <p:nvPr/>
          </p:nvCxnSpPr>
          <p:spPr bwMode="auto">
            <a:xfrm flipV="1">
              <a:off x="2220025" y="4105593"/>
              <a:ext cx="4569699" cy="6027"/>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63" name="Straight Arrow Connector 12"/>
            <p:cNvCxnSpPr>
              <a:cxnSpLocks noChangeShapeType="1"/>
              <a:stCxn id="49164" idx="3"/>
              <a:endCxn id="49166" idx="1"/>
            </p:cNvCxnSpPr>
            <p:nvPr/>
          </p:nvCxnSpPr>
          <p:spPr bwMode="auto">
            <a:xfrm>
              <a:off x="2184975" y="2061865"/>
              <a:ext cx="1158149" cy="3710"/>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9164" name="TextBox 13"/>
            <p:cNvSpPr txBox="1">
              <a:spLocks noChangeArrowheads="1"/>
            </p:cNvSpPr>
            <p:nvPr/>
          </p:nvSpPr>
          <p:spPr bwMode="auto">
            <a:xfrm>
              <a:off x="1155526" y="1600200"/>
              <a:ext cx="102944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dirty="0"/>
                <a:t>Inside</a:t>
              </a:r>
            </a:p>
            <a:p>
              <a:pPr algn="ctr" eaLnBrk="1" hangingPunct="1"/>
              <a:r>
                <a:rPr lang="en-US" sz="1800" dirty="0"/>
                <a:t>concrete</a:t>
              </a:r>
            </a:p>
            <a:p>
              <a:pPr algn="ctr" eaLnBrk="1" hangingPunct="1"/>
              <a:r>
                <a:rPr lang="en-US" sz="1800" dirty="0"/>
                <a:t>buildings</a:t>
              </a:r>
            </a:p>
          </p:txBody>
        </p:sp>
        <p:cxnSp>
          <p:nvCxnSpPr>
            <p:cNvPr id="49165" name="Straight Arrow Connector 14"/>
            <p:cNvCxnSpPr>
              <a:cxnSpLocks noChangeShapeType="1"/>
              <a:stCxn id="49169" idx="2"/>
              <a:endCxn id="49160" idx="0"/>
            </p:cNvCxnSpPr>
            <p:nvPr/>
          </p:nvCxnSpPr>
          <p:spPr bwMode="auto">
            <a:xfrm flipH="1">
              <a:off x="7164731" y="2386405"/>
              <a:ext cx="8227" cy="1517915"/>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9166" name="TextBox 15"/>
            <p:cNvSpPr txBox="1">
              <a:spLocks noChangeArrowheads="1"/>
            </p:cNvSpPr>
            <p:nvPr/>
          </p:nvSpPr>
          <p:spPr bwMode="auto">
            <a:xfrm>
              <a:off x="3343124" y="1896298"/>
              <a:ext cx="279244" cy="3385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600" dirty="0"/>
                <a:t>S</a:t>
              </a:r>
            </a:p>
          </p:txBody>
        </p:sp>
        <p:cxnSp>
          <p:nvCxnSpPr>
            <p:cNvPr id="49167" name="Straight Arrow Connector 16"/>
            <p:cNvCxnSpPr>
              <a:cxnSpLocks noChangeShapeType="1"/>
            </p:cNvCxnSpPr>
            <p:nvPr/>
          </p:nvCxnSpPr>
          <p:spPr bwMode="auto">
            <a:xfrm flipV="1">
              <a:off x="2220026" y="2362200"/>
              <a:ext cx="1132820" cy="1426254"/>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168" name="Straight Arrow Connector 17"/>
            <p:cNvCxnSpPr>
              <a:cxnSpLocks noChangeShapeType="1"/>
              <a:stCxn id="49170" idx="1"/>
              <a:endCxn id="49166" idx="3"/>
            </p:cNvCxnSpPr>
            <p:nvPr/>
          </p:nvCxnSpPr>
          <p:spPr bwMode="auto">
            <a:xfrm flipH="1">
              <a:off x="3622368" y="2064087"/>
              <a:ext cx="1062375" cy="1488"/>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9169" name="TextBox 18"/>
            <p:cNvSpPr txBox="1">
              <a:spLocks noChangeArrowheads="1"/>
            </p:cNvSpPr>
            <p:nvPr/>
          </p:nvSpPr>
          <p:spPr bwMode="auto">
            <a:xfrm>
              <a:off x="6662241" y="1740074"/>
              <a:ext cx="10214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dirty="0"/>
                <a:t>Disease,</a:t>
              </a:r>
            </a:p>
            <a:p>
              <a:pPr algn="ctr" eaLnBrk="1" hangingPunct="1"/>
              <a:r>
                <a:rPr lang="en-US" sz="1800" dirty="0"/>
                <a:t>disability</a:t>
              </a:r>
            </a:p>
          </p:txBody>
        </p:sp>
        <p:sp>
          <p:nvSpPr>
            <p:cNvPr id="49170" name="TextBox 19"/>
            <p:cNvSpPr txBox="1">
              <a:spLocks noChangeArrowheads="1"/>
            </p:cNvSpPr>
            <p:nvPr/>
          </p:nvSpPr>
          <p:spPr bwMode="auto">
            <a:xfrm>
              <a:off x="4684743" y="1740921"/>
              <a:ext cx="110645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8180388" algn="l"/>
                </a:tabLst>
                <a:defRPr sz="2000">
                  <a:solidFill>
                    <a:schemeClr val="tx1"/>
                  </a:solidFill>
                  <a:latin typeface="Calibri" pitchFamily="34" charset="0"/>
                </a:defRPr>
              </a:lvl1pPr>
              <a:lvl2pPr marL="742950" indent="-285750" eaLnBrk="0" hangingPunct="0">
                <a:tabLst>
                  <a:tab pos="8180388" algn="l"/>
                </a:tabLst>
                <a:defRPr sz="2000">
                  <a:solidFill>
                    <a:schemeClr val="tx1"/>
                  </a:solidFill>
                  <a:latin typeface="Calibri" pitchFamily="34" charset="0"/>
                </a:defRPr>
              </a:lvl2pPr>
              <a:lvl3pPr marL="1143000" indent="-228600" eaLnBrk="0" hangingPunct="0">
                <a:tabLst>
                  <a:tab pos="8180388" algn="l"/>
                </a:tabLst>
                <a:defRPr sz="2000">
                  <a:solidFill>
                    <a:schemeClr val="tx1"/>
                  </a:solidFill>
                  <a:latin typeface="Calibri" pitchFamily="34" charset="0"/>
                </a:defRPr>
              </a:lvl3pPr>
              <a:lvl4pPr marL="1600200" indent="-228600" eaLnBrk="0" hangingPunct="0">
                <a:tabLst>
                  <a:tab pos="8180388" algn="l"/>
                </a:tabLst>
                <a:defRPr sz="2000">
                  <a:solidFill>
                    <a:schemeClr val="tx1"/>
                  </a:solidFill>
                  <a:latin typeface="Calibri" pitchFamily="34" charset="0"/>
                </a:defRPr>
              </a:lvl4pPr>
              <a:lvl5pPr marL="2057400" indent="-228600" eaLnBrk="0" hangingPunct="0">
                <a:tabLst>
                  <a:tab pos="8180388" algn="l"/>
                </a:tabLst>
                <a:defRPr sz="2000">
                  <a:solidFill>
                    <a:schemeClr val="tx1"/>
                  </a:solidFill>
                  <a:latin typeface="Calibri" pitchFamily="34" charset="0"/>
                </a:defRPr>
              </a:lvl5pPr>
              <a:lvl6pPr marL="2514600" indent="-228600" eaLnBrk="0" fontAlgn="base" hangingPunct="0">
                <a:spcBef>
                  <a:spcPct val="0"/>
                </a:spcBef>
                <a:spcAft>
                  <a:spcPct val="0"/>
                </a:spcAft>
                <a:tabLst>
                  <a:tab pos="8180388" algn="l"/>
                </a:tabLst>
                <a:defRPr sz="2000">
                  <a:solidFill>
                    <a:schemeClr val="tx1"/>
                  </a:solidFill>
                  <a:latin typeface="Calibri" pitchFamily="34" charset="0"/>
                </a:defRPr>
              </a:lvl6pPr>
              <a:lvl7pPr marL="2971800" indent="-228600" eaLnBrk="0" fontAlgn="base" hangingPunct="0">
                <a:spcBef>
                  <a:spcPct val="0"/>
                </a:spcBef>
                <a:spcAft>
                  <a:spcPct val="0"/>
                </a:spcAft>
                <a:tabLst>
                  <a:tab pos="8180388" algn="l"/>
                </a:tabLst>
                <a:defRPr sz="2000">
                  <a:solidFill>
                    <a:schemeClr val="tx1"/>
                  </a:solidFill>
                  <a:latin typeface="Calibri" pitchFamily="34" charset="0"/>
                </a:defRPr>
              </a:lvl7pPr>
              <a:lvl8pPr marL="3429000" indent="-228600" eaLnBrk="0" fontAlgn="base" hangingPunct="0">
                <a:spcBef>
                  <a:spcPct val="0"/>
                </a:spcBef>
                <a:spcAft>
                  <a:spcPct val="0"/>
                </a:spcAft>
                <a:tabLst>
                  <a:tab pos="8180388" algn="l"/>
                </a:tabLst>
                <a:defRPr sz="2000">
                  <a:solidFill>
                    <a:schemeClr val="tx1"/>
                  </a:solidFill>
                  <a:latin typeface="Calibri" pitchFamily="34" charset="0"/>
                </a:defRPr>
              </a:lvl8pPr>
              <a:lvl9pPr marL="3886200" indent="-228600" eaLnBrk="0" fontAlgn="base" hangingPunct="0">
                <a:spcBef>
                  <a:spcPct val="0"/>
                </a:spcBef>
                <a:spcAft>
                  <a:spcPct val="0"/>
                </a:spcAft>
                <a:tabLst>
                  <a:tab pos="8180388" algn="l"/>
                </a:tabLst>
                <a:defRPr sz="2000">
                  <a:solidFill>
                    <a:schemeClr val="tx1"/>
                  </a:solidFill>
                  <a:latin typeface="Calibri" pitchFamily="34" charset="0"/>
                </a:defRPr>
              </a:lvl9pPr>
            </a:lstStyle>
            <a:p>
              <a:pPr algn="ctr" eaLnBrk="1" hangingPunct="1"/>
              <a:r>
                <a:rPr lang="en-US" sz="1800" dirty="0"/>
                <a:t>On trams,</a:t>
              </a:r>
            </a:p>
            <a:p>
              <a:pPr algn="ctr" eaLnBrk="1" hangingPunct="1"/>
              <a:r>
                <a:rPr lang="en-US" sz="1800" dirty="0"/>
                <a:t>trains</a:t>
              </a:r>
            </a:p>
          </p:txBody>
        </p:sp>
        <p:cxnSp>
          <p:nvCxnSpPr>
            <p:cNvPr id="49171" name="Straight Arrow Connector 20"/>
            <p:cNvCxnSpPr>
              <a:cxnSpLocks noChangeShapeType="1"/>
              <a:stCxn id="49169" idx="1"/>
              <a:endCxn id="49170" idx="3"/>
            </p:cNvCxnSpPr>
            <p:nvPr/>
          </p:nvCxnSpPr>
          <p:spPr bwMode="auto">
            <a:xfrm flipH="1">
              <a:off x="5791200" y="2063240"/>
              <a:ext cx="871041" cy="847"/>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49158" name="TextBox 21"/>
          <p:cNvSpPr txBox="1">
            <a:spLocks noChangeArrowheads="1"/>
          </p:cNvSpPr>
          <p:nvPr/>
        </p:nvSpPr>
        <p:spPr bwMode="auto">
          <a:xfrm>
            <a:off x="608013" y="4321175"/>
            <a:ext cx="8078787" cy="147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lnSpc>
                <a:spcPct val="120000"/>
              </a:lnSpc>
            </a:pPr>
            <a:r>
              <a:rPr lang="en-US" sz="1800" dirty="0"/>
              <a:t>S:  selection into the data set of cohort members with radiation dose data.</a:t>
            </a:r>
          </a:p>
          <a:p>
            <a:pPr eaLnBrk="1" hangingPunct="1">
              <a:lnSpc>
                <a:spcPct val="50000"/>
              </a:lnSpc>
            </a:pPr>
            <a:endParaRPr lang="en-US" dirty="0"/>
          </a:p>
          <a:p>
            <a:pPr eaLnBrk="1" hangingPunct="1">
              <a:lnSpc>
                <a:spcPct val="50000"/>
              </a:lnSpc>
            </a:pPr>
            <a:endParaRPr lang="en-US" dirty="0"/>
          </a:p>
          <a:p>
            <a:pPr eaLnBrk="1" hangingPunct="1">
              <a:lnSpc>
                <a:spcPct val="120000"/>
              </a:lnSpc>
            </a:pPr>
            <a:r>
              <a:rPr lang="en-US" dirty="0"/>
              <a:t>A good example of how to use DAGs to tell when complete-participant (complete-case) analysis will be biased or unbiased.</a:t>
            </a:r>
          </a:p>
        </p:txBody>
      </p:sp>
    </p:spTree>
    <p:extLst>
      <p:ext uri="{BB962C8B-B14F-4D97-AF65-F5344CB8AC3E}">
        <p14:creationId xmlns:p14="http://schemas.microsoft.com/office/powerpoint/2010/main" val="43882002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77</a:t>
            </a:fld>
            <a:endParaRPr lang="en-US" dirty="0"/>
          </a:p>
        </p:txBody>
      </p:sp>
      <p:sp>
        <p:nvSpPr>
          <p:cNvPr id="3" name="Text Box 2"/>
          <p:cNvSpPr txBox="1">
            <a:spLocks noChangeArrowheads="1"/>
          </p:cNvSpPr>
          <p:nvPr/>
        </p:nvSpPr>
        <p:spPr bwMode="auto">
          <a:xfrm>
            <a:off x="669925" y="392113"/>
            <a:ext cx="7864475" cy="5306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8275" indent="-168275">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lnSpc>
                <a:spcPct val="110000"/>
              </a:lnSpc>
            </a:pPr>
            <a:r>
              <a:rPr lang="en-US" sz="2000" b="1" dirty="0">
                <a:solidFill>
                  <a:srgbClr val="CC00CC"/>
                </a:solidFill>
                <a:latin typeface="+mn-lt"/>
              </a:rPr>
              <a:t>References</a:t>
            </a:r>
            <a:endParaRPr lang="en-US" sz="2000" dirty="0">
              <a:solidFill>
                <a:srgbClr val="CC00CC"/>
              </a:solidFill>
              <a:latin typeface="+mn-lt"/>
            </a:endParaRPr>
          </a:p>
          <a:p>
            <a:pPr>
              <a:lnSpc>
                <a:spcPct val="110000"/>
              </a:lnSpc>
            </a:pPr>
            <a:r>
              <a:rPr lang="en-US" smtClean="0">
                <a:latin typeface="+mn-lt"/>
              </a:rPr>
              <a:t>Akinkugbe AA, Sharma S, Ohrbach R, Slade GD, Poole C.  Directed acyclic graphs for oral disease research.  Crit Rev Oral Biol Med 2016;95:853-859.</a:t>
            </a:r>
          </a:p>
          <a:p>
            <a:pPr>
              <a:lnSpc>
                <a:spcPct val="110000"/>
              </a:lnSpc>
            </a:pPr>
            <a:r>
              <a:rPr lang="en-US" smtClean="0">
                <a:latin typeface="+mn-lt"/>
              </a:rPr>
              <a:t>Berkson </a:t>
            </a:r>
            <a:r>
              <a:rPr lang="en-US" dirty="0" smtClean="0">
                <a:latin typeface="+mn-lt"/>
              </a:rPr>
              <a:t>J.  Limitations of the application of fourfold table analysis to hospital data.  Biometrics Bull 1946;2:47-53.</a:t>
            </a:r>
          </a:p>
          <a:p>
            <a:pPr>
              <a:lnSpc>
                <a:spcPct val="110000"/>
              </a:lnSpc>
            </a:pPr>
            <a:r>
              <a:rPr lang="en-US" dirty="0" smtClean="0">
                <a:latin typeface="+mn-lt"/>
              </a:rPr>
              <a:t>Cole </a:t>
            </a:r>
            <a:r>
              <a:rPr lang="en-US" dirty="0">
                <a:latin typeface="+mn-lt"/>
              </a:rPr>
              <a:t>SR, Hern</a:t>
            </a:r>
            <a:r>
              <a:rPr lang="en-US" dirty="0">
                <a:solidFill>
                  <a:srgbClr val="000000"/>
                </a:solidFill>
                <a:latin typeface="+mn-lt"/>
              </a:rPr>
              <a:t>á</a:t>
            </a:r>
            <a:r>
              <a:rPr lang="en-US" dirty="0">
                <a:latin typeface="+mn-lt"/>
              </a:rPr>
              <a:t>n MA.  Fallibility in estimating direct effects.  Int J Epidemiol 2002;31:163-5</a:t>
            </a:r>
            <a:r>
              <a:rPr lang="en-US" dirty="0" smtClean="0">
                <a:latin typeface="+mn-lt"/>
              </a:rPr>
              <a:t>.</a:t>
            </a:r>
          </a:p>
          <a:p>
            <a:pPr>
              <a:lnSpc>
                <a:spcPct val="110000"/>
              </a:lnSpc>
            </a:pPr>
            <a:r>
              <a:rPr lang="en-US" dirty="0" smtClean="0">
                <a:latin typeface="+mn-lt"/>
              </a:rPr>
              <a:t>Cole SR, Platt RW, Schisterman EF, Chu H, Westreich D, Richardson D, Poole C.  Illustrating bias due to conditioning on a collider.  Int J Epidemiol </a:t>
            </a:r>
            <a:r>
              <a:rPr lang="en-US" smtClean="0">
                <a:latin typeface="+mn-lt"/>
              </a:rPr>
              <a:t>2010;39:417-420</a:t>
            </a:r>
            <a:r>
              <a:rPr lang="en-US" smtClean="0">
                <a:latin typeface="+mn-lt"/>
              </a:rPr>
              <a:t>.</a:t>
            </a:r>
          </a:p>
          <a:p>
            <a:pPr>
              <a:lnSpc>
                <a:spcPct val="110000"/>
              </a:lnSpc>
            </a:pPr>
            <a:r>
              <a:rPr lang="en-US" smtClean="0">
                <a:latin typeface="+mn-lt"/>
              </a:rPr>
              <a:t>Flanders WD, Eldridge RC, McClellan W.  A nearly unavoidable mechanism for collider bias with index-event studies.  Epidemiology 2014;25:762-764.</a:t>
            </a:r>
            <a:endParaRPr lang="en-US" dirty="0" smtClean="0">
              <a:latin typeface="+mn-lt"/>
            </a:endParaRPr>
          </a:p>
          <a:p>
            <a:pPr>
              <a:lnSpc>
                <a:spcPct val="110000"/>
              </a:lnSpc>
            </a:pPr>
            <a:r>
              <a:rPr lang="en-US" dirty="0" smtClean="0">
                <a:latin typeface="+mn-lt"/>
              </a:rPr>
              <a:t>Fleischer NL, Diez-Roux AV.  Using directed acyclic graphs to guide analyses of neighbourhood health effects:  an introduction.  J Epidemiol Community Health </a:t>
            </a:r>
            <a:r>
              <a:rPr lang="en-US" smtClean="0">
                <a:latin typeface="+mn-lt"/>
              </a:rPr>
              <a:t>2008;62:842-846</a:t>
            </a:r>
            <a:r>
              <a:rPr lang="en-US" smtClean="0">
                <a:latin typeface="+mn-lt"/>
              </a:rPr>
              <a:t>.</a:t>
            </a:r>
          </a:p>
          <a:p>
            <a:pPr>
              <a:lnSpc>
                <a:spcPct val="110000"/>
              </a:lnSpc>
            </a:pPr>
            <a:r>
              <a:rPr lang="en-US" smtClean="0">
                <a:latin typeface="+mn-lt"/>
              </a:rPr>
              <a:t>Foster CLN.  On the relative dangers of coal and metal mining in the United Kingdom of Great Britain and Ireland.  J Stat Soc London 1885;48:277-279.</a:t>
            </a:r>
            <a:endParaRPr lang="en-US" dirty="0" smtClean="0">
              <a:latin typeface="+mn-lt"/>
            </a:endParaRPr>
          </a:p>
        </p:txBody>
      </p:sp>
    </p:spTree>
    <p:extLst>
      <p:ext uri="{BB962C8B-B14F-4D97-AF65-F5344CB8AC3E}">
        <p14:creationId xmlns:p14="http://schemas.microsoft.com/office/powerpoint/2010/main" val="73543178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78</a:t>
            </a:fld>
            <a:endParaRPr lang="en-US" dirty="0"/>
          </a:p>
        </p:txBody>
      </p:sp>
      <p:sp>
        <p:nvSpPr>
          <p:cNvPr id="3" name="Text Box 2"/>
          <p:cNvSpPr txBox="1">
            <a:spLocks noChangeArrowheads="1"/>
          </p:cNvSpPr>
          <p:nvPr/>
        </p:nvSpPr>
        <p:spPr bwMode="auto">
          <a:xfrm>
            <a:off x="669925" y="392113"/>
            <a:ext cx="7864475" cy="588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8275" indent="-168275">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lnSpc>
                <a:spcPct val="110000"/>
              </a:lnSpc>
            </a:pPr>
            <a:r>
              <a:rPr lang="en-US">
                <a:latin typeface="+mn-lt"/>
              </a:rPr>
              <a:t>Glymour MM.  Using causal diagrams to understand common problems in social epidemiology.  Chapter 16 in:  Methods in social epidemiology in public health.  Oakes JM, Kaufman JS (eds).  John Wiley &amp; Sons, 2006;393-428.  </a:t>
            </a:r>
          </a:p>
          <a:p>
            <a:pPr>
              <a:lnSpc>
                <a:spcPct val="110000"/>
              </a:lnSpc>
            </a:pPr>
            <a:r>
              <a:rPr lang="en-US">
                <a:latin typeface="+mn-lt"/>
              </a:rPr>
              <a:t>Glymour MM, Greenland S.  Causal diagrams.  Chapter 12 in:  Rothman KJ, Greenland S, Lash TD.  Modern epidemiology.  Third edition.  Lippincott Williams &amp; Wilkins 2008;183-209.</a:t>
            </a:r>
          </a:p>
          <a:p>
            <a:pPr>
              <a:lnSpc>
                <a:spcPct val="110000"/>
              </a:lnSpc>
            </a:pPr>
            <a:r>
              <a:rPr lang="en-US">
                <a:latin typeface="+mn-lt"/>
              </a:rPr>
              <a:t>Greenland S. Quantifying biases in causal models: classical confounding vs. collider-stratification bias.  Epidemiology 2003;14:300-306.</a:t>
            </a:r>
          </a:p>
          <a:p>
            <a:pPr>
              <a:lnSpc>
                <a:spcPct val="110000"/>
              </a:lnSpc>
            </a:pPr>
            <a:r>
              <a:rPr lang="en-US" smtClean="0">
                <a:latin typeface="+mn-lt"/>
              </a:rPr>
              <a:t>Greenland </a:t>
            </a:r>
            <a:r>
              <a:rPr lang="en-US" dirty="0" smtClean="0">
                <a:latin typeface="+mn-lt"/>
              </a:rPr>
              <a:t>S.  Variable selection versus shrinkage in the control of multiple confounders.  Am J Epidemiol 2008;167:523-529.</a:t>
            </a:r>
            <a:endParaRPr lang="en-US" dirty="0">
              <a:latin typeface="+mn-lt"/>
            </a:endParaRPr>
          </a:p>
          <a:p>
            <a:pPr>
              <a:lnSpc>
                <a:spcPct val="110000"/>
              </a:lnSpc>
            </a:pPr>
            <a:r>
              <a:rPr lang="en-US" dirty="0">
                <a:latin typeface="+mn-lt"/>
              </a:rPr>
              <a:t>Greenland S, Brumback B.  An overview of relations among causal modeling methods. Int J Epidemiol 2002;31:1030-1037. </a:t>
            </a:r>
          </a:p>
          <a:p>
            <a:pPr>
              <a:lnSpc>
                <a:spcPct val="110000"/>
              </a:lnSpc>
            </a:pPr>
            <a:r>
              <a:rPr lang="en-US" dirty="0">
                <a:solidFill>
                  <a:srgbClr val="000000"/>
                </a:solidFill>
                <a:latin typeface="+mn-lt"/>
              </a:rPr>
              <a:t>Greenland S, Pearl J, Robins JM. Causal diagrams for epidemiologic research. Epidemiology 1999;10:37-48.</a:t>
            </a:r>
          </a:p>
          <a:p>
            <a:pPr>
              <a:lnSpc>
                <a:spcPct val="110000"/>
              </a:lnSpc>
            </a:pPr>
            <a:r>
              <a:rPr lang="en-US" dirty="0" smtClean="0">
                <a:latin typeface="+mn-lt"/>
              </a:rPr>
              <a:t>Grodstein </a:t>
            </a:r>
            <a:r>
              <a:rPr lang="en-US" dirty="0">
                <a:latin typeface="+mn-lt"/>
              </a:rPr>
              <a:t>F, Goldman MB, Cramer DW. Relation of tubal infertility to history of sexually transmitted diseases. Am J Epidemiol </a:t>
            </a:r>
            <a:r>
              <a:rPr lang="en-US">
                <a:latin typeface="+mn-lt"/>
              </a:rPr>
              <a:t>1993;137:577-584</a:t>
            </a:r>
            <a:r>
              <a:rPr lang="en-US" smtClean="0">
                <a:latin typeface="+mn-lt"/>
              </a:rPr>
              <a:t>.</a:t>
            </a:r>
          </a:p>
          <a:p>
            <a:pPr>
              <a:lnSpc>
                <a:spcPct val="110000"/>
              </a:lnSpc>
            </a:pPr>
            <a:r>
              <a:rPr lang="en-US" smtClean="0">
                <a:latin typeface="+mn-lt"/>
              </a:rPr>
              <a:t>Howards PP, Schisterman EF, Poole C, Kaufman JS, Weinberg CR.  “Toward a clearer definition of confounding” revisited with directed acyclic graphs.  Am J Epidemiol 2012;176:506-511.</a:t>
            </a:r>
            <a:endParaRPr lang="en-US" dirty="0" smtClean="0">
              <a:latin typeface="+mn-lt"/>
            </a:endParaRPr>
          </a:p>
        </p:txBody>
      </p:sp>
    </p:spTree>
    <p:extLst>
      <p:ext uri="{BB962C8B-B14F-4D97-AF65-F5344CB8AC3E}">
        <p14:creationId xmlns:p14="http://schemas.microsoft.com/office/powerpoint/2010/main" val="339588292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79</a:t>
            </a:fld>
            <a:endParaRPr lang="en-US" dirty="0"/>
          </a:p>
        </p:txBody>
      </p:sp>
      <p:sp>
        <p:nvSpPr>
          <p:cNvPr id="3" name="Text Box 2"/>
          <p:cNvSpPr txBox="1">
            <a:spLocks noChangeArrowheads="1"/>
          </p:cNvSpPr>
          <p:nvPr/>
        </p:nvSpPr>
        <p:spPr bwMode="auto">
          <a:xfrm>
            <a:off x="669925" y="392113"/>
            <a:ext cx="7864475" cy="557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8275" indent="-168275">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marL="227013" lvl="0" indent="-227013">
              <a:lnSpc>
                <a:spcPct val="110000"/>
              </a:lnSpc>
            </a:pPr>
            <a:r>
              <a:rPr lang="en-US">
                <a:solidFill>
                  <a:prstClr val="black"/>
                </a:solidFill>
                <a:latin typeface="Calibri"/>
              </a:rPr>
              <a:t>Hernán MA, Hernández-Diaz S, Werler MM, Mitchell AA. Causal knowledge as a prerequisite for confounding evaluation: an application to birth defects epidemiology. Am J Epidemiol 2002;155:176-184.</a:t>
            </a:r>
          </a:p>
          <a:p>
            <a:pPr marL="227013" lvl="0" indent="-227013">
              <a:lnSpc>
                <a:spcPct val="110000"/>
              </a:lnSpc>
            </a:pPr>
            <a:r>
              <a:rPr lang="en-US">
                <a:solidFill>
                  <a:prstClr val="black"/>
                </a:solidFill>
                <a:latin typeface="Calibri"/>
              </a:rPr>
              <a:t>Hernán MA, Hernández-Diaz S, Robins JM. A structural approach to selection bias.  Epidemiology 2004;15:615-625.</a:t>
            </a:r>
          </a:p>
          <a:p>
            <a:pPr marL="227013" lvl="0" indent="-227013">
              <a:lnSpc>
                <a:spcPct val="110000"/>
              </a:lnSpc>
            </a:pPr>
            <a:r>
              <a:rPr lang="en-US">
                <a:solidFill>
                  <a:prstClr val="black"/>
                </a:solidFill>
                <a:latin typeface="Calibri"/>
              </a:rPr>
              <a:t>Kaufman JS, MacLehose RF, Kaufman S. A further critique of the analytic strategy of adjusting for covariates to identify biologic mediation. Epidemiol Perspect Innov 2004;1:4.</a:t>
            </a:r>
          </a:p>
          <a:p>
            <a:pPr marL="227013" lvl="0" indent="-227013">
              <a:lnSpc>
                <a:spcPct val="110000"/>
              </a:lnSpc>
            </a:pPr>
            <a:r>
              <a:rPr lang="en-US" smtClean="0">
                <a:solidFill>
                  <a:prstClr val="black"/>
                </a:solidFill>
                <a:latin typeface="Calibri"/>
              </a:rPr>
              <a:t>Kleinbaum </a:t>
            </a:r>
            <a:r>
              <a:rPr lang="en-US">
                <a:solidFill>
                  <a:prstClr val="black"/>
                </a:solidFill>
                <a:latin typeface="Calibri"/>
              </a:rPr>
              <a:t>DG, Kupper LL, Morgenstern H.  Epidemiologic research:  principles and quantitative methods.  John Wiley &amp; Sons, 1982.</a:t>
            </a:r>
          </a:p>
          <a:p>
            <a:pPr marL="227013" lvl="0" indent="-227013">
              <a:lnSpc>
                <a:spcPct val="110000"/>
              </a:lnSpc>
            </a:pPr>
            <a:r>
              <a:rPr lang="en-US" smtClean="0">
                <a:solidFill>
                  <a:prstClr val="black"/>
                </a:solidFill>
                <a:latin typeface="Calibri"/>
              </a:rPr>
              <a:t>Pearl </a:t>
            </a:r>
            <a:r>
              <a:rPr lang="en-US">
                <a:solidFill>
                  <a:prstClr val="black"/>
                </a:solidFill>
                <a:latin typeface="Calibri"/>
              </a:rPr>
              <a:t>J. Causal diagrams for empirical research. Biometrika 1995; 82(4), 669-710. </a:t>
            </a:r>
          </a:p>
          <a:p>
            <a:pPr marL="227013" lvl="0" indent="-227013">
              <a:lnSpc>
                <a:spcPct val="110000"/>
              </a:lnSpc>
            </a:pPr>
            <a:r>
              <a:rPr lang="en-US">
                <a:solidFill>
                  <a:prstClr val="black"/>
                </a:solidFill>
                <a:latin typeface="Calibri"/>
              </a:rPr>
              <a:t>Pearl J. Causality: model, reasoning and inference. Cambridge University Press, 2000. </a:t>
            </a:r>
          </a:p>
          <a:p>
            <a:pPr>
              <a:lnSpc>
                <a:spcPct val="110000"/>
              </a:lnSpc>
            </a:pPr>
            <a:r>
              <a:rPr lang="en-US" smtClean="0">
                <a:latin typeface="+mn-lt"/>
              </a:rPr>
              <a:t>Poole C.  </a:t>
            </a:r>
            <a:r>
              <a:rPr lang="en-US" smtClean="0">
                <a:latin typeface="Calibri" panose="020F0502020204030204" pitchFamily="34" charset="0"/>
                <a:ea typeface="Times New Roman" panose="02020603050405020304" pitchFamily="18" charset="0"/>
                <a:cs typeface="Times New Roman" panose="02020603050405020304" pitchFamily="18" charset="0"/>
              </a:rPr>
              <a:t>Some </a:t>
            </a:r>
            <a:r>
              <a:rPr lang="en-US">
                <a:latin typeface="Calibri" panose="020F0502020204030204" pitchFamily="34" charset="0"/>
                <a:ea typeface="Times New Roman" panose="02020603050405020304" pitchFamily="18" charset="0"/>
                <a:cs typeface="Times New Roman" panose="02020603050405020304" pitchFamily="18" charset="0"/>
              </a:rPr>
              <a:t>thoughts on consequential epidemiology and causal architecture.  Epidemiology </a:t>
            </a:r>
            <a:r>
              <a:rPr lang="en-US">
                <a:latin typeface="Calibri" panose="020F0502020204030204" pitchFamily="34" charset="0"/>
                <a:ea typeface="Times New Roman" panose="02020603050405020304" pitchFamily="18" charset="0"/>
                <a:cs typeface="Times New Roman" panose="02020603050405020304" pitchFamily="18" charset="0"/>
              </a:rPr>
              <a:t>2017;28:6-11</a:t>
            </a:r>
            <a:r>
              <a:rPr lang="en-US" smtClean="0">
                <a:latin typeface="Calibri" panose="020F0502020204030204" pitchFamily="34" charset="0"/>
                <a:ea typeface="Times New Roman" panose="02020603050405020304" pitchFamily="18" charset="0"/>
                <a:cs typeface="Times New Roman" panose="02020603050405020304" pitchFamily="18" charset="0"/>
              </a:rPr>
              <a:t>.</a:t>
            </a:r>
          </a:p>
          <a:p>
            <a:pPr>
              <a:lnSpc>
                <a:spcPct val="110000"/>
              </a:lnSpc>
            </a:pPr>
            <a:r>
              <a:rPr lang="en-US" smtClean="0">
                <a:latin typeface="Calibri" panose="020F0502020204030204" pitchFamily="34" charset="0"/>
                <a:cs typeface="Times New Roman" panose="02020603050405020304" pitchFamily="18" charset="0"/>
              </a:rPr>
              <a:t>Richardson DB, Wing S, Cole SR.  Missing doses in the Life Span Study of Japanese atomic bomb survivors.  Am J Epidemiol 2013;177:562-568.</a:t>
            </a:r>
            <a:endParaRPr lang="en-US" smtClean="0">
              <a:latin typeface="+mn-lt"/>
            </a:endParaRPr>
          </a:p>
          <a:p>
            <a:pPr>
              <a:lnSpc>
                <a:spcPct val="110000"/>
              </a:lnSpc>
            </a:pPr>
            <a:r>
              <a:rPr lang="en-US" smtClean="0">
                <a:latin typeface="+mn-lt"/>
              </a:rPr>
              <a:t>Rothman </a:t>
            </a:r>
            <a:r>
              <a:rPr lang="en-US" dirty="0" smtClean="0">
                <a:latin typeface="+mn-lt"/>
              </a:rPr>
              <a:t>KJ.  Epidemiology:  an introduction.  Oxford University Press, </a:t>
            </a:r>
            <a:r>
              <a:rPr lang="en-US" smtClean="0">
                <a:latin typeface="+mn-lt"/>
              </a:rPr>
              <a:t>2002</a:t>
            </a:r>
            <a:r>
              <a:rPr lang="en-US" smtClean="0">
                <a:latin typeface="+mn-lt"/>
              </a:rPr>
              <a:t>.</a:t>
            </a:r>
            <a:endParaRPr lang="en-US" dirty="0" smtClean="0">
              <a:latin typeface="+mn-lt"/>
            </a:endParaRPr>
          </a:p>
        </p:txBody>
      </p:sp>
    </p:spTree>
    <p:extLst>
      <p:ext uri="{BB962C8B-B14F-4D97-AF65-F5344CB8AC3E}">
        <p14:creationId xmlns:p14="http://schemas.microsoft.com/office/powerpoint/2010/main" val="1717874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8</a:t>
            </a:fld>
            <a:endParaRPr lang="en-US" dirty="0"/>
          </a:p>
        </p:txBody>
      </p:sp>
      <p:sp>
        <p:nvSpPr>
          <p:cNvPr id="3" name="TextBox 2"/>
          <p:cNvSpPr txBox="1"/>
          <p:nvPr/>
        </p:nvSpPr>
        <p:spPr>
          <a:xfrm>
            <a:off x="1981200" y="838200"/>
            <a:ext cx="5226752" cy="523220"/>
          </a:xfrm>
          <a:prstGeom prst="rect">
            <a:avLst/>
          </a:prstGeom>
          <a:noFill/>
        </p:spPr>
        <p:txBody>
          <a:bodyPr wrap="none" rtlCol="0">
            <a:spAutoFit/>
          </a:bodyPr>
          <a:lstStyle/>
          <a:p>
            <a:r>
              <a:rPr lang="en-US" sz="2800" b="1" smtClean="0">
                <a:solidFill>
                  <a:srgbClr val="CC00CC"/>
                </a:solidFill>
              </a:rPr>
              <a:t>A traditional </a:t>
            </a:r>
            <a:r>
              <a:rPr lang="en-US" sz="2800" b="1" dirty="0" smtClean="0">
                <a:solidFill>
                  <a:srgbClr val="CC00CC"/>
                </a:solidFill>
              </a:rPr>
              <a:t>confounding triangle</a:t>
            </a:r>
          </a:p>
        </p:txBody>
      </p:sp>
      <p:sp>
        <p:nvSpPr>
          <p:cNvPr id="4" name="TextBox 3"/>
          <p:cNvSpPr txBox="1"/>
          <p:nvPr/>
        </p:nvSpPr>
        <p:spPr>
          <a:xfrm>
            <a:off x="1498409" y="3886200"/>
            <a:ext cx="1549591" cy="523220"/>
          </a:xfrm>
          <a:prstGeom prst="rect">
            <a:avLst/>
          </a:prstGeom>
          <a:noFill/>
        </p:spPr>
        <p:txBody>
          <a:bodyPr wrap="none" rtlCol="0">
            <a:spAutoFit/>
          </a:bodyPr>
          <a:lstStyle/>
          <a:p>
            <a:r>
              <a:rPr lang="en-US" sz="2800" b="1" dirty="0" smtClean="0"/>
              <a:t>Exposure</a:t>
            </a:r>
          </a:p>
        </p:txBody>
      </p:sp>
      <p:sp>
        <p:nvSpPr>
          <p:cNvPr id="5" name="TextBox 4"/>
          <p:cNvSpPr txBox="1"/>
          <p:nvPr/>
        </p:nvSpPr>
        <p:spPr>
          <a:xfrm>
            <a:off x="5562600" y="3886200"/>
            <a:ext cx="1324402" cy="523220"/>
          </a:xfrm>
          <a:prstGeom prst="rect">
            <a:avLst/>
          </a:prstGeom>
          <a:noFill/>
        </p:spPr>
        <p:txBody>
          <a:bodyPr wrap="none" rtlCol="0">
            <a:spAutoFit/>
          </a:bodyPr>
          <a:lstStyle/>
          <a:p>
            <a:r>
              <a:rPr lang="en-US" sz="2800" b="1" dirty="0" smtClean="0"/>
              <a:t>Disease</a:t>
            </a:r>
          </a:p>
        </p:txBody>
      </p:sp>
      <p:sp>
        <p:nvSpPr>
          <p:cNvPr id="6" name="TextBox 5"/>
          <p:cNvSpPr txBox="1"/>
          <p:nvPr/>
        </p:nvSpPr>
        <p:spPr>
          <a:xfrm>
            <a:off x="3324922" y="2449882"/>
            <a:ext cx="1945404" cy="523220"/>
          </a:xfrm>
          <a:prstGeom prst="rect">
            <a:avLst/>
          </a:prstGeom>
          <a:noFill/>
        </p:spPr>
        <p:txBody>
          <a:bodyPr wrap="none" rtlCol="0">
            <a:spAutoFit/>
          </a:bodyPr>
          <a:lstStyle/>
          <a:p>
            <a:r>
              <a:rPr lang="en-US" sz="2800" b="1" dirty="0" smtClean="0"/>
              <a:t>Confounder</a:t>
            </a:r>
          </a:p>
        </p:txBody>
      </p:sp>
      <p:cxnSp>
        <p:nvCxnSpPr>
          <p:cNvPr id="8" name="Straight Arrow Connector 7"/>
          <p:cNvCxnSpPr/>
          <p:nvPr/>
        </p:nvCxnSpPr>
        <p:spPr>
          <a:xfrm flipH="1">
            <a:off x="2819400" y="3048000"/>
            <a:ext cx="609600" cy="83820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3"/>
            <a:endCxn id="5" idx="1"/>
          </p:cNvCxnSpPr>
          <p:nvPr/>
        </p:nvCxnSpPr>
        <p:spPr>
          <a:xfrm>
            <a:off x="3048000" y="4147810"/>
            <a:ext cx="251460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117926" y="3021904"/>
            <a:ext cx="533400" cy="8382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58308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80</a:t>
            </a:fld>
            <a:endParaRPr lang="en-US" dirty="0"/>
          </a:p>
        </p:txBody>
      </p:sp>
      <p:sp>
        <p:nvSpPr>
          <p:cNvPr id="3" name="Text Box 2"/>
          <p:cNvSpPr txBox="1">
            <a:spLocks noChangeArrowheads="1"/>
          </p:cNvSpPr>
          <p:nvPr/>
        </p:nvSpPr>
        <p:spPr bwMode="auto">
          <a:xfrm>
            <a:off x="669925" y="392113"/>
            <a:ext cx="7864475" cy="588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8275" indent="-168275">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lnSpc>
                <a:spcPct val="110000"/>
              </a:lnSpc>
            </a:pPr>
            <a:r>
              <a:rPr lang="en-US">
                <a:latin typeface="+mn-lt"/>
              </a:rPr>
              <a:t>Rothman KJ, Monson RR.  Epidemiology of trigeminal neuralgia.  J Chron Dis 1973;26:3-12.</a:t>
            </a:r>
          </a:p>
          <a:p>
            <a:pPr>
              <a:lnSpc>
                <a:spcPct val="110000"/>
              </a:lnSpc>
            </a:pPr>
            <a:r>
              <a:rPr lang="en-US">
                <a:latin typeface="+mn-lt"/>
              </a:rPr>
              <a:t>Rothman KJ, Monson RR.  Survival in trigeminal neuralgia.  J Chron Dis 1973;26:303-309.</a:t>
            </a:r>
          </a:p>
          <a:p>
            <a:pPr>
              <a:lnSpc>
                <a:spcPct val="110000"/>
              </a:lnSpc>
            </a:pPr>
            <a:r>
              <a:rPr lang="en-US">
                <a:latin typeface="+mn-lt"/>
              </a:rPr>
              <a:t>Shrier I, Platt RW.  Reducing bias through directed acyclic graphs.  BMC Med Res Methodol 2008:8;70 doi:10.1186/1471-2288-8-70.</a:t>
            </a:r>
          </a:p>
          <a:p>
            <a:pPr>
              <a:lnSpc>
                <a:spcPct val="110000"/>
              </a:lnSpc>
            </a:pPr>
            <a:r>
              <a:rPr lang="en-US">
                <a:latin typeface="+mn-lt"/>
              </a:rPr>
              <a:t>Vahratian A, Siega-Riz AM, Savitz DA, Zhang J.  Maternal pre-pregnancy overweight and obesity and the risk of cesarean delivery in nulliparous women.  Ann Epidemiol 2005;15:467-474.</a:t>
            </a:r>
          </a:p>
          <a:p>
            <a:pPr>
              <a:lnSpc>
                <a:spcPct val="110000"/>
              </a:lnSpc>
            </a:pPr>
            <a:r>
              <a:rPr lang="en-US">
                <a:latin typeface="+mn-lt"/>
              </a:rPr>
              <a:t>VanderWeele TJ, Hernán MA, Robins JM.  Causal directed acyclic graphs and the direction of unmeasured confounding bias.  Epidemiology 2008;19:720-728.</a:t>
            </a:r>
          </a:p>
          <a:p>
            <a:pPr>
              <a:lnSpc>
                <a:spcPct val="110000"/>
              </a:lnSpc>
            </a:pPr>
            <a:r>
              <a:rPr lang="en-US" smtClean="0">
                <a:latin typeface="+mn-lt"/>
              </a:rPr>
              <a:t>Vladutiu </a:t>
            </a:r>
            <a:r>
              <a:rPr lang="en-US">
                <a:latin typeface="+mn-lt"/>
              </a:rPr>
              <a:t>CJ, Marshall SW, Poole C, Casteel C, Menard K, Weiss HB.  Adverse pregnancy outcomes following motor vehicle crashes.  Am J Prev Med 2013;45:629-636.</a:t>
            </a:r>
          </a:p>
          <a:p>
            <a:pPr>
              <a:lnSpc>
                <a:spcPct val="110000"/>
              </a:lnSpc>
            </a:pPr>
            <a:r>
              <a:rPr lang="en-US">
                <a:latin typeface="+mn-lt"/>
              </a:rPr>
              <a:t>Weinberg CR. Toward a clearer definition of confounding.  Am J Epidemiol 1993;137:1-8.</a:t>
            </a:r>
          </a:p>
          <a:p>
            <a:pPr>
              <a:lnSpc>
                <a:spcPct val="110000"/>
              </a:lnSpc>
            </a:pPr>
            <a:r>
              <a:rPr lang="en-US" smtClean="0">
                <a:latin typeface="+mn-lt"/>
              </a:rPr>
              <a:t>West </a:t>
            </a:r>
            <a:r>
              <a:rPr lang="en-US">
                <a:latin typeface="+mn-lt"/>
              </a:rPr>
              <a:t>SL, D’Aloisio AA, Agans RP, Kalsbeek WD, Borisov NN, Thorp JM.  Prevalence of low sexual desire and hypoactive sexual desire disorder in a nationally representative sample of US women.  Arch Intern Med </a:t>
            </a:r>
            <a:r>
              <a:rPr lang="en-US">
                <a:latin typeface="+mn-lt"/>
              </a:rPr>
              <a:t>2008;168:1441-1449</a:t>
            </a:r>
            <a:r>
              <a:rPr lang="en-US" smtClean="0">
                <a:latin typeface="+mn-lt"/>
              </a:rPr>
              <a:t>.</a:t>
            </a:r>
            <a:endParaRPr lang="en-US">
              <a:latin typeface="+mn-lt"/>
            </a:endParaRPr>
          </a:p>
        </p:txBody>
      </p:sp>
    </p:spTree>
    <p:extLst>
      <p:ext uri="{BB962C8B-B14F-4D97-AF65-F5344CB8AC3E}">
        <p14:creationId xmlns:p14="http://schemas.microsoft.com/office/powerpoint/2010/main" val="1435897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81</a:t>
            </a:fld>
            <a:endParaRPr lang="en-US" dirty="0"/>
          </a:p>
        </p:txBody>
      </p:sp>
      <p:sp>
        <p:nvSpPr>
          <p:cNvPr id="4" name="Rectangle 3"/>
          <p:cNvSpPr/>
          <p:nvPr/>
        </p:nvSpPr>
        <p:spPr>
          <a:xfrm>
            <a:off x="457200" y="381000"/>
            <a:ext cx="8153400" cy="3139321"/>
          </a:xfrm>
          <a:prstGeom prst="rect">
            <a:avLst/>
          </a:prstGeom>
        </p:spPr>
        <p:txBody>
          <a:bodyPr wrap="square">
            <a:spAutoFit/>
          </a:bodyPr>
          <a:lstStyle/>
          <a:p>
            <a:pPr marL="233363" lvl="0" indent="-233363">
              <a:lnSpc>
                <a:spcPct val="110000"/>
              </a:lnSpc>
            </a:pPr>
            <a:r>
              <a:rPr lang="en-US">
                <a:solidFill>
                  <a:prstClr val="black"/>
                </a:solidFill>
              </a:rPr>
              <a:t>Westreich D.  Berkson’s bias, selection bias, and missing data.  Epidemiology 2012;23:159-164.</a:t>
            </a:r>
          </a:p>
          <a:p>
            <a:pPr marL="233363" lvl="0" indent="-233363">
              <a:lnSpc>
                <a:spcPct val="110000"/>
              </a:lnSpc>
            </a:pPr>
            <a:r>
              <a:rPr lang="en-US">
                <a:solidFill>
                  <a:prstClr val="black"/>
                </a:solidFill>
              </a:rPr>
              <a:t>Westreich D, Greenland S.  The table 2 fallacy:  presenting and interpreting confounder and modifier coefficients.  Am J Epidemiol </a:t>
            </a:r>
            <a:r>
              <a:rPr lang="en-US">
                <a:solidFill>
                  <a:prstClr val="black"/>
                </a:solidFill>
              </a:rPr>
              <a:t>2013;177:292-298</a:t>
            </a:r>
            <a:r>
              <a:rPr lang="en-US" smtClean="0">
                <a:solidFill>
                  <a:prstClr val="black"/>
                </a:solidFill>
              </a:rPr>
              <a:t>.</a:t>
            </a:r>
          </a:p>
          <a:p>
            <a:pPr marL="233363" lvl="0" indent="-233363">
              <a:lnSpc>
                <a:spcPct val="110000"/>
              </a:lnSpc>
            </a:pPr>
            <a:r>
              <a:rPr lang="en-US" smtClean="0">
                <a:solidFill>
                  <a:prstClr val="black"/>
                </a:solidFill>
              </a:rPr>
              <a:t>Yeh CC, Liao CC, Muo CH, Chang SN, Hsieh CH, Chen FN, Lane HY, Sung FC.  Mental disorder as a risk factor for dog bites and post-bite cellulitis.  Injury Int J Care Injured 2012;43:1903-1907.</a:t>
            </a:r>
            <a:endParaRPr lang="en-US">
              <a:solidFill>
                <a:prstClr val="black"/>
              </a:solidFill>
            </a:endParaRPr>
          </a:p>
          <a:p>
            <a:pPr marL="233363" lvl="0" indent="-233363">
              <a:lnSpc>
                <a:spcPct val="110000"/>
              </a:lnSpc>
            </a:pPr>
            <a:r>
              <a:rPr lang="en-US">
                <a:solidFill>
                  <a:prstClr val="black"/>
                </a:solidFill>
              </a:rPr>
              <a:t>Zhang X, Mumford SL, Cnattingius S, Schisterman EF, Kramer MS.  Reduced birthweight in short or primiarous mothers:  physiological or pathological?  BJOG 2010;117:1248-1250.</a:t>
            </a:r>
            <a:endParaRPr lang="en-US" dirty="0">
              <a:solidFill>
                <a:prstClr val="black"/>
              </a:solidFill>
            </a:endParaRPr>
          </a:p>
        </p:txBody>
      </p:sp>
    </p:spTree>
    <p:extLst>
      <p:ext uri="{BB962C8B-B14F-4D97-AF65-F5344CB8AC3E}">
        <p14:creationId xmlns:p14="http://schemas.microsoft.com/office/powerpoint/2010/main" val="2539552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9CEC79-7381-4054-ADA6-3AED7F0DF6C5}" type="slidenum">
              <a:rPr lang="en-US" smtClean="0"/>
              <a:pPr/>
              <a:t>9</a:t>
            </a:fld>
            <a:endParaRPr lang="en-US" dirty="0"/>
          </a:p>
        </p:txBody>
      </p:sp>
      <p:sp>
        <p:nvSpPr>
          <p:cNvPr id="6" name="Rectangle 2"/>
          <p:cNvSpPr txBox="1">
            <a:spLocks noChangeArrowheads="1"/>
          </p:cNvSpPr>
          <p:nvPr/>
        </p:nvSpPr>
        <p:spPr bwMode="auto">
          <a:xfrm>
            <a:off x="457200" y="3048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200" b="1">
                <a:solidFill>
                  <a:srgbClr val="0000FF"/>
                </a:solidFill>
                <a:latin typeface="+mj-lt"/>
                <a:ea typeface="+mj-ea"/>
                <a:cs typeface="+mj-cs"/>
              </a:defRPr>
            </a:lvl1pPr>
            <a:lvl2pPr algn="ctr" rtl="0" fontAlgn="base">
              <a:spcBef>
                <a:spcPct val="0"/>
              </a:spcBef>
              <a:spcAft>
                <a:spcPct val="0"/>
              </a:spcAft>
              <a:defRPr sz="3200" b="1">
                <a:solidFill>
                  <a:srgbClr val="0000FF"/>
                </a:solidFill>
                <a:latin typeface="Calibri" pitchFamily="34" charset="0"/>
                <a:cs typeface="Arial" pitchFamily="34" charset="0"/>
              </a:defRPr>
            </a:lvl2pPr>
            <a:lvl3pPr algn="ctr" rtl="0" fontAlgn="base">
              <a:spcBef>
                <a:spcPct val="0"/>
              </a:spcBef>
              <a:spcAft>
                <a:spcPct val="0"/>
              </a:spcAft>
              <a:defRPr sz="3200" b="1">
                <a:solidFill>
                  <a:srgbClr val="0000FF"/>
                </a:solidFill>
                <a:latin typeface="Calibri" pitchFamily="34" charset="0"/>
                <a:cs typeface="Arial" pitchFamily="34" charset="0"/>
              </a:defRPr>
            </a:lvl3pPr>
            <a:lvl4pPr algn="ctr" rtl="0" fontAlgn="base">
              <a:spcBef>
                <a:spcPct val="0"/>
              </a:spcBef>
              <a:spcAft>
                <a:spcPct val="0"/>
              </a:spcAft>
              <a:defRPr sz="3200" b="1">
                <a:solidFill>
                  <a:srgbClr val="0000FF"/>
                </a:solidFill>
                <a:latin typeface="Calibri" pitchFamily="34" charset="0"/>
                <a:cs typeface="Arial" pitchFamily="34" charset="0"/>
              </a:defRPr>
            </a:lvl4pPr>
            <a:lvl5pPr algn="ctr" rtl="0" fontAlgn="base">
              <a:spcBef>
                <a:spcPct val="0"/>
              </a:spcBef>
              <a:spcAft>
                <a:spcPct val="0"/>
              </a:spcAft>
              <a:defRPr sz="3200" b="1">
                <a:solidFill>
                  <a:srgbClr val="0000FF"/>
                </a:solidFill>
                <a:latin typeface="Calibri" pitchFamily="34" charset="0"/>
                <a:cs typeface="Arial" pitchFamily="34" charset="0"/>
              </a:defRPr>
            </a:lvl5pPr>
            <a:lvl6pPr marL="457200" algn="ctr" rtl="0" fontAlgn="base">
              <a:spcBef>
                <a:spcPct val="0"/>
              </a:spcBef>
              <a:spcAft>
                <a:spcPct val="0"/>
              </a:spcAft>
              <a:defRPr sz="3200" b="1">
                <a:solidFill>
                  <a:srgbClr val="0000FF"/>
                </a:solidFill>
                <a:latin typeface="Calibri" pitchFamily="34" charset="0"/>
                <a:cs typeface="Arial" pitchFamily="34" charset="0"/>
              </a:defRPr>
            </a:lvl6pPr>
            <a:lvl7pPr marL="914400" algn="ctr" rtl="0" fontAlgn="base">
              <a:spcBef>
                <a:spcPct val="0"/>
              </a:spcBef>
              <a:spcAft>
                <a:spcPct val="0"/>
              </a:spcAft>
              <a:defRPr sz="3200" b="1">
                <a:solidFill>
                  <a:srgbClr val="0000FF"/>
                </a:solidFill>
                <a:latin typeface="Calibri" pitchFamily="34" charset="0"/>
                <a:cs typeface="Arial" pitchFamily="34" charset="0"/>
              </a:defRPr>
            </a:lvl7pPr>
            <a:lvl8pPr marL="1371600" algn="ctr" rtl="0" fontAlgn="base">
              <a:spcBef>
                <a:spcPct val="0"/>
              </a:spcBef>
              <a:spcAft>
                <a:spcPct val="0"/>
              </a:spcAft>
              <a:defRPr sz="3200" b="1">
                <a:solidFill>
                  <a:srgbClr val="0000FF"/>
                </a:solidFill>
                <a:latin typeface="Calibri" pitchFamily="34" charset="0"/>
                <a:cs typeface="Arial" pitchFamily="34" charset="0"/>
              </a:defRPr>
            </a:lvl8pPr>
            <a:lvl9pPr marL="1828800" algn="ctr" rtl="0" fontAlgn="base">
              <a:spcBef>
                <a:spcPct val="0"/>
              </a:spcBef>
              <a:spcAft>
                <a:spcPct val="0"/>
              </a:spcAft>
              <a:defRPr sz="3200" b="1">
                <a:solidFill>
                  <a:srgbClr val="0000FF"/>
                </a:solidFill>
                <a:latin typeface="Calibri"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CC00CC"/>
                </a:solidFill>
                <a:effectLst/>
                <a:uLnTx/>
                <a:uFillTx/>
                <a:latin typeface="Calibri"/>
                <a:ea typeface="+mj-ea"/>
                <a:cs typeface="Arial"/>
              </a:rPr>
              <a:t>Directed acyclic graphs</a:t>
            </a:r>
            <a:endParaRPr kumimoji="0" lang="en-US" sz="3200" b="1" i="0" u="none" strike="noStrike" kern="0" cap="none" spc="0" normalizeH="0" baseline="0" noProof="0" dirty="0">
              <a:ln>
                <a:noFill/>
              </a:ln>
              <a:solidFill>
                <a:srgbClr val="CC00CC"/>
              </a:solidFill>
              <a:effectLst/>
              <a:uLnTx/>
              <a:uFillTx/>
              <a:latin typeface="Calibri"/>
              <a:ea typeface="+mj-ea"/>
              <a:cs typeface="Arial"/>
            </a:endParaRPr>
          </a:p>
        </p:txBody>
      </p:sp>
      <p:pic>
        <p:nvPicPr>
          <p:cNvPr id="7" name="Picture 3" descr="JPea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0" y="1530350"/>
            <a:ext cx="2984500" cy="3797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Text Box 4"/>
          <p:cNvSpPr txBox="1">
            <a:spLocks noChangeArrowheads="1"/>
          </p:cNvSpPr>
          <p:nvPr/>
        </p:nvSpPr>
        <p:spPr bwMode="auto">
          <a:xfrm>
            <a:off x="3886200" y="5410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49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000" dirty="0" smtClean="0">
                <a:solidFill>
                  <a:srgbClr val="000000"/>
                </a:solidFill>
                <a:latin typeface="Tahoma" pitchFamily="34" charset="0"/>
              </a:rPr>
              <a:t>Judea Pearl</a:t>
            </a:r>
          </a:p>
        </p:txBody>
      </p:sp>
    </p:spTree>
    <p:extLst>
      <p:ext uri="{BB962C8B-B14F-4D97-AF65-F5344CB8AC3E}">
        <p14:creationId xmlns:p14="http://schemas.microsoft.com/office/powerpoint/2010/main" val="2839575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smtClean="0"/>
        </a:defPPr>
      </a:lstStyle>
    </a:txDef>
  </a:objectDefaults>
  <a:extraClrSchemeLst/>
</a:theme>
</file>

<file path=ppt/theme/theme2.xml><?xml version="1.0" encoding="utf-8"?>
<a:theme xmlns:a="http://schemas.openxmlformats.org/drawingml/2006/main" name="Lectures">
  <a:themeElements>
    <a:clrScheme name="Lectur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ecture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stealth" w="lg" len="lg"/>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stealth" w="lg" len="lg"/>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Lectur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ctur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ctur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ur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ctu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ctu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ctu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33099</TotalTime>
  <Words>4266</Words>
  <Application>Microsoft Office PowerPoint</Application>
  <PresentationFormat>On-screen Show (4:3)</PresentationFormat>
  <Paragraphs>1236</Paragraphs>
  <Slides>81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81</vt:i4>
      </vt:variant>
    </vt:vector>
  </HeadingPairs>
  <TitlesOfParts>
    <vt:vector size="89" baseType="lpstr">
      <vt:lpstr>Arial</vt:lpstr>
      <vt:lpstr>Calibri</vt:lpstr>
      <vt:lpstr>Tahoma</vt:lpstr>
      <vt:lpstr>Times New Roman</vt:lpstr>
      <vt:lpstr>Wingdings</vt:lpstr>
      <vt:lpstr>Wingdings 3</vt:lpstr>
      <vt:lpstr>Office Theme</vt:lpstr>
      <vt:lpstr>Lectures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Poole</dc:creator>
  <cp:lastModifiedBy>Poole, Charles</cp:lastModifiedBy>
  <cp:revision>333</cp:revision>
  <dcterms:created xsi:type="dcterms:W3CDTF">2011-06-12T11:05:28Z</dcterms:created>
  <dcterms:modified xsi:type="dcterms:W3CDTF">2016-12-14T10:17:13Z</dcterms:modified>
</cp:coreProperties>
</file>