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73" r:id="rId6"/>
    <p:sldId id="259" r:id="rId7"/>
    <p:sldId id="260" r:id="rId8"/>
    <p:sldId id="261" r:id="rId9"/>
    <p:sldId id="262" r:id="rId10"/>
    <p:sldId id="263" r:id="rId11"/>
    <p:sldId id="265" r:id="rId12"/>
    <p:sldId id="264" r:id="rId13"/>
    <p:sldId id="271" r:id="rId14"/>
    <p:sldId id="266"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nna" initials="dls" lastIdx="8" clrIdx="0"/>
  <p:cmAuthor id="1" name="Donna Spiegelman" initials="D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70" d="100"/>
          <a:sy n="70" d="100"/>
        </p:scale>
        <p:origin x="67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11-11T11:56:17.775" idx="1">
    <p:pos x="6027" y="2308"/>
    <p:text>stephanie, any exceptions?</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B1F8AF-3425-43EF-81A3-1CADF66311B6}"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A9A5E-6B34-44D1-AABE-988ABBC9F73F}" type="slidenum">
              <a:rPr lang="en-US" smtClean="0"/>
              <a:t>‹#›</a:t>
            </a:fld>
            <a:endParaRPr lang="en-US"/>
          </a:p>
        </p:txBody>
      </p:sp>
    </p:spTree>
    <p:extLst>
      <p:ext uri="{BB962C8B-B14F-4D97-AF65-F5344CB8AC3E}">
        <p14:creationId xmlns:p14="http://schemas.microsoft.com/office/powerpoint/2010/main" val="932413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1F8AF-3425-43EF-81A3-1CADF66311B6}"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A9A5E-6B34-44D1-AABE-988ABBC9F73F}" type="slidenum">
              <a:rPr lang="en-US" smtClean="0"/>
              <a:t>‹#›</a:t>
            </a:fld>
            <a:endParaRPr lang="en-US"/>
          </a:p>
        </p:txBody>
      </p:sp>
    </p:spTree>
    <p:extLst>
      <p:ext uri="{BB962C8B-B14F-4D97-AF65-F5344CB8AC3E}">
        <p14:creationId xmlns:p14="http://schemas.microsoft.com/office/powerpoint/2010/main" val="3629774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1F8AF-3425-43EF-81A3-1CADF66311B6}"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A9A5E-6B34-44D1-AABE-988ABBC9F73F}" type="slidenum">
              <a:rPr lang="en-US" smtClean="0"/>
              <a:t>‹#›</a:t>
            </a:fld>
            <a:endParaRPr lang="en-US"/>
          </a:p>
        </p:txBody>
      </p:sp>
    </p:spTree>
    <p:extLst>
      <p:ext uri="{BB962C8B-B14F-4D97-AF65-F5344CB8AC3E}">
        <p14:creationId xmlns:p14="http://schemas.microsoft.com/office/powerpoint/2010/main" val="262776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1F8AF-3425-43EF-81A3-1CADF66311B6}"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A9A5E-6B34-44D1-AABE-988ABBC9F73F}" type="slidenum">
              <a:rPr lang="en-US" smtClean="0"/>
              <a:t>‹#›</a:t>
            </a:fld>
            <a:endParaRPr lang="en-US"/>
          </a:p>
        </p:txBody>
      </p:sp>
    </p:spTree>
    <p:extLst>
      <p:ext uri="{BB962C8B-B14F-4D97-AF65-F5344CB8AC3E}">
        <p14:creationId xmlns:p14="http://schemas.microsoft.com/office/powerpoint/2010/main" val="2277248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B1F8AF-3425-43EF-81A3-1CADF66311B6}"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A9A5E-6B34-44D1-AABE-988ABBC9F73F}" type="slidenum">
              <a:rPr lang="en-US" smtClean="0"/>
              <a:t>‹#›</a:t>
            </a:fld>
            <a:endParaRPr lang="en-US"/>
          </a:p>
        </p:txBody>
      </p:sp>
    </p:spTree>
    <p:extLst>
      <p:ext uri="{BB962C8B-B14F-4D97-AF65-F5344CB8AC3E}">
        <p14:creationId xmlns:p14="http://schemas.microsoft.com/office/powerpoint/2010/main" val="92116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B1F8AF-3425-43EF-81A3-1CADF66311B6}"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A9A5E-6B34-44D1-AABE-988ABBC9F73F}" type="slidenum">
              <a:rPr lang="en-US" smtClean="0"/>
              <a:t>‹#›</a:t>
            </a:fld>
            <a:endParaRPr lang="en-US"/>
          </a:p>
        </p:txBody>
      </p:sp>
    </p:spTree>
    <p:extLst>
      <p:ext uri="{BB962C8B-B14F-4D97-AF65-F5344CB8AC3E}">
        <p14:creationId xmlns:p14="http://schemas.microsoft.com/office/powerpoint/2010/main" val="264088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B1F8AF-3425-43EF-81A3-1CADF66311B6}" type="datetimeFigureOut">
              <a:rPr lang="en-US" smtClean="0"/>
              <a:t>11/15/2016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AA9A5E-6B34-44D1-AABE-988ABBC9F73F}" type="slidenum">
              <a:rPr lang="en-US" smtClean="0"/>
              <a:t>‹#›</a:t>
            </a:fld>
            <a:endParaRPr lang="en-US"/>
          </a:p>
        </p:txBody>
      </p:sp>
    </p:spTree>
    <p:extLst>
      <p:ext uri="{BB962C8B-B14F-4D97-AF65-F5344CB8AC3E}">
        <p14:creationId xmlns:p14="http://schemas.microsoft.com/office/powerpoint/2010/main" val="1794890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B1F8AF-3425-43EF-81A3-1CADF66311B6}" type="datetimeFigureOut">
              <a:rPr lang="en-US" smtClean="0"/>
              <a:t>11/15/2016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AA9A5E-6B34-44D1-AABE-988ABBC9F73F}" type="slidenum">
              <a:rPr lang="en-US" smtClean="0"/>
              <a:t>‹#›</a:t>
            </a:fld>
            <a:endParaRPr lang="en-US"/>
          </a:p>
        </p:txBody>
      </p:sp>
    </p:spTree>
    <p:extLst>
      <p:ext uri="{BB962C8B-B14F-4D97-AF65-F5344CB8AC3E}">
        <p14:creationId xmlns:p14="http://schemas.microsoft.com/office/powerpoint/2010/main" val="2716070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1F8AF-3425-43EF-81A3-1CADF66311B6}" type="datetimeFigureOut">
              <a:rPr lang="en-US" smtClean="0"/>
              <a:t>11/15/2016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AA9A5E-6B34-44D1-AABE-988ABBC9F73F}" type="slidenum">
              <a:rPr lang="en-US" smtClean="0"/>
              <a:t>‹#›</a:t>
            </a:fld>
            <a:endParaRPr lang="en-US"/>
          </a:p>
        </p:txBody>
      </p:sp>
    </p:spTree>
    <p:extLst>
      <p:ext uri="{BB962C8B-B14F-4D97-AF65-F5344CB8AC3E}">
        <p14:creationId xmlns:p14="http://schemas.microsoft.com/office/powerpoint/2010/main" val="11536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1F8AF-3425-43EF-81A3-1CADF66311B6}"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A9A5E-6B34-44D1-AABE-988ABBC9F73F}" type="slidenum">
              <a:rPr lang="en-US" smtClean="0"/>
              <a:t>‹#›</a:t>
            </a:fld>
            <a:endParaRPr lang="en-US"/>
          </a:p>
        </p:txBody>
      </p:sp>
    </p:spTree>
    <p:extLst>
      <p:ext uri="{BB962C8B-B14F-4D97-AF65-F5344CB8AC3E}">
        <p14:creationId xmlns:p14="http://schemas.microsoft.com/office/powerpoint/2010/main" val="2988147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1F8AF-3425-43EF-81A3-1CADF66311B6}"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A9A5E-6B34-44D1-AABE-988ABBC9F73F}" type="slidenum">
              <a:rPr lang="en-US" smtClean="0"/>
              <a:t>‹#›</a:t>
            </a:fld>
            <a:endParaRPr lang="en-US"/>
          </a:p>
        </p:txBody>
      </p:sp>
    </p:spTree>
    <p:extLst>
      <p:ext uri="{BB962C8B-B14F-4D97-AF65-F5344CB8AC3E}">
        <p14:creationId xmlns:p14="http://schemas.microsoft.com/office/powerpoint/2010/main" val="334304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1F8AF-3425-43EF-81A3-1CADF66311B6}" type="datetimeFigureOut">
              <a:rPr lang="en-US" smtClean="0"/>
              <a:t>11/15/2016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A9A5E-6B34-44D1-AABE-988ABBC9F73F}" type="slidenum">
              <a:rPr lang="en-US" smtClean="0"/>
              <a:t>‹#›</a:t>
            </a:fld>
            <a:endParaRPr lang="en-US"/>
          </a:p>
        </p:txBody>
      </p:sp>
    </p:spTree>
    <p:extLst>
      <p:ext uri="{BB962C8B-B14F-4D97-AF65-F5344CB8AC3E}">
        <p14:creationId xmlns:p14="http://schemas.microsoft.com/office/powerpoint/2010/main" val="396903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Let the data tell us on which scale to fit the model</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Donna Spiegelman, Sc.D.</a:t>
            </a:r>
          </a:p>
          <a:p>
            <a:r>
              <a:rPr lang="en-US" dirty="0" smtClean="0"/>
              <a:t>Professor of Epidemiologic Methods</a:t>
            </a:r>
          </a:p>
          <a:p>
            <a:r>
              <a:rPr lang="en-US" dirty="0" smtClean="0"/>
              <a:t>Departments of Epidemiology, Biostatistics, Nutrition and Global Health</a:t>
            </a:r>
          </a:p>
          <a:p>
            <a:r>
              <a:rPr lang="en-US" dirty="0" smtClean="0"/>
              <a:t>Harvard T. H. Chan School of Public Health</a:t>
            </a:r>
            <a:endParaRPr lang="en-US" dirty="0"/>
          </a:p>
        </p:txBody>
      </p:sp>
    </p:spTree>
    <p:extLst>
      <p:ext uri="{BB962C8B-B14F-4D97-AF65-F5344CB8AC3E}">
        <p14:creationId xmlns:p14="http://schemas.microsoft.com/office/powerpoint/2010/main" val="271636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model fits the data better?</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For binomial data, the logistic link is the canonical link function; inference based on this link function will have the greatest efficiency</a:t>
            </a:r>
          </a:p>
          <a:p>
            <a:r>
              <a:rPr lang="en-US" dirty="0" smtClean="0"/>
              <a:t>When the outcome is rare, the log and logistic link have similar properties</a:t>
            </a:r>
          </a:p>
          <a:p>
            <a:r>
              <a:rPr lang="en-US" dirty="0" smtClean="0"/>
              <a:t>It has been argued that the reason we fail to detect sub-</a:t>
            </a:r>
            <a:r>
              <a:rPr lang="en-US" dirty="0" err="1" smtClean="0"/>
              <a:t>multiplicativity</a:t>
            </a:r>
            <a:r>
              <a:rPr lang="en-US" dirty="0" smtClean="0"/>
              <a:t> is due to lack of power, but the same argument applies to super-</a:t>
            </a:r>
            <a:r>
              <a:rPr lang="en-US" dirty="0" err="1" smtClean="0"/>
              <a:t>multiplicativity</a:t>
            </a:r>
            <a:r>
              <a:rPr lang="en-US" dirty="0" smtClean="0"/>
              <a:t> which is more frequently detected</a:t>
            </a:r>
          </a:p>
          <a:p>
            <a:r>
              <a:rPr lang="en-US" dirty="0" smtClean="0"/>
              <a:t>Log-likelihoods between linear additive and linear multiplicative models can be compared but they are non-nested models and there aren’t good methods to assess deviations</a:t>
            </a:r>
          </a:p>
          <a:p>
            <a:pPr lvl="2"/>
            <a:r>
              <a:rPr lang="en-US" dirty="0" smtClean="0"/>
              <a:t>Whichever model has a greater log likelihood fits the data better</a:t>
            </a:r>
          </a:p>
          <a:p>
            <a:pPr lvl="2"/>
            <a:r>
              <a:rPr lang="en-US" dirty="0" smtClean="0"/>
              <a:t>Almost always in my experience, this is the multiplicative model</a:t>
            </a:r>
          </a:p>
          <a:p>
            <a:r>
              <a:rPr lang="en-US" dirty="0" smtClean="0"/>
              <a:t>In the rare occasions when I’ve tried to fit an additive model, there are often difficulties getting the model to fit and it doesn’t converge</a:t>
            </a:r>
          </a:p>
          <a:p>
            <a:pPr lvl="1"/>
            <a:r>
              <a:rPr lang="en-US" dirty="0" smtClean="0"/>
              <a:t>That’s how inconsistent data are with such models</a:t>
            </a:r>
          </a:p>
          <a:p>
            <a:pPr lvl="1"/>
            <a:r>
              <a:rPr lang="en-US" dirty="0" smtClean="0"/>
              <a:t>Robins and Richardson have recently tackled this problem (Richardson, Robins, Wang; JASA 2016)</a:t>
            </a:r>
            <a:r>
              <a:rPr lang="en-US" dirty="0"/>
              <a:t> </a:t>
            </a:r>
            <a:r>
              <a:rPr lang="en-US" dirty="0" smtClean="0"/>
              <a:t>and previous work (</a:t>
            </a:r>
            <a:r>
              <a:rPr lang="en-US" dirty="0"/>
              <a:t>Spiegelman D, Hertzmark E. Easy SAS calculations for risk or prevalence ratios and differences. </a:t>
            </a:r>
            <a:r>
              <a:rPr lang="en-US" i="1" dirty="0"/>
              <a:t>Am. J. </a:t>
            </a:r>
            <a:r>
              <a:rPr lang="en-US" i="1" dirty="0" err="1"/>
              <a:t>Epidemiol</a:t>
            </a:r>
            <a:r>
              <a:rPr lang="en-US" i="1" dirty="0"/>
              <a:t>. </a:t>
            </a:r>
            <a:r>
              <a:rPr lang="en-US" dirty="0"/>
              <a:t>2005;162(3):</a:t>
            </a:r>
            <a:r>
              <a:rPr lang="en-US" dirty="0" smtClean="0"/>
              <a:t>199-2000)</a:t>
            </a:r>
            <a:endParaRPr lang="en-US" dirty="0"/>
          </a:p>
          <a:p>
            <a:pPr lvl="1"/>
            <a:endParaRPr lang="en-US" dirty="0" smtClean="0"/>
          </a:p>
        </p:txBody>
      </p:sp>
    </p:spTree>
    <p:extLst>
      <p:ext uri="{BB962C8B-B14F-4D97-AF65-F5344CB8AC3E}">
        <p14:creationId xmlns:p14="http://schemas.microsoft.com/office/powerpoint/2010/main" val="2573130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generalizability of findings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Recall that if there is no effect modification and confounding is fully controlled for, the effect measure is immediately generalizable</a:t>
            </a:r>
          </a:p>
          <a:p>
            <a:pPr lvl="1"/>
            <a:r>
              <a:rPr lang="en-US" dirty="0" smtClean="0"/>
              <a:t>RRs for breast cancer risk factors have been amazingly generalizable all over the world</a:t>
            </a:r>
          </a:p>
          <a:p>
            <a:pPr lvl="1"/>
            <a:r>
              <a:rPr lang="en-US" dirty="0" smtClean="0"/>
              <a:t>RRs for CVD, other cancers, others (see previous slide about pooling project)</a:t>
            </a:r>
          </a:p>
          <a:p>
            <a:r>
              <a:rPr lang="en-US" dirty="0" smtClean="0"/>
              <a:t>Current trend among some methodologic researchers is to fit the wrong model (additive), discover that dozens of effect modifiers and even higher order terms are needed, along with many non-</a:t>
            </a:r>
            <a:r>
              <a:rPr lang="en-US" dirty="0" err="1" smtClean="0"/>
              <a:t>linearities</a:t>
            </a:r>
            <a:r>
              <a:rPr lang="en-US" dirty="0" smtClean="0"/>
              <a:t>, and then worry about external generalizability</a:t>
            </a:r>
          </a:p>
          <a:p>
            <a:pPr lvl="1"/>
            <a:r>
              <a:rPr lang="en-US" dirty="0" smtClean="0"/>
              <a:t>I challenge those of you who are doing this to fit multiplicative models and I predict the worries about external generalizability will largely vanish</a:t>
            </a:r>
            <a:endParaRPr lang="en-US" dirty="0"/>
          </a:p>
        </p:txBody>
      </p:sp>
    </p:spTree>
    <p:extLst>
      <p:ext uri="{BB962C8B-B14F-4D97-AF65-F5344CB8AC3E}">
        <p14:creationId xmlns:p14="http://schemas.microsoft.com/office/powerpoint/2010/main" val="2181415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Absolute measures are relevant for public health, but risk difference is rarely the right measure</a:t>
            </a:r>
            <a:endParaRPr lang="en-US" sz="3600" dirty="0"/>
          </a:p>
        </p:txBody>
      </p:sp>
      <p:sp>
        <p:nvSpPr>
          <p:cNvPr id="3" name="Content Placeholder 2"/>
          <p:cNvSpPr>
            <a:spLocks noGrp="1"/>
          </p:cNvSpPr>
          <p:nvPr>
            <p:ph idx="1"/>
          </p:nvPr>
        </p:nvSpPr>
        <p:spPr>
          <a:xfrm>
            <a:off x="381000" y="1981200"/>
            <a:ext cx="8229600" cy="4876800"/>
          </a:xfrm>
        </p:spPr>
        <p:txBody>
          <a:bodyPr>
            <a:normAutofit fontScale="62500" lnSpcReduction="20000"/>
          </a:bodyPr>
          <a:lstStyle/>
          <a:p>
            <a:r>
              <a:rPr lang="en-US" sz="2900" dirty="0" smtClean="0"/>
              <a:t>Many of us have been taught, and have taught, myself included, that the risk difference is the public health effect measure of interest</a:t>
            </a:r>
          </a:p>
          <a:p>
            <a:r>
              <a:rPr lang="en-US" sz="2900" dirty="0" smtClean="0"/>
              <a:t>Charlie Poole’s article “The </a:t>
            </a:r>
            <a:r>
              <a:rPr lang="en-US" sz="2900" dirty="0"/>
              <a:t>O</a:t>
            </a:r>
            <a:r>
              <a:rPr lang="en-US" sz="2900" dirty="0" smtClean="0"/>
              <a:t>rigins of Risk </a:t>
            </a:r>
            <a:r>
              <a:rPr lang="en-US" sz="2900" dirty="0"/>
              <a:t>R</a:t>
            </a:r>
            <a:r>
              <a:rPr lang="en-US" sz="2900" dirty="0" smtClean="0"/>
              <a:t>elativism” gives the interesting history to the original claim</a:t>
            </a:r>
          </a:p>
          <a:p>
            <a:r>
              <a:rPr lang="en-US" sz="2900" dirty="0" smtClean="0"/>
              <a:t>I have seen very few examples of the risk difference being used in public health applications </a:t>
            </a:r>
          </a:p>
          <a:p>
            <a:pPr lvl="1"/>
            <a:r>
              <a:rPr lang="en-US" sz="2900" dirty="0" smtClean="0"/>
              <a:t>Please write to me or chime in during the discussion if you have seen this</a:t>
            </a:r>
          </a:p>
          <a:p>
            <a:pPr marL="971550" lvl="1" indent="-457200">
              <a:buFontTx/>
              <a:buChar char="-"/>
            </a:pPr>
            <a:r>
              <a:rPr lang="en-US" sz="2900" dirty="0" smtClean="0"/>
              <a:t>It is really  hard to interpret in any intuitive manner</a:t>
            </a:r>
          </a:p>
          <a:p>
            <a:pPr marL="971550" lvl="1" indent="-457200">
              <a:buFontTx/>
              <a:buChar char="-"/>
            </a:pPr>
            <a:r>
              <a:rPr lang="en-US" sz="2900" dirty="0" smtClean="0"/>
              <a:t>If the multiplicative model holds, people at higher absolute risk will disproportionately be at a disadvantage. This will usually be the case.</a:t>
            </a:r>
          </a:p>
          <a:p>
            <a:pPr marL="971550" lvl="1" indent="-457200">
              <a:buFontTx/>
              <a:buChar char="-"/>
            </a:pPr>
            <a:endParaRPr lang="en-US" sz="2900" dirty="0" smtClean="0"/>
          </a:p>
          <a:p>
            <a:pPr marL="685800" indent="-571500"/>
            <a:r>
              <a:rPr lang="en-US" sz="2900" dirty="0" smtClean="0"/>
              <a:t>Might be useful for </a:t>
            </a:r>
            <a:r>
              <a:rPr lang="en-US" sz="2900" i="1" dirty="0" smtClean="0"/>
              <a:t>Individual </a:t>
            </a:r>
            <a:r>
              <a:rPr lang="en-US" sz="2900" dirty="0" smtClean="0"/>
              <a:t>risk decision making : If my lifetime risk of breast cancer is 5%, and 1/drink ever other day increases that by 5%, then my lifetime risk of breast cancer will be 5.25%. Is it worth giving up alcohol for that increase? Probably not. But for a woman with multiple family history, no children, early age at menarche and late age menopause, a risk say of 50%, even there, her risk increases to 52.5% -- is it worth giving up alcohol for that increase?</a:t>
            </a:r>
          </a:p>
          <a:p>
            <a:pPr marL="571500" indent="-457200"/>
            <a:endParaRPr lang="en-US" dirty="0" smtClean="0"/>
          </a:p>
          <a:p>
            <a:endParaRPr lang="en-US" dirty="0"/>
          </a:p>
        </p:txBody>
      </p:sp>
    </p:spTree>
    <p:extLst>
      <p:ext uri="{BB962C8B-B14F-4D97-AF65-F5344CB8AC3E}">
        <p14:creationId xmlns:p14="http://schemas.microsoft.com/office/powerpoint/2010/main" val="3491754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difference vs. rate difference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Recall that the risk difference needs a time referent – e.g. my risk of breast cancer in the next 5 years may be 1%, while my lifetime risk of breast cancer may be 8%</a:t>
            </a:r>
          </a:p>
          <a:p>
            <a:pPr lvl="1"/>
            <a:r>
              <a:rPr lang="en-US" dirty="0" smtClean="0"/>
              <a:t>Absolute personal risks as a function of individual baseline covariates and the referent time frame are not straightforward to calculate and can vary considerably as a function of both of these elements</a:t>
            </a:r>
          </a:p>
          <a:p>
            <a:r>
              <a:rPr lang="en-US" dirty="0" smtClean="0"/>
              <a:t>The rate difference does not need a time referent but is difficult for individuals and public health practitioners to interpret as it is a function of person-time, which is a concept only us epidemiologists seem to understand…</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384897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public health measures of interest?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Absolute measures of effect do matter</a:t>
            </a:r>
          </a:p>
          <a:p>
            <a:pPr lvl="1"/>
            <a:r>
              <a:rPr lang="en-US" dirty="0" smtClean="0"/>
              <a:t>Years of life lost/gained the key measure of effect in economic and policy evaluations</a:t>
            </a:r>
          </a:p>
          <a:p>
            <a:pPr lvl="2"/>
            <a:r>
              <a:rPr lang="en-US" dirty="0" smtClean="0"/>
              <a:t>QUALYS, DALYS are derived from there</a:t>
            </a:r>
          </a:p>
          <a:p>
            <a:pPr lvl="1"/>
            <a:r>
              <a:rPr lang="en-US" dirty="0" smtClean="0"/>
              <a:t>It can be monetized to then assess the incremental cost-effectiveness ratio</a:t>
            </a:r>
          </a:p>
          <a:p>
            <a:pPr lvl="2"/>
            <a:r>
              <a:rPr lang="en-US" dirty="0" smtClean="0"/>
              <a:t>E.g. EPA’s </a:t>
            </a:r>
            <a:r>
              <a:rPr lang="en-US" dirty="0"/>
              <a:t>BENMAP (</a:t>
            </a:r>
            <a:r>
              <a:rPr lang="en-US" dirty="0">
                <a:latin typeface="Courier New" panose="02070309020205020404" pitchFamily="49" charset="0"/>
                <a:cs typeface="Courier New" panose="02070309020205020404" pitchFamily="49" charset="0"/>
              </a:rPr>
              <a:t>https://</a:t>
            </a:r>
            <a:r>
              <a:rPr lang="en-US" dirty="0" smtClean="0">
                <a:latin typeface="Courier New" panose="02070309020205020404" pitchFamily="49" charset="0"/>
                <a:cs typeface="Courier New" panose="02070309020205020404" pitchFamily="49" charset="0"/>
              </a:rPr>
              <a:t>www.epa.gov/benmap</a:t>
            </a:r>
            <a:r>
              <a:rPr lang="en-US" dirty="0" smtClean="0"/>
              <a:t>)</a:t>
            </a:r>
          </a:p>
          <a:p>
            <a:r>
              <a:rPr lang="en-US" dirty="0" smtClean="0"/>
              <a:t>These are typically obtained by fitting the model that fits the data (e.g. multiplicative) and then use parametric or non-parametric methods to estimate the survival curve and mean survival times for the groups to be compared</a:t>
            </a:r>
          </a:p>
          <a:p>
            <a:pPr lvl="1"/>
            <a:r>
              <a:rPr lang="en-US" dirty="0" smtClean="0"/>
              <a:t>Economists do this using parametric Weibull models (multiplicative)</a:t>
            </a:r>
          </a:p>
          <a:p>
            <a:pPr lvl="1"/>
            <a:r>
              <a:rPr lang="en-US" dirty="0" smtClean="0"/>
              <a:t>Biostatistics prefer non-parametric methods, although further developments are needed and I am among those working on them</a:t>
            </a:r>
          </a:p>
          <a:p>
            <a:pPr lvl="1"/>
            <a:r>
              <a:rPr lang="en-US" dirty="0" smtClean="0"/>
              <a:t>Risk differences can of course be obtained similarly if anyone actually wanted them</a:t>
            </a:r>
            <a:endParaRPr lang="en-US" dirty="0"/>
          </a:p>
        </p:txBody>
      </p:sp>
    </p:spTree>
    <p:extLst>
      <p:ext uri="{BB962C8B-B14F-4D97-AF65-F5344CB8AC3E}">
        <p14:creationId xmlns:p14="http://schemas.microsoft.com/office/powerpoint/2010/main" val="2940297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External generalizability is a serious concern for absolute effect measures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If the multiplicative model fits the data as is usually the case, and is used to estimate relative risks/hazard ratios, then absolute effect measures (e.g. YLL, QUALYs, lives saved, population attributable risk) must be constructed with care as effect modification on the absolute scale is implicit</a:t>
            </a:r>
          </a:p>
          <a:p>
            <a:r>
              <a:rPr lang="en-US" dirty="0" smtClean="0"/>
              <a:t>Unless the study population used to estimate the absolute effect measures was obtained through a complex survey sample design with a well defined target population for which it is intended to represent (e.g. US general population, </a:t>
            </a:r>
          </a:p>
          <a:p>
            <a:endParaRPr lang="en-US" dirty="0" smtClean="0"/>
          </a:p>
          <a:p>
            <a:pPr marL="0" indent="0">
              <a:buNone/>
            </a:pPr>
            <a:r>
              <a:rPr lang="en-US" dirty="0" smtClean="0"/>
              <a:t>ABSOLUTE EFFECT MEASURES WILL NOT Be Generalizable</a:t>
            </a:r>
          </a:p>
          <a:p>
            <a:pPr marL="857250" lvl="1" indent="-457200"/>
            <a:r>
              <a:rPr lang="en-US" dirty="0" smtClean="0"/>
              <a:t>Methods in addition to the above for attaining externally generalizable absolute measures for public health are under development (e.g. Louise and </a:t>
            </a:r>
            <a:r>
              <a:rPr lang="en-US" dirty="0" err="1" smtClean="0"/>
              <a:t>Kieding</a:t>
            </a:r>
            <a:r>
              <a:rPr lang="en-US" dirty="0" smtClean="0"/>
              <a:t>, 2016; Stuart et al., 2011, 2015) and more can likely be done to develop optimally efficient and cost-efficient designs to obtain external generalizability causal difference measures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663793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600" dirty="0" smtClean="0"/>
              <a:t>Absolute effect measures are not externally generalizable from standard epidemiologic study designs</a:t>
            </a:r>
            <a:r>
              <a:rPr lang="en-US" dirty="0"/>
              <a:t/>
            </a:r>
            <a:br>
              <a:rPr lang="en-US" dirty="0"/>
            </a:br>
            <a:endParaRPr lang="en-US" dirty="0"/>
          </a:p>
        </p:txBody>
      </p:sp>
      <p:sp>
        <p:nvSpPr>
          <p:cNvPr id="3" name="Content Placeholder 2"/>
          <p:cNvSpPr>
            <a:spLocks noGrp="1"/>
          </p:cNvSpPr>
          <p:nvPr>
            <p:ph idx="1"/>
          </p:nvPr>
        </p:nvSpPr>
        <p:spPr>
          <a:xfrm>
            <a:off x="457200" y="1600200"/>
            <a:ext cx="8229600" cy="5181600"/>
          </a:xfrm>
        </p:spPr>
        <p:txBody>
          <a:bodyPr>
            <a:noAutofit/>
          </a:bodyPr>
          <a:lstStyle/>
          <a:p>
            <a:r>
              <a:rPr lang="en-US" sz="1400" dirty="0" smtClean="0"/>
              <a:t>Unless the study population used to estimate the absolute effect measures was obtained through a complex survey sample design with a well defined target population for which it is intended to represent (e.g. US general population), </a:t>
            </a:r>
          </a:p>
          <a:p>
            <a:endParaRPr lang="en-US" sz="1400" dirty="0" smtClean="0"/>
          </a:p>
          <a:p>
            <a:pPr marL="0" indent="0">
              <a:buNone/>
            </a:pPr>
            <a:r>
              <a:rPr lang="en-US" sz="1400" dirty="0" smtClean="0"/>
              <a:t>ABSOLUTE EFFECT MEASURES WILL NOT Be Generalizable</a:t>
            </a:r>
          </a:p>
          <a:p>
            <a:endParaRPr lang="en-US" sz="1400" dirty="0"/>
          </a:p>
          <a:p>
            <a:r>
              <a:rPr lang="en-US" sz="1400" dirty="0" smtClean="0"/>
              <a:t>Economists I have worked with typically use this complex survey sampling designs because they know they are interested in absolute effect measures and want then to be generalizable</a:t>
            </a:r>
          </a:p>
          <a:p>
            <a:r>
              <a:rPr lang="en-US" sz="1400" dirty="0" smtClean="0"/>
              <a:t>Alternatively, methods have been developed and are under development to use indirect standardization techniques and generalizations of these to take effect measures from a study population and generalize them to a wider population</a:t>
            </a:r>
          </a:p>
          <a:p>
            <a:pPr lvl="1"/>
            <a:r>
              <a:rPr lang="en-US" sz="1400" dirty="0" smtClean="0"/>
              <a:t>E.g. see </a:t>
            </a:r>
            <a:r>
              <a:rPr lang="en-US" sz="1400" b="1" dirty="0"/>
              <a:t>Spiegelman D</a:t>
            </a:r>
            <a:r>
              <a:rPr lang="en-US" sz="1400" dirty="0"/>
              <a:t>, Hertzmark E, Wand HC. Point and interval estimates of partial population attributable risks in cohort studies: examples and software. </a:t>
            </a:r>
            <a:r>
              <a:rPr lang="en-US" sz="1400" i="1" dirty="0"/>
              <a:t>Cancer Causes Control. </a:t>
            </a:r>
            <a:r>
              <a:rPr lang="en-US" sz="1400" dirty="0"/>
              <a:t>2007;18(5):571-579.</a:t>
            </a:r>
          </a:p>
          <a:p>
            <a:pPr lvl="1"/>
            <a:endParaRPr lang="en-US" sz="1400" dirty="0"/>
          </a:p>
          <a:p>
            <a:r>
              <a:rPr lang="en-US" sz="1400" dirty="0" smtClean="0"/>
              <a:t>This approach to study design is a fundamental paradigm shift in our standard epidemiologic teachings</a:t>
            </a:r>
          </a:p>
          <a:p>
            <a:pPr lvl="1"/>
            <a:r>
              <a:rPr lang="en-US" sz="1400" dirty="0" smtClean="0"/>
              <a:t>We design studies to maximize internal validity (high risk populations (e.g. occupational exposures); low measurement error populations (physicians, nurses, health professionals)</a:t>
            </a:r>
          </a:p>
          <a:p>
            <a:pPr lvl="1"/>
            <a:r>
              <a:rPr lang="en-US" sz="1400" dirty="0" smtClean="0"/>
              <a:t>Survey sampled epi studies will  likely be of low power and substantially poorer data quality</a:t>
            </a:r>
          </a:p>
          <a:p>
            <a:r>
              <a:rPr lang="en-US" sz="1800" dirty="0" smtClean="0"/>
              <a:t>More work is needed in this area in order for the products of epidemiologic research to be more consequential</a:t>
            </a:r>
            <a:endParaRPr lang="en-US" sz="1800" dirty="0"/>
          </a:p>
        </p:txBody>
      </p:sp>
    </p:spTree>
    <p:extLst>
      <p:ext uri="{BB962C8B-B14F-4D97-AF65-F5344CB8AC3E}">
        <p14:creationId xmlns:p14="http://schemas.microsoft.com/office/powerpoint/2010/main" val="3752713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The generalized linear models (GLM) framework specifies the mean of an outcome variable conditional on covariates, one of which is the  exposure of interest,  others of which may be confounders and the rest determinants of outcome that are not exposures of interest</a:t>
                </a:r>
              </a:p>
              <a:p>
                <a:r>
                  <a:rPr lang="en-US" dirty="0" smtClean="0"/>
                  <a:t>The model has the form</a:t>
                </a:r>
              </a:p>
              <a:p>
                <a:pPr marL="0" indent="0">
                  <a:buNone/>
                </a:pPr>
                <a14:m>
                  <m:oMathPara xmlns:m="http://schemas.openxmlformats.org/officeDocument/2006/math">
                    <m:oMathParaPr>
                      <m:jc m:val="centerGroup"/>
                    </m:oMathParaPr>
                    <m:oMath xmlns:m="http://schemas.openxmlformats.org/officeDocument/2006/math">
                      <m:r>
                        <a:rPr lang="en-US" b="0" i="1" dirty="0" smtClean="0">
                          <a:latin typeface="Cambria Math"/>
                        </a:rPr>
                        <m:t>𝑔</m:t>
                      </m:r>
                      <m:r>
                        <a:rPr lang="en-US" b="0" i="1" dirty="0" smtClean="0">
                          <a:latin typeface="Cambria Math"/>
                        </a:rPr>
                        <m:t>[</m:t>
                      </m:r>
                      <m:r>
                        <a:rPr lang="en-US" b="0" i="1" dirty="0" smtClean="0">
                          <a:latin typeface="Cambria Math"/>
                        </a:rPr>
                        <m:t>𝐸</m:t>
                      </m:r>
                      <m:r>
                        <a:rPr lang="en-US" b="0" i="1" dirty="0" smtClean="0">
                          <a:latin typeface="Cambria Math"/>
                        </a:rPr>
                        <m:t>(</m:t>
                      </m:r>
                      <m:r>
                        <a:rPr lang="en-US" b="0" i="1" dirty="0" smtClean="0">
                          <a:latin typeface="Cambria Math"/>
                        </a:rPr>
                        <m:t>𝑌</m:t>
                      </m:r>
                      <m:r>
                        <a:rPr lang="en-US" b="0" i="1" dirty="0" smtClean="0">
                          <a:latin typeface="Cambria Math"/>
                        </a:rPr>
                        <m:t>│</m:t>
                      </m:r>
                      <m:r>
                        <a:rPr lang="en-US" b="0" i="1" dirty="0" smtClean="0">
                          <a:latin typeface="Cambria Math"/>
                        </a:rPr>
                        <m:t>𝑋</m:t>
                      </m:r>
                      <m:r>
                        <a:rPr lang="en-US" b="0" i="1" dirty="0" smtClean="0">
                          <a:latin typeface="Cambria Math"/>
                        </a:rPr>
                        <m:t>)}=</m:t>
                      </m:r>
                      <m:sSub>
                        <m:sSubPr>
                          <m:ctrlPr>
                            <a:rPr lang="en-US" b="0" i="1" dirty="0" smtClean="0">
                              <a:latin typeface="Cambria Math" panose="02040503050406030204" pitchFamily="18" charset="0"/>
                            </a:rPr>
                          </m:ctrlPr>
                        </m:sSubPr>
                        <m:e>
                          <m:r>
                            <a:rPr lang="en-US" i="1" dirty="0">
                              <a:latin typeface="Cambria Math"/>
                              <a:ea typeface="Cambria Math"/>
                            </a:rPr>
                            <m:t>𝛽</m:t>
                          </m:r>
                        </m:e>
                        <m:sub>
                          <m:r>
                            <a:rPr lang="en-US" b="0" i="1" dirty="0" smtClean="0">
                              <a:latin typeface="Cambria Math"/>
                            </a:rPr>
                            <m:t>0</m:t>
                          </m:r>
                        </m:sub>
                      </m:sSub>
                      <m:r>
                        <a:rPr lang="en-US" b="0" i="1" dirty="0" smtClean="0">
                          <a:latin typeface="Cambria Math"/>
                          <a:ea typeface="Cambria Math"/>
                        </a:rPr>
                        <m:t> +</m:t>
                      </m:r>
                      <m:sSup>
                        <m:sSupPr>
                          <m:ctrlPr>
                            <a:rPr lang="en-US" b="1" i="1" dirty="0" smtClean="0">
                              <a:latin typeface="Cambria Math" panose="02040503050406030204" pitchFamily="18" charset="0"/>
                              <a:ea typeface="Cambria Math"/>
                            </a:rPr>
                          </m:ctrlPr>
                        </m:sSupPr>
                        <m:e>
                          <m:r>
                            <a:rPr lang="en-US" b="1" i="1" dirty="0" smtClean="0">
                              <a:latin typeface="Cambria Math"/>
                              <a:ea typeface="Cambria Math"/>
                            </a:rPr>
                            <m:t>𝜷</m:t>
                          </m:r>
                        </m:e>
                        <m:sup>
                          <m:r>
                            <a:rPr lang="en-US" b="1" i="1" dirty="0" smtClean="0">
                              <a:latin typeface="Cambria Math"/>
                              <a:ea typeface="Cambria Math"/>
                            </a:rPr>
                            <m:t>𝑻</m:t>
                          </m:r>
                        </m:sup>
                      </m:sSup>
                      <m:r>
                        <a:rPr lang="en-US" b="1" i="1" dirty="0" smtClean="0">
                          <a:latin typeface="Cambria Math"/>
                        </a:rPr>
                        <m:t>𝑿</m:t>
                      </m:r>
                    </m:oMath>
                  </m:oMathPara>
                </a14:m>
                <a:endParaRPr lang="en-US" b="1" dirty="0" smtClean="0"/>
              </a:p>
              <a:p>
                <a:pPr marL="0" indent="0">
                  <a:buNone/>
                </a:pPr>
                <a:r>
                  <a:rPr lang="en-US" dirty="0" smtClean="0"/>
                  <a:t>where 1 element of </a:t>
                </a:r>
                <a14:m>
                  <m:oMath xmlns:m="http://schemas.openxmlformats.org/officeDocument/2006/math">
                    <m:r>
                      <a:rPr lang="en-US" b="1" i="1" smtClean="0">
                        <a:latin typeface="Cambria Math"/>
                        <a:ea typeface="Cambria Math"/>
                      </a:rPr>
                      <m:t>𝜷</m:t>
                    </m:r>
                    <m:r>
                      <a:rPr lang="en-US" b="0" i="1" smtClean="0">
                        <a:latin typeface="Cambria Math"/>
                        <a:ea typeface="Cambria Math"/>
                      </a:rPr>
                      <m:t>, </m:t>
                    </m:r>
                    <m:sSub>
                      <m:sSubPr>
                        <m:ctrlPr>
                          <a:rPr lang="en-US" i="1" dirty="0">
                            <a:latin typeface="Cambria Math" panose="02040503050406030204" pitchFamily="18" charset="0"/>
                          </a:rPr>
                        </m:ctrlPr>
                      </m:sSubPr>
                      <m:e>
                        <m:r>
                          <a:rPr lang="en-US" i="1" dirty="0">
                            <a:latin typeface="Cambria Math"/>
                            <a:ea typeface="Cambria Math"/>
                          </a:rPr>
                          <m:t>𝛽</m:t>
                        </m:r>
                      </m:e>
                      <m:sub>
                        <m:r>
                          <a:rPr lang="en-US" b="0" i="1" dirty="0" smtClean="0">
                            <a:latin typeface="Cambria Math"/>
                            <a:ea typeface="Cambria Math"/>
                          </a:rPr>
                          <m:t>1</m:t>
                        </m:r>
                      </m:sub>
                    </m:sSub>
                    <m:r>
                      <a:rPr lang="en-US" b="0" i="1" dirty="0" smtClean="0">
                        <a:latin typeface="Cambria Math"/>
                      </a:rPr>
                      <m:t>, </m:t>
                    </m:r>
                  </m:oMath>
                </a14:m>
                <a:r>
                  <a:rPr lang="en-US" dirty="0" smtClean="0"/>
                  <a:t> is the parameter of interest</a:t>
                </a:r>
              </a:p>
              <a:p>
                <a14:m>
                  <m:oMath xmlns:m="http://schemas.openxmlformats.org/officeDocument/2006/math">
                    <m:r>
                      <a:rPr lang="en-US" b="0" i="1" smtClean="0">
                        <a:latin typeface="Cambria Math"/>
                      </a:rPr>
                      <m:t>𝑔</m:t>
                    </m:r>
                    <m:d>
                      <m:dPr>
                        <m:begChr m:val="["/>
                        <m:endChr m:val="]"/>
                        <m:ctrlPr>
                          <a:rPr lang="en-US" b="0" i="1" smtClean="0">
                            <a:latin typeface="Cambria Math" panose="02040503050406030204" pitchFamily="18" charset="0"/>
                            <a:ea typeface="Cambria Math"/>
                          </a:rPr>
                        </m:ctrlPr>
                      </m:dPr>
                      <m:e>
                        <m:r>
                          <a:rPr lang="en-US" b="0" i="1" smtClean="0">
                            <a:latin typeface="Cambria Math"/>
                            <a:ea typeface="Cambria Math"/>
                          </a:rPr>
                          <m:t>∙</m:t>
                        </m:r>
                      </m:e>
                    </m:d>
                  </m:oMath>
                </a14:m>
                <a:r>
                  <a:rPr lang="en-US" dirty="0" smtClean="0"/>
                  <a:t> is the link function.</a:t>
                </a:r>
              </a:p>
              <a:p>
                <a:pPr lvl="1"/>
                <a:r>
                  <a:rPr lang="en-US" dirty="0"/>
                  <a:t>w</a:t>
                </a:r>
                <a:r>
                  <a:rPr lang="en-US" dirty="0" smtClean="0"/>
                  <a:t>hen g is the identity, </a:t>
                </a:r>
                <a14:m>
                  <m:oMath xmlns:m="http://schemas.openxmlformats.org/officeDocument/2006/math">
                    <m:sSub>
                      <m:sSubPr>
                        <m:ctrlPr>
                          <a:rPr lang="en-US" i="1" dirty="0">
                            <a:latin typeface="Cambria Math" panose="02040503050406030204" pitchFamily="18" charset="0"/>
                          </a:rPr>
                        </m:ctrlPr>
                      </m:sSubPr>
                      <m:e>
                        <m:r>
                          <a:rPr lang="en-US" i="1" dirty="0">
                            <a:latin typeface="Cambria Math"/>
                            <a:ea typeface="Cambria Math"/>
                          </a:rPr>
                          <m:t>𝛽</m:t>
                        </m:r>
                      </m:e>
                      <m:sub>
                        <m:r>
                          <a:rPr lang="en-US" i="1" dirty="0">
                            <a:latin typeface="Cambria Math"/>
                            <a:ea typeface="Cambria Math"/>
                          </a:rPr>
                          <m:t>1</m:t>
                        </m:r>
                      </m:sub>
                    </m:sSub>
                  </m:oMath>
                </a14:m>
                <a:r>
                  <a:rPr lang="en-US" dirty="0" smtClean="0"/>
                  <a:t>is the risk difference</a:t>
                </a:r>
              </a:p>
              <a:p>
                <a:pPr lvl="1"/>
                <a:r>
                  <a:rPr lang="en-US" dirty="0" smtClean="0"/>
                  <a:t>when g is the log, </a:t>
                </a:r>
                <a14:m>
                  <m:oMath xmlns:m="http://schemas.openxmlformats.org/officeDocument/2006/math">
                    <m:sSub>
                      <m:sSubPr>
                        <m:ctrlPr>
                          <a:rPr lang="en-US" i="1" dirty="0">
                            <a:latin typeface="Cambria Math" panose="02040503050406030204" pitchFamily="18" charset="0"/>
                          </a:rPr>
                        </m:ctrlPr>
                      </m:sSubPr>
                      <m:e>
                        <m:r>
                          <a:rPr lang="en-US" i="1" dirty="0">
                            <a:latin typeface="Cambria Math"/>
                            <a:ea typeface="Cambria Math"/>
                          </a:rPr>
                          <m:t>𝛽</m:t>
                        </m:r>
                      </m:e>
                      <m:sub>
                        <m:r>
                          <a:rPr lang="en-US" i="1" dirty="0">
                            <a:latin typeface="Cambria Math"/>
                            <a:ea typeface="Cambria Math"/>
                          </a:rPr>
                          <m:t>1</m:t>
                        </m:r>
                      </m:sub>
                    </m:sSub>
                  </m:oMath>
                </a14:m>
                <a:r>
                  <a:rPr lang="en-US" dirty="0" smtClean="0"/>
                  <a:t> is the risk/cumulative incidence or prevalence ratio</a:t>
                </a:r>
              </a:p>
              <a:p>
                <a:r>
                  <a:rPr lang="en-US" dirty="0" smtClean="0"/>
                  <a:t>These are by no means the only options, in fact, the options are infinite, each one giving a </a:t>
                </a:r>
                <a14:m>
                  <m:oMath xmlns:m="http://schemas.openxmlformats.org/officeDocument/2006/math">
                    <m:sSub>
                      <m:sSubPr>
                        <m:ctrlPr>
                          <a:rPr lang="en-US" i="1" dirty="0">
                            <a:latin typeface="Cambria Math" panose="02040503050406030204" pitchFamily="18" charset="0"/>
                          </a:rPr>
                        </m:ctrlPr>
                      </m:sSubPr>
                      <m:e>
                        <m:r>
                          <a:rPr lang="en-US" i="1" dirty="0">
                            <a:latin typeface="Cambria Math"/>
                            <a:ea typeface="Cambria Math"/>
                          </a:rPr>
                          <m:t>𝛽</m:t>
                        </m:r>
                      </m:e>
                      <m:sub>
                        <m:r>
                          <a:rPr lang="en-US" i="1" dirty="0">
                            <a:latin typeface="Cambria Math"/>
                            <a:ea typeface="Cambria Math"/>
                          </a:rPr>
                          <m:t>1</m:t>
                        </m:r>
                      </m:sub>
                    </m:sSub>
                  </m:oMath>
                </a14:m>
                <a:r>
                  <a:rPr lang="en-US" dirty="0" smtClean="0"/>
                  <a:t> with at least a somewhat different interpretation</a:t>
                </a:r>
              </a:p>
              <a:p>
                <a:pPr lvl="1"/>
                <a:r>
                  <a:rPr lang="en-US" dirty="0" smtClean="0"/>
                  <a:t>Only a few options are used in practice: identity, log, logit, is all I’ve ever seen</a:t>
                </a:r>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5029200"/>
              </a:xfrm>
              <a:blipFill rotWithShape="1">
                <a:blip r:embed="rId2"/>
                <a:stretch>
                  <a:fillRect l="-889" t="-1939" r="-963"/>
                </a:stretch>
              </a:blipFill>
            </p:spPr>
            <p:txBody>
              <a:bodyPr/>
              <a:lstStyle/>
              <a:p>
                <a:r>
                  <a:rPr lang="en-US">
                    <a:noFill/>
                  </a:rPr>
                  <a:t> </a:t>
                </a:r>
              </a:p>
            </p:txBody>
          </p:sp>
        </mc:Fallback>
      </mc:AlternateContent>
    </p:spTree>
    <p:extLst>
      <p:ext uri="{BB962C8B-B14F-4D97-AF65-F5344CB8AC3E}">
        <p14:creationId xmlns:p14="http://schemas.microsoft.com/office/powerpoint/2010/main" val="334598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Linearity on one scale implies non-linearity on other scales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10000"/>
              </a:bodyPr>
              <a:lstStyle/>
              <a:p>
                <a:r>
                  <a:rPr lang="en-US" dirty="0" smtClean="0"/>
                  <a:t>When </a:t>
                </a:r>
                <a:r>
                  <a:rPr lang="en-US" dirty="0"/>
                  <a:t>the multiplicative model </a:t>
                </a:r>
                <a:r>
                  <a:rPr lang="en-US" dirty="0" smtClean="0"/>
                  <a:t>holds,  that is that all model variable effects are linear on the log scale, the </a:t>
                </a:r>
                <a:r>
                  <a:rPr lang="en-US" dirty="0"/>
                  <a:t>risk difference increases as </a:t>
                </a:r>
                <a14:m>
                  <m:oMath xmlns:m="http://schemas.openxmlformats.org/officeDocument/2006/math">
                    <m:r>
                      <a:rPr lang="en-US" i="1" dirty="0" smtClean="0">
                        <a:latin typeface="Cambria Math"/>
                      </a:rPr>
                      <m:t>𝑋</m:t>
                    </m:r>
                  </m:oMath>
                </a14:m>
                <a:r>
                  <a:rPr lang="en-US" dirty="0"/>
                  <a:t> increases, inducing a positive interaction term on the additive </a:t>
                </a:r>
                <a:r>
                  <a:rPr lang="en-US" dirty="0" smtClean="0"/>
                  <a:t>scale</a:t>
                </a:r>
              </a:p>
              <a:p>
                <a:r>
                  <a:rPr lang="en-US" dirty="0" smtClean="0"/>
                  <a:t>When </a:t>
                </a:r>
                <a:r>
                  <a:rPr lang="en-US" dirty="0"/>
                  <a:t>the additive model holds, </a:t>
                </a:r>
                <a:r>
                  <a:rPr lang="en-US" dirty="0" smtClean="0"/>
                  <a:t> that is, that all model variable effects are linear on the identity link scale, the </a:t>
                </a:r>
                <a:r>
                  <a:rPr lang="en-US" dirty="0"/>
                  <a:t>risk ratio decreases as </a:t>
                </a:r>
                <a14:m>
                  <m:oMath xmlns:m="http://schemas.openxmlformats.org/officeDocument/2006/math">
                    <m:r>
                      <a:rPr lang="en-US" i="1" dirty="0" smtClean="0">
                        <a:latin typeface="Cambria Math"/>
                      </a:rPr>
                      <m:t>𝑋</m:t>
                    </m:r>
                  </m:oMath>
                </a14:m>
                <a:r>
                  <a:rPr lang="en-US" dirty="0"/>
                  <a:t> increases, inducing a negative </a:t>
                </a:r>
                <a:r>
                  <a:rPr lang="en-US" dirty="0" smtClean="0"/>
                  <a:t>interaction </a:t>
                </a:r>
                <a:r>
                  <a:rPr lang="en-US" dirty="0"/>
                  <a:t>on the additive </a:t>
                </a:r>
                <a:r>
                  <a:rPr lang="en-US" dirty="0" smtClean="0"/>
                  <a:t>scale</a:t>
                </a:r>
              </a:p>
              <a:p>
                <a:r>
                  <a:rPr lang="en-US" dirty="0" smtClean="0"/>
                  <a:t>Effect modification and link function choice are in fact, different forms of the same issue (epi perspective vs. </a:t>
                </a:r>
                <a:r>
                  <a:rPr lang="en-US" dirty="0" err="1" smtClean="0"/>
                  <a:t>biostat</a:t>
                </a:r>
                <a:r>
                  <a:rPr lang="en-US" dirty="0" smtClean="0"/>
                  <a:t> perspective)</a:t>
                </a:r>
              </a:p>
              <a:p>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t="-2022" r="-963"/>
                </a:stretch>
              </a:blipFill>
            </p:spPr>
            <p:txBody>
              <a:bodyPr/>
              <a:lstStyle/>
              <a:p>
                <a:r>
                  <a:rPr lang="en-US">
                    <a:noFill/>
                  </a:rPr>
                  <a:t> </a:t>
                </a:r>
              </a:p>
            </p:txBody>
          </p:sp>
        </mc:Fallback>
      </mc:AlternateContent>
    </p:spTree>
    <p:extLst>
      <p:ext uri="{BB962C8B-B14F-4D97-AF65-F5344CB8AC3E}">
        <p14:creationId xmlns:p14="http://schemas.microsoft.com/office/powerpoint/2010/main" val="799008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Non-Collapsibility is over-rated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Non-collapsibility occurs when the crude effect measure (classic example, the odds ratio) from a randomized balanced design (e.g. 50% exposed, 50% unexposed)  does not equal the multivariable effect measure adjusting for random imbalances, for example, in risk factors between the exposed and unexposed, and there is no effect modification</a:t>
            </a:r>
          </a:p>
          <a:p>
            <a:r>
              <a:rPr lang="en-US" dirty="0" smtClean="0"/>
              <a:t>When the disease is rare, the odds ratio is approximately collapsible</a:t>
            </a:r>
          </a:p>
          <a:p>
            <a:pPr lvl="1"/>
            <a:r>
              <a:rPr lang="en-US" dirty="0" smtClean="0"/>
              <a:t>How rare does it have to be? It appears that the odds ratio is quite forgiving in this regard; nevertheless, beware in very common disease settings, which are not relevant in chronic disease epidemiology and many other settings</a:t>
            </a:r>
          </a:p>
          <a:p>
            <a:r>
              <a:rPr lang="en-US" dirty="0" smtClean="0"/>
              <a:t>The log link (e.g. risk ratio rather than odds ratio) and identity link (e.g. risk difference) are collapsible </a:t>
            </a:r>
            <a:r>
              <a:rPr lang="en-US" sz="2300" dirty="0" smtClean="0"/>
              <a:t>(</a:t>
            </a:r>
            <a:r>
              <a:rPr lang="en-US" sz="2300" dirty="0"/>
              <a:t>Ritz J, Spiegelman D. Equivalence of conditional and marginal regression models for clustered and longitudinal data. </a:t>
            </a:r>
            <a:r>
              <a:rPr lang="en-US" sz="2300" i="1" dirty="0"/>
              <a:t>Stat. Methods Med. Res. </a:t>
            </a:r>
            <a:r>
              <a:rPr lang="en-US" sz="2300" dirty="0"/>
              <a:t>2004;13(4):309-323</a:t>
            </a:r>
            <a:r>
              <a:rPr lang="en-US" sz="2300" dirty="0" smtClean="0"/>
              <a:t>.)</a:t>
            </a:r>
            <a:endParaRPr lang="en-US" sz="2300" dirty="0"/>
          </a:p>
          <a:p>
            <a:endParaRPr lang="en-US" dirty="0" smtClean="0"/>
          </a:p>
          <a:p>
            <a:pPr lvl="1"/>
            <a:endParaRPr lang="en-US" dirty="0"/>
          </a:p>
        </p:txBody>
      </p:sp>
    </p:spTree>
    <p:extLst>
      <p:ext uri="{BB962C8B-B14F-4D97-AF65-F5344CB8AC3E}">
        <p14:creationId xmlns:p14="http://schemas.microsoft.com/office/powerpoint/2010/main" val="4004721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0"/>
            <a:ext cx="7467599"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9517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modification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Now we’ve converted the problem into familiar territory for epidemiologists</a:t>
            </a:r>
          </a:p>
          <a:p>
            <a:r>
              <a:rPr lang="en-US" dirty="0" smtClean="0"/>
              <a:t>Well-trained epidemiologists are taught that an essential feature of a thorough analysis is to investigate the presence of effect modification</a:t>
            </a:r>
          </a:p>
          <a:p>
            <a:pPr lvl="1"/>
            <a:r>
              <a:rPr lang="en-US" dirty="0" smtClean="0"/>
              <a:t>Candidate modifiers are known and suspected risk factors for the outcome, regardless of whether they are confounders or not</a:t>
            </a:r>
          </a:p>
          <a:p>
            <a:r>
              <a:rPr lang="en-US" dirty="0" smtClean="0"/>
              <a:t>I am an author of over 600 peer-reviewed publications and have served on over 100 thesis committees</a:t>
            </a:r>
          </a:p>
          <a:p>
            <a:pPr lvl="1"/>
            <a:r>
              <a:rPr lang="en-US" dirty="0" smtClean="0"/>
              <a:t>Investigating the presence of effect modification has been a key feature of nearly all of this  substantive work</a:t>
            </a:r>
          </a:p>
          <a:p>
            <a:pPr lvl="1"/>
            <a:r>
              <a:rPr lang="en-US" dirty="0" smtClean="0"/>
              <a:t>Before writing  the article that stems from this talk, I hope to go through at least perhaps the 100 most recent substantive papers and confirm the extent to which this is the case</a:t>
            </a:r>
          </a:p>
          <a:p>
            <a:pPr lvl="1"/>
            <a:endParaRPr lang="en-US" dirty="0" smtClean="0"/>
          </a:p>
          <a:p>
            <a:endParaRPr lang="en-US" dirty="0"/>
          </a:p>
        </p:txBody>
      </p:sp>
    </p:spTree>
    <p:extLst>
      <p:ext uri="{BB962C8B-B14F-4D97-AF65-F5344CB8AC3E}">
        <p14:creationId xmlns:p14="http://schemas.microsoft.com/office/powerpoint/2010/main" val="1275301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 modification on the multiplicative scale is rare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0000" lnSpcReduction="20000"/>
              </a:bodyPr>
              <a:lstStyle/>
              <a:p>
                <a:r>
                  <a:rPr lang="en-US" dirty="0" smtClean="0"/>
                  <a:t>All of my substantive papers have used the multiplicative model</a:t>
                </a:r>
              </a:p>
              <a:p>
                <a:pPr lvl="1"/>
                <a:r>
                  <a:rPr lang="en-US" dirty="0" smtClean="0"/>
                  <a:t>Ratio measures are </a:t>
                </a:r>
                <a:r>
                  <a:rPr lang="en-US" dirty="0" err="1" smtClean="0"/>
                  <a:t>unitless</a:t>
                </a:r>
                <a:r>
                  <a:rPr lang="en-US" dirty="0"/>
                  <a:t> </a:t>
                </a:r>
                <a:r>
                  <a:rPr lang="en-US" dirty="0" smtClean="0"/>
                  <a:t>and intuitive</a:t>
                </a:r>
              </a:p>
              <a:p>
                <a:r>
                  <a:rPr lang="en-US" dirty="0" smtClean="0"/>
                  <a:t>It is my impression, to be confirmed, that rarely has statistically or materially significant effect modification been detected (Willett – 4 out of over 1000; Hofman – 0 out of over 600)</a:t>
                </a:r>
              </a:p>
              <a:p>
                <a:pPr lvl="1"/>
                <a:r>
                  <a:rPr lang="en-US" dirty="0" smtClean="0"/>
                  <a:t>It may be worthwhile for a systematic review of this point to be conducted</a:t>
                </a:r>
              </a:p>
              <a:p>
                <a:pPr lvl="1"/>
                <a:r>
                  <a:rPr lang="en-US" dirty="0" smtClean="0"/>
                  <a:t>Very large sample sizes can lead to picking up ‘significant’ effect modification that is materially unimportant</a:t>
                </a:r>
              </a:p>
              <a:p>
                <a:pPr lvl="2"/>
                <a:r>
                  <a:rPr lang="en-US" dirty="0" smtClean="0"/>
                  <a:t>In a paper on the population </a:t>
                </a:r>
                <a:r>
                  <a:rPr lang="en-US" dirty="0"/>
                  <a:t>attributable risk of modifiable breast cancer risk factors in postmenopausal breast </a:t>
                </a:r>
                <a:r>
                  <a:rPr lang="en-US" dirty="0" smtClean="0"/>
                  <a:t>cancer, among 45 potential 2-way interactions from 13 breast cancer risk factors, 3 were significant at p</a:t>
                </a:r>
                <a14:m>
                  <m:oMath xmlns:m="http://schemas.openxmlformats.org/officeDocument/2006/math">
                    <m:r>
                      <a:rPr lang="en-US" i="1" smtClean="0">
                        <a:latin typeface="Cambria Math"/>
                        <a:ea typeface="Cambria Math"/>
                      </a:rPr>
                      <m:t>≤</m:t>
                    </m:r>
                    <m:r>
                      <a:rPr lang="en-US" b="0" i="1" smtClean="0">
                        <a:latin typeface="Cambria Math"/>
                        <a:ea typeface="Cambria Math"/>
                      </a:rPr>
                      <m:t>0.05</m:t>
                    </m:r>
                  </m:oMath>
                </a14:m>
                <a:r>
                  <a:rPr lang="en-US" dirty="0" smtClean="0"/>
                  <a:t>, and non-materially important, that is, tiny magnitudes of effect (8421 cases, 2.4M P-Y of follow-up) (</a:t>
                </a:r>
                <a:r>
                  <a:rPr lang="en-US" dirty="0" err="1" smtClean="0"/>
                  <a:t>Tamimi</a:t>
                </a:r>
                <a:r>
                  <a:rPr lang="en-US" dirty="0" smtClean="0"/>
                  <a:t> et al, AJE, 2016)</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15" t="-2156" r="-148"/>
                </a:stretch>
              </a:blipFill>
            </p:spPr>
            <p:txBody>
              <a:bodyPr/>
              <a:lstStyle/>
              <a:p>
                <a:r>
                  <a:rPr lang="en-US">
                    <a:noFill/>
                  </a:rPr>
                  <a:t> </a:t>
                </a:r>
              </a:p>
            </p:txBody>
          </p:sp>
        </mc:Fallback>
      </mc:AlternateContent>
    </p:spTree>
    <p:extLst>
      <p:ext uri="{BB962C8B-B14F-4D97-AF65-F5344CB8AC3E}">
        <p14:creationId xmlns:p14="http://schemas.microsoft.com/office/powerpoint/2010/main" val="132631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 modification and multiple comparisons</a:t>
            </a:r>
            <a:endParaRPr lang="en-US" dirty="0"/>
          </a:p>
        </p:txBody>
      </p:sp>
      <p:sp>
        <p:nvSpPr>
          <p:cNvPr id="3" name="Content Placeholder 2"/>
          <p:cNvSpPr>
            <a:spLocks noGrp="1"/>
          </p:cNvSpPr>
          <p:nvPr>
            <p:ph idx="1"/>
          </p:nvPr>
        </p:nvSpPr>
        <p:spPr>
          <a:xfrm>
            <a:off x="457200" y="1600200"/>
            <a:ext cx="8229600" cy="5181600"/>
          </a:xfrm>
        </p:spPr>
        <p:txBody>
          <a:bodyPr>
            <a:normAutofit fontScale="40000" lnSpcReduction="20000"/>
          </a:bodyPr>
          <a:lstStyle/>
          <a:p>
            <a:r>
              <a:rPr lang="en-US" sz="3400" dirty="0" smtClean="0"/>
              <a:t>On one hand, it is important to investigates departures from linearity on the multiplicative scale, a.k.a. effect modification</a:t>
            </a:r>
          </a:p>
          <a:p>
            <a:r>
              <a:rPr lang="en-US" sz="3400" dirty="0" smtClean="0"/>
              <a:t>On the other hand, under a global null of no effect modification, on average, if 20 modifiers are assessed, approximately one should turn up as significant due to random variability</a:t>
            </a:r>
          </a:p>
          <a:p>
            <a:pPr lvl="1"/>
            <a:r>
              <a:rPr lang="en-US" sz="3400" dirty="0" smtClean="0"/>
              <a:t>Many of the multifactorial diseases we study have 20 or more known or suspected risk factors to assess as modifiers</a:t>
            </a:r>
          </a:p>
          <a:p>
            <a:pPr lvl="1"/>
            <a:r>
              <a:rPr lang="en-US" sz="3400" dirty="0" smtClean="0"/>
              <a:t>Surprisingly, in my experience, the likely false positive rate seems to be less than 0.05</a:t>
            </a:r>
          </a:p>
          <a:p>
            <a:pPr lvl="1"/>
            <a:r>
              <a:rPr lang="en-US" sz="3400" dirty="0" smtClean="0"/>
              <a:t>In the Pooling Project of Diet and Cancer in Men and Women, we worked systematically through the major types of cancer (breast, colon, lung, ovarian, </a:t>
            </a:r>
            <a:r>
              <a:rPr lang="en-US" sz="3400" dirty="0" err="1" smtClean="0"/>
              <a:t>pancreatic,renal</a:t>
            </a:r>
            <a:r>
              <a:rPr lang="en-US" sz="3400" dirty="0" smtClean="0"/>
              <a:t>)  and most of their hypothesized dietary causes</a:t>
            </a:r>
          </a:p>
          <a:p>
            <a:pPr lvl="2"/>
            <a:r>
              <a:rPr lang="en-US" sz="3400" dirty="0" smtClean="0"/>
              <a:t>Polling of  between 8 (in the beginning) up to more than 30 (presently) studies from around the </a:t>
            </a:r>
            <a:r>
              <a:rPr lang="en-US" sz="3400" dirty="0"/>
              <a:t>world (</a:t>
            </a:r>
            <a:r>
              <a:rPr lang="en-US" sz="3400" dirty="0">
                <a:latin typeface="Courier New" panose="02070309020205020404" pitchFamily="49" charset="0"/>
                <a:cs typeface="Courier New" panose="02070309020205020404" pitchFamily="49" charset="0"/>
              </a:rPr>
              <a:t>https://www.hsph.harvard.edu/pooling-project</a:t>
            </a:r>
            <a:r>
              <a:rPr lang="en-US" sz="3400" dirty="0" smtClean="0">
                <a:latin typeface="Courier New" panose="02070309020205020404" pitchFamily="49" charset="0"/>
                <a:cs typeface="Courier New" panose="02070309020205020404" pitchFamily="49" charset="0"/>
              </a:rPr>
              <a:t>/)</a:t>
            </a:r>
          </a:p>
          <a:p>
            <a:pPr lvl="2"/>
            <a:r>
              <a:rPr lang="en-US" sz="3400" dirty="0" smtClean="0"/>
              <a:t>We always checked for effect modification on the multiplicative scale</a:t>
            </a:r>
          </a:p>
          <a:p>
            <a:pPr lvl="2"/>
            <a:r>
              <a:rPr lang="en-US" sz="3400" dirty="0" smtClean="0"/>
              <a:t>We rarely or ever found any (Dr. Smith-Warner says about 2 of hundreds of (correlated) comparisons)</a:t>
            </a:r>
          </a:p>
          <a:p>
            <a:pPr lvl="2"/>
            <a:r>
              <a:rPr lang="en-US" sz="3400" dirty="0" smtClean="0"/>
              <a:t>Mostly what we did was show that the effect modification found in a small number of publications by individual studies was most likely due to random variation and failed to hold up in the pooled analysis</a:t>
            </a:r>
          </a:p>
          <a:p>
            <a:r>
              <a:rPr lang="en-US" sz="3400" dirty="0" smtClean="0"/>
              <a:t>After more than a decade of looking over a huge number of genes, SNPs,  exposures and outcomes, almost no </a:t>
            </a:r>
            <a:r>
              <a:rPr lang="en-US" sz="3400" dirty="0" err="1" smtClean="0"/>
              <a:t>GxE</a:t>
            </a:r>
            <a:r>
              <a:rPr lang="en-US" sz="3400" dirty="0" smtClean="0"/>
              <a:t> interactions have been found on the multiplicative scale</a:t>
            </a:r>
          </a:p>
          <a:p>
            <a:r>
              <a:rPr lang="en-US" sz="3400" dirty="0" smtClean="0"/>
              <a:t>As a result of these and many other experiences, we advise our students to  carefully look for effect modification, but to report any findings observed cautiously unless there was prior evidence (e.g. confirmatory) and when the modification found is plausible. </a:t>
            </a:r>
          </a:p>
          <a:p>
            <a:pPr lvl="1"/>
            <a:r>
              <a:rPr lang="en-US" sz="3400" dirty="0" smtClean="0"/>
              <a:t>Report in  the  text of results, but not in tables, abstract or conclusion</a:t>
            </a:r>
          </a:p>
          <a:p>
            <a:endParaRPr lang="en-US" dirty="0"/>
          </a:p>
        </p:txBody>
      </p:sp>
    </p:spTree>
    <p:extLst>
      <p:ext uri="{BB962C8B-B14F-4D97-AF65-F5344CB8AC3E}">
        <p14:creationId xmlns:p14="http://schemas.microsoft.com/office/powerpoint/2010/main" val="246280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effect modification is found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Should be noted that if the outcome, exposure and all other determinants of the outcome to be included in the model are all binary, the model is essentially non-parametric, favoring neither additive, nor multiplicative, nor any other link function, assuming all higher order interactions are also included or </a:t>
            </a:r>
            <a:r>
              <a:rPr lang="en-US" smtClean="0"/>
              <a:t>are 0</a:t>
            </a:r>
          </a:p>
          <a:p>
            <a:endParaRPr lang="en-US" dirty="0" smtClean="0"/>
          </a:p>
          <a:p>
            <a:r>
              <a:rPr lang="en-US" dirty="0" smtClean="0"/>
              <a:t>Interpretation of interactions </a:t>
            </a:r>
            <a:r>
              <a:rPr lang="en-US" dirty="0"/>
              <a:t>is relative to </a:t>
            </a:r>
            <a:r>
              <a:rPr lang="en-US" dirty="0" smtClean="0"/>
              <a:t>the coding </a:t>
            </a:r>
            <a:r>
              <a:rPr lang="en-US" dirty="0"/>
              <a:t>of exposures. </a:t>
            </a:r>
            <a:r>
              <a:rPr lang="en-US" dirty="0" smtClean="0"/>
              <a:t>It’s common to </a:t>
            </a:r>
            <a:r>
              <a:rPr lang="en-US" dirty="0"/>
              <a:t>code things so that both main effects are positive and then super-multiplicative/sub-multiplicative is relative to that.</a:t>
            </a:r>
          </a:p>
          <a:p>
            <a:endParaRPr lang="en-US" dirty="0"/>
          </a:p>
          <a:p>
            <a:r>
              <a:rPr lang="en-US" dirty="0" smtClean="0"/>
              <a:t>Effect modification on the multiplicative scale is rare, and when it occurs, it is typically super-multiplicative, not sub-multiplicative</a:t>
            </a:r>
          </a:p>
          <a:p>
            <a:pPr lvl="1"/>
            <a:r>
              <a:rPr lang="en-US" dirty="0" smtClean="0"/>
              <a:t>This interpretation seems to be sensitive to coding of variables</a:t>
            </a:r>
          </a:p>
          <a:p>
            <a:pPr lvl="1"/>
            <a:endParaRPr lang="en-US" dirty="0" smtClean="0"/>
          </a:p>
        </p:txBody>
      </p:sp>
    </p:spTree>
    <p:extLst>
      <p:ext uri="{BB962C8B-B14F-4D97-AF65-F5344CB8AC3E}">
        <p14:creationId xmlns:p14="http://schemas.microsoft.com/office/powerpoint/2010/main" val="43242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TotalTime>
  <Words>2190</Words>
  <Application>Microsoft Office PowerPoint</Application>
  <PresentationFormat>On-screen Show (4:3)</PresentationFormat>
  <Paragraphs>116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Cambria Math</vt:lpstr>
      <vt:lpstr>Courier New</vt:lpstr>
      <vt:lpstr>Wingdings</vt:lpstr>
      <vt:lpstr>Office Theme</vt:lpstr>
      <vt:lpstr>Let the data tell us on which scale to fit the model</vt:lpstr>
      <vt:lpstr>Link functions</vt:lpstr>
      <vt:lpstr>Linearity on one scale implies non-linearity on other scales</vt:lpstr>
      <vt:lpstr>Non-Collapsibility is over-rated</vt:lpstr>
      <vt:lpstr>PowerPoint Presentation</vt:lpstr>
      <vt:lpstr>Effect modification</vt:lpstr>
      <vt:lpstr>Effect modification on the multiplicative scale is rare</vt:lpstr>
      <vt:lpstr>Effect modification and multiple comparisons</vt:lpstr>
      <vt:lpstr>When effect modification is found</vt:lpstr>
      <vt:lpstr>Which model fits the data better?</vt:lpstr>
      <vt:lpstr>External generalizability of findings</vt:lpstr>
      <vt:lpstr>Absolute measures are relevant for public health, but risk difference is rarely the right measure</vt:lpstr>
      <vt:lpstr>Risk difference vs. rate difference</vt:lpstr>
      <vt:lpstr>What are public health measures of interest?</vt:lpstr>
      <vt:lpstr>External generalizability is a serious concern for absolute effect measures</vt:lpstr>
      <vt:lpstr>Absolute effect measures are not externally generalizable from standard epidemiologic study designs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the data tell us on which scale to fit the model</dc:title>
  <dc:creator>Donna</dc:creator>
  <cp:lastModifiedBy>Courtney Long</cp:lastModifiedBy>
  <cp:revision>30</cp:revision>
  <dcterms:created xsi:type="dcterms:W3CDTF">2016-11-11T16:00:38Z</dcterms:created>
  <dcterms:modified xsi:type="dcterms:W3CDTF">2016-11-15T23:12:20Z</dcterms:modified>
</cp:coreProperties>
</file>