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1.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2.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8.xml" ContentType="application/vnd.openxmlformats-officedocument.presentationml.notesSlide+xml"/>
  <Override PartName="/ppt/embeddings/oleObject21.bin" ContentType="application/vnd.openxmlformats-officedocument.oleObject"/>
  <Override PartName="/ppt/charts/chart1.xml" ContentType="application/vnd.openxmlformats-officedocument.drawingml.chart+xml"/>
  <Override PartName="/ppt/embeddings/oleObject22.bin" ContentType="application/vnd.openxmlformats-officedocument.oleObject"/>
  <Override PartName="/ppt/charts/chart2.xml" ContentType="application/vnd.openxmlformats-officedocument.drawingml.chart+xml"/>
  <Override PartName="/ppt/notesSlides/notesSlide19.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5.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6.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26.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27.xml" ContentType="application/vnd.openxmlformats-officedocument.presentationml.notesSlide+xml"/>
  <Override PartName="/ppt/embeddings/oleObject33.bin" ContentType="application/vnd.openxmlformats-officedocument.oleObject"/>
  <Override PartName="/ppt/notesSlides/notesSlide28.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8.bin" ContentType="application/vnd.openxmlformats-officedocument.oleObject"/>
  <Override PartName="/ppt/notesSlides/notesSlide31.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32.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46.bin" ContentType="application/vnd.openxmlformats-officedocument.oleObject"/>
  <Override PartName="/ppt/notesSlides/notesSlide40.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50.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notesSlides/notesSlide51.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embeddings/oleObject71.bin" ContentType="application/vnd.openxmlformats-officedocument.oleObject"/>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72.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notesSlides/notesSlide92.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embeddings/oleObject86.bin" ContentType="application/vnd.openxmlformats-officedocument.oleObject"/>
  <Override PartName="/ppt/embeddings/oleObject87.bin" ContentType="application/vnd.openxmlformats-officedocument.oleObject"/>
  <Override PartName="/ppt/notesSlides/notesSlide99.xml" ContentType="application/vnd.openxmlformats-officedocument.presentationml.notesSlide+xml"/>
  <Override PartName="/ppt/embeddings/oleObject88.bin" ContentType="application/vnd.openxmlformats-officedocument.oleObject"/>
  <Override PartName="/ppt/embeddings/oleObject89.bin" ContentType="application/vnd.openxmlformats-officedocument.oleObject"/>
  <Override PartName="/ppt/notesSlides/notesSlide100.xml" ContentType="application/vnd.openxmlformats-officedocument.presentationml.notesSlide+xml"/>
  <Override PartName="/ppt/embeddings/oleObject90.bin" ContentType="application/vnd.openxmlformats-officedocument.oleObject"/>
  <Override PartName="/ppt/embeddings/oleObject91.bin" ContentType="application/vnd.openxmlformats-officedocument.oleObject"/>
  <Override PartName="/ppt/notesSlides/notesSlide101.xml" ContentType="application/vnd.openxmlformats-officedocument.presentationml.notesSlide+xml"/>
  <Override PartName="/ppt/embeddings/oleObject92.bin" ContentType="application/vnd.openxmlformats-officedocument.oleObject"/>
  <Override PartName="/ppt/embeddings/oleObject93.bin" ContentType="application/vnd.openxmlformats-officedocument.oleObject"/>
  <Override PartName="/ppt/notesSlides/notesSlide102.xml" ContentType="application/vnd.openxmlformats-officedocument.presentationml.notesSlide+xml"/>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notesSlides/notesSlide103.xml" ContentType="application/vnd.openxmlformats-officedocument.presentationml.notesSlide+xml"/>
  <Override PartName="/ppt/embeddings/oleObject98.bin" ContentType="application/vnd.openxmlformats-officedocument.oleObject"/>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911" r:id="rId2"/>
  </p:sldMasterIdLst>
  <p:notesMasterIdLst>
    <p:notesMasterId r:id="rId115"/>
  </p:notesMasterIdLst>
  <p:handoutMasterIdLst>
    <p:handoutMasterId r:id="rId116"/>
  </p:handoutMasterIdLst>
  <p:sldIdLst>
    <p:sldId id="407" r:id="rId3"/>
    <p:sldId id="1003" r:id="rId4"/>
    <p:sldId id="818" r:id="rId5"/>
    <p:sldId id="819" r:id="rId6"/>
    <p:sldId id="946" r:id="rId7"/>
    <p:sldId id="969" r:id="rId8"/>
    <p:sldId id="971" r:id="rId9"/>
    <p:sldId id="972" r:id="rId10"/>
    <p:sldId id="973" r:id="rId11"/>
    <p:sldId id="974" r:id="rId12"/>
    <p:sldId id="975" r:id="rId13"/>
    <p:sldId id="976" r:id="rId14"/>
    <p:sldId id="977" r:id="rId15"/>
    <p:sldId id="925" r:id="rId16"/>
    <p:sldId id="938" r:id="rId17"/>
    <p:sldId id="822" r:id="rId18"/>
    <p:sldId id="823" r:id="rId19"/>
    <p:sldId id="824" r:id="rId20"/>
    <p:sldId id="825" r:id="rId21"/>
    <p:sldId id="826" r:id="rId22"/>
    <p:sldId id="827" r:id="rId23"/>
    <p:sldId id="970" r:id="rId24"/>
    <p:sldId id="927" r:id="rId25"/>
    <p:sldId id="830" r:id="rId26"/>
    <p:sldId id="928" r:id="rId27"/>
    <p:sldId id="1001" r:id="rId28"/>
    <p:sldId id="992" r:id="rId29"/>
    <p:sldId id="994" r:id="rId30"/>
    <p:sldId id="995" r:id="rId31"/>
    <p:sldId id="996" r:id="rId32"/>
    <p:sldId id="997" r:id="rId33"/>
    <p:sldId id="998" r:id="rId34"/>
    <p:sldId id="999" r:id="rId35"/>
    <p:sldId id="1000" r:id="rId36"/>
    <p:sldId id="1002" r:id="rId37"/>
    <p:sldId id="939" r:id="rId38"/>
    <p:sldId id="833" r:id="rId39"/>
    <p:sldId id="949" r:id="rId40"/>
    <p:sldId id="950" r:id="rId41"/>
    <p:sldId id="979" r:id="rId42"/>
    <p:sldId id="978" r:id="rId43"/>
    <p:sldId id="980" r:id="rId44"/>
    <p:sldId id="968" r:id="rId45"/>
    <p:sldId id="981" r:id="rId46"/>
    <p:sldId id="930" r:id="rId47"/>
    <p:sldId id="931" r:id="rId48"/>
    <p:sldId id="932" r:id="rId49"/>
    <p:sldId id="842" r:id="rId50"/>
    <p:sldId id="964" r:id="rId51"/>
    <p:sldId id="982" r:id="rId52"/>
    <p:sldId id="989" r:id="rId53"/>
    <p:sldId id="990" r:id="rId54"/>
    <p:sldId id="991" r:id="rId55"/>
    <p:sldId id="933" r:id="rId56"/>
    <p:sldId id="934" r:id="rId57"/>
    <p:sldId id="935" r:id="rId58"/>
    <p:sldId id="940" r:id="rId59"/>
    <p:sldId id="848" r:id="rId60"/>
    <p:sldId id="849" r:id="rId61"/>
    <p:sldId id="850" r:id="rId62"/>
    <p:sldId id="851" r:id="rId63"/>
    <p:sldId id="852" r:id="rId64"/>
    <p:sldId id="853" r:id="rId65"/>
    <p:sldId id="854" r:id="rId66"/>
    <p:sldId id="855" r:id="rId67"/>
    <p:sldId id="856" r:id="rId68"/>
    <p:sldId id="937" r:id="rId69"/>
    <p:sldId id="858" r:id="rId70"/>
    <p:sldId id="859" r:id="rId71"/>
    <p:sldId id="860" r:id="rId72"/>
    <p:sldId id="861" r:id="rId73"/>
    <p:sldId id="862" r:id="rId74"/>
    <p:sldId id="952" r:id="rId75"/>
    <p:sldId id="953" r:id="rId76"/>
    <p:sldId id="954" r:id="rId77"/>
    <p:sldId id="955" r:id="rId78"/>
    <p:sldId id="956" r:id="rId79"/>
    <p:sldId id="957" r:id="rId80"/>
    <p:sldId id="958" r:id="rId81"/>
    <p:sldId id="959" r:id="rId82"/>
    <p:sldId id="960" r:id="rId83"/>
    <p:sldId id="961" r:id="rId84"/>
    <p:sldId id="962" r:id="rId85"/>
    <p:sldId id="874" r:id="rId86"/>
    <p:sldId id="875" r:id="rId87"/>
    <p:sldId id="876" r:id="rId88"/>
    <p:sldId id="877" r:id="rId89"/>
    <p:sldId id="878" r:id="rId90"/>
    <p:sldId id="941" r:id="rId91"/>
    <p:sldId id="943" r:id="rId92"/>
    <p:sldId id="963" r:id="rId93"/>
    <p:sldId id="966" r:id="rId94"/>
    <p:sldId id="967" r:id="rId95"/>
    <p:sldId id="901" r:id="rId96"/>
    <p:sldId id="902" r:id="rId97"/>
    <p:sldId id="903" r:id="rId98"/>
    <p:sldId id="909" r:id="rId99"/>
    <p:sldId id="910" r:id="rId100"/>
    <p:sldId id="911" r:id="rId101"/>
    <p:sldId id="912" r:id="rId102"/>
    <p:sldId id="913" r:id="rId103"/>
    <p:sldId id="914" r:id="rId104"/>
    <p:sldId id="915" r:id="rId105"/>
    <p:sldId id="916" r:id="rId106"/>
    <p:sldId id="917" r:id="rId107"/>
    <p:sldId id="918" r:id="rId108"/>
    <p:sldId id="919" r:id="rId109"/>
    <p:sldId id="920" r:id="rId110"/>
    <p:sldId id="921" r:id="rId111"/>
    <p:sldId id="922" r:id="rId112"/>
    <p:sldId id="923" r:id="rId113"/>
    <p:sldId id="924"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FFF"/>
    <a:srgbClr val="0000AC"/>
    <a:srgbClr val="4C2600"/>
    <a:srgbClr val="0000C8"/>
    <a:srgbClr val="663300"/>
    <a:srgbClr val="000099"/>
    <a:srgbClr val="6699FF"/>
    <a:srgbClr val="CCECFF"/>
    <a:srgbClr val="CC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4" autoAdjust="0"/>
    <p:restoredTop sz="94585" autoAdjust="0"/>
  </p:normalViewPr>
  <p:slideViewPr>
    <p:cSldViewPr snapToGrid="0">
      <p:cViewPr varScale="1">
        <p:scale>
          <a:sx n="91" d="100"/>
          <a:sy n="91" d="100"/>
        </p:scale>
        <p:origin x="-480" y="-104"/>
      </p:cViewPr>
      <p:guideLst>
        <p:guide orient="horz" pos="45"/>
        <p:guide pos="2880"/>
      </p:guideLst>
    </p:cSldViewPr>
  </p:slideViewPr>
  <p:notesTextViewPr>
    <p:cViewPr>
      <p:scale>
        <a:sx n="50" d="100"/>
        <a:sy n="50" d="100"/>
      </p:scale>
      <p:origin x="0" y="0"/>
    </p:cViewPr>
  </p:notesTextViewPr>
  <p:sorterViewPr>
    <p:cViewPr>
      <p:scale>
        <a:sx n="90" d="100"/>
        <a:sy n="90" d="100"/>
      </p:scale>
      <p:origin x="0" y="1791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10663983903421"/>
          <c:y val="0.0184563758389262"/>
          <c:w val="0.979879275653926"/>
          <c:h val="0.966442953020135"/>
        </c:manualLayout>
      </c:layout>
      <c:scatterChart>
        <c:scatterStyle val="smoothMarker"/>
        <c:varyColors val="0"/>
        <c:ser>
          <c:idx val="0"/>
          <c:order val="0"/>
          <c:spPr>
            <a:ln w="32735">
              <a:solidFill>
                <a:srgbClr val="339966"/>
              </a:solidFill>
              <a:prstDash val="solid"/>
            </a:ln>
          </c:spPr>
          <c:marker>
            <c:symbol val="none"/>
          </c:marker>
          <c:xVal>
            <c:numRef>
              <c:f>Sheet2!$H$3:$H$85</c:f>
              <c:numCache>
                <c:formatCode>General</c:formatCode>
                <c:ptCount val="83"/>
                <c:pt idx="0">
                  <c:v>0.0</c:v>
                </c:pt>
                <c:pt idx="1">
                  <c:v>0.5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15.00000000000001</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numCache>
            </c:numRef>
          </c:xVal>
          <c:yVal>
            <c:numRef>
              <c:f>Sheet2!$I$3:$I$85</c:f>
              <c:numCache>
                <c:formatCode>General</c:formatCode>
                <c:ptCount val="83"/>
                <c:pt idx="0">
                  <c:v>0.0</c:v>
                </c:pt>
                <c:pt idx="1">
                  <c:v>0.000515913</c:v>
                </c:pt>
                <c:pt idx="2">
                  <c:v>0.000689311000000001</c:v>
                </c:pt>
                <c:pt idx="3">
                  <c:v>0.000911832</c:v>
                </c:pt>
                <c:pt idx="4">
                  <c:v>0.001194199</c:v>
                </c:pt>
                <c:pt idx="5">
                  <c:v>0.001548458</c:v>
                </c:pt>
                <c:pt idx="6">
                  <c:v>0.001987849</c:v>
                </c:pt>
                <c:pt idx="7">
                  <c:v>0.002526552</c:v>
                </c:pt>
                <c:pt idx="8">
                  <c:v>0.003179318</c:v>
                </c:pt>
                <c:pt idx="9">
                  <c:v>0.00396095900000001</c:v>
                </c:pt>
                <c:pt idx="10">
                  <c:v>0.004885705</c:v>
                </c:pt>
                <c:pt idx="11">
                  <c:v>0.00596643100000001</c:v>
                </c:pt>
                <c:pt idx="12">
                  <c:v>0.00721377300000001</c:v>
                </c:pt>
                <c:pt idx="13">
                  <c:v>0.008635166</c:v>
                </c:pt>
                <c:pt idx="14">
                  <c:v>0.010233858</c:v>
                </c:pt>
                <c:pt idx="15">
                  <c:v>0.012007939</c:v>
                </c:pt>
                <c:pt idx="16">
                  <c:v>0.013949482</c:v>
                </c:pt>
                <c:pt idx="17">
                  <c:v>0.016043838</c:v>
                </c:pt>
                <c:pt idx="18">
                  <c:v>0.018269182</c:v>
                </c:pt>
                <c:pt idx="19">
                  <c:v>0.02059637</c:v>
                </c:pt>
                <c:pt idx="20">
                  <c:v>0.022989158</c:v>
                </c:pt>
                <c:pt idx="21">
                  <c:v>0.025404832</c:v>
                </c:pt>
                <c:pt idx="22">
                  <c:v>0.0277952420000001</c:v>
                </c:pt>
                <c:pt idx="23">
                  <c:v>0.030108245</c:v>
                </c:pt>
                <c:pt idx="24">
                  <c:v>0.032289486</c:v>
                </c:pt>
                <c:pt idx="25">
                  <c:v>0.034284468</c:v>
                </c:pt>
                <c:pt idx="26">
                  <c:v>0.036040771</c:v>
                </c:pt>
                <c:pt idx="27">
                  <c:v>0.037510339</c:v>
                </c:pt>
                <c:pt idx="28">
                  <c:v>0.03865167</c:v>
                </c:pt>
                <c:pt idx="29">
                  <c:v>0.0394317920000001</c:v>
                </c:pt>
                <c:pt idx="30">
                  <c:v>0.039827895</c:v>
                </c:pt>
                <c:pt idx="31">
                  <c:v>0.039827896</c:v>
                </c:pt>
                <c:pt idx="32">
                  <c:v>0.0394317920000001</c:v>
                </c:pt>
                <c:pt idx="33">
                  <c:v>0.03865167</c:v>
                </c:pt>
                <c:pt idx="34">
                  <c:v>0.037510339</c:v>
                </c:pt>
                <c:pt idx="35">
                  <c:v>0.036040771</c:v>
                </c:pt>
                <c:pt idx="36">
                  <c:v>0.034284468</c:v>
                </c:pt>
                <c:pt idx="37">
                  <c:v>0.032289486</c:v>
                </c:pt>
                <c:pt idx="38">
                  <c:v>0.030108245</c:v>
                </c:pt>
                <c:pt idx="39">
                  <c:v>0.0277952420000001</c:v>
                </c:pt>
                <c:pt idx="40">
                  <c:v>0.025404832</c:v>
                </c:pt>
                <c:pt idx="41">
                  <c:v>0.022989158</c:v>
                </c:pt>
                <c:pt idx="42">
                  <c:v>0.02059637</c:v>
                </c:pt>
                <c:pt idx="43">
                  <c:v>0.018269182</c:v>
                </c:pt>
                <c:pt idx="44">
                  <c:v>0.016043838</c:v>
                </c:pt>
                <c:pt idx="45">
                  <c:v>0.013949482</c:v>
                </c:pt>
                <c:pt idx="46">
                  <c:v>0.012007939</c:v>
                </c:pt>
                <c:pt idx="47">
                  <c:v>0.010233858</c:v>
                </c:pt>
                <c:pt idx="48">
                  <c:v>0.008635166</c:v>
                </c:pt>
                <c:pt idx="49">
                  <c:v>0.00721377300000001</c:v>
                </c:pt>
                <c:pt idx="50">
                  <c:v>0.00596643100000001</c:v>
                </c:pt>
                <c:pt idx="51">
                  <c:v>0.004885705</c:v>
                </c:pt>
                <c:pt idx="52">
                  <c:v>0.00396095900000001</c:v>
                </c:pt>
                <c:pt idx="53">
                  <c:v>0.003179318</c:v>
                </c:pt>
                <c:pt idx="54">
                  <c:v>0.002526552</c:v>
                </c:pt>
                <c:pt idx="55">
                  <c:v>0.001987849</c:v>
                </c:pt>
                <c:pt idx="56">
                  <c:v>0.001548458</c:v>
                </c:pt>
                <c:pt idx="57">
                  <c:v>0.001194199</c:v>
                </c:pt>
                <c:pt idx="58">
                  <c:v>0.000911832</c:v>
                </c:pt>
                <c:pt idx="59">
                  <c:v>0.000689311000000001</c:v>
                </c:pt>
                <c:pt idx="60">
                  <c:v>0.000515913</c:v>
                </c:pt>
                <c:pt idx="61">
                  <c:v>0.000382296</c:v>
                </c:pt>
                <c:pt idx="62">
                  <c:v>0.000280469</c:v>
                </c:pt>
                <c:pt idx="63">
                  <c:v>0.00020372</c:v>
                </c:pt>
                <c:pt idx="64">
                  <c:v>0.000146502</c:v>
                </c:pt>
                <c:pt idx="65">
                  <c:v>0.000104307</c:v>
                </c:pt>
                <c:pt idx="66" formatCode="0.00E+00">
                  <c:v>7.35277000000002E-5</c:v>
                </c:pt>
                <c:pt idx="67" formatCode="0.00E+00">
                  <c:v>5.13156000000002E-5</c:v>
                </c:pt>
                <c:pt idx="68" formatCode="0.00E+00">
                  <c:v>3.54577000000001E-5</c:v>
                </c:pt>
                <c:pt idx="69" formatCode="0.00E+00">
                  <c:v>2.42569000000001E-5</c:v>
                </c:pt>
                <c:pt idx="70" formatCode="0.00E+00">
                  <c:v>1.64295000000001E-5</c:v>
                </c:pt>
                <c:pt idx="71" formatCode="0.00E+00">
                  <c:v>1.10173E-5</c:v>
                </c:pt>
                <c:pt idx="72" formatCode="0.00E+00">
                  <c:v>7.31462000000002E-6</c:v>
                </c:pt>
                <c:pt idx="73" formatCode="0.00E+00">
                  <c:v>4.80808000000001E-6</c:v>
                </c:pt>
                <c:pt idx="74" formatCode="0.00E+00">
                  <c:v>3.12907000000001E-6</c:v>
                </c:pt>
                <c:pt idx="75" formatCode="0.00E+00">
                  <c:v>2.01615E-6</c:v>
                </c:pt>
                <c:pt idx="76" formatCode="0.00E+00">
                  <c:v>1.28616E-6</c:v>
                </c:pt>
                <c:pt idx="77" formatCode="0.00E+00">
                  <c:v>8.12328000000002E-7</c:v>
                </c:pt>
                <c:pt idx="78" formatCode="0.00E+00">
                  <c:v>5.07963000000002E-7</c:v>
                </c:pt>
                <c:pt idx="79" formatCode="0.00E+00">
                  <c:v>3.14483000000001E-7</c:v>
                </c:pt>
                <c:pt idx="80" formatCode="0.00E+00">
                  <c:v>1.92765000000001E-7</c:v>
                </c:pt>
                <c:pt idx="81" formatCode="0.00E+00">
                  <c:v>1.16983E-7</c:v>
                </c:pt>
                <c:pt idx="82" formatCode="0.00E+00">
                  <c:v>7.02879000000002E-8</c:v>
                </c:pt>
              </c:numCache>
            </c:numRef>
          </c:yVal>
          <c:smooth val="1"/>
        </c:ser>
        <c:dLbls>
          <c:showLegendKey val="0"/>
          <c:showVal val="0"/>
          <c:showCatName val="0"/>
          <c:showSerName val="0"/>
          <c:showPercent val="0"/>
          <c:showBubbleSize val="0"/>
        </c:dLbls>
        <c:axId val="2140583960"/>
        <c:axId val="1757180232"/>
      </c:scatterChart>
      <c:valAx>
        <c:axId val="2140583960"/>
        <c:scaling>
          <c:orientation val="minMax"/>
        </c:scaling>
        <c:delete val="1"/>
        <c:axPos val="b"/>
        <c:numFmt formatCode="General" sourceLinked="1"/>
        <c:majorTickMark val="out"/>
        <c:minorTickMark val="none"/>
        <c:tickLblPos val="none"/>
        <c:crossAx val="1757180232"/>
        <c:crosses val="autoZero"/>
        <c:crossBetween val="midCat"/>
      </c:valAx>
      <c:valAx>
        <c:axId val="1757180232"/>
        <c:scaling>
          <c:orientation val="minMax"/>
        </c:scaling>
        <c:delete val="1"/>
        <c:axPos val="l"/>
        <c:numFmt formatCode="General" sourceLinked="1"/>
        <c:majorTickMark val="out"/>
        <c:minorTickMark val="none"/>
        <c:tickLblPos val="none"/>
        <c:crossAx val="2140583960"/>
        <c:crosses val="autoZero"/>
        <c:crossBetween val="midCat"/>
      </c:valAx>
      <c:spPr>
        <a:noFill/>
        <a:ln w="25324">
          <a:noFill/>
        </a:ln>
      </c:spPr>
    </c:plotArea>
    <c:plotVisOnly val="1"/>
    <c:dispBlanksAs val="gap"/>
    <c:showDLblsOverMax val="0"/>
  </c:chart>
  <c:spPr>
    <a:noFill/>
    <a:ln>
      <a:noFill/>
    </a:ln>
  </c:spPr>
  <c:txPr>
    <a:bodyPr/>
    <a:lstStyle/>
    <a:p>
      <a:pPr>
        <a:defRPr sz="837"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10663983903421"/>
          <c:y val="0.0184563758389262"/>
          <c:w val="0.979879275653927"/>
          <c:h val="0.966442953020135"/>
        </c:manualLayout>
      </c:layout>
      <c:scatterChart>
        <c:scatterStyle val="smoothMarker"/>
        <c:varyColors val="0"/>
        <c:ser>
          <c:idx val="0"/>
          <c:order val="0"/>
          <c:spPr>
            <a:ln w="32931">
              <a:solidFill>
                <a:srgbClr val="FF0000"/>
              </a:solidFill>
              <a:prstDash val="solid"/>
            </a:ln>
          </c:spPr>
          <c:marker>
            <c:symbol val="none"/>
          </c:marker>
          <c:xVal>
            <c:numRef>
              <c:f>Sheet2!$H$3:$H$85</c:f>
              <c:numCache>
                <c:formatCode>General</c:formatCode>
                <c:ptCount val="83"/>
                <c:pt idx="0">
                  <c:v>0.0</c:v>
                </c:pt>
                <c:pt idx="1">
                  <c:v>0.5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15.00000000000001</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numCache>
            </c:numRef>
          </c:xVal>
          <c:yVal>
            <c:numRef>
              <c:f>Sheet2!$I$3:$I$85</c:f>
              <c:numCache>
                <c:formatCode>General</c:formatCode>
                <c:ptCount val="83"/>
                <c:pt idx="0">
                  <c:v>0.0</c:v>
                </c:pt>
                <c:pt idx="1">
                  <c:v>0.000515913</c:v>
                </c:pt>
                <c:pt idx="2">
                  <c:v>0.000689311</c:v>
                </c:pt>
                <c:pt idx="3">
                  <c:v>0.000911832</c:v>
                </c:pt>
                <c:pt idx="4">
                  <c:v>0.001194199</c:v>
                </c:pt>
                <c:pt idx="5">
                  <c:v>0.001548458</c:v>
                </c:pt>
                <c:pt idx="6">
                  <c:v>0.001987849</c:v>
                </c:pt>
                <c:pt idx="7">
                  <c:v>0.002526552</c:v>
                </c:pt>
                <c:pt idx="8">
                  <c:v>0.003179318</c:v>
                </c:pt>
                <c:pt idx="9">
                  <c:v>0.003960959</c:v>
                </c:pt>
                <c:pt idx="10">
                  <c:v>0.004885705</c:v>
                </c:pt>
                <c:pt idx="11">
                  <c:v>0.00596643100000001</c:v>
                </c:pt>
                <c:pt idx="12">
                  <c:v>0.00721377300000001</c:v>
                </c:pt>
                <c:pt idx="13">
                  <c:v>0.008635166</c:v>
                </c:pt>
                <c:pt idx="14">
                  <c:v>0.010233858</c:v>
                </c:pt>
                <c:pt idx="15">
                  <c:v>0.012007939</c:v>
                </c:pt>
                <c:pt idx="16">
                  <c:v>0.013949482</c:v>
                </c:pt>
                <c:pt idx="17">
                  <c:v>0.016043838</c:v>
                </c:pt>
                <c:pt idx="18">
                  <c:v>0.018269182</c:v>
                </c:pt>
                <c:pt idx="19">
                  <c:v>0.02059637</c:v>
                </c:pt>
                <c:pt idx="20">
                  <c:v>0.022989158</c:v>
                </c:pt>
                <c:pt idx="21">
                  <c:v>0.025404832</c:v>
                </c:pt>
                <c:pt idx="22">
                  <c:v>0.0277952420000001</c:v>
                </c:pt>
                <c:pt idx="23">
                  <c:v>0.030108245</c:v>
                </c:pt>
                <c:pt idx="24">
                  <c:v>0.032289486</c:v>
                </c:pt>
                <c:pt idx="25">
                  <c:v>0.034284468</c:v>
                </c:pt>
                <c:pt idx="26">
                  <c:v>0.036040771</c:v>
                </c:pt>
                <c:pt idx="27">
                  <c:v>0.037510339</c:v>
                </c:pt>
                <c:pt idx="28">
                  <c:v>0.03865167</c:v>
                </c:pt>
                <c:pt idx="29">
                  <c:v>0.0394317920000001</c:v>
                </c:pt>
                <c:pt idx="30">
                  <c:v>0.039827895</c:v>
                </c:pt>
                <c:pt idx="31">
                  <c:v>0.039827896</c:v>
                </c:pt>
                <c:pt idx="32">
                  <c:v>0.0394317920000001</c:v>
                </c:pt>
                <c:pt idx="33">
                  <c:v>0.03865167</c:v>
                </c:pt>
                <c:pt idx="34">
                  <c:v>0.037510339</c:v>
                </c:pt>
                <c:pt idx="35">
                  <c:v>0.036040771</c:v>
                </c:pt>
                <c:pt idx="36">
                  <c:v>0.034284468</c:v>
                </c:pt>
                <c:pt idx="37">
                  <c:v>0.032289486</c:v>
                </c:pt>
                <c:pt idx="38">
                  <c:v>0.030108245</c:v>
                </c:pt>
                <c:pt idx="39">
                  <c:v>0.0277952420000001</c:v>
                </c:pt>
                <c:pt idx="40">
                  <c:v>0.025404832</c:v>
                </c:pt>
                <c:pt idx="41">
                  <c:v>0.022989158</c:v>
                </c:pt>
                <c:pt idx="42">
                  <c:v>0.02059637</c:v>
                </c:pt>
                <c:pt idx="43">
                  <c:v>0.018269182</c:v>
                </c:pt>
                <c:pt idx="44">
                  <c:v>0.016043838</c:v>
                </c:pt>
                <c:pt idx="45">
                  <c:v>0.013949482</c:v>
                </c:pt>
                <c:pt idx="46">
                  <c:v>0.012007939</c:v>
                </c:pt>
                <c:pt idx="47">
                  <c:v>0.010233858</c:v>
                </c:pt>
                <c:pt idx="48">
                  <c:v>0.008635166</c:v>
                </c:pt>
                <c:pt idx="49">
                  <c:v>0.00721377300000001</c:v>
                </c:pt>
                <c:pt idx="50">
                  <c:v>0.00596643100000001</c:v>
                </c:pt>
                <c:pt idx="51">
                  <c:v>0.004885705</c:v>
                </c:pt>
                <c:pt idx="52">
                  <c:v>0.003960959</c:v>
                </c:pt>
                <c:pt idx="53">
                  <c:v>0.003179318</c:v>
                </c:pt>
                <c:pt idx="54">
                  <c:v>0.002526552</c:v>
                </c:pt>
                <c:pt idx="55">
                  <c:v>0.001987849</c:v>
                </c:pt>
                <c:pt idx="56">
                  <c:v>0.001548458</c:v>
                </c:pt>
                <c:pt idx="57">
                  <c:v>0.001194199</c:v>
                </c:pt>
                <c:pt idx="58">
                  <c:v>0.000911832</c:v>
                </c:pt>
                <c:pt idx="59">
                  <c:v>0.000689311</c:v>
                </c:pt>
                <c:pt idx="60">
                  <c:v>0.000515913</c:v>
                </c:pt>
                <c:pt idx="61">
                  <c:v>0.000382296</c:v>
                </c:pt>
                <c:pt idx="62">
                  <c:v>0.000280469</c:v>
                </c:pt>
                <c:pt idx="63">
                  <c:v>0.00020372</c:v>
                </c:pt>
                <c:pt idx="64">
                  <c:v>0.000146502</c:v>
                </c:pt>
                <c:pt idx="65">
                  <c:v>0.000104307</c:v>
                </c:pt>
                <c:pt idx="66" formatCode="0.00E+00">
                  <c:v>7.35277000000001E-5</c:v>
                </c:pt>
                <c:pt idx="67" formatCode="0.00E+00">
                  <c:v>5.13156000000001E-5</c:v>
                </c:pt>
                <c:pt idx="68" formatCode="0.00E+00">
                  <c:v>3.54577000000001E-5</c:v>
                </c:pt>
                <c:pt idx="69" formatCode="0.00E+00">
                  <c:v>2.42569E-5</c:v>
                </c:pt>
                <c:pt idx="70" formatCode="0.00E+00">
                  <c:v>1.64295E-5</c:v>
                </c:pt>
                <c:pt idx="71" formatCode="0.00E+00">
                  <c:v>1.10173E-5</c:v>
                </c:pt>
                <c:pt idx="72" formatCode="0.00E+00">
                  <c:v>7.31462000000002E-6</c:v>
                </c:pt>
                <c:pt idx="73" formatCode="0.00E+00">
                  <c:v>4.80808E-6</c:v>
                </c:pt>
                <c:pt idx="74" formatCode="0.00E+00">
                  <c:v>3.12907000000001E-6</c:v>
                </c:pt>
                <c:pt idx="75" formatCode="0.00E+00">
                  <c:v>2.01615E-6</c:v>
                </c:pt>
                <c:pt idx="76" formatCode="0.00E+00">
                  <c:v>1.28616E-6</c:v>
                </c:pt>
                <c:pt idx="77" formatCode="0.00E+00">
                  <c:v>8.12328000000002E-7</c:v>
                </c:pt>
                <c:pt idx="78" formatCode="0.00E+00">
                  <c:v>5.07963000000002E-7</c:v>
                </c:pt>
                <c:pt idx="79" formatCode="0.00E+00">
                  <c:v>3.14483000000001E-7</c:v>
                </c:pt>
                <c:pt idx="80" formatCode="0.00E+00">
                  <c:v>1.92765000000001E-7</c:v>
                </c:pt>
                <c:pt idx="81" formatCode="0.00E+00">
                  <c:v>1.16983E-7</c:v>
                </c:pt>
                <c:pt idx="82" formatCode="0.00E+00">
                  <c:v>7.02879000000002E-8</c:v>
                </c:pt>
              </c:numCache>
            </c:numRef>
          </c:yVal>
          <c:smooth val="1"/>
        </c:ser>
        <c:dLbls>
          <c:showLegendKey val="0"/>
          <c:showVal val="0"/>
          <c:showCatName val="0"/>
          <c:showSerName val="0"/>
          <c:showPercent val="0"/>
          <c:showBubbleSize val="0"/>
        </c:dLbls>
        <c:axId val="-2082357624"/>
        <c:axId val="2145429688"/>
      </c:scatterChart>
      <c:valAx>
        <c:axId val="-2082357624"/>
        <c:scaling>
          <c:orientation val="minMax"/>
        </c:scaling>
        <c:delete val="1"/>
        <c:axPos val="b"/>
        <c:numFmt formatCode="General" sourceLinked="1"/>
        <c:majorTickMark val="out"/>
        <c:minorTickMark val="none"/>
        <c:tickLblPos val="none"/>
        <c:crossAx val="2145429688"/>
        <c:crosses val="autoZero"/>
        <c:crossBetween val="midCat"/>
      </c:valAx>
      <c:valAx>
        <c:axId val="2145429688"/>
        <c:scaling>
          <c:orientation val="minMax"/>
        </c:scaling>
        <c:delete val="1"/>
        <c:axPos val="l"/>
        <c:numFmt formatCode="General" sourceLinked="1"/>
        <c:majorTickMark val="out"/>
        <c:minorTickMark val="none"/>
        <c:tickLblPos val="none"/>
        <c:crossAx val="-2082357624"/>
        <c:crosses val="autoZero"/>
        <c:crossBetween val="midCat"/>
      </c:valAx>
      <c:spPr>
        <a:noFill/>
        <a:ln w="25400">
          <a:noFill/>
        </a:ln>
      </c:spPr>
    </c:plotArea>
    <c:plotVisOnly val="1"/>
    <c:dispBlanksAs val="gap"/>
    <c:showDLblsOverMax val="0"/>
  </c:chart>
  <c:spPr>
    <a:noFill/>
    <a:ln>
      <a:noFill/>
    </a:ln>
  </c:spPr>
  <c:txPr>
    <a:bodyPr/>
    <a:lstStyle/>
    <a:p>
      <a:pPr>
        <a:defRPr sz="84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wmf"/><Relationship Id="rId1" Type="http://schemas.openxmlformats.org/officeDocument/2006/relationships/image" Target="../media/image32.wmf"/><Relationship Id="rId2"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1" Type="http://schemas.openxmlformats.org/officeDocument/2006/relationships/image" Target="../media/image39.wmf"/><Relationship Id="rId2"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8.wmf"/><Relationship Id="rId3"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35.wmf"/><Relationship Id="rId1" Type="http://schemas.openxmlformats.org/officeDocument/2006/relationships/image" Target="../media/image32.wmf"/><Relationship Id="rId2"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wmf"/><Relationship Id="rId1" Type="http://schemas.openxmlformats.org/officeDocument/2006/relationships/image" Target="../media/image12.wmf"/><Relationship Id="rId2"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1.wmf"/><Relationship Id="rId2" Type="http://schemas.openxmlformats.org/officeDocument/2006/relationships/image" Target="../media/image1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75.wmf"/><Relationship Id="rId4" Type="http://schemas.openxmlformats.org/officeDocument/2006/relationships/image" Target="../media/image176.wmf"/><Relationship Id="rId1" Type="http://schemas.openxmlformats.org/officeDocument/2006/relationships/image" Target="../media/image173.wmf"/><Relationship Id="rId2" Type="http://schemas.openxmlformats.org/officeDocument/2006/relationships/image" Target="../media/image1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07.wmf"/><Relationship Id="rId4" Type="http://schemas.openxmlformats.org/officeDocument/2006/relationships/image" Target="../media/image208.wmf"/><Relationship Id="rId1" Type="http://schemas.openxmlformats.org/officeDocument/2006/relationships/image" Target="../media/image205.wmf"/><Relationship Id="rId2" Type="http://schemas.openxmlformats.org/officeDocument/2006/relationships/image" Target="../media/image20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11.wmf"/><Relationship Id="rId4" Type="http://schemas.openxmlformats.org/officeDocument/2006/relationships/image" Target="../media/image212.wmf"/><Relationship Id="rId5" Type="http://schemas.openxmlformats.org/officeDocument/2006/relationships/image" Target="../media/image213.wmf"/><Relationship Id="rId1" Type="http://schemas.openxmlformats.org/officeDocument/2006/relationships/image" Target="../media/image209.wmf"/><Relationship Id="rId2" Type="http://schemas.openxmlformats.org/officeDocument/2006/relationships/image" Target="../media/image21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16.wmf"/><Relationship Id="rId4" Type="http://schemas.openxmlformats.org/officeDocument/2006/relationships/image" Target="../media/image217.wmf"/><Relationship Id="rId1" Type="http://schemas.openxmlformats.org/officeDocument/2006/relationships/image" Target="../media/image214.wmf"/><Relationship Id="rId2" Type="http://schemas.openxmlformats.org/officeDocument/2006/relationships/image" Target="../media/image21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20.emf"/><Relationship Id="rId4" Type="http://schemas.openxmlformats.org/officeDocument/2006/relationships/image" Target="../media/image221.wmf"/><Relationship Id="rId5" Type="http://schemas.openxmlformats.org/officeDocument/2006/relationships/image" Target="../media/image222.wmf"/><Relationship Id="rId1" Type="http://schemas.openxmlformats.org/officeDocument/2006/relationships/image" Target="../media/image218.emf"/><Relationship Id="rId2" Type="http://schemas.openxmlformats.org/officeDocument/2006/relationships/image" Target="../media/image21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39.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42.wmf"/><Relationship Id="rId4" Type="http://schemas.openxmlformats.org/officeDocument/2006/relationships/image" Target="../media/image243.wmf"/><Relationship Id="rId5" Type="http://schemas.openxmlformats.org/officeDocument/2006/relationships/image" Target="../media/image244.wmf"/><Relationship Id="rId1" Type="http://schemas.openxmlformats.org/officeDocument/2006/relationships/image" Target="../media/image240.wmf"/><Relationship Id="rId2" Type="http://schemas.openxmlformats.org/officeDocument/2006/relationships/image" Target="../media/image24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42.wmf"/><Relationship Id="rId4" Type="http://schemas.openxmlformats.org/officeDocument/2006/relationships/image" Target="../media/image243.wmf"/><Relationship Id="rId5" Type="http://schemas.openxmlformats.org/officeDocument/2006/relationships/image" Target="../media/image244.wmf"/><Relationship Id="rId1" Type="http://schemas.openxmlformats.org/officeDocument/2006/relationships/image" Target="../media/image240.wmf"/><Relationship Id="rId2" Type="http://schemas.openxmlformats.org/officeDocument/2006/relationships/image" Target="../media/image2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emf"/><Relationship Id="rId3" Type="http://schemas.openxmlformats.org/officeDocument/2006/relationships/image" Target="../media/image1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8.wmf"/><Relationship Id="rId2" Type="http://schemas.openxmlformats.org/officeDocument/2006/relationships/image" Target="../media/image24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50.wmf"/><Relationship Id="rId2" Type="http://schemas.openxmlformats.org/officeDocument/2006/relationships/image" Target="../media/image25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53.wmf"/><Relationship Id="rId2" Type="http://schemas.openxmlformats.org/officeDocument/2006/relationships/image" Target="../media/image25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55.wmf"/><Relationship Id="rId2" Type="http://schemas.openxmlformats.org/officeDocument/2006/relationships/image" Target="../media/image25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57.wmf"/><Relationship Id="rId2" Type="http://schemas.openxmlformats.org/officeDocument/2006/relationships/image" Target="../media/image258.wmf"/><Relationship Id="rId3" Type="http://schemas.openxmlformats.org/officeDocument/2006/relationships/image" Target="../media/image25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emf"/><Relationship Id="rId3"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3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3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3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EAF2FF-85E5-4B3F-B7E2-4B16450F902F}" type="slidenum">
              <a:rPr lang="en-US"/>
              <a:pPr>
                <a:defRPr/>
              </a:pPr>
              <a:t>‹#›</a:t>
            </a:fld>
            <a:endParaRPr lang="en-US"/>
          </a:p>
        </p:txBody>
      </p:sp>
    </p:spTree>
    <p:extLst>
      <p:ext uri="{BB962C8B-B14F-4D97-AF65-F5344CB8AC3E}">
        <p14:creationId xmlns:p14="http://schemas.microsoft.com/office/powerpoint/2010/main" val="275512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E02E50-8A0C-4757-A92D-17CECA6E7366}" type="slidenum">
              <a:rPr lang="en-US"/>
              <a:pPr>
                <a:defRPr/>
              </a:pPr>
              <a:t>‹#›</a:t>
            </a:fld>
            <a:endParaRPr lang="en-US"/>
          </a:p>
        </p:txBody>
      </p:sp>
    </p:spTree>
    <p:extLst>
      <p:ext uri="{BB962C8B-B14F-4D97-AF65-F5344CB8AC3E}">
        <p14:creationId xmlns:p14="http://schemas.microsoft.com/office/powerpoint/2010/main" val="1969310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B636D51-7419-4088-89A6-6B0481E6A2B7}" type="slidenum">
              <a:rPr lang="en-US" smtClean="0"/>
              <a:pPr/>
              <a:t>1</a:t>
            </a:fld>
            <a:endParaRPr lang="en-US" smtClean="0"/>
          </a:p>
        </p:txBody>
      </p:sp>
      <p:sp>
        <p:nvSpPr>
          <p:cNvPr id="137219" name="Rectangle 2"/>
          <p:cNvSpPr>
            <a:spLocks noGrp="1" noRot="1" noChangeAspect="1" noChangeArrowheads="1" noTextEdit="1"/>
          </p:cNvSpPr>
          <p:nvPr>
            <p:ph type="sldImg"/>
          </p:nvPr>
        </p:nvSpPr>
        <p:spPr>
          <a:xfrm>
            <a:off x="1143000" y="685800"/>
            <a:ext cx="4570413" cy="3427413"/>
          </a:xfrm>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n-US" sz="18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C5A537-95F0-3446-9CD9-2DC5A0F98035}" type="slidenum">
              <a:rPr lang="en-US" sz="1200"/>
              <a:pPr eaLnBrk="1" hangingPunct="1"/>
              <a:t>11</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8FC3CE7E-2DB8-4520-8156-B4CEB48F284F}" type="slidenum">
              <a:rPr lang="en-US" smtClean="0"/>
              <a:pPr/>
              <a:t>102</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r>
              <a:rPr lang="en-US" smtClean="0"/>
              <a:t>From the calibration experiment parameter estimates, concentration in the unknowns was determined for the linear models, and using the quadratic formula for the curvilinear models.</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147B40FA-712A-409B-A5FF-147B0AE365EF}" type="slidenum">
              <a:rPr lang="en-US" smtClean="0"/>
              <a:pPr/>
              <a:t>103</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r>
              <a:rPr lang="en-US" smtClean="0"/>
              <a:t>From the calibration experiment parameter estimates, concentration in the unknowns was determined for the linear models, and using the quadratic formula for the curvilinear models.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4F307615-7C9A-4EA0-8D89-F950C19D7F7E}" type="slidenum">
              <a:rPr lang="en-US" smtClean="0"/>
              <a:pPr/>
              <a:t>104</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C6690538-6793-469C-B618-7B10FB110E03}" type="slidenum">
              <a:rPr lang="en-US" smtClean="0"/>
              <a:pPr/>
              <a:t>105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88694CE5-FF11-4494-8D29-6040E87BF53F}" type="slidenum">
              <a:rPr lang="en-US" smtClean="0"/>
              <a:pPr/>
              <a:t>106</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smtClean="0"/>
              <a:t>Approaches we considered for calibration:</a:t>
            </a:r>
          </a:p>
          <a:p>
            <a:pPr eaLnBrk="1" hangingPunct="1"/>
            <a:r>
              <a:rPr lang="en-US" smtClean="0"/>
              <a:t>Order of calibration, shape of function (considered linear and quadratic – square term), and then what to do with information regarding batch</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88CADB0F-2142-4FC4-8B5D-DFBB2FD9B19F}" type="slidenum">
              <a:rPr lang="en-US" smtClean="0"/>
              <a:pPr/>
              <a:t>107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r>
              <a:rPr lang="en-US" smtClean="0"/>
              <a:t>For results, I will start by showing plots of the data as calibrated by different approaches to give an idea of how much agreement/disagreement there is between the methods. Then, I will show the results of logistic regression models of miscarriage using data from the cases and controls as calibrated by each approach to illustrate the effects on risk estimation. Finally, I will talk about the results of the simulation study to determine bias by method.</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0D995D9-67C3-48AB-BFE6-146F299FBE15}" type="slidenum">
              <a:rPr lang="en-US" smtClean="0"/>
              <a:pPr/>
              <a:t>108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smtClean="0"/>
              <a:t>With outliers – all batches overall. Not too much effect on collapsed</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78B04C93-20FB-430B-916E-9F5C5D135B05}" type="slidenum">
              <a:rPr lang="en-US" smtClean="0"/>
              <a:pPr/>
              <a:t>109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2C6FF67F-2B45-42BC-8F06-1DA64CA61DB2}" type="slidenum">
              <a:rPr lang="en-US" smtClean="0"/>
              <a:pPr/>
              <a:t>110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en-US" smtClean="0"/>
              <a:t>But more of an impact on batch specific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963E364-02D7-4744-B1EA-15E4362B56FF}" type="slidenum">
              <a:rPr lang="en-US" smtClean="0"/>
              <a:pPr/>
              <a:t>111</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DB670-463C-D144-A251-F1BEEA80154B}" type="slidenum">
              <a:rPr lang="en-US" sz="1200"/>
              <a:pPr eaLnBrk="1" hangingPunct="1"/>
              <a:t>12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96E5B68E-3980-4B1C-9D57-8BAE6ED7C0F3}" type="slidenum">
              <a:rPr lang="en-US" smtClean="0"/>
              <a:pPr/>
              <a:t>112</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60AA18-978C-FF4B-8840-5FC9CFD642D8}" type="slidenum">
              <a:rPr lang="en-US"/>
              <a:pPr>
                <a:defRPr/>
              </a:pPr>
              <a:t>13</a:t>
            </a:fld>
            <a:endParaRPr lang="en-US"/>
          </a:p>
        </p:txBody>
      </p:sp>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r>
              <a:rPr lang="en-US" smtClean="0">
                <a:cs typeface="+mn-cs"/>
              </a:rPr>
              <a:t>A summary measure of the ROC curve is the AUC.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38294E5-5203-4A15-8D94-2CFEDCD1396F}" type="slidenum">
              <a:rPr lang="en-US" smtClean="0"/>
              <a:pPr/>
              <a:t>16</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025639C-2C33-4458-A80C-4ADE23996036}" type="slidenum">
              <a:rPr lang="en-US" smtClean="0"/>
              <a:pPr/>
              <a:t>17</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E0EC078-C456-41BB-AA7D-3E1D87CD1447}" type="slidenum">
              <a:rPr lang="en-US" smtClean="0"/>
              <a:pPr/>
              <a:t>18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CAB8D62-F4F7-43DB-8390-86DF7DF9FC73}" type="slidenum">
              <a:rPr lang="en-US" smtClean="0"/>
              <a:pPr/>
              <a:t>19</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D5055E6-44FC-43F8-AA85-B43C4F2F1F53}" type="slidenum">
              <a:rPr lang="en-US" smtClean="0"/>
              <a:pPr/>
              <a:t>20</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3F8CE03-403C-4778-8073-616CC078D442}" type="slidenum">
              <a:rPr lang="en-US" smtClean="0"/>
              <a:pPr/>
              <a:t>21</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D5055E6-44FC-43F8-AA85-B43C4F2F1F53}" type="slidenum">
              <a:rPr lang="en-US" smtClean="0"/>
              <a:pPr/>
              <a:t>22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9B03FF2-D054-40A3-AF10-4F0F0CF93AF6}" type="slidenum">
              <a:rPr lang="en-US" smtClean="0"/>
              <a:pPr/>
              <a:t>24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60076-4B64-574A-AFD0-DE0619619EF9}" type="slidenum">
              <a:rPr lang="en-US"/>
              <a:pPr>
                <a:defRPr/>
              </a:pPr>
              <a:t>27</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pPr eaLnBrk="1" hangingPunct="1">
              <a:defRPr/>
            </a:pPr>
            <a:r>
              <a:rPr lang="en-US" smtClean="0">
                <a:cs typeface="+mn-cs"/>
              </a:rPr>
              <a:t>Schisterman et al. demonstrated ROC techniques for distributions with a mass that is natural to the biomarker levels.</a:t>
            </a:r>
          </a:p>
          <a:p>
            <a:pPr eaLnBrk="1" hangingPunct="1">
              <a:buFontTx/>
              <a:buChar char="-"/>
              <a:defRPr/>
            </a:pPr>
            <a:r>
              <a:rPr lang="en-US" smtClean="0">
                <a:cs typeface="+mn-cs"/>
              </a:rPr>
              <a:t>However, this is a mass that is not intrinsic to the true biomarker levels.  we made it! Thus the ROC is biased from the true ROC curve.</a:t>
            </a:r>
          </a:p>
          <a:p>
            <a:pPr eaLnBrk="1" hangingPunct="1">
              <a:buFontTx/>
              <a:buChar char="-"/>
              <a:defRPr/>
            </a:pPr>
            <a:r>
              <a:rPr lang="en-US" smtClean="0">
                <a:cs typeface="+mn-cs"/>
              </a:rPr>
              <a:t>Additionally, I have shown that this bias exist regardless of the choice of </a:t>
            </a:r>
            <a:r>
              <a:rPr lang="en-US" i="1" smtClean="0">
                <a:cs typeface="+mn-cs"/>
              </a:rPr>
              <a:t>a</a:t>
            </a:r>
            <a:r>
              <a:rPr lang="en-US" smtClean="0">
                <a:cs typeface="+mn-cs"/>
              </a:rPr>
              <a:t> below </a:t>
            </a:r>
            <a:r>
              <a:rPr lang="en-US" i="1" smtClean="0">
                <a:cs typeface="+mn-cs"/>
              </a:rPr>
              <a:t>d</a:t>
            </a:r>
            <a:r>
              <a:rPr lang="en-US" smtClean="0">
                <a:cs typeface="+mn-cs"/>
              </a:rPr>
              <a:t>.  </a:t>
            </a:r>
          </a:p>
          <a:p>
            <a:pPr eaLnBrk="1" hangingPunct="1">
              <a:buFontTx/>
              <a:buChar char="-"/>
              <a:defRPr/>
            </a:pPr>
            <a:r>
              <a:rPr lang="en-US" smtClean="0">
                <a:cs typeface="+mn-cs"/>
              </a:rPr>
              <a:t>This makes the choice of </a:t>
            </a:r>
            <a:r>
              <a:rPr lang="en-US" i="1" smtClean="0">
                <a:cs typeface="+mn-cs"/>
              </a:rPr>
              <a:t>a</a:t>
            </a:r>
            <a:r>
              <a:rPr lang="en-US" smtClean="0">
                <a:cs typeface="+mn-cs"/>
              </a:rPr>
              <a:t> completely arbitrary when appropriate methods are used.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3900B7-2965-5C4E-AAB5-C11FD2571669}" type="slidenum">
              <a:rPr lang="en-US"/>
              <a:pPr>
                <a:defRPr/>
              </a:pPr>
              <a:t>28</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pPr eaLnBrk="1" hangingPunct="1">
              <a:defRPr/>
            </a:pPr>
            <a:r>
              <a:rPr lang="en-US" smtClean="0">
                <a:cs typeface="+mn-cs"/>
              </a:rPr>
              <a:t>The Univariate Normal case</a:t>
            </a:r>
          </a:p>
          <a:p>
            <a:pPr eaLnBrk="1" hangingPunct="1">
              <a:buFontTx/>
              <a:buChar char="-"/>
              <a:defRPr/>
            </a:pPr>
            <a:r>
              <a:rPr lang="en-US" smtClean="0">
                <a:cs typeface="+mn-cs"/>
              </a:rPr>
              <a:t>Using Gupta</a:t>
            </a:r>
            <a:r>
              <a:rPr lang="ja-JP" altLang="en-US" smtClean="0">
                <a:latin typeface="Arial"/>
                <a:cs typeface="+mn-cs"/>
              </a:rPr>
              <a:t>’</a:t>
            </a:r>
            <a:r>
              <a:rPr lang="en-US" smtClean="0">
                <a:cs typeface="+mn-cs"/>
              </a:rPr>
              <a:t>s MLE</a:t>
            </a:r>
            <a:r>
              <a:rPr lang="ja-JP" altLang="en-US" smtClean="0">
                <a:latin typeface="Arial"/>
                <a:cs typeface="+mn-cs"/>
              </a:rPr>
              <a:t>’</a:t>
            </a:r>
            <a:r>
              <a:rPr lang="en-US" smtClean="0">
                <a:cs typeface="+mn-cs"/>
              </a:rPr>
              <a:t>s for normal parameters.</a:t>
            </a:r>
          </a:p>
          <a:p>
            <a:pPr eaLnBrk="1" hangingPunct="1">
              <a:buFontTx/>
              <a:buChar cha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43ECF-75A6-2C47-BF3A-89C20020A72A}" type="slidenum">
              <a:rPr lang="en-US"/>
              <a:pPr>
                <a:defRPr/>
              </a:pPr>
              <a:t>29</a:t>
            </a:fld>
            <a:endParaRPr lang="en-US"/>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pPr eaLnBrk="1" hangingPunct="1">
              <a:defRPr/>
            </a:pPr>
            <a:r>
              <a:rPr lang="en-US" smtClean="0">
                <a:cs typeface="+mn-cs"/>
              </a:rPr>
              <a:t>I formed a MLE for the AUC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433F69-8E6C-2543-968B-3312FF092F8B}" type="slidenum">
              <a:rPr lang="en-US"/>
              <a:pPr>
                <a:defRPr/>
              </a:pPr>
              <a:t>30</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pPr eaLnBrk="1" hangingPunct="1">
              <a:defRPr/>
            </a:pPr>
            <a:r>
              <a:rPr lang="en-US" smtClean="0">
                <a:cs typeface="+mn-cs"/>
              </a:rPr>
              <a:t>Through the delta method, I got an estimate of the variance and formed confidence intervals for the AUC.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9ECDE3-3973-6949-947E-B21DBF99A207}" type="slidenum">
              <a:rPr lang="en-US"/>
              <a:pPr>
                <a:defRPr/>
              </a:pPr>
              <a:t>31</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eaLnBrk="1" hangingPunct="1">
              <a:defRPr/>
            </a:pPr>
            <a:r>
              <a:rPr lang="en-US" smtClean="0">
                <a:cs typeface="+mn-cs"/>
              </a:rPr>
              <a:t>Now the Univariate Gamma Case</a:t>
            </a:r>
          </a:p>
          <a:p>
            <a:pPr eaLnBrk="1" hangingPunct="1">
              <a:buFontTx/>
              <a:buChar char="-"/>
              <a:defRPr/>
            </a:pPr>
            <a:r>
              <a:rPr lang="en-US" smtClean="0">
                <a:cs typeface="+mn-cs"/>
              </a:rPr>
              <a:t>Using Harter and Moore</a:t>
            </a:r>
            <a:r>
              <a:rPr lang="ja-JP" altLang="en-US" smtClean="0">
                <a:latin typeface="Arial"/>
                <a:cs typeface="+mn-cs"/>
              </a:rPr>
              <a:t>’</a:t>
            </a:r>
            <a:r>
              <a:rPr lang="en-US" smtClean="0">
                <a:cs typeface="+mn-cs"/>
              </a:rPr>
              <a:t>s MLE</a:t>
            </a:r>
            <a:r>
              <a:rPr lang="ja-JP" altLang="en-US" smtClean="0">
                <a:latin typeface="Arial"/>
                <a:cs typeface="+mn-cs"/>
              </a:rPr>
              <a:t>’</a:t>
            </a:r>
            <a:r>
              <a:rPr lang="en-US" smtClean="0">
                <a:cs typeface="+mn-cs"/>
              </a:rPr>
              <a:t>s for dist para.</a:t>
            </a:r>
          </a:p>
          <a:p>
            <a:pPr eaLnBrk="1" hangingPunct="1">
              <a:buFontTx/>
              <a:buChar cha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4FA57E1-3DC7-4F00-8B4D-E1AD8A9CF243}" type="slidenum">
              <a:rPr lang="en-US" smtClean="0"/>
              <a:pPr/>
              <a:t>4</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3ECE44-2E5E-6A49-8B90-058E251051D3}" type="slidenum">
              <a:rPr lang="en-US"/>
              <a:pPr>
                <a:defRPr/>
              </a:pPr>
              <a:t>32</a:t>
            </a:fld>
            <a:endParaRPr lang="en-US"/>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pPr eaLnBrk="1" hangingPunct="1">
              <a:defRPr/>
            </a:pPr>
            <a:r>
              <a:rPr lang="en-US" smtClean="0">
                <a:cs typeface="+mn-cs"/>
              </a:rPr>
              <a:t>I formed a MLE for the AUC</a:t>
            </a:r>
          </a:p>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05089E-E999-AF48-AFD1-833068C82B45}" type="slidenum">
              <a:rPr lang="en-US"/>
              <a:pPr>
                <a:defRPr/>
              </a:pPr>
              <a:t>33</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eaLnBrk="1" hangingPunct="1">
              <a:defRPr/>
            </a:pPr>
            <a:r>
              <a:rPr lang="en-US" smtClean="0">
                <a:cs typeface="+mn-cs"/>
              </a:rPr>
              <a:t>Again, through the delta method, I got an estimate of the variance and formed confidence intervals for the AUC.</a:t>
            </a:r>
          </a:p>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60076-4B64-574A-AFD0-DE0619619EF9}" type="slidenum">
              <a:rPr lang="en-US"/>
              <a:pPr>
                <a:defRPr/>
              </a:pPr>
              <a:t>34</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pPr eaLnBrk="1" hangingPunct="1">
              <a:defRPr/>
            </a:pPr>
            <a:r>
              <a:rPr lang="en-US" smtClean="0">
                <a:cs typeface="+mn-cs"/>
              </a:rPr>
              <a:t>Schisterman et al. demonstrated ROC techniques for distributions with a mass that is natural to the biomarker levels.</a:t>
            </a:r>
          </a:p>
          <a:p>
            <a:pPr eaLnBrk="1" hangingPunct="1">
              <a:buFontTx/>
              <a:buChar char="-"/>
              <a:defRPr/>
            </a:pPr>
            <a:r>
              <a:rPr lang="en-US" smtClean="0">
                <a:cs typeface="+mn-cs"/>
              </a:rPr>
              <a:t>However, this is a mass that is not intrinsic to the true biomarker levels.  we made it! Thus the ROC is biased from the true ROC curve.</a:t>
            </a:r>
          </a:p>
          <a:p>
            <a:pPr eaLnBrk="1" hangingPunct="1">
              <a:buFontTx/>
              <a:buChar char="-"/>
              <a:defRPr/>
            </a:pPr>
            <a:r>
              <a:rPr lang="en-US" smtClean="0">
                <a:cs typeface="+mn-cs"/>
              </a:rPr>
              <a:t>Additionally, I have shown that this bias exist regardless of the choice of </a:t>
            </a:r>
            <a:r>
              <a:rPr lang="en-US" i="1" smtClean="0">
                <a:cs typeface="+mn-cs"/>
              </a:rPr>
              <a:t>a</a:t>
            </a:r>
            <a:r>
              <a:rPr lang="en-US" smtClean="0">
                <a:cs typeface="+mn-cs"/>
              </a:rPr>
              <a:t> below </a:t>
            </a:r>
            <a:r>
              <a:rPr lang="en-US" i="1" smtClean="0">
                <a:cs typeface="+mn-cs"/>
              </a:rPr>
              <a:t>d</a:t>
            </a:r>
            <a:r>
              <a:rPr lang="en-US" smtClean="0">
                <a:cs typeface="+mn-cs"/>
              </a:rPr>
              <a:t>.  </a:t>
            </a:r>
          </a:p>
          <a:p>
            <a:pPr eaLnBrk="1" hangingPunct="1">
              <a:buFontTx/>
              <a:buChar char="-"/>
              <a:defRPr/>
            </a:pPr>
            <a:r>
              <a:rPr lang="en-US" smtClean="0">
                <a:cs typeface="+mn-cs"/>
              </a:rPr>
              <a:t>This makes the choice of </a:t>
            </a:r>
            <a:r>
              <a:rPr lang="en-US" i="1" smtClean="0">
                <a:cs typeface="+mn-cs"/>
              </a:rPr>
              <a:t>a</a:t>
            </a:r>
            <a:r>
              <a:rPr lang="en-US" smtClean="0">
                <a:cs typeface="+mn-cs"/>
              </a:rPr>
              <a:t> completely arbitrary when appropriate methods are used.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072D44-C4DD-E14F-A988-D7BC1114CF89}" type="slidenum">
              <a:rPr lang="en-US"/>
              <a:pPr>
                <a:defRPr/>
              </a:pPr>
              <a:t>35</a:t>
            </a:fld>
            <a:endParaRPr lang="en-US"/>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pPr eaLnBrk="1" hangingPunct="1">
              <a:defRPr/>
            </a:pPr>
            <a:r>
              <a:rPr lang="en-US" smtClean="0">
                <a:cs typeface="+mn-cs"/>
              </a:rPr>
              <a:t>censoring of 76 percent of the controls and 36 percent of the cases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2028834-6C48-4B7B-AFB8-C17074BBAA5B}" type="slidenum">
              <a:rPr lang="en-US" smtClean="0"/>
              <a:pPr/>
              <a:t>37</a:t>
            </a:fld>
            <a:endParaRPr lang="en-US" smtClean="0"/>
          </a:p>
        </p:txBody>
      </p:sp>
      <p:sp>
        <p:nvSpPr>
          <p:cNvPr id="141315" name="Rectangle 2"/>
          <p:cNvSpPr>
            <a:spLocks noGrp="1" noRot="1" noChangeAspect="1" noChangeArrowheads="1" noTextEdit="1"/>
          </p:cNvSpPr>
          <p:nvPr>
            <p:ph type="sldImg"/>
          </p:nvPr>
        </p:nvSpPr>
        <p:spPr>
          <a:xfrm>
            <a:off x="1143000" y="684213"/>
            <a:ext cx="4572000" cy="3429000"/>
          </a:xfrm>
          <a:ln/>
        </p:spPr>
      </p:sp>
      <p:sp>
        <p:nvSpPr>
          <p:cNvPr id="141316" name="Rectangle 3"/>
          <p:cNvSpPr>
            <a:spLocks noGrp="1" noChangeArrowheads="1"/>
          </p:cNvSpPr>
          <p:nvPr>
            <p:ph type="body" idx="1"/>
          </p:nvPr>
        </p:nvSpPr>
        <p:spPr>
          <a:xfrm>
            <a:off x="685800" y="4343400"/>
            <a:ext cx="5486400" cy="4116388"/>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025C3E7-D940-4A12-AE8A-829F8D13F50D}" type="slidenum">
              <a:rPr lang="en-US" smtClean="0"/>
              <a:pPr/>
              <a:t>38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A6A51A3-650B-4803-9E81-DBDC9F4A70CD}" type="slidenum">
              <a:rPr lang="en-US" smtClean="0"/>
              <a:pPr/>
              <a:t>39</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83EA0DB-D99A-46F3-B426-DB7136C45951}" type="slidenum">
              <a:rPr lang="en-US" smtClean="0"/>
              <a:pPr/>
              <a:t>40</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61252-0A23-2641-B0E6-C4562A630F22}" type="slidenum">
              <a:rPr lang="en-US" sz="1200"/>
              <a:pPr eaLnBrk="1" hangingPunct="1"/>
              <a:t>41</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537F00-B874-7840-A40E-80403D456226}" type="slidenum">
              <a:rPr lang="en-US" sz="1200"/>
              <a:pPr eaLnBrk="1" hangingPunct="1"/>
              <a:t>42</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83EA0DB-D99A-46F3-B426-DB7136C45951}" type="slidenum">
              <a:rPr lang="en-US" smtClean="0"/>
              <a:pPr/>
              <a:t>43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B474F-9BAC-E44B-94FC-E74EF73316AD}" type="slidenum">
              <a:rPr lang="en-US" sz="1200"/>
              <a:pPr eaLnBrk="1" hangingPunct="1"/>
              <a:t>44</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CBABB46-5D39-4C1B-B188-FF96541C1ADC}" type="slidenum">
              <a:rPr lang="en-US" smtClean="0"/>
              <a:pPr/>
              <a:t>45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4CC9BCE-6FCA-4429-9D32-C75BFF00AF8D}" type="slidenum">
              <a:rPr lang="en-US" smtClean="0"/>
              <a:pPr/>
              <a:t>48</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ADA5608-2D4C-42C0-A38A-EEAEE79BF56F}" type="slidenum">
              <a:rPr lang="en-US" smtClean="0"/>
              <a:pPr/>
              <a:t>49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9171B-6F66-BF4D-A5BE-45B70B597BF0}" type="slidenum">
              <a:rPr lang="en-US" sz="1200"/>
              <a:pPr eaLnBrk="1" hangingPunct="1"/>
              <a:t>50</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CB7F2-589B-E44E-861B-E19FF842A67A}" type="slidenum">
              <a:rPr lang="en-US" sz="1200"/>
              <a:pPr eaLnBrk="1" hangingPunct="1"/>
              <a:t>51</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1CB7AA-AECE-3541-AA54-36CFB24257CD}" type="slidenum">
              <a:rPr lang="en-US" sz="1200"/>
              <a:pPr eaLnBrk="1" hangingPunct="1"/>
              <a:t>52</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B37B24-1D7B-2041-8338-304D33F4E5C8}" type="slidenum">
              <a:rPr lang="en-US" sz="1200"/>
              <a:pPr eaLnBrk="1" hangingPunct="1"/>
              <a:t>53</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3286098-1612-461C-BEED-11D6851CA7CD}" type="slidenum">
              <a:rPr lang="en-US" smtClean="0"/>
              <a:pPr/>
              <a:t>58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How we went about measuring GCSF – chemiluminescence assays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B0F3445E-AF39-4133-8BC3-E75AF940D95C}" type="slidenum">
              <a:rPr lang="en-US" smtClean="0"/>
              <a:pPr/>
              <a:t>59</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7729F0D-E929-43F7-842B-A6423B6AE1DA}" type="slidenum">
              <a:rPr lang="en-US" smtClean="0"/>
              <a:pPr/>
              <a:t>60</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Pretty pictures</a:t>
            </a:r>
          </a:p>
          <a:p>
            <a:pPr eaLnBrk="1" hangingPunct="1"/>
            <a:r>
              <a:rPr lang="en-US" smtClean="0"/>
              <a:t>Solid phase is antibodies linked to gel or some coating over 96 well plates (shown in later slides)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2E79B2E-98A3-4674-A7B4-04A6FA6092A2}" type="slidenum">
              <a:rPr lang="en-US" smtClean="0"/>
              <a:pPr/>
              <a:t>61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Samples are added of either known or unknown amount of the analyte of interest. The solid-phase bound antibody binds only to the antigen against which it is directed – here indicated as the red dots vs green dots. The specificity of the assay (i.e., non-cross reactivity) is a function of the antibody-antigen relation and the size and variability of the binding region (again, the dots on the yellow rods). </a:t>
            </a:r>
          </a:p>
          <a:p>
            <a:pPr eaLnBrk="1" hangingPunct="1"/>
            <a:endParaRPr lang="en-US" smtClean="0"/>
          </a:p>
          <a:p>
            <a:pPr eaLnBrk="1" hangingPunct="1"/>
            <a:r>
              <a:rPr lang="en-US" smtClean="0"/>
              <a:t>A rinse step then clears all unbound protein from the fluid filled well.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3EF762-E8E0-4343-858A-AF787B913C6E}" type="slidenum">
              <a:rPr lang="en-US" sz="1200"/>
              <a:pPr eaLnBrk="1" hangingPunct="1"/>
              <a:t>7</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F2C10356-CA4B-4F45-A2F6-2D83F2FEC652}" type="slidenum">
              <a:rPr lang="en-US" smtClean="0"/>
              <a:pPr/>
              <a:t>62</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Finally, an antigen-chromophore is added to the well that indescriminately binds to proteins and is countable because of the chromophore. Prior to ELISA assays there were radioassays where this tag part was labelled with radioactivity to allow quantification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766CE24-A501-4228-B6C1-6FD56D13FBED}" type="slidenum">
              <a:rPr lang="en-US" smtClean="0"/>
              <a:pPr/>
              <a:t>63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Here, though, after a solution is added to the wells, the chromophore produces light that can be measured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116A8C1-2F21-44C3-A2D3-B2FD000EDE80}" type="slidenum">
              <a:rPr lang="en-US" smtClean="0"/>
              <a:pPr/>
              <a:t>64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A 96 well plate based assay and layout with wells with coordinates A1 – H12. Steps are to prepare solid phase, then prepare a set of standards and then add the prepared unknowns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F8F38B6-992A-496D-B8E5-384D538588A3}" type="slidenum">
              <a:rPr lang="en-US" smtClean="0"/>
              <a:pPr/>
              <a:t>65</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The inferring step relies upon the calibration curve. This curve converts the units as measured (RFU) into one that is meaningful (picograms per milliliter.</a:t>
            </a:r>
          </a:p>
          <a:p>
            <a:pPr eaLnBrk="1" hangingPunct="1"/>
            <a:endParaRPr lang="en-US" smtClean="0"/>
          </a:p>
          <a:p>
            <a:pPr eaLnBrk="1" hangingPunct="1"/>
            <a:r>
              <a:rPr lang="en-US" smtClean="0"/>
              <a:t>Conventionally, this is done for each and every plate/assay/batch that is run. Since each plate generally uses 8 times 2 replicates columns for calibration, this can add up in large studies. The number of calibrators by convention is meant to best reflect the function linking od and conc</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E655217-FDFF-4BC5-8F67-ACCAA17BC4E2}" type="slidenum">
              <a:rPr lang="en-US" smtClean="0"/>
              <a:pPr/>
              <a:t>66</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As shown here…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A405755B-5846-43E1-9F40-0F0163D40175}" type="slidenum">
              <a:rPr lang="en-US" smtClean="0"/>
              <a:pPr/>
              <a:t>68</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Why run each batch? </a:t>
            </a:r>
          </a:p>
          <a:p>
            <a:pPr eaLnBrk="1" hangingPunct="1"/>
            <a:endParaRPr lang="en-US" smtClean="0"/>
          </a:p>
          <a:p>
            <a:pPr eaLnBrk="1" hangingPunct="1"/>
            <a:r>
              <a:rPr lang="en-US" smtClean="0"/>
              <a:t>So, conventional approach entails a full calibration curve for each batch and using each curve independently of all others. That is, the calibration curve is applied to the data from a specific batch and only to that batch.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C6D844D4-D455-4FE9-9E40-3E5F609728B6}" type="slidenum">
              <a:rPr lang="en-US" smtClean="0"/>
              <a:pPr/>
              <a:t>69</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These are the results we observed in the CPP following a batch-specific calibration approach</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01C83BA-68DD-4FF4-9B0C-0C1513F1F7A6}" type="slidenum">
              <a:rPr lang="en-US" smtClean="0"/>
              <a:pPr/>
              <a:t>70</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smtClean="0"/>
              <a:t>These are the results we observed in the CPP following a batch-specific calibration approach – here just focusing on GCSF. Both results are from conditional logistic regression models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E754B23-17CF-47D5-9C93-DAA3F5652F3A}" type="slidenum">
              <a:rPr lang="en-US" smtClean="0"/>
              <a:pPr/>
              <a:t>71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z="1600" dirty="0" smtClean="0"/>
              <a:t>Our aim was to consider alternatives to this approach. As a given, we consider data where each batch includes the calibration series and the unknowns, and then evaluate other approaches to using each set of calibrators independent of the others. Our first interest was to see if the different approaches would have any impact on risk estimation in the dataset we were using. Secondarily, whatever variation we might observe in the real data, we wanted to see how those differences were related to bias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13A50E-F981-184B-8E92-F61A8E48CC90}" type="slidenum">
              <a:rPr lang="en-US" sz="1200"/>
              <a:pPr eaLnBrk="1" hangingPunct="1"/>
              <a:t>8</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8E0CB2B7-5D65-4A6F-AD54-994624462BFA}" type="slidenum">
              <a:rPr lang="en-US" smtClean="0"/>
              <a:pPr/>
              <a:t>72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15CF20A8-79AE-42CD-8032-9F3BFE81BE3F}" type="slidenum">
              <a:rPr lang="en-US" smtClean="0"/>
              <a:pPr/>
              <a:t>73</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Replicates shown here as pairs in columns. These points are for the most concentrated of the standards with ‘known’ concentration = 6000</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BE80CDCC-754B-4C2F-88B8-EB6F1BF80EB2}" type="slidenum">
              <a:rPr lang="en-US" smtClean="0"/>
              <a:pPr/>
              <a:t>74</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Replicates shown here as pairs in columns. These points are for the first dilution of the standard with ‘known’ concentration = 2000</a:t>
            </a:r>
          </a:p>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2FC8678-8765-432D-99B1-1016C8575C95}" type="slidenum">
              <a:rPr lang="en-US" smtClean="0"/>
              <a:pPr/>
              <a:t>75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Variability results across the range of calibrators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05CED496-82B5-489B-8CA4-9C6B45E9C4F8}" type="slidenum">
              <a:rPr lang="en-US" smtClean="0"/>
              <a:pPr/>
              <a:t>76</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Variability results across the range of calibrators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31C1EEF-86B0-452D-9E43-A6C5734154C5}" type="slidenum">
              <a:rPr lang="en-US" smtClean="0"/>
              <a:pPr/>
              <a:t>77</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Some slightly sigmoidal and with minimal interreplicate variability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87FB7FC-4153-44F6-83FA-73F3D30747D3}" type="slidenum">
              <a:rPr lang="en-US" smtClean="0"/>
              <a:pPr/>
              <a:t>78</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Others decidedly sigmoidal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5C5B779-F2E5-4A35-B9E0-E5798517F3F1}" type="slidenum">
              <a:rPr lang="en-US" smtClean="0"/>
              <a:pPr/>
              <a:t>79</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t>Variability in the calibration series: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400ABB7-DC4B-4C8E-81C3-227ED1A91ED9}" type="slidenum">
              <a:rPr lang="en-US" smtClean="0"/>
              <a:pPr/>
              <a:t>80</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Sometimes extreme, but still producing an assay measurement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459DAEB-FFBA-4E9E-A468-1C6E49BE910A}" type="slidenum">
              <a:rPr lang="en-US" smtClean="0"/>
              <a:pPr/>
              <a:t>81</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Sometimes extreme, but still producing an assay measurement and with potentially large leverage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1555D2-0836-1540-A5EF-0C36CA6D2E44}" type="slidenum">
              <a:rPr lang="en-US" sz="1200"/>
              <a:pPr eaLnBrk="1" hangingPunct="1"/>
              <a:t>9</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022E8914-CB88-4C22-9F0F-1F4755537218}" type="slidenum">
              <a:rPr lang="en-US" smtClean="0"/>
              <a:pPr/>
              <a:t>82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Sometimes extreme, but still producing an assay measurement and less potential leverage</a:t>
            </a:r>
          </a:p>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022E8914-CB88-4C22-9F0F-1F4755537218}" type="slidenum">
              <a:rPr lang="en-US" smtClean="0"/>
              <a:pPr/>
              <a:t>83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Variability in the calibration series:</a:t>
            </a:r>
          </a:p>
          <a:p>
            <a:pPr eaLnBrk="1" hangingPunct="1"/>
            <a:r>
              <a:rPr lang="en-US" smtClean="0"/>
              <a:t>Sometimes extreme, but still producing an assay measurement and less potential leverage</a:t>
            </a:r>
          </a:p>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6A3EDEE2-0B34-491C-AC96-29BBB5F553E8}" type="slidenum">
              <a:rPr lang="en-US" smtClean="0"/>
              <a:pPr/>
              <a:t>84</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35C9792D-0904-4103-9FA3-A115725332B8}" type="slidenum">
              <a:rPr lang="en-US" smtClean="0"/>
              <a:pPr/>
              <a:t>85</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ED52F3C4-4676-4B39-88D1-82090FC3A701}" type="slidenum">
              <a:rPr lang="en-US" smtClean="0"/>
              <a:pPr/>
              <a:t>86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38EDBC90-A33D-4271-8523-E541659F3FEF}" type="slidenum">
              <a:rPr lang="en-US" smtClean="0"/>
              <a:pPr/>
              <a:t>87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99B4C39D-AE95-41B1-9F95-9704152741E4}" type="slidenum">
              <a:rPr lang="en-US" smtClean="0"/>
              <a:pPr/>
              <a:t>88</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E02E50-8A0C-4757-A92D-17CECA6E7366}" type="slidenum">
              <a:rPr lang="en-US" smtClean="0"/>
              <a:pPr>
                <a:defRPr/>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1641B-699E-8D43-B477-C6DC4A38CE57}" type="slidenum">
              <a:rPr lang="en-US" sz="1200"/>
              <a:pPr eaLnBrk="1" hangingPunct="1"/>
              <a:t>10</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A66897-75FB-4747-A0EB-AA39DC779704}" type="slidenum">
              <a:rPr lang="en-US">
                <a:cs typeface="Arial" charset="0"/>
              </a:rPr>
              <a:pPr fontAlgn="base">
                <a:spcBef>
                  <a:spcPct val="0"/>
                </a:spcBef>
                <a:spcAft>
                  <a:spcPct val="0"/>
                </a:spcAft>
              </a:pPr>
              <a:t>92</a:t>
            </a:fld>
            <a:endParaRPr lang="en-US">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216DDEAD-4663-4B1E-9546-64C325759330}" type="slidenum">
              <a:rPr lang="en-US" smtClean="0"/>
              <a:pPr/>
              <a:t>93</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fld id="{78109ED5-0207-49F4-9AC2-30F9BA24D276}" type="slidenum">
              <a:rPr lang="en-US" smtClean="0"/>
              <a:pPr/>
              <a:t>94</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p>
        </p:txBody>
      </p:sp>
      <p:sp>
        <p:nvSpPr>
          <p:cNvPr id="211972" name="Slide Number Placeholder 3"/>
          <p:cNvSpPr>
            <a:spLocks noGrp="1"/>
          </p:cNvSpPr>
          <p:nvPr>
            <p:ph type="sldNum" sz="quarter" idx="5"/>
          </p:nvPr>
        </p:nvSpPr>
        <p:spPr>
          <a:noFill/>
        </p:spPr>
        <p:txBody>
          <a:bodyPr/>
          <a:lstStyle/>
          <a:p>
            <a:fld id="{65F932A8-8044-4958-9C78-68F5F698051E}" type="slidenum">
              <a:rPr lang="en-US" smtClean="0"/>
              <a:pPr/>
              <a:t>95</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212996" name="Slide Number Placeholder 3"/>
          <p:cNvSpPr>
            <a:spLocks noGrp="1"/>
          </p:cNvSpPr>
          <p:nvPr>
            <p:ph type="sldNum" sz="quarter" idx="5"/>
          </p:nvPr>
        </p:nvSpPr>
        <p:spPr>
          <a:noFill/>
        </p:spPr>
        <p:txBody>
          <a:bodyPr/>
          <a:lstStyle/>
          <a:p>
            <a:fld id="{5FF4AF92-B119-4512-BEE6-BCE19D5A13F1}" type="slidenum">
              <a:rPr lang="en-US" smtClean="0"/>
              <a:pPr/>
              <a:t>96</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7FB2B28C-96EC-476C-A123-EA0A33ADE468}" type="slidenum">
              <a:rPr lang="en-US" smtClean="0"/>
              <a:pPr/>
              <a:t>97</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mtClean="0"/>
              <a:t>Forward vs reverse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870D9E03-0094-4ED6-A02C-C353D129E1C8}" type="slidenum">
              <a:rPr lang="en-US" smtClean="0"/>
              <a:pPr/>
              <a:t>98</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mtClean="0"/>
              <a:t>Other effects including day, technicians, other factors</a:t>
            </a:r>
          </a:p>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1C25D28-3990-4D95-9035-40D9216BCC8A}" type="slidenum">
              <a:rPr lang="en-US" smtClean="0"/>
              <a:pPr/>
              <a:t>99</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B9AEDBDF-2B51-4658-A7A3-00606CCE4F06}" type="slidenum">
              <a:rPr lang="en-US" smtClean="0"/>
              <a:pPr/>
              <a:t>100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r>
              <a:rPr lang="en-US" smtClean="0"/>
              <a:t>From the calibration experiment parameter estimates, concentration in the unknowns was determined for the linear models, and using the quadratic formula for the curvilinear models.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4789B7F-03D8-4980-8289-D98814319E9F}" type="slidenum">
              <a:rPr lang="en-US" smtClean="0"/>
              <a:pPr/>
              <a:t>101</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r>
              <a:rPr lang="en-US" smtClean="0"/>
              <a:t>From the calibration experiment parameter estimates, concentration in the unknowns was determined for the linear models, and using the quadratic formula for the curvilinear models.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1663" y="141288"/>
            <a:ext cx="1938337" cy="647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6650" y="141288"/>
            <a:ext cx="5662613" cy="647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289800" cy="6524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650" y="1647825"/>
            <a:ext cx="3800475" cy="496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89525" y="1647825"/>
            <a:ext cx="3800475" cy="496411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36650" y="141288"/>
            <a:ext cx="7289800" cy="6524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36650" y="1647825"/>
            <a:ext cx="38004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9525" y="1647825"/>
            <a:ext cx="38004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36650" y="4205288"/>
            <a:ext cx="3800475"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89525" y="4205288"/>
            <a:ext cx="3800475"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289800" cy="6524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36650" y="1647825"/>
            <a:ext cx="3800475" cy="496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9525" y="1647825"/>
            <a:ext cx="3800475" cy="496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289800" cy="6524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36650" y="1647825"/>
            <a:ext cx="3800475" cy="496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9525" y="1647825"/>
            <a:ext cx="38004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89525" y="4205288"/>
            <a:ext cx="3800475"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a:defRPr/>
            </a:pPr>
            <a:fld id="{4875D8FF-F002-4A76-8187-02B25FB41454}" type="datetime1">
              <a:rPr lang="en-US" altLang="en-US" smtClean="0"/>
              <a:pPr>
                <a:defRPr/>
              </a:pPr>
              <a:t>10/23/15</a:t>
            </a:fld>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C16F896D-401F-480E-B9D6-F9C8237B652F}"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A2611A3D-CD69-4E81-9E74-42E7E8DB0976}" type="datetime1">
              <a:rPr lang="en-US" smtClean="0"/>
              <a:pPr>
                <a:defRPr/>
              </a:pPr>
              <a:t>10/23/15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9969977-AA74-45E3-8040-7E0D4A0598B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latin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defRPr/>
            </a:pPr>
            <a:fld id="{53202359-D5C8-40FF-BCF2-68FC3C172448}" type="datetime1">
              <a:rPr lang="en-US" smtClean="0"/>
              <a:pPr>
                <a:defRPr/>
              </a:pPr>
              <a:t>10/23/15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0464859B-DAD5-4DD9-8DAC-B8E1AAFDEC5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buSzPct val="140000"/>
              <a:buFont typeface="Wingdings" pitchFamily="2" charset="2"/>
              <a:buChar char="§"/>
              <a:defRPr>
                <a:solidFill>
                  <a:srgbClr val="0000AC"/>
                </a:solidFill>
                <a:latin typeface="Calibri" pitchFamily="34" charset="0"/>
              </a:defRPr>
            </a:lvl1pPr>
            <a:lvl2pPr>
              <a:buSzPct val="100000"/>
              <a:buFont typeface="Wingdings" pitchFamily="2" charset="2"/>
              <a:buChar char="§"/>
              <a:defRPr>
                <a:solidFill>
                  <a:srgbClr val="0000AC"/>
                </a:solidFill>
                <a:latin typeface="Calibri" pitchFamily="34" charset="0"/>
              </a:defRPr>
            </a:lvl2pPr>
            <a:lvl3pPr>
              <a:buSzPct val="100000"/>
              <a:buFont typeface="Wingdings" pitchFamily="2" charset="2"/>
              <a:buChar char="§"/>
              <a:defRPr>
                <a:solidFill>
                  <a:srgbClr val="0000AC"/>
                </a:solidFill>
                <a:latin typeface="Calibri" pitchFamily="34" charset="0"/>
              </a:defRPr>
            </a:lvl3pPr>
            <a:lvl4pPr>
              <a:buClr>
                <a:srgbClr val="0000AC"/>
              </a:buClr>
              <a:defRPr>
                <a:solidFill>
                  <a:srgbClr val="0000AC"/>
                </a:solidFill>
                <a:latin typeface="Calibri" pitchFamily="34" charset="0"/>
              </a:defRPr>
            </a:lvl4pPr>
            <a:lvl5pPr>
              <a:buClr>
                <a:srgbClr val="4C2600"/>
              </a:buClr>
              <a:defRPr>
                <a:solidFill>
                  <a:srgbClr val="0000AC"/>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90D95DB0-A417-47C0-B68F-431E2ABE3819}" type="datetime1">
              <a:rPr lang="en-US" smtClean="0"/>
              <a:pPr>
                <a:defRPr/>
              </a:pPr>
              <a:t>10/23/15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033A665D-ED54-4C76-A1DF-7BD1F53A7B5A}"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DFE62D1E-9453-4581-B021-BEFC9896CD43}" type="datetime1">
              <a:rPr lang="en-US" smtClean="0"/>
              <a:pPr>
                <a:defRPr/>
              </a:pPr>
              <a:t>10/23/15</a:t>
            </a:fld>
            <a:endParaRPr lang="en-US"/>
          </a:p>
        </p:txBody>
      </p:sp>
      <p:sp>
        <p:nvSpPr>
          <p:cNvPr id="10" name="Slide Number Placeholder 9"/>
          <p:cNvSpPr>
            <a:spLocks noGrp="1"/>
          </p:cNvSpPr>
          <p:nvPr>
            <p:ph type="sldNum" sz="quarter" idx="16"/>
          </p:nvPr>
        </p:nvSpPr>
        <p:spPr/>
        <p:txBody>
          <a:bodyPr rtlCol="0"/>
          <a:lstStyle/>
          <a:p>
            <a:pPr>
              <a:defRPr/>
            </a:pPr>
            <a:fld id="{15BA1BB6-84BA-4469-A3C0-B98913BA4E71}"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C9B48044-9C84-4860-BBD4-B991E0DA9BD9}" type="datetime1">
              <a:rPr lang="en-US" smtClean="0"/>
              <a:pPr>
                <a:defRPr/>
              </a:pPr>
              <a:t>10/23/15</a:t>
            </a:fld>
            <a:endParaRPr lang="en-US"/>
          </a:p>
        </p:txBody>
      </p:sp>
      <p:sp>
        <p:nvSpPr>
          <p:cNvPr id="12" name="Slide Number Placeholder 11"/>
          <p:cNvSpPr>
            <a:spLocks noGrp="1"/>
          </p:cNvSpPr>
          <p:nvPr>
            <p:ph type="sldNum" sz="quarter" idx="16"/>
          </p:nvPr>
        </p:nvSpPr>
        <p:spPr/>
        <p:txBody>
          <a:bodyPr rtlCol="0"/>
          <a:lstStyle/>
          <a:p>
            <a:pPr>
              <a:defRPr/>
            </a:pPr>
            <a:fld id="{7545E174-1661-44C9-8486-483C08CBA83F}"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EA709A3-07AD-4C1C-BA69-2165A2267457}" type="datetime1">
              <a:rPr lang="en-US" smtClean="0"/>
              <a:pPr>
                <a:defRPr/>
              </a:pPr>
              <a:t>10/23/15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7F777F3F-5AFF-45C7-A8E8-067A4572F38B}"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6B203C-411A-4971-987E-BB495DBB6665}" type="datetime1">
              <a:rPr lang="en-US" smtClean="0"/>
              <a:pPr>
                <a:defRPr/>
              </a:pPr>
              <a:t>10/23/15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AD4E094-EF30-49ED-9977-E253E6AB968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448F2C3-C284-4935-AA13-3D96DFC00644}" type="datetime1">
              <a:rPr lang="en-US" smtClean="0"/>
              <a:pPr>
                <a:defRPr/>
              </a:pPr>
              <a:t>10/23/15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D406B84-D01C-4EE6-BFE3-854BC16B2AA9}"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C58E57E8-A9BC-4212-ADAE-D4383B7A1507}" type="datetime1">
              <a:rPr lang="en-US" smtClean="0"/>
              <a:pPr>
                <a:defRPr/>
              </a:pPr>
              <a:t>10/23/15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E63EBCDE-1E88-47BE-B2AC-F65461576771}"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E5369D8-BAF4-4B24-8769-27DE9E6DD4D8}" type="datetime1">
              <a:rPr lang="en-US" smtClean="0"/>
              <a:pPr>
                <a:defRPr/>
              </a:pPr>
              <a:t>10/23/15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2AE8FE-63BF-4669-BBCB-86DF6CE9F51E}"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3490B9C2-B294-4666-B111-D0AA3C95AB39}" type="datetime1">
              <a:rPr lang="en-US" smtClean="0"/>
              <a:pPr>
                <a:defRPr/>
              </a:pPr>
              <a:t>10/23/15</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F111D8C8-B80C-4D99-81B7-E4C97E9F84E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289800" cy="6524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650" y="1647825"/>
            <a:ext cx="3800475" cy="496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89525" y="1647825"/>
            <a:ext cx="3800475" cy="4964113"/>
          </a:xfrm>
        </p:spPr>
        <p:txBody>
          <a:bodyPr rtlCol="0">
            <a:normAutofit/>
          </a:bodyPr>
          <a:lstStyle/>
          <a:p>
            <a:pPr lvl="0"/>
            <a:endParaRPr lang="en-US" noProof="0" smtClea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36650" y="141288"/>
            <a:ext cx="7289800" cy="6524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36650" y="1647825"/>
            <a:ext cx="38004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9525" y="1647825"/>
            <a:ext cx="38004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36650" y="4205288"/>
            <a:ext cx="3800475"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89525" y="4205288"/>
            <a:ext cx="3800475" cy="240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6650" y="1647825"/>
            <a:ext cx="3800475" cy="4964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9525" y="1647825"/>
            <a:ext cx="3800475" cy="4964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E2F90"/>
        </a:solidFill>
        <a:effectLst/>
      </p:bgPr>
    </p:bg>
    <p:spTree>
      <p:nvGrpSpPr>
        <p:cNvPr id="1" name=""/>
        <p:cNvGrpSpPr/>
        <p:nvPr/>
      </p:nvGrpSpPr>
      <p:grpSpPr>
        <a:xfrm>
          <a:off x="0" y="0"/>
          <a:ext cx="0" cy="0"/>
          <a:chOff x="0" y="0"/>
          <a:chExt cx="0" cy="0"/>
        </a:xfrm>
      </p:grpSpPr>
      <p:pic>
        <p:nvPicPr>
          <p:cNvPr id="26626" name="Picture 2" descr="Building 1 Slice"/>
          <p:cNvPicPr>
            <a:picLocks noChangeAspect="1" noChangeArrowheads="1"/>
          </p:cNvPicPr>
          <p:nvPr/>
        </p:nvPicPr>
        <p:blipFill>
          <a:blip r:embed="rId18" cstate="print"/>
          <a:srcRect r="2472"/>
          <a:stretch>
            <a:fillRect/>
          </a:stretch>
        </p:blipFill>
        <p:spPr bwMode="auto">
          <a:xfrm>
            <a:off x="0" y="0"/>
            <a:ext cx="9398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1136650" y="141288"/>
            <a:ext cx="7289800" cy="652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nvPr>
        </p:nvSpPr>
        <p:spPr bwMode="auto">
          <a:xfrm>
            <a:off x="1136650" y="1647825"/>
            <a:ext cx="7753350" cy="4964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6629" name="Picture 6" descr="NIH Logo"/>
          <p:cNvPicPr>
            <a:picLocks noChangeAspect="1" noChangeArrowheads="1"/>
          </p:cNvPicPr>
          <p:nvPr/>
        </p:nvPicPr>
        <p:blipFill>
          <a:blip r:embed="rId19" cstate="print"/>
          <a:srcRect/>
          <a:stretch>
            <a:fillRect/>
          </a:stretch>
        </p:blipFill>
        <p:spPr bwMode="auto">
          <a:xfrm>
            <a:off x="47625" y="6324600"/>
            <a:ext cx="485775" cy="485775"/>
          </a:xfrm>
          <a:prstGeom prst="rect">
            <a:avLst/>
          </a:prstGeom>
          <a:noFill/>
          <a:ln w="9525">
            <a:noFill/>
            <a:miter lim="800000"/>
            <a:headEnd/>
            <a:tailEnd/>
          </a:ln>
        </p:spPr>
      </p:pic>
      <p:pic>
        <p:nvPicPr>
          <p:cNvPr id="26630" name="Picture 7" descr="DHHS Logo"/>
          <p:cNvPicPr>
            <a:picLocks noChangeAspect="1" noChangeArrowheads="1"/>
          </p:cNvPicPr>
          <p:nvPr/>
        </p:nvPicPr>
        <p:blipFill>
          <a:blip r:embed="rId20" cstate="print"/>
          <a:srcRect/>
          <a:stretch>
            <a:fillRect/>
          </a:stretch>
        </p:blipFill>
        <p:spPr bwMode="auto">
          <a:xfrm>
            <a:off x="76200" y="76200"/>
            <a:ext cx="496888" cy="496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17" r:id="rId16"/>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Myriad Web" pitchFamily="34" charset="0"/>
        </a:defRPr>
      </a:lvl2pPr>
      <a:lvl3pPr algn="l" rtl="0" eaLnBrk="0" fontAlgn="base" hangingPunct="0">
        <a:spcBef>
          <a:spcPct val="0"/>
        </a:spcBef>
        <a:spcAft>
          <a:spcPct val="0"/>
        </a:spcAft>
        <a:defRPr sz="3200" b="1">
          <a:solidFill>
            <a:schemeClr val="bg1"/>
          </a:solidFill>
          <a:latin typeface="Myriad Web" pitchFamily="34" charset="0"/>
        </a:defRPr>
      </a:lvl3pPr>
      <a:lvl4pPr algn="l" rtl="0" eaLnBrk="0" fontAlgn="base" hangingPunct="0">
        <a:spcBef>
          <a:spcPct val="0"/>
        </a:spcBef>
        <a:spcAft>
          <a:spcPct val="0"/>
        </a:spcAft>
        <a:defRPr sz="3200" b="1">
          <a:solidFill>
            <a:schemeClr val="bg1"/>
          </a:solidFill>
          <a:latin typeface="Myriad Web" pitchFamily="34" charset="0"/>
        </a:defRPr>
      </a:lvl4pPr>
      <a:lvl5pPr algn="l" rtl="0" eaLnBrk="0" fontAlgn="base" hangingPunct="0">
        <a:spcBef>
          <a:spcPct val="0"/>
        </a:spcBef>
        <a:spcAft>
          <a:spcPct val="0"/>
        </a:spcAft>
        <a:defRPr sz="3200" b="1">
          <a:solidFill>
            <a:schemeClr val="bg1"/>
          </a:solidFill>
          <a:latin typeface="Myriad Web" pitchFamily="34" charset="0"/>
        </a:defRPr>
      </a:lvl5pPr>
      <a:lvl6pPr marL="457200" algn="l" rtl="0" fontAlgn="base">
        <a:spcBef>
          <a:spcPct val="0"/>
        </a:spcBef>
        <a:spcAft>
          <a:spcPct val="0"/>
        </a:spcAft>
        <a:defRPr sz="3200" b="1">
          <a:solidFill>
            <a:schemeClr val="bg1"/>
          </a:solidFill>
          <a:latin typeface="Myriad Web" pitchFamily="34" charset="0"/>
        </a:defRPr>
      </a:lvl6pPr>
      <a:lvl7pPr marL="914400" algn="l" rtl="0" fontAlgn="base">
        <a:spcBef>
          <a:spcPct val="0"/>
        </a:spcBef>
        <a:spcAft>
          <a:spcPct val="0"/>
        </a:spcAft>
        <a:defRPr sz="3200" b="1">
          <a:solidFill>
            <a:schemeClr val="bg1"/>
          </a:solidFill>
          <a:latin typeface="Myriad Web" pitchFamily="34" charset="0"/>
        </a:defRPr>
      </a:lvl7pPr>
      <a:lvl8pPr marL="1371600" algn="l" rtl="0" fontAlgn="base">
        <a:spcBef>
          <a:spcPct val="0"/>
        </a:spcBef>
        <a:spcAft>
          <a:spcPct val="0"/>
        </a:spcAft>
        <a:defRPr sz="3200" b="1">
          <a:solidFill>
            <a:schemeClr val="bg1"/>
          </a:solidFill>
          <a:latin typeface="Myriad Web" pitchFamily="34" charset="0"/>
        </a:defRPr>
      </a:lvl8pPr>
      <a:lvl9pPr marL="1828800" algn="l" rtl="0" fontAlgn="base">
        <a:spcBef>
          <a:spcPct val="0"/>
        </a:spcBef>
        <a:spcAft>
          <a:spcPct val="0"/>
        </a:spcAft>
        <a:defRPr sz="3200" b="1">
          <a:solidFill>
            <a:schemeClr val="bg1"/>
          </a:solidFill>
          <a:latin typeface="Myriad Web" pitchFamily="34" charset="0"/>
        </a:defRPr>
      </a:lvl9pPr>
    </p:titleStyle>
    <p:bodyStyle>
      <a:lvl1pPr marL="342900" indent="-342900" algn="l" rtl="0" eaLnBrk="0" fontAlgn="base" hangingPunct="0">
        <a:spcBef>
          <a:spcPct val="20000"/>
        </a:spcBef>
        <a:spcAft>
          <a:spcPct val="0"/>
        </a:spcAft>
        <a:buClr>
          <a:srgbClr val="FFD700"/>
        </a:buClr>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lr>
          <a:srgbClr val="FFD700"/>
        </a:buClr>
        <a:buFont typeface="Myriad Web" pitchFamily="34" charset="0"/>
        <a:buChar char="–"/>
        <a:defRPr>
          <a:solidFill>
            <a:schemeClr val="bg1"/>
          </a:solidFill>
          <a:latin typeface="+mn-lt"/>
        </a:defRPr>
      </a:lvl2pPr>
      <a:lvl3pPr marL="1143000" indent="-228600" algn="l" rtl="0" eaLnBrk="0" fontAlgn="base" hangingPunct="0">
        <a:spcBef>
          <a:spcPct val="20000"/>
        </a:spcBef>
        <a:spcAft>
          <a:spcPct val="0"/>
        </a:spcAft>
        <a:buClr>
          <a:srgbClr val="FFD700"/>
        </a:buClr>
        <a:buChar char="•"/>
        <a:defRPr sz="1600">
          <a:solidFill>
            <a:schemeClr val="bg1"/>
          </a:solidFill>
          <a:latin typeface="+mn-lt"/>
        </a:defRPr>
      </a:lvl3pPr>
      <a:lvl4pPr marL="1600200" indent="-228600" algn="l" rtl="0" eaLnBrk="0" fontAlgn="base" hangingPunct="0">
        <a:spcBef>
          <a:spcPct val="20000"/>
        </a:spcBef>
        <a:spcAft>
          <a:spcPct val="0"/>
        </a:spcAft>
        <a:buClr>
          <a:srgbClr val="FFD700"/>
        </a:buClr>
        <a:buChar char="–"/>
        <a:defRPr sz="1400">
          <a:solidFill>
            <a:schemeClr val="bg1"/>
          </a:solidFill>
          <a:latin typeface="+mn-lt"/>
        </a:defRPr>
      </a:lvl4pPr>
      <a:lvl5pPr marL="2057400" indent="-228600" algn="l" rtl="0" eaLnBrk="0" fontAlgn="base" hangingPunct="0">
        <a:spcBef>
          <a:spcPct val="20000"/>
        </a:spcBef>
        <a:spcAft>
          <a:spcPct val="0"/>
        </a:spcAft>
        <a:buClr>
          <a:srgbClr val="FFD700"/>
        </a:buClr>
        <a:buChar char="»"/>
        <a:defRPr sz="1200">
          <a:solidFill>
            <a:schemeClr val="bg1"/>
          </a:solidFill>
          <a:latin typeface="+mn-lt"/>
        </a:defRPr>
      </a:lvl5pPr>
      <a:lvl6pPr marL="2514600" indent="-228600" algn="l" rtl="0" fontAlgn="base">
        <a:spcBef>
          <a:spcPct val="20000"/>
        </a:spcBef>
        <a:spcAft>
          <a:spcPct val="0"/>
        </a:spcAft>
        <a:buClr>
          <a:srgbClr val="FFD700"/>
        </a:buClr>
        <a:buChar char="»"/>
        <a:defRPr sz="1200">
          <a:solidFill>
            <a:schemeClr val="bg1"/>
          </a:solidFill>
          <a:latin typeface="+mn-lt"/>
        </a:defRPr>
      </a:lvl6pPr>
      <a:lvl7pPr marL="2971800" indent="-228600" algn="l" rtl="0" fontAlgn="base">
        <a:spcBef>
          <a:spcPct val="20000"/>
        </a:spcBef>
        <a:spcAft>
          <a:spcPct val="0"/>
        </a:spcAft>
        <a:buClr>
          <a:srgbClr val="FFD700"/>
        </a:buClr>
        <a:buChar char="»"/>
        <a:defRPr sz="1200">
          <a:solidFill>
            <a:schemeClr val="bg1"/>
          </a:solidFill>
          <a:latin typeface="+mn-lt"/>
        </a:defRPr>
      </a:lvl7pPr>
      <a:lvl8pPr marL="3429000" indent="-228600" algn="l" rtl="0" fontAlgn="base">
        <a:spcBef>
          <a:spcPct val="20000"/>
        </a:spcBef>
        <a:spcAft>
          <a:spcPct val="0"/>
        </a:spcAft>
        <a:buClr>
          <a:srgbClr val="FFD700"/>
        </a:buClr>
        <a:buChar char="»"/>
        <a:defRPr sz="1200">
          <a:solidFill>
            <a:schemeClr val="bg1"/>
          </a:solidFill>
          <a:latin typeface="+mn-lt"/>
        </a:defRPr>
      </a:lvl8pPr>
      <a:lvl9pPr marL="3886200" indent="-228600" algn="l" rtl="0" fontAlgn="base">
        <a:spcBef>
          <a:spcPct val="20000"/>
        </a:spcBef>
        <a:spcAft>
          <a:spcPct val="0"/>
        </a:spcAft>
        <a:buClr>
          <a:srgbClr val="FFD700"/>
        </a:buClr>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E0C1F3F-2360-44BB-8B0C-8C7A31942AC4}" type="datetime1">
              <a:rPr lang="en-US" smtClean="0"/>
              <a:pPr/>
              <a:t>10/23/15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hf hdr="0" ftr="0" dt="0"/>
  <p:txStyles>
    <p:titleStyle>
      <a:lvl1pPr algn="l" rtl="0" eaLnBrk="1" latinLnBrk="0" hangingPunct="1">
        <a:spcBef>
          <a:spcPct val="0"/>
        </a:spcBef>
        <a:buNone/>
        <a:defRPr kumimoji="0" sz="4400" kern="1200">
          <a:solidFill>
            <a:schemeClr val="tx2"/>
          </a:solidFill>
          <a:latin typeface="Calibri"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12.wmf"/><Relationship Id="rId6" Type="http://schemas.openxmlformats.org/officeDocument/2006/relationships/oleObject" Target="../embeddings/oleObject5.bin"/><Relationship Id="rId7" Type="http://schemas.openxmlformats.org/officeDocument/2006/relationships/image" Target="../media/image13.wmf"/><Relationship Id="rId8" Type="http://schemas.openxmlformats.org/officeDocument/2006/relationships/oleObject" Target="../embeddings/oleObject6.bin"/><Relationship Id="rId9" Type="http://schemas.openxmlformats.org/officeDocument/2006/relationships/image" Target="../media/image14.emf"/><Relationship Id="rId10" Type="http://schemas.openxmlformats.org/officeDocument/2006/relationships/oleObject" Target="../embeddings/oleObject7.bin"/><Relationship Id="rId11"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4" Type="http://schemas.openxmlformats.org/officeDocument/2006/relationships/oleObject" Target="../embeddings/oleObject86.bin"/><Relationship Id="rId5" Type="http://schemas.openxmlformats.org/officeDocument/2006/relationships/image" Target="../media/image250.wmf"/><Relationship Id="rId6" Type="http://schemas.openxmlformats.org/officeDocument/2006/relationships/oleObject" Target="../embeddings/oleObject87.bin"/><Relationship Id="rId7" Type="http://schemas.openxmlformats.org/officeDocument/2006/relationships/image" Target="../media/image251.wmf"/><Relationship Id="rId1" Type="http://schemas.openxmlformats.org/officeDocument/2006/relationships/vmlDrawing" Target="../drawings/vmlDrawing31.vml"/><Relationship Id="rId2"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oleObject" Target="../embeddings/oleObject88.bin"/><Relationship Id="rId5" Type="http://schemas.openxmlformats.org/officeDocument/2006/relationships/image" Target="../media/image252.wmf"/><Relationship Id="rId6" Type="http://schemas.openxmlformats.org/officeDocument/2006/relationships/oleObject" Target="../embeddings/oleObject89.bin"/><Relationship Id="rId1" Type="http://schemas.openxmlformats.org/officeDocument/2006/relationships/vmlDrawing" Target="../drawings/vmlDrawing32.vml"/><Relationship Id="rId2"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oleObject" Target="../embeddings/oleObject90.bin"/><Relationship Id="rId5" Type="http://schemas.openxmlformats.org/officeDocument/2006/relationships/image" Target="../media/image253.wmf"/><Relationship Id="rId6" Type="http://schemas.openxmlformats.org/officeDocument/2006/relationships/oleObject" Target="../embeddings/oleObject91.bin"/><Relationship Id="rId7" Type="http://schemas.openxmlformats.org/officeDocument/2006/relationships/image" Target="../media/image254.wmf"/><Relationship Id="rId1" Type="http://schemas.openxmlformats.org/officeDocument/2006/relationships/vmlDrawing" Target="../drawings/vmlDrawing33.vml"/><Relationship Id="rId2"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oleObject" Target="../embeddings/oleObject92.bin"/><Relationship Id="rId5" Type="http://schemas.openxmlformats.org/officeDocument/2006/relationships/image" Target="../media/image255.wmf"/><Relationship Id="rId6" Type="http://schemas.openxmlformats.org/officeDocument/2006/relationships/oleObject" Target="../embeddings/oleObject93.bin"/><Relationship Id="rId7" Type="http://schemas.openxmlformats.org/officeDocument/2006/relationships/image" Target="../media/image256.wmf"/><Relationship Id="rId1" Type="http://schemas.openxmlformats.org/officeDocument/2006/relationships/vmlDrawing" Target="../drawings/vmlDrawing34.vml"/><Relationship Id="rId2"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oleObject" Target="../embeddings/oleObject94.bin"/><Relationship Id="rId5" Type="http://schemas.openxmlformats.org/officeDocument/2006/relationships/image" Target="../media/image257.wmf"/><Relationship Id="rId6" Type="http://schemas.openxmlformats.org/officeDocument/2006/relationships/oleObject" Target="../embeddings/oleObject95.bin"/><Relationship Id="rId7" Type="http://schemas.openxmlformats.org/officeDocument/2006/relationships/image" Target="../media/image258.wmf"/><Relationship Id="rId8" Type="http://schemas.openxmlformats.org/officeDocument/2006/relationships/oleObject" Target="../embeddings/oleObject96.bin"/><Relationship Id="rId9" Type="http://schemas.openxmlformats.org/officeDocument/2006/relationships/oleObject" Target="../embeddings/oleObject97.bin"/><Relationship Id="rId10" Type="http://schemas.openxmlformats.org/officeDocument/2006/relationships/image" Target="../media/image259.wmf"/><Relationship Id="rId1" Type="http://schemas.openxmlformats.org/officeDocument/2006/relationships/vmlDrawing" Target="../drawings/vmlDrawing35.vml"/><Relationship Id="rId2"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oleObject" Target="../embeddings/oleObject98.bin"/><Relationship Id="rId5" Type="http://schemas.openxmlformats.org/officeDocument/2006/relationships/image" Target="../media/image260.wmf"/><Relationship Id="rId1" Type="http://schemas.openxmlformats.org/officeDocument/2006/relationships/vmlDrawing" Target="../drawings/vmlDrawing36.vml"/><Relationship Id="rId2"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6.xml"/><Relationship Id="rId3" Type="http://schemas.openxmlformats.org/officeDocument/2006/relationships/image" Target="../media/image261.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7.xml"/><Relationship Id="rId3" Type="http://schemas.openxmlformats.org/officeDocument/2006/relationships/image" Target="../media/image26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16.wmf"/><Relationship Id="rId6" Type="http://schemas.openxmlformats.org/officeDocument/2006/relationships/oleObject" Target="../embeddings/oleObject9.bin"/><Relationship Id="rId7" Type="http://schemas.openxmlformats.org/officeDocument/2006/relationships/image" Target="../media/image17.emf"/><Relationship Id="rId8" Type="http://schemas.openxmlformats.org/officeDocument/2006/relationships/oleObject" Target="../embeddings/oleObject10.bin"/><Relationship Id="rId9"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3" Type="http://schemas.openxmlformats.org/officeDocument/2006/relationships/image" Target="../media/image263.wmf"/><Relationship Id="rId4" Type="http://schemas.openxmlformats.org/officeDocument/2006/relationships/image" Target="../media/image264.wmf"/><Relationship Id="rId1" Type="http://schemas.openxmlformats.org/officeDocument/2006/relationships/slideLayout" Target="../slideLayouts/slideLayout2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3" Type="http://schemas.openxmlformats.org/officeDocument/2006/relationships/image" Target="../media/image263.wmf"/><Relationship Id="rId4" Type="http://schemas.openxmlformats.org/officeDocument/2006/relationships/image" Target="../media/image265.wmf"/><Relationship Id="rId1" Type="http://schemas.openxmlformats.org/officeDocument/2006/relationships/slideLayout" Target="../slideLayouts/slideLayout2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1.bin"/><Relationship Id="rId5" Type="http://schemas.openxmlformats.org/officeDocument/2006/relationships/image" Target="../media/image19.wmf"/><Relationship Id="rId6" Type="http://schemas.openxmlformats.org/officeDocument/2006/relationships/oleObject" Target="../embeddings/oleObject12.bin"/><Relationship Id="rId7" Type="http://schemas.openxmlformats.org/officeDocument/2006/relationships/image" Target="../media/image20.emf"/><Relationship Id="rId8" Type="http://schemas.openxmlformats.org/officeDocument/2006/relationships/oleObject" Target="../embeddings/oleObject13.bin"/><Relationship Id="rId9"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4.bin"/><Relationship Id="rId5" Type="http://schemas.openxmlformats.org/officeDocument/2006/relationships/image" Target="../media/image21.wmf"/><Relationship Id="rId6" Type="http://schemas.openxmlformats.org/officeDocument/2006/relationships/oleObject" Target="../embeddings/oleObject15.bin"/><Relationship Id="rId7"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6.bin"/><Relationship Id="rId5" Type="http://schemas.openxmlformats.org/officeDocument/2006/relationships/image" Target="../media/image23.wmf"/><Relationship Id="rId6" Type="http://schemas.openxmlformats.org/officeDocument/2006/relationships/oleObject" Target="../embeddings/oleObject17.bin"/><Relationship Id="rId7" Type="http://schemas.openxmlformats.org/officeDocument/2006/relationships/oleObject" Target="../embeddings/Microsoft_Excel_97_-_2004_Worksheet1.xls"/><Relationship Id="rId8"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Microsoft_Excel_97_-_2004_Worksheet4.xls"/><Relationship Id="rId12" Type="http://schemas.openxmlformats.org/officeDocument/2006/relationships/image" Target="../media/image27.emf"/><Relationship Id="rId1" Type="http://schemas.openxmlformats.org/officeDocument/2006/relationships/vmlDrawing" Target="../drawings/vmlDrawing7.vml"/><Relationship Id="rId2" Type="http://schemas.openxmlformats.org/officeDocument/2006/relationships/slideLayout" Target="../slideLayouts/slideLayout20.xml"/><Relationship Id="rId3" Type="http://schemas.openxmlformats.org/officeDocument/2006/relationships/notesSlide" Target="../notesSlides/notesSlide17.xml"/><Relationship Id="rId4" Type="http://schemas.openxmlformats.org/officeDocument/2006/relationships/oleObject" Target="../embeddings/oleObject18.bin"/><Relationship Id="rId5" Type="http://schemas.openxmlformats.org/officeDocument/2006/relationships/oleObject" Target="../embeddings/Microsoft_Excel_97_-_2004_Worksheet2.xls"/><Relationship Id="rId6" Type="http://schemas.openxmlformats.org/officeDocument/2006/relationships/image" Target="../media/image25.emf"/><Relationship Id="rId7" Type="http://schemas.openxmlformats.org/officeDocument/2006/relationships/oleObject" Target="../embeddings/oleObject19.bin"/><Relationship Id="rId8" Type="http://schemas.openxmlformats.org/officeDocument/2006/relationships/oleObject" Target="../embeddings/Microsoft_Excel_97_-_2004_Worksheet3.xls"/><Relationship Id="rId9" Type="http://schemas.openxmlformats.org/officeDocument/2006/relationships/image" Target="../media/image26.emf"/><Relationship Id="rId10"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1.bin"/><Relationship Id="rId5" Type="http://schemas.openxmlformats.org/officeDocument/2006/relationships/oleObject" Target="../embeddings/Microsoft_Excel_97_-_2004_Worksheet5.xls"/><Relationship Id="rId6" Type="http://schemas.openxmlformats.org/officeDocument/2006/relationships/image" Target="../media/image28.png"/><Relationship Id="rId7" Type="http://schemas.openxmlformats.org/officeDocument/2006/relationships/chart" Target="../charts/chart1.xml"/><Relationship Id="rId8" Type="http://schemas.openxmlformats.org/officeDocument/2006/relationships/oleObject" Target="../embeddings/oleObject22.bin"/><Relationship Id="rId9" Type="http://schemas.openxmlformats.org/officeDocument/2006/relationships/oleObject" Target="../embeddings/Microsoft_Excel_97_-_2004_Worksheet6.xls"/><Relationship Id="rId10" Type="http://schemas.openxmlformats.org/officeDocument/2006/relationships/image" Target="../media/image27.emf"/><Relationship Id="rId11" Type="http://schemas.openxmlformats.org/officeDocument/2006/relationships/chart" Target="../charts/chart2.xml"/><Relationship Id="rId1" Type="http://schemas.openxmlformats.org/officeDocument/2006/relationships/vmlDrawing" Target="../drawings/vmlDrawing8.vml"/><Relationship Id="rId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3.bin"/><Relationship Id="rId5" Type="http://schemas.openxmlformats.org/officeDocument/2006/relationships/oleObject" Target="../embeddings/Microsoft_Excel_97_-_2004_Worksheet7.xls"/><Relationship Id="rId6" Type="http://schemas.openxmlformats.org/officeDocument/2006/relationships/image" Target="../media/image29.emf"/><Relationship Id="rId7" Type="http://schemas.openxmlformats.org/officeDocument/2006/relationships/oleObject" Target="../embeddings/oleObject24.bin"/><Relationship Id="rId8" Type="http://schemas.openxmlformats.org/officeDocument/2006/relationships/oleObject" Target="../embeddings/Microsoft_Excel_97_-_2004_Worksheet8.xls"/><Relationship Id="rId9"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5.bin"/><Relationship Id="rId5" Type="http://schemas.openxmlformats.org/officeDocument/2006/relationships/oleObject" Target="../embeddings/Microsoft_Excel_97_-_2004_Worksheet9.xls"/><Relationship Id="rId6"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6.bin"/><Relationship Id="rId5" Type="http://schemas.openxmlformats.org/officeDocument/2006/relationships/oleObject" Target="../embeddings/Microsoft_Word_97_-_2004_Document10.doc"/><Relationship Id="rId6" Type="http://schemas.openxmlformats.org/officeDocument/2006/relationships/image" Target="../media/image31.emf"/><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7.bin"/><Relationship Id="rId5" Type="http://schemas.openxmlformats.org/officeDocument/2006/relationships/image" Target="../media/image32.wmf"/><Relationship Id="rId6" Type="http://schemas.openxmlformats.org/officeDocument/2006/relationships/oleObject" Target="../embeddings/oleObject28.bin"/><Relationship Id="rId7" Type="http://schemas.openxmlformats.org/officeDocument/2006/relationships/image" Target="../media/image33.wmf"/><Relationship Id="rId8" Type="http://schemas.openxmlformats.org/officeDocument/2006/relationships/oleObject" Target="../embeddings/oleObject29.bin"/><Relationship Id="rId9" Type="http://schemas.openxmlformats.org/officeDocument/2006/relationships/image" Target="../media/image34.emf"/><Relationship Id="rId10" Type="http://schemas.openxmlformats.org/officeDocument/2006/relationships/oleObject" Target="../embeddings/oleObject30.bin"/><Relationship Id="rId11" Type="http://schemas.openxmlformats.org/officeDocument/2006/relationships/image" Target="../media/image35.wmf"/><Relationship Id="rId1" Type="http://schemas.openxmlformats.org/officeDocument/2006/relationships/vmlDrawing" Target="../drawings/vmlDrawing12.vml"/><Relationship Id="rId2"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1.bin"/><Relationship Id="rId5" Type="http://schemas.openxmlformats.org/officeDocument/2006/relationships/image" Target="../media/image36.wmf"/><Relationship Id="rId6" Type="http://schemas.openxmlformats.org/officeDocument/2006/relationships/oleObject" Target="../embeddings/oleObject32.bin"/><Relationship Id="rId7" Type="http://schemas.openxmlformats.org/officeDocument/2006/relationships/image" Target="../media/image37.wmf"/><Relationship Id="rId1" Type="http://schemas.openxmlformats.org/officeDocument/2006/relationships/vmlDrawing" Target="../drawings/vmlDrawing13.vml"/><Relationship Id="rId2"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3.bin"/><Relationship Id="rId5" Type="http://schemas.openxmlformats.org/officeDocument/2006/relationships/image" Target="../media/image38.wmf"/><Relationship Id="rId1" Type="http://schemas.openxmlformats.org/officeDocument/2006/relationships/vmlDrawing" Target="../drawings/vmlDrawing14.vml"/><Relationship Id="rId2"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34.bin"/><Relationship Id="rId5" Type="http://schemas.openxmlformats.org/officeDocument/2006/relationships/image" Target="../media/image39.wmf"/><Relationship Id="rId6" Type="http://schemas.openxmlformats.org/officeDocument/2006/relationships/oleObject" Target="../embeddings/oleObject35.bin"/><Relationship Id="rId7" Type="http://schemas.openxmlformats.org/officeDocument/2006/relationships/image" Target="../media/image40.wmf"/><Relationship Id="rId8" Type="http://schemas.openxmlformats.org/officeDocument/2006/relationships/oleObject" Target="../embeddings/oleObject36.bin"/><Relationship Id="rId9" Type="http://schemas.openxmlformats.org/officeDocument/2006/relationships/image" Target="../media/image41.wmf"/><Relationship Id="rId10" Type="http://schemas.openxmlformats.org/officeDocument/2006/relationships/oleObject" Target="../embeddings/oleObject37.bin"/><Relationship Id="rId11" Type="http://schemas.openxmlformats.org/officeDocument/2006/relationships/image" Target="../media/image42.wmf"/><Relationship Id="rId1" Type="http://schemas.openxmlformats.org/officeDocument/2006/relationships/vmlDrawing" Target="../drawings/vmlDrawing15.vml"/><Relationship Id="rId2"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8.bin"/><Relationship Id="rId5" Type="http://schemas.openxmlformats.org/officeDocument/2006/relationships/image" Target="../media/image47.wmf"/><Relationship Id="rId1" Type="http://schemas.openxmlformats.org/officeDocument/2006/relationships/vmlDrawing" Target="../drawings/vmlDrawing16.vml"/><Relationship Id="rId2"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50.wmf"/><Relationship Id="rId5" Type="http://schemas.openxmlformats.org/officeDocument/2006/relationships/oleObject" Target="../embeddings/oleObject39.bin"/><Relationship Id="rId6" Type="http://schemas.openxmlformats.org/officeDocument/2006/relationships/image" Target="../media/image41.wmf"/><Relationship Id="rId7" Type="http://schemas.openxmlformats.org/officeDocument/2006/relationships/oleObject" Target="../embeddings/oleObject40.bin"/><Relationship Id="rId8" Type="http://schemas.openxmlformats.org/officeDocument/2006/relationships/image" Target="../media/image48.wmf"/><Relationship Id="rId9" Type="http://schemas.openxmlformats.org/officeDocument/2006/relationships/oleObject" Target="../embeddings/oleObject41.bin"/><Relationship Id="rId10" Type="http://schemas.openxmlformats.org/officeDocument/2006/relationships/image" Target="../media/image49.wmf"/><Relationship Id="rId11" Type="http://schemas.openxmlformats.org/officeDocument/2006/relationships/image" Target="../media/image51.wmf"/><Relationship Id="rId1" Type="http://schemas.openxmlformats.org/officeDocument/2006/relationships/vmlDrawing" Target="../drawings/vmlDrawing17.vml"/><Relationship Id="rId2"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2.bin"/><Relationship Id="rId5" Type="http://schemas.openxmlformats.org/officeDocument/2006/relationships/image" Target="../media/image32.wmf"/><Relationship Id="rId6" Type="http://schemas.openxmlformats.org/officeDocument/2006/relationships/oleObject" Target="../embeddings/oleObject43.bin"/><Relationship Id="rId7" Type="http://schemas.openxmlformats.org/officeDocument/2006/relationships/image" Target="../media/image33.wmf"/><Relationship Id="rId8" Type="http://schemas.openxmlformats.org/officeDocument/2006/relationships/oleObject" Target="../embeddings/oleObject44.bin"/><Relationship Id="rId9" Type="http://schemas.openxmlformats.org/officeDocument/2006/relationships/image" Target="../media/image52.wmf"/><Relationship Id="rId10" Type="http://schemas.openxmlformats.org/officeDocument/2006/relationships/oleObject" Target="../embeddings/oleObject45.bin"/><Relationship Id="rId11" Type="http://schemas.openxmlformats.org/officeDocument/2006/relationships/image" Target="../media/image35.wmf"/><Relationship Id="rId1" Type="http://schemas.openxmlformats.org/officeDocument/2006/relationships/vmlDrawing" Target="../drawings/vmlDrawing18.vml"/><Relationship Id="rId2"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3" Type="http://schemas.openxmlformats.org/officeDocument/2006/relationships/image" Target="../media/image68.emf"/><Relationship Id="rId14" Type="http://schemas.openxmlformats.org/officeDocument/2006/relationships/image" Target="../media/image69.emf"/><Relationship Id="rId15" Type="http://schemas.openxmlformats.org/officeDocument/2006/relationships/image" Target="../media/image70.emf"/><Relationship Id="rId16" Type="http://schemas.openxmlformats.org/officeDocument/2006/relationships/image" Target="../media/image71.emf"/><Relationship Id="rId17" Type="http://schemas.openxmlformats.org/officeDocument/2006/relationships/image" Target="../media/image72.emf"/><Relationship Id="rId18" Type="http://schemas.openxmlformats.org/officeDocument/2006/relationships/image" Target="../media/image73.emf"/><Relationship Id="rId19" Type="http://schemas.openxmlformats.org/officeDocument/2006/relationships/image" Target="../media/image74.emf"/><Relationship Id="rId50" Type="http://schemas.openxmlformats.org/officeDocument/2006/relationships/image" Target="../media/image105.emf"/><Relationship Id="rId51" Type="http://schemas.openxmlformats.org/officeDocument/2006/relationships/image" Target="../media/image106.emf"/><Relationship Id="rId52" Type="http://schemas.openxmlformats.org/officeDocument/2006/relationships/image" Target="../media/image107.emf"/><Relationship Id="rId53" Type="http://schemas.openxmlformats.org/officeDocument/2006/relationships/image" Target="../media/image108.emf"/><Relationship Id="rId54" Type="http://schemas.openxmlformats.org/officeDocument/2006/relationships/image" Target="../media/image109.emf"/><Relationship Id="rId55" Type="http://schemas.openxmlformats.org/officeDocument/2006/relationships/image" Target="../media/image110.emf"/><Relationship Id="rId56" Type="http://schemas.openxmlformats.org/officeDocument/2006/relationships/image" Target="../media/image111.emf"/><Relationship Id="rId57" Type="http://schemas.openxmlformats.org/officeDocument/2006/relationships/image" Target="../media/image112.emf"/><Relationship Id="rId40" Type="http://schemas.openxmlformats.org/officeDocument/2006/relationships/image" Target="../media/image95.emf"/><Relationship Id="rId41" Type="http://schemas.openxmlformats.org/officeDocument/2006/relationships/image" Target="../media/image96.emf"/><Relationship Id="rId42" Type="http://schemas.openxmlformats.org/officeDocument/2006/relationships/image" Target="../media/image97.emf"/><Relationship Id="rId43" Type="http://schemas.openxmlformats.org/officeDocument/2006/relationships/image" Target="../media/image98.emf"/><Relationship Id="rId44" Type="http://schemas.openxmlformats.org/officeDocument/2006/relationships/image" Target="../media/image99.emf"/><Relationship Id="rId45" Type="http://schemas.openxmlformats.org/officeDocument/2006/relationships/image" Target="../media/image100.emf"/><Relationship Id="rId46" Type="http://schemas.openxmlformats.org/officeDocument/2006/relationships/image" Target="../media/image101.emf"/><Relationship Id="rId47" Type="http://schemas.openxmlformats.org/officeDocument/2006/relationships/image" Target="../media/image102.emf"/><Relationship Id="rId48" Type="http://schemas.openxmlformats.org/officeDocument/2006/relationships/image" Target="../media/image103.emf"/><Relationship Id="rId49" Type="http://schemas.openxmlformats.org/officeDocument/2006/relationships/image" Target="../media/image104.emf"/><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61.emf"/><Relationship Id="rId7" Type="http://schemas.openxmlformats.org/officeDocument/2006/relationships/image" Target="../media/image62.emf"/><Relationship Id="rId8" Type="http://schemas.openxmlformats.org/officeDocument/2006/relationships/image" Target="../media/image63.emf"/><Relationship Id="rId9" Type="http://schemas.openxmlformats.org/officeDocument/2006/relationships/image" Target="../media/image64.emf"/><Relationship Id="rId30" Type="http://schemas.openxmlformats.org/officeDocument/2006/relationships/image" Target="../media/image85.emf"/><Relationship Id="rId31" Type="http://schemas.openxmlformats.org/officeDocument/2006/relationships/image" Target="../media/image86.emf"/><Relationship Id="rId32" Type="http://schemas.openxmlformats.org/officeDocument/2006/relationships/image" Target="../media/image87.emf"/><Relationship Id="rId33" Type="http://schemas.openxmlformats.org/officeDocument/2006/relationships/image" Target="../media/image88.emf"/><Relationship Id="rId34" Type="http://schemas.openxmlformats.org/officeDocument/2006/relationships/image" Target="../media/image89.emf"/><Relationship Id="rId35" Type="http://schemas.openxmlformats.org/officeDocument/2006/relationships/image" Target="../media/image90.emf"/><Relationship Id="rId36" Type="http://schemas.openxmlformats.org/officeDocument/2006/relationships/image" Target="../media/image91.emf"/><Relationship Id="rId37" Type="http://schemas.openxmlformats.org/officeDocument/2006/relationships/image" Target="../media/image92.emf"/><Relationship Id="rId38" Type="http://schemas.openxmlformats.org/officeDocument/2006/relationships/image" Target="../media/image93.emf"/><Relationship Id="rId39" Type="http://schemas.openxmlformats.org/officeDocument/2006/relationships/image" Target="../media/image94.emf"/><Relationship Id="rId20" Type="http://schemas.openxmlformats.org/officeDocument/2006/relationships/image" Target="../media/image75.emf"/><Relationship Id="rId21" Type="http://schemas.openxmlformats.org/officeDocument/2006/relationships/image" Target="../media/image76.emf"/><Relationship Id="rId22" Type="http://schemas.openxmlformats.org/officeDocument/2006/relationships/image" Target="../media/image77.emf"/><Relationship Id="rId23" Type="http://schemas.openxmlformats.org/officeDocument/2006/relationships/image" Target="../media/image78.emf"/><Relationship Id="rId24" Type="http://schemas.openxmlformats.org/officeDocument/2006/relationships/image" Target="../media/image79.emf"/><Relationship Id="rId25" Type="http://schemas.openxmlformats.org/officeDocument/2006/relationships/image" Target="../media/image80.emf"/><Relationship Id="rId26" Type="http://schemas.openxmlformats.org/officeDocument/2006/relationships/image" Target="../media/image81.emf"/><Relationship Id="rId27" Type="http://schemas.openxmlformats.org/officeDocument/2006/relationships/image" Target="../media/image82.emf"/><Relationship Id="rId28" Type="http://schemas.openxmlformats.org/officeDocument/2006/relationships/image" Target="../media/image83.emf"/><Relationship Id="rId29" Type="http://schemas.openxmlformats.org/officeDocument/2006/relationships/image" Target="../media/image84.emf"/><Relationship Id="rId10" Type="http://schemas.openxmlformats.org/officeDocument/2006/relationships/image" Target="../media/image65.emf"/><Relationship Id="rId11" Type="http://schemas.openxmlformats.org/officeDocument/2006/relationships/image" Target="../media/image66.emf"/><Relationship Id="rId12" Type="http://schemas.openxmlformats.org/officeDocument/2006/relationships/image" Target="../media/image67.emf"/></Relationships>
</file>

<file path=ppt/slides/_rels/slide39.xml.rels><?xml version="1.0" encoding="UTF-8" standalone="yes"?>
<Relationships xmlns="http://schemas.openxmlformats.org/package/2006/relationships"><Relationship Id="rId13" Type="http://schemas.openxmlformats.org/officeDocument/2006/relationships/image" Target="../media/image123.emf"/><Relationship Id="rId14" Type="http://schemas.openxmlformats.org/officeDocument/2006/relationships/image" Target="../media/image124.emf"/><Relationship Id="rId15" Type="http://schemas.openxmlformats.org/officeDocument/2006/relationships/image" Target="../media/image125.emf"/><Relationship Id="rId16" Type="http://schemas.openxmlformats.org/officeDocument/2006/relationships/image" Target="../media/image126.emf"/><Relationship Id="rId17" Type="http://schemas.openxmlformats.org/officeDocument/2006/relationships/image" Target="../media/image127.emf"/><Relationship Id="rId18" Type="http://schemas.openxmlformats.org/officeDocument/2006/relationships/image" Target="../media/image128.emf"/><Relationship Id="rId19" Type="http://schemas.openxmlformats.org/officeDocument/2006/relationships/image" Target="../media/image129.emf"/><Relationship Id="rId50" Type="http://schemas.openxmlformats.org/officeDocument/2006/relationships/image" Target="../media/image160.emf"/><Relationship Id="rId51" Type="http://schemas.openxmlformats.org/officeDocument/2006/relationships/image" Target="../media/image161.emf"/><Relationship Id="rId52" Type="http://schemas.openxmlformats.org/officeDocument/2006/relationships/image" Target="../media/image162.emf"/><Relationship Id="rId53" Type="http://schemas.openxmlformats.org/officeDocument/2006/relationships/image" Target="../media/image163.emf"/><Relationship Id="rId54" Type="http://schemas.openxmlformats.org/officeDocument/2006/relationships/image" Target="../media/image164.emf"/><Relationship Id="rId55" Type="http://schemas.openxmlformats.org/officeDocument/2006/relationships/image" Target="../media/image165.emf"/><Relationship Id="rId56" Type="http://schemas.openxmlformats.org/officeDocument/2006/relationships/image" Target="../media/image166.emf"/><Relationship Id="rId57" Type="http://schemas.openxmlformats.org/officeDocument/2006/relationships/image" Target="../media/image167.emf"/><Relationship Id="rId40" Type="http://schemas.openxmlformats.org/officeDocument/2006/relationships/image" Target="../media/image150.emf"/><Relationship Id="rId41" Type="http://schemas.openxmlformats.org/officeDocument/2006/relationships/image" Target="../media/image151.emf"/><Relationship Id="rId42" Type="http://schemas.openxmlformats.org/officeDocument/2006/relationships/image" Target="../media/image152.emf"/><Relationship Id="rId43" Type="http://schemas.openxmlformats.org/officeDocument/2006/relationships/image" Target="../media/image153.emf"/><Relationship Id="rId44" Type="http://schemas.openxmlformats.org/officeDocument/2006/relationships/image" Target="../media/image154.emf"/><Relationship Id="rId45" Type="http://schemas.openxmlformats.org/officeDocument/2006/relationships/image" Target="../media/image155.emf"/><Relationship Id="rId46" Type="http://schemas.openxmlformats.org/officeDocument/2006/relationships/image" Target="../media/image156.emf"/><Relationship Id="rId47" Type="http://schemas.openxmlformats.org/officeDocument/2006/relationships/image" Target="../media/image157.emf"/><Relationship Id="rId48" Type="http://schemas.openxmlformats.org/officeDocument/2006/relationships/image" Target="../media/image158.emf"/><Relationship Id="rId49" Type="http://schemas.openxmlformats.org/officeDocument/2006/relationships/image" Target="../media/image159.emf"/><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113.emf"/><Relationship Id="rId4" Type="http://schemas.openxmlformats.org/officeDocument/2006/relationships/image" Target="../media/image114.emf"/><Relationship Id="rId5" Type="http://schemas.openxmlformats.org/officeDocument/2006/relationships/image" Target="../media/image115.emf"/><Relationship Id="rId6" Type="http://schemas.openxmlformats.org/officeDocument/2006/relationships/image" Target="../media/image116.emf"/><Relationship Id="rId7" Type="http://schemas.openxmlformats.org/officeDocument/2006/relationships/image" Target="../media/image117.emf"/><Relationship Id="rId8" Type="http://schemas.openxmlformats.org/officeDocument/2006/relationships/image" Target="../media/image118.emf"/><Relationship Id="rId9" Type="http://schemas.openxmlformats.org/officeDocument/2006/relationships/image" Target="../media/image119.emf"/><Relationship Id="rId30" Type="http://schemas.openxmlformats.org/officeDocument/2006/relationships/image" Target="../media/image140.emf"/><Relationship Id="rId31" Type="http://schemas.openxmlformats.org/officeDocument/2006/relationships/image" Target="../media/image141.emf"/><Relationship Id="rId32" Type="http://schemas.openxmlformats.org/officeDocument/2006/relationships/image" Target="../media/image142.emf"/><Relationship Id="rId33" Type="http://schemas.openxmlformats.org/officeDocument/2006/relationships/image" Target="../media/image143.emf"/><Relationship Id="rId34" Type="http://schemas.openxmlformats.org/officeDocument/2006/relationships/image" Target="../media/image144.emf"/><Relationship Id="rId35" Type="http://schemas.openxmlformats.org/officeDocument/2006/relationships/image" Target="../media/image145.emf"/><Relationship Id="rId36" Type="http://schemas.openxmlformats.org/officeDocument/2006/relationships/image" Target="../media/image146.emf"/><Relationship Id="rId37" Type="http://schemas.openxmlformats.org/officeDocument/2006/relationships/image" Target="../media/image147.emf"/><Relationship Id="rId38" Type="http://schemas.openxmlformats.org/officeDocument/2006/relationships/image" Target="../media/image148.emf"/><Relationship Id="rId39" Type="http://schemas.openxmlformats.org/officeDocument/2006/relationships/image" Target="../media/image149.emf"/><Relationship Id="rId20" Type="http://schemas.openxmlformats.org/officeDocument/2006/relationships/image" Target="../media/image130.emf"/><Relationship Id="rId21" Type="http://schemas.openxmlformats.org/officeDocument/2006/relationships/image" Target="../media/image131.emf"/><Relationship Id="rId22" Type="http://schemas.openxmlformats.org/officeDocument/2006/relationships/image" Target="../media/image132.emf"/><Relationship Id="rId23" Type="http://schemas.openxmlformats.org/officeDocument/2006/relationships/image" Target="../media/image133.emf"/><Relationship Id="rId24" Type="http://schemas.openxmlformats.org/officeDocument/2006/relationships/image" Target="../media/image134.emf"/><Relationship Id="rId25" Type="http://schemas.openxmlformats.org/officeDocument/2006/relationships/image" Target="../media/image135.emf"/><Relationship Id="rId26" Type="http://schemas.openxmlformats.org/officeDocument/2006/relationships/image" Target="../media/image136.emf"/><Relationship Id="rId27" Type="http://schemas.openxmlformats.org/officeDocument/2006/relationships/image" Target="../media/image137.emf"/><Relationship Id="rId28" Type="http://schemas.openxmlformats.org/officeDocument/2006/relationships/image" Target="../media/image138.emf"/><Relationship Id="rId29" Type="http://schemas.openxmlformats.org/officeDocument/2006/relationships/image" Target="../media/image139.emf"/><Relationship Id="rId10" Type="http://schemas.openxmlformats.org/officeDocument/2006/relationships/image" Target="../media/image120.emf"/><Relationship Id="rId11" Type="http://schemas.openxmlformats.org/officeDocument/2006/relationships/image" Target="../media/image121.emf"/><Relationship Id="rId12" Type="http://schemas.openxmlformats.org/officeDocument/2006/relationships/image" Target="../media/image1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68.emf"/><Relationship Id="rId4" Type="http://schemas.openxmlformats.org/officeDocument/2006/relationships/image" Target="../media/image169.emf"/><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46.bin"/><Relationship Id="rId5" Type="http://schemas.openxmlformats.org/officeDocument/2006/relationships/oleObject" Target="../embeddings/Microsoft_Excel_97_-_2004_Worksheet11.xls"/><Relationship Id="rId6" Type="http://schemas.openxmlformats.org/officeDocument/2006/relationships/image" Target="../media/image170.emf"/><Relationship Id="rId1" Type="http://schemas.openxmlformats.org/officeDocument/2006/relationships/vmlDrawing" Target="../drawings/vmlDrawing19.vml"/><Relationship Id="rId2"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47.bin"/><Relationship Id="rId5" Type="http://schemas.openxmlformats.org/officeDocument/2006/relationships/image" Target="../media/image171.wmf"/><Relationship Id="rId6" Type="http://schemas.openxmlformats.org/officeDocument/2006/relationships/oleObject" Target="../embeddings/oleObject48.bin"/><Relationship Id="rId7" Type="http://schemas.openxmlformats.org/officeDocument/2006/relationships/image" Target="../media/image172.wmf"/><Relationship Id="rId1" Type="http://schemas.openxmlformats.org/officeDocument/2006/relationships/vmlDrawing" Target="../drawings/vmlDrawing20.vml"/><Relationship Id="rId2"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68.emf"/><Relationship Id="rId4" Type="http://schemas.openxmlformats.org/officeDocument/2006/relationships/image" Target="../media/image169.emf"/><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49.bin"/><Relationship Id="rId5" Type="http://schemas.openxmlformats.org/officeDocument/2006/relationships/image" Target="../media/image173.wmf"/><Relationship Id="rId6" Type="http://schemas.openxmlformats.org/officeDocument/2006/relationships/oleObject" Target="../embeddings/oleObject50.bin"/><Relationship Id="rId7" Type="http://schemas.openxmlformats.org/officeDocument/2006/relationships/image" Target="../media/image174.wmf"/><Relationship Id="rId8" Type="http://schemas.openxmlformats.org/officeDocument/2006/relationships/oleObject" Target="../embeddings/oleObject51.bin"/><Relationship Id="rId9" Type="http://schemas.openxmlformats.org/officeDocument/2006/relationships/image" Target="../media/image175.wmf"/><Relationship Id="rId10" Type="http://schemas.openxmlformats.org/officeDocument/2006/relationships/oleObject" Target="../embeddings/oleObject52.bin"/><Relationship Id="rId11" Type="http://schemas.openxmlformats.org/officeDocument/2006/relationships/image" Target="../media/image176.wmf"/><Relationship Id="rId1" Type="http://schemas.openxmlformats.org/officeDocument/2006/relationships/vmlDrawing" Target="../drawings/vmlDrawing21.vml"/><Relationship Id="rId2"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17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9" Type="http://schemas.openxmlformats.org/officeDocument/2006/relationships/image" Target="../media/image184.emf"/><Relationship Id="rId20" Type="http://schemas.openxmlformats.org/officeDocument/2006/relationships/image" Target="../media/image195.emf"/><Relationship Id="rId21" Type="http://schemas.openxmlformats.org/officeDocument/2006/relationships/image" Target="../media/image196.emf"/><Relationship Id="rId22" Type="http://schemas.openxmlformats.org/officeDocument/2006/relationships/image" Target="../media/image197.emf"/><Relationship Id="rId23" Type="http://schemas.openxmlformats.org/officeDocument/2006/relationships/image" Target="../media/image198.emf"/><Relationship Id="rId24" Type="http://schemas.openxmlformats.org/officeDocument/2006/relationships/image" Target="../media/image199.emf"/><Relationship Id="rId25" Type="http://schemas.openxmlformats.org/officeDocument/2006/relationships/image" Target="../media/image200.emf"/><Relationship Id="rId26" Type="http://schemas.openxmlformats.org/officeDocument/2006/relationships/image" Target="../media/image201.emf"/><Relationship Id="rId27" Type="http://schemas.openxmlformats.org/officeDocument/2006/relationships/image" Target="../media/image202.emf"/><Relationship Id="rId28" Type="http://schemas.openxmlformats.org/officeDocument/2006/relationships/image" Target="../media/image203.emf"/><Relationship Id="rId29" Type="http://schemas.openxmlformats.org/officeDocument/2006/relationships/image" Target="../media/image204.emf"/><Relationship Id="rId10" Type="http://schemas.openxmlformats.org/officeDocument/2006/relationships/image" Target="../media/image185.emf"/><Relationship Id="rId11" Type="http://schemas.openxmlformats.org/officeDocument/2006/relationships/image" Target="../media/image186.emf"/><Relationship Id="rId12" Type="http://schemas.openxmlformats.org/officeDocument/2006/relationships/image" Target="../media/image187.emf"/><Relationship Id="rId13" Type="http://schemas.openxmlformats.org/officeDocument/2006/relationships/image" Target="../media/image188.emf"/><Relationship Id="rId14" Type="http://schemas.openxmlformats.org/officeDocument/2006/relationships/image" Target="../media/image189.emf"/><Relationship Id="rId15" Type="http://schemas.openxmlformats.org/officeDocument/2006/relationships/image" Target="../media/image190.emf"/><Relationship Id="rId16" Type="http://schemas.openxmlformats.org/officeDocument/2006/relationships/image" Target="../media/image191.emf"/><Relationship Id="rId17" Type="http://schemas.openxmlformats.org/officeDocument/2006/relationships/image" Target="../media/image192.emf"/><Relationship Id="rId18" Type="http://schemas.openxmlformats.org/officeDocument/2006/relationships/image" Target="../media/image193.emf"/><Relationship Id="rId19" Type="http://schemas.openxmlformats.org/officeDocument/2006/relationships/image" Target="../media/image194.emf"/><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78.emf"/><Relationship Id="rId4" Type="http://schemas.openxmlformats.org/officeDocument/2006/relationships/image" Target="../media/image179.emf"/><Relationship Id="rId5" Type="http://schemas.openxmlformats.org/officeDocument/2006/relationships/image" Target="../media/image180.emf"/><Relationship Id="rId6" Type="http://schemas.openxmlformats.org/officeDocument/2006/relationships/image" Target="../media/image181.emf"/><Relationship Id="rId7" Type="http://schemas.openxmlformats.org/officeDocument/2006/relationships/image" Target="../media/image182.emf"/><Relationship Id="rId8" Type="http://schemas.openxmlformats.org/officeDocument/2006/relationships/image" Target="../media/image183.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53.bin"/><Relationship Id="rId5" Type="http://schemas.openxmlformats.org/officeDocument/2006/relationships/image" Target="../media/image205.wmf"/><Relationship Id="rId6" Type="http://schemas.openxmlformats.org/officeDocument/2006/relationships/oleObject" Target="../embeddings/oleObject54.bin"/><Relationship Id="rId7" Type="http://schemas.openxmlformats.org/officeDocument/2006/relationships/image" Target="../media/image206.wmf"/><Relationship Id="rId8" Type="http://schemas.openxmlformats.org/officeDocument/2006/relationships/oleObject" Target="../embeddings/oleObject55.bin"/><Relationship Id="rId9" Type="http://schemas.openxmlformats.org/officeDocument/2006/relationships/image" Target="../media/image207.wmf"/><Relationship Id="rId10" Type="http://schemas.openxmlformats.org/officeDocument/2006/relationships/oleObject" Target="../embeddings/oleObject56.bin"/><Relationship Id="rId11" Type="http://schemas.openxmlformats.org/officeDocument/2006/relationships/image" Target="../media/image208.wmf"/><Relationship Id="rId1" Type="http://schemas.openxmlformats.org/officeDocument/2006/relationships/vmlDrawing" Target="../drawings/vmlDrawing22.vml"/><Relationship Id="rId2"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1" Type="http://schemas.openxmlformats.org/officeDocument/2006/relationships/image" Target="../media/image212.wmf"/><Relationship Id="rId12" Type="http://schemas.openxmlformats.org/officeDocument/2006/relationships/oleObject" Target="../embeddings/oleObject61.bin"/><Relationship Id="rId13" Type="http://schemas.openxmlformats.org/officeDocument/2006/relationships/image" Target="../media/image213.wmf"/><Relationship Id="rId1" Type="http://schemas.openxmlformats.org/officeDocument/2006/relationships/vmlDrawing" Target="../drawings/vmlDrawing23.vml"/><Relationship Id="rId2" Type="http://schemas.openxmlformats.org/officeDocument/2006/relationships/slideLayout" Target="../slideLayouts/slideLayout18.xml"/><Relationship Id="rId3" Type="http://schemas.openxmlformats.org/officeDocument/2006/relationships/notesSlide" Target="../notesSlides/notesSlide49.xml"/><Relationship Id="rId4" Type="http://schemas.openxmlformats.org/officeDocument/2006/relationships/oleObject" Target="../embeddings/oleObject57.bin"/><Relationship Id="rId5" Type="http://schemas.openxmlformats.org/officeDocument/2006/relationships/image" Target="../media/image209.wmf"/><Relationship Id="rId6" Type="http://schemas.openxmlformats.org/officeDocument/2006/relationships/oleObject" Target="../embeddings/oleObject58.bin"/><Relationship Id="rId7" Type="http://schemas.openxmlformats.org/officeDocument/2006/relationships/image" Target="../media/image210.wmf"/><Relationship Id="rId8" Type="http://schemas.openxmlformats.org/officeDocument/2006/relationships/oleObject" Target="../embeddings/oleObject59.bin"/><Relationship Id="rId9" Type="http://schemas.openxmlformats.org/officeDocument/2006/relationships/image" Target="../media/image211.wmf"/><Relationship Id="rId10" Type="http://schemas.openxmlformats.org/officeDocument/2006/relationships/oleObject" Target="../embeddings/oleObject6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62.bin"/><Relationship Id="rId5" Type="http://schemas.openxmlformats.org/officeDocument/2006/relationships/image" Target="../media/image214.wmf"/><Relationship Id="rId6" Type="http://schemas.openxmlformats.org/officeDocument/2006/relationships/oleObject" Target="../embeddings/oleObject63.bin"/><Relationship Id="rId7" Type="http://schemas.openxmlformats.org/officeDocument/2006/relationships/image" Target="../media/image215.wmf"/><Relationship Id="rId8" Type="http://schemas.openxmlformats.org/officeDocument/2006/relationships/oleObject" Target="../embeddings/oleObject64.bin"/><Relationship Id="rId9" Type="http://schemas.openxmlformats.org/officeDocument/2006/relationships/image" Target="../media/image216.wmf"/><Relationship Id="rId10" Type="http://schemas.openxmlformats.org/officeDocument/2006/relationships/oleObject" Target="../embeddings/oleObject65.bin"/><Relationship Id="rId11" Type="http://schemas.openxmlformats.org/officeDocument/2006/relationships/image" Target="../media/image217.wmf"/><Relationship Id="rId1" Type="http://schemas.openxmlformats.org/officeDocument/2006/relationships/vmlDrawing" Target="../drawings/vmlDrawing24.vml"/><Relationship Id="rId2"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1" Type="http://schemas.openxmlformats.org/officeDocument/2006/relationships/image" Target="../media/image221.wmf"/><Relationship Id="rId12" Type="http://schemas.openxmlformats.org/officeDocument/2006/relationships/oleObject" Target="../embeddings/oleObject70.bin"/><Relationship Id="rId13" Type="http://schemas.openxmlformats.org/officeDocument/2006/relationships/image" Target="../media/image222.wmf"/><Relationship Id="rId1" Type="http://schemas.openxmlformats.org/officeDocument/2006/relationships/vmlDrawing" Target="../drawings/vmlDrawing25.vml"/><Relationship Id="rId2" Type="http://schemas.openxmlformats.org/officeDocument/2006/relationships/slideLayout" Target="../slideLayouts/slideLayout18.xml"/><Relationship Id="rId3" Type="http://schemas.openxmlformats.org/officeDocument/2006/relationships/notesSlide" Target="../notesSlides/notesSlide51.xml"/><Relationship Id="rId4" Type="http://schemas.openxmlformats.org/officeDocument/2006/relationships/oleObject" Target="../embeddings/oleObject66.bin"/><Relationship Id="rId5" Type="http://schemas.openxmlformats.org/officeDocument/2006/relationships/image" Target="../media/image218.emf"/><Relationship Id="rId6" Type="http://schemas.openxmlformats.org/officeDocument/2006/relationships/oleObject" Target="../embeddings/oleObject67.bin"/><Relationship Id="rId7" Type="http://schemas.openxmlformats.org/officeDocument/2006/relationships/image" Target="../media/image219.wmf"/><Relationship Id="rId8" Type="http://schemas.openxmlformats.org/officeDocument/2006/relationships/oleObject" Target="../embeddings/oleObject68.bin"/><Relationship Id="rId9" Type="http://schemas.openxmlformats.org/officeDocument/2006/relationships/image" Target="../media/image220.emf"/><Relationship Id="rId10" Type="http://schemas.openxmlformats.org/officeDocument/2006/relationships/oleObject" Target="../embeddings/oleObject6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2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2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 Id="rId3" Type="http://schemas.openxmlformats.org/officeDocument/2006/relationships/image" Target="../media/image2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image" Target="../media/image226.wmf"/><Relationship Id="rId4" Type="http://schemas.openxmlformats.org/officeDocument/2006/relationships/image" Target="../media/image227.wmf"/><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71.bin"/><Relationship Id="rId5" Type="http://schemas.openxmlformats.org/officeDocument/2006/relationships/oleObject" Target="../embeddings/Microsoft_Word_97_-_2004_Document12.doc"/><Relationship Id="rId6" Type="http://schemas.openxmlformats.org/officeDocument/2006/relationships/image" Target="../media/image228.emf"/><Relationship Id="rId7" Type="http://schemas.openxmlformats.org/officeDocument/2006/relationships/image" Target="../media/image227.wmf"/><Relationship Id="rId1" Type="http://schemas.openxmlformats.org/officeDocument/2006/relationships/vmlDrawing" Target="../drawings/vmlDrawing26.vml"/><Relationship Id="rId2"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1.xml"/><Relationship Id="rId3" Type="http://schemas.openxmlformats.org/officeDocument/2006/relationships/image" Target="../media/image22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2.xml"/><Relationship Id="rId3" Type="http://schemas.openxmlformats.org/officeDocument/2006/relationships/image" Target="../media/image229.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3.xml"/><Relationship Id="rId3" Type="http://schemas.openxmlformats.org/officeDocument/2006/relationships/image" Target="../media/image230.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4.xml"/><Relationship Id="rId3" Type="http://schemas.openxmlformats.org/officeDocument/2006/relationships/image" Target="../media/image23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5.xml"/><Relationship Id="rId3" Type="http://schemas.openxmlformats.org/officeDocument/2006/relationships/image" Target="../media/image232.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6.xml"/><Relationship Id="rId3" Type="http://schemas.openxmlformats.org/officeDocument/2006/relationships/image" Target="../media/image23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7.xml"/><Relationship Id="rId3" Type="http://schemas.openxmlformats.org/officeDocument/2006/relationships/image" Target="../media/image23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9.wmf"/><Relationship Id="rId6" Type="http://schemas.openxmlformats.org/officeDocument/2006/relationships/oleObject" Target="../embeddings/oleObject2.bin"/><Relationship Id="rId7" Type="http://schemas.openxmlformats.org/officeDocument/2006/relationships/image" Target="../media/image10.wmf"/><Relationship Id="rId8" Type="http://schemas.openxmlformats.org/officeDocument/2006/relationships/oleObject" Target="../embeddings/oleObject3.bin"/><Relationship Id="rId9"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8.xml"/><Relationship Id="rId3" Type="http://schemas.openxmlformats.org/officeDocument/2006/relationships/image" Target="../media/image235.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9.xml"/><Relationship Id="rId3" Type="http://schemas.openxmlformats.org/officeDocument/2006/relationships/image" Target="../media/image236.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0.xml"/><Relationship Id="rId3" Type="http://schemas.openxmlformats.org/officeDocument/2006/relationships/image" Target="../media/image237.wmf"/></Relationships>
</file>

<file path=ppt/slides/_rels/slide83.xml.rels><?xml version="1.0" encoding="UTF-8" standalone="yes"?>
<Relationships xmlns="http://schemas.openxmlformats.org/package/2006/relationships"><Relationship Id="rId3" Type="http://schemas.openxmlformats.org/officeDocument/2006/relationships/image" Target="../media/image237.wmf"/><Relationship Id="rId4" Type="http://schemas.openxmlformats.org/officeDocument/2006/relationships/image" Target="../media/image238.wmf"/><Relationship Id="rId1" Type="http://schemas.openxmlformats.org/officeDocument/2006/relationships/slideLayout" Target="../slideLayouts/slideLayout22.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72.bin"/><Relationship Id="rId5" Type="http://schemas.openxmlformats.org/officeDocument/2006/relationships/oleObject" Target="../embeddings/Microsoft_Word_97_-_2004_Document13.doc"/><Relationship Id="rId6" Type="http://schemas.openxmlformats.org/officeDocument/2006/relationships/image" Target="../media/image239.emf"/><Relationship Id="rId1" Type="http://schemas.openxmlformats.org/officeDocument/2006/relationships/vmlDrawing" Target="../drawings/vmlDrawing27.vml"/><Relationship Id="rId2"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1" Type="http://schemas.openxmlformats.org/officeDocument/2006/relationships/image" Target="../media/image243.wmf"/><Relationship Id="rId12" Type="http://schemas.openxmlformats.org/officeDocument/2006/relationships/oleObject" Target="../embeddings/oleObject77.bin"/><Relationship Id="rId13" Type="http://schemas.openxmlformats.org/officeDocument/2006/relationships/image" Target="../media/image244.wmf"/><Relationship Id="rId1" Type="http://schemas.openxmlformats.org/officeDocument/2006/relationships/vmlDrawing" Target="../drawings/vmlDrawing28.vml"/><Relationship Id="rId2" Type="http://schemas.openxmlformats.org/officeDocument/2006/relationships/slideLayout" Target="../slideLayouts/slideLayout18.xml"/><Relationship Id="rId3" Type="http://schemas.openxmlformats.org/officeDocument/2006/relationships/notesSlide" Target="../notesSlides/notesSlide91.xml"/><Relationship Id="rId4" Type="http://schemas.openxmlformats.org/officeDocument/2006/relationships/oleObject" Target="../embeddings/oleObject73.bin"/><Relationship Id="rId5" Type="http://schemas.openxmlformats.org/officeDocument/2006/relationships/image" Target="../media/image240.wmf"/><Relationship Id="rId6" Type="http://schemas.openxmlformats.org/officeDocument/2006/relationships/oleObject" Target="../embeddings/oleObject74.bin"/><Relationship Id="rId7" Type="http://schemas.openxmlformats.org/officeDocument/2006/relationships/image" Target="../media/image241.wmf"/><Relationship Id="rId8" Type="http://schemas.openxmlformats.org/officeDocument/2006/relationships/oleObject" Target="../embeddings/oleObject75.bin"/><Relationship Id="rId9" Type="http://schemas.openxmlformats.org/officeDocument/2006/relationships/image" Target="../media/image242.wmf"/><Relationship Id="rId10" Type="http://schemas.openxmlformats.org/officeDocument/2006/relationships/oleObject" Target="../embeddings/oleObject76.bin"/></Relationships>
</file>

<file path=ppt/slides/_rels/slide94.xml.rels><?xml version="1.0" encoding="UTF-8" standalone="yes"?>
<Relationships xmlns="http://schemas.openxmlformats.org/package/2006/relationships"><Relationship Id="rId11" Type="http://schemas.openxmlformats.org/officeDocument/2006/relationships/image" Target="../media/image243.wmf"/><Relationship Id="rId12" Type="http://schemas.openxmlformats.org/officeDocument/2006/relationships/oleObject" Target="../embeddings/oleObject82.bin"/><Relationship Id="rId13" Type="http://schemas.openxmlformats.org/officeDocument/2006/relationships/image" Target="../media/image244.wmf"/><Relationship Id="rId1" Type="http://schemas.openxmlformats.org/officeDocument/2006/relationships/vmlDrawing" Target="../drawings/vmlDrawing29.vml"/><Relationship Id="rId2" Type="http://schemas.openxmlformats.org/officeDocument/2006/relationships/slideLayout" Target="../slideLayouts/slideLayout23.xml"/><Relationship Id="rId3" Type="http://schemas.openxmlformats.org/officeDocument/2006/relationships/notesSlide" Target="../notesSlides/notesSlide92.xml"/><Relationship Id="rId4" Type="http://schemas.openxmlformats.org/officeDocument/2006/relationships/oleObject" Target="../embeddings/oleObject78.bin"/><Relationship Id="rId5" Type="http://schemas.openxmlformats.org/officeDocument/2006/relationships/image" Target="../media/image240.wmf"/><Relationship Id="rId6" Type="http://schemas.openxmlformats.org/officeDocument/2006/relationships/oleObject" Target="../embeddings/oleObject79.bin"/><Relationship Id="rId7" Type="http://schemas.openxmlformats.org/officeDocument/2006/relationships/image" Target="../media/image241.wmf"/><Relationship Id="rId8" Type="http://schemas.openxmlformats.org/officeDocument/2006/relationships/oleObject" Target="../embeddings/oleObject80.bin"/><Relationship Id="rId9" Type="http://schemas.openxmlformats.org/officeDocument/2006/relationships/image" Target="../media/image242.wmf"/><Relationship Id="rId10" Type="http://schemas.openxmlformats.org/officeDocument/2006/relationships/oleObject" Target="../embeddings/oleObject81.bin"/></Relationships>
</file>

<file path=ppt/slides/_rels/slide95.xml.rels><?xml version="1.0" encoding="UTF-8" standalone="yes"?>
<Relationships xmlns="http://schemas.openxmlformats.org/package/2006/relationships"><Relationship Id="rId3" Type="http://schemas.openxmlformats.org/officeDocument/2006/relationships/image" Target="../media/image245.jpeg"/><Relationship Id="rId4" Type="http://schemas.openxmlformats.org/officeDocument/2006/relationships/image" Target="../media/image246.jpeg"/><Relationship Id="rId5" Type="http://schemas.openxmlformats.org/officeDocument/2006/relationships/image" Target="../media/image247.jpeg"/><Relationship Id="rId1" Type="http://schemas.openxmlformats.org/officeDocument/2006/relationships/slideLayout" Target="../slideLayouts/slideLayout23.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83.bin"/><Relationship Id="rId5" Type="http://schemas.openxmlformats.org/officeDocument/2006/relationships/image" Target="../media/image248.wmf"/><Relationship Id="rId6" Type="http://schemas.openxmlformats.org/officeDocument/2006/relationships/oleObject" Target="../embeddings/oleObject84.bin"/><Relationship Id="rId7" Type="http://schemas.openxmlformats.org/officeDocument/2006/relationships/oleObject" Target="../embeddings/oleObject85.bin"/><Relationship Id="rId8" Type="http://schemas.openxmlformats.org/officeDocument/2006/relationships/image" Target="../media/image249.wmf"/><Relationship Id="rId1" Type="http://schemas.openxmlformats.org/officeDocument/2006/relationships/vmlDrawing" Target="../drawings/vmlDrawing30.vml"/><Relationship Id="rId2"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uilding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ChangeArrowheads="1"/>
          </p:cNvSpPr>
          <p:nvPr/>
        </p:nvSpPr>
        <p:spPr bwMode="auto">
          <a:xfrm>
            <a:off x="687388" y="652463"/>
            <a:ext cx="184150" cy="457200"/>
          </a:xfrm>
          <a:prstGeom prst="rect">
            <a:avLst/>
          </a:prstGeom>
          <a:noFill/>
          <a:ln w="9525">
            <a:noFill/>
            <a:miter lim="800000"/>
            <a:headEnd/>
            <a:tailEnd/>
          </a:ln>
        </p:spPr>
        <p:txBody>
          <a:bodyPr wrap="none">
            <a:spAutoFit/>
          </a:bodyPr>
          <a:lstStyle/>
          <a:p>
            <a:pPr eaLnBrk="0" hangingPunct="0"/>
            <a:endParaRPr lang="en-US" sz="2400">
              <a:latin typeface="Times" pitchFamily="18" charset="0"/>
            </a:endParaRPr>
          </a:p>
        </p:txBody>
      </p:sp>
      <p:sp>
        <p:nvSpPr>
          <p:cNvPr id="32772" name="Rectangle 4"/>
          <p:cNvSpPr>
            <a:spLocks noChangeArrowheads="1"/>
          </p:cNvSpPr>
          <p:nvPr/>
        </p:nvSpPr>
        <p:spPr bwMode="auto">
          <a:xfrm>
            <a:off x="533400" y="152400"/>
            <a:ext cx="6705600" cy="1447800"/>
          </a:xfrm>
          <a:prstGeom prst="rect">
            <a:avLst/>
          </a:prstGeom>
          <a:noFill/>
          <a:ln w="9525">
            <a:noFill/>
            <a:miter lim="800000"/>
            <a:headEnd/>
            <a:tailEnd/>
          </a:ln>
        </p:spPr>
        <p:txBody>
          <a:bodyPr anchor="ctr"/>
          <a:lstStyle/>
          <a:p>
            <a:endParaRPr lang="en-US">
              <a:latin typeface="Myriad Web" pitchFamily="34" charset="0"/>
            </a:endParaRPr>
          </a:p>
        </p:txBody>
      </p:sp>
      <p:sp>
        <p:nvSpPr>
          <p:cNvPr id="32773" name="Rectangle 5"/>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pPr algn="ctr" eaLnBrk="0" hangingPunct="0"/>
            <a:endParaRPr lang="en-US" sz="1400" b="1">
              <a:latin typeface="Tahoma" pitchFamily="34" charset="0"/>
            </a:endParaRPr>
          </a:p>
          <a:p>
            <a:pPr algn="ctr" eaLnBrk="0" hangingPunct="0"/>
            <a:endParaRPr lang="en-US" sz="1400" b="1">
              <a:latin typeface="Tahoma" pitchFamily="34" charset="0"/>
            </a:endParaRPr>
          </a:p>
          <a:p>
            <a:pPr algn="ctr" eaLnBrk="0" hangingPunct="0"/>
            <a:endParaRPr lang="en-US" sz="1400" b="1">
              <a:latin typeface="Tahoma" pitchFamily="34" charset="0"/>
            </a:endParaRPr>
          </a:p>
        </p:txBody>
      </p:sp>
      <p:sp>
        <p:nvSpPr>
          <p:cNvPr id="32774" name="Rectangle 6"/>
          <p:cNvSpPr>
            <a:spLocks noChangeArrowheads="1"/>
          </p:cNvSpPr>
          <p:nvPr/>
        </p:nvSpPr>
        <p:spPr bwMode="auto">
          <a:xfrm>
            <a:off x="152400" y="141288"/>
            <a:ext cx="8783638" cy="1077218"/>
          </a:xfrm>
          <a:prstGeom prst="rect">
            <a:avLst/>
          </a:prstGeom>
          <a:noFill/>
          <a:ln w="9525">
            <a:noFill/>
            <a:miter lim="800000"/>
            <a:headEnd/>
            <a:tailEnd/>
          </a:ln>
        </p:spPr>
        <p:txBody>
          <a:bodyPr>
            <a:spAutoFit/>
          </a:bodyPr>
          <a:lstStyle/>
          <a:p>
            <a:pPr algn="r">
              <a:tabLst>
                <a:tab pos="3143250" algn="l"/>
              </a:tabLst>
            </a:pPr>
            <a:r>
              <a:rPr lang="en-US" sz="3200" b="1" dirty="0">
                <a:solidFill>
                  <a:schemeClr val="bg1"/>
                </a:solidFill>
                <a:latin typeface="Calibri" pitchFamily="34" charset="0"/>
              </a:rPr>
              <a:t>Biomarkers: the Good, the Bad and the Ambiguous</a:t>
            </a:r>
          </a:p>
          <a:p>
            <a:pPr algn="r">
              <a:tabLst>
                <a:tab pos="3143250" algn="l"/>
              </a:tabLst>
            </a:pPr>
            <a:r>
              <a:rPr lang="en-US" sz="1600" dirty="0">
                <a:solidFill>
                  <a:schemeClr val="bg1"/>
                </a:solidFill>
                <a:latin typeface="Calibri" pitchFamily="34" charset="0"/>
              </a:rPr>
              <a:t>Enrique F. Schisterman, PhD</a:t>
            </a:r>
          </a:p>
          <a:p>
            <a:pPr algn="r">
              <a:tabLst>
                <a:tab pos="3143250" algn="l"/>
              </a:tabLst>
            </a:pPr>
            <a:r>
              <a:rPr lang="en-US" sz="1600" dirty="0">
                <a:solidFill>
                  <a:schemeClr val="bg1"/>
                </a:solidFill>
                <a:latin typeface="Calibri" pitchFamily="34" charset="0"/>
              </a:rPr>
              <a:t>Epidemiology Branch – </a:t>
            </a:r>
            <a:r>
              <a:rPr lang="en-US" sz="1600" dirty="0" smtClean="0">
                <a:solidFill>
                  <a:schemeClr val="bg1"/>
                </a:solidFill>
                <a:latin typeface="Calibri" pitchFamily="34" charset="0"/>
              </a:rPr>
              <a:t>DESPR – NICHD</a:t>
            </a:r>
            <a:endParaRPr lang="en-US" sz="1600" dirty="0">
              <a:solidFill>
                <a:schemeClr val="bg1"/>
              </a:solidFill>
              <a:latin typeface="Calibri" pitchFamily="34" charset="0"/>
            </a:endParaRPr>
          </a:p>
        </p:txBody>
      </p:sp>
      <p:grpSp>
        <p:nvGrpSpPr>
          <p:cNvPr id="32775" name="Group 7"/>
          <p:cNvGrpSpPr>
            <a:grpSpLocks/>
          </p:cNvGrpSpPr>
          <p:nvPr/>
        </p:nvGrpSpPr>
        <p:grpSpPr bwMode="auto">
          <a:xfrm>
            <a:off x="6665913" y="6200775"/>
            <a:ext cx="1095375" cy="496888"/>
            <a:chOff x="1238" y="4007"/>
            <a:chExt cx="690" cy="313"/>
          </a:xfrm>
        </p:grpSpPr>
        <p:pic>
          <p:nvPicPr>
            <p:cNvPr id="32776" name="Picture 8" descr="NIH Logo"/>
            <p:cNvPicPr>
              <a:picLocks noChangeAspect="1" noChangeArrowheads="1"/>
            </p:cNvPicPr>
            <p:nvPr/>
          </p:nvPicPr>
          <p:blipFill>
            <a:blip r:embed="rId4" cstate="print"/>
            <a:srcRect/>
            <a:stretch>
              <a:fillRect/>
            </a:stretch>
          </p:blipFill>
          <p:spPr bwMode="auto">
            <a:xfrm>
              <a:off x="1622" y="4009"/>
              <a:ext cx="306" cy="306"/>
            </a:xfrm>
            <a:prstGeom prst="rect">
              <a:avLst/>
            </a:prstGeom>
            <a:noFill/>
            <a:ln w="9525">
              <a:noFill/>
              <a:miter lim="800000"/>
              <a:headEnd/>
              <a:tailEnd/>
            </a:ln>
          </p:spPr>
        </p:pic>
        <p:pic>
          <p:nvPicPr>
            <p:cNvPr id="32777" name="Picture 9" descr="DHHS Logo"/>
            <p:cNvPicPr>
              <a:picLocks noChangeAspect="1" noChangeArrowheads="1"/>
            </p:cNvPicPr>
            <p:nvPr/>
          </p:nvPicPr>
          <p:blipFill>
            <a:blip r:embed="rId5" cstate="print"/>
            <a:srcRect/>
            <a:stretch>
              <a:fillRect/>
            </a:stretch>
          </p:blipFill>
          <p:spPr bwMode="auto">
            <a:xfrm>
              <a:off x="1238" y="4007"/>
              <a:ext cx="313" cy="313"/>
            </a:xfrm>
            <a:prstGeom prst="rect">
              <a:avLst/>
            </a:prstGeom>
            <a:noFill/>
            <a:ln w="9525">
              <a:noFill/>
              <a:miter lim="800000"/>
              <a:headEnd/>
              <a:tailEnd/>
            </a:ln>
          </p:spPr>
        </p:pic>
      </p:grpSp>
      <p:sp>
        <p:nvSpPr>
          <p:cNvPr id="10" name="Slide Number Placeholder 9"/>
          <p:cNvSpPr>
            <a:spLocks noGrp="1"/>
          </p:cNvSpPr>
          <p:nvPr>
            <p:ph type="sldNum" sz="quarter" idx="12"/>
          </p:nvPr>
        </p:nvSpPr>
        <p:spPr/>
        <p:txBody>
          <a:bodyPr/>
          <a:lstStyle/>
          <a:p>
            <a:pPr>
              <a:defRPr/>
            </a:pPr>
            <a:fld id="{1AD4E094-EF30-49ED-9977-E253E6AB968B}"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1505" name="Object 2"/>
          <p:cNvGraphicFramePr>
            <a:graphicFrameLocks noChangeAspect="1"/>
          </p:cNvGraphicFramePr>
          <p:nvPr/>
        </p:nvGraphicFramePr>
        <p:xfrm>
          <a:off x="4648200" y="1371600"/>
          <a:ext cx="5181600" cy="4003675"/>
        </p:xfrm>
        <a:graphic>
          <a:graphicData uri="http://schemas.openxmlformats.org/presentationml/2006/ole">
            <mc:AlternateContent xmlns:mc="http://schemas.openxmlformats.org/markup-compatibility/2006">
              <mc:Choice xmlns:v="urn:schemas-microsoft-com:vml" Requires="v">
                <p:oleObj spid="_x0000_s585797"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371600"/>
                        <a:ext cx="51816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06" name="Text Box 3"/>
          <p:cNvSpPr txBox="1">
            <a:spLocks noChangeArrowheads="1"/>
          </p:cNvSpPr>
          <p:nvPr/>
        </p:nvSpPr>
        <p:spPr bwMode="auto">
          <a:xfrm>
            <a:off x="1752600" y="473075"/>
            <a:ext cx="579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spcBef>
                <a:spcPct val="50000"/>
              </a:spcBef>
            </a:pPr>
            <a:r>
              <a:rPr lang="en-US" sz="3200" dirty="0">
                <a:solidFill>
                  <a:srgbClr val="FFCCB1"/>
                </a:solidFill>
                <a:latin typeface="Myriad Web" charset="0"/>
                <a:cs typeface="Arial" charset="0"/>
              </a:rPr>
              <a:t>ROC curve example Complete Separation</a:t>
            </a:r>
          </a:p>
        </p:txBody>
      </p:sp>
      <p:graphicFrame>
        <p:nvGraphicFramePr>
          <p:cNvPr id="21507" name="Object 4"/>
          <p:cNvGraphicFramePr>
            <a:graphicFrameLocks noChangeAspect="1"/>
          </p:cNvGraphicFramePr>
          <p:nvPr/>
        </p:nvGraphicFramePr>
        <p:xfrm>
          <a:off x="609600" y="1524000"/>
          <a:ext cx="4419600" cy="3414713"/>
        </p:xfrm>
        <a:graphic>
          <a:graphicData uri="http://schemas.openxmlformats.org/presentationml/2006/ole">
            <mc:AlternateContent xmlns:mc="http://schemas.openxmlformats.org/markup-compatibility/2006">
              <mc:Choice xmlns:v="urn:schemas-microsoft-com:vml" Requires="v">
                <p:oleObj spid="_x0000_s585798" name="Graph Sheet" r:id="rId6" imgW="3352800" imgH="2590465" progId="SPLUSGraphSheetFileType">
                  <p:embed/>
                </p:oleObj>
              </mc:Choice>
              <mc:Fallback>
                <p:oleObj name="Graph Sheet" r:id="rId6" imgW="3352800" imgH="2590465" progId="SPLUSGraphSheetFileTyp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524000"/>
                        <a:ext cx="44196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08" name="Text Box 5"/>
          <p:cNvSpPr txBox="1">
            <a:spLocks noChangeArrowheads="1"/>
          </p:cNvSpPr>
          <p:nvPr/>
        </p:nvSpPr>
        <p:spPr bwMode="auto">
          <a:xfrm>
            <a:off x="5268913" y="2860675"/>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FFFF00"/>
                </a:solidFill>
                <a:latin typeface="Times New Roman" charset="0"/>
              </a:rPr>
              <a:t>q</a:t>
            </a:r>
            <a:r>
              <a:rPr lang="en-US" dirty="0">
                <a:solidFill>
                  <a:srgbClr val="FFFF00"/>
                </a:solidFill>
                <a:latin typeface="Times New Roman" charset="0"/>
              </a:rPr>
              <a:t>(</a:t>
            </a:r>
            <a:r>
              <a:rPr lang="en-US" i="1" dirty="0">
                <a:solidFill>
                  <a:srgbClr val="FFFF00"/>
                </a:solidFill>
                <a:latin typeface="Times New Roman" charset="0"/>
              </a:rPr>
              <a:t>c</a:t>
            </a:r>
            <a:r>
              <a:rPr lang="en-US" dirty="0">
                <a:solidFill>
                  <a:srgbClr val="FFFF00"/>
                </a:solidFill>
                <a:latin typeface="Times New Roman" charset="0"/>
              </a:rPr>
              <a:t>)</a:t>
            </a:r>
          </a:p>
        </p:txBody>
      </p:sp>
      <p:sp>
        <p:nvSpPr>
          <p:cNvPr id="21509" name="Text Box 6"/>
          <p:cNvSpPr txBox="1">
            <a:spLocks noChangeArrowheads="1"/>
          </p:cNvSpPr>
          <p:nvPr/>
        </p:nvSpPr>
        <p:spPr bwMode="auto">
          <a:xfrm>
            <a:off x="6724650" y="46482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latin typeface="Times New Roman" charset="0"/>
              </a:rPr>
              <a:t>1</a:t>
            </a:r>
            <a:r>
              <a:rPr lang="en-US" i="1" dirty="0">
                <a:solidFill>
                  <a:srgbClr val="FFFFFF"/>
                </a:solidFill>
                <a:latin typeface="Times New Roman" charset="0"/>
              </a:rPr>
              <a:t> – </a:t>
            </a:r>
            <a:r>
              <a:rPr lang="en-US" i="1" dirty="0">
                <a:solidFill>
                  <a:srgbClr val="FF9933"/>
                </a:solidFill>
                <a:latin typeface="Times New Roman" charset="0"/>
              </a:rPr>
              <a:t>p</a:t>
            </a:r>
            <a:r>
              <a:rPr lang="en-US" dirty="0">
                <a:solidFill>
                  <a:srgbClr val="FF9933"/>
                </a:solidFill>
                <a:latin typeface="Times New Roman" charset="0"/>
              </a:rPr>
              <a:t>(</a:t>
            </a:r>
            <a:r>
              <a:rPr lang="en-US" i="1" dirty="0">
                <a:solidFill>
                  <a:srgbClr val="FF9933"/>
                </a:solidFill>
                <a:latin typeface="Times New Roman" charset="0"/>
              </a:rPr>
              <a:t>c</a:t>
            </a:r>
            <a:r>
              <a:rPr lang="en-US" dirty="0">
                <a:solidFill>
                  <a:srgbClr val="FF9933"/>
                </a:solidFill>
                <a:latin typeface="Times New Roman" charset="0"/>
              </a:rPr>
              <a:t>)</a:t>
            </a:r>
          </a:p>
        </p:txBody>
      </p:sp>
      <p:sp>
        <p:nvSpPr>
          <p:cNvPr id="21510" name="Text Box 7"/>
          <p:cNvSpPr txBox="1">
            <a:spLocks noChangeArrowheads="1"/>
          </p:cNvSpPr>
          <p:nvPr/>
        </p:nvSpPr>
        <p:spPr bwMode="auto">
          <a:xfrm>
            <a:off x="5715000" y="46482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0</a:t>
            </a:r>
          </a:p>
        </p:txBody>
      </p:sp>
      <p:sp>
        <p:nvSpPr>
          <p:cNvPr id="21511" name="Text Box 8"/>
          <p:cNvSpPr txBox="1">
            <a:spLocks noChangeArrowheads="1"/>
          </p:cNvSpPr>
          <p:nvPr/>
        </p:nvSpPr>
        <p:spPr bwMode="auto">
          <a:xfrm>
            <a:off x="8553450" y="46482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1</a:t>
            </a:r>
          </a:p>
        </p:txBody>
      </p:sp>
      <p:sp>
        <p:nvSpPr>
          <p:cNvPr id="21512" name="Text Box 9"/>
          <p:cNvSpPr txBox="1">
            <a:spLocks noChangeArrowheads="1"/>
          </p:cNvSpPr>
          <p:nvPr/>
        </p:nvSpPr>
        <p:spPr bwMode="auto">
          <a:xfrm>
            <a:off x="573405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1</a:t>
            </a:r>
          </a:p>
        </p:txBody>
      </p:sp>
      <p:sp>
        <p:nvSpPr>
          <p:cNvPr id="21513" name="Text Box 10"/>
          <p:cNvSpPr txBox="1">
            <a:spLocks noChangeArrowheads="1"/>
          </p:cNvSpPr>
          <p:nvPr/>
        </p:nvSpPr>
        <p:spPr bwMode="auto">
          <a:xfrm rot="-2813778">
            <a:off x="6753225" y="3148013"/>
            <a:ext cx="162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latin typeface="Times New Roman" charset="0"/>
              </a:rPr>
              <a:t>Chance line</a:t>
            </a:r>
          </a:p>
        </p:txBody>
      </p:sp>
      <p:graphicFrame>
        <p:nvGraphicFramePr>
          <p:cNvPr id="21514" name="Object 11"/>
          <p:cNvGraphicFramePr>
            <a:graphicFrameLocks noChangeAspect="1"/>
          </p:cNvGraphicFramePr>
          <p:nvPr>
            <p:extLst>
              <p:ext uri="{D42A27DB-BD31-4B8C-83A1-F6EECF244321}">
                <p14:modId xmlns:p14="http://schemas.microsoft.com/office/powerpoint/2010/main" val="4172516296"/>
              </p:ext>
            </p:extLst>
          </p:nvPr>
        </p:nvGraphicFramePr>
        <p:xfrm>
          <a:off x="1325563" y="2300288"/>
          <a:ext cx="460375" cy="503237"/>
        </p:xfrm>
        <a:graphic>
          <a:graphicData uri="http://schemas.openxmlformats.org/presentationml/2006/ole">
            <mc:AlternateContent xmlns:mc="http://schemas.openxmlformats.org/markup-compatibility/2006">
              <mc:Choice xmlns:v="urn:schemas-microsoft-com:vml" Requires="v">
                <p:oleObj spid="_x0000_s585799" name="Equation" r:id="rId8" imgW="190500" imgH="203200" progId="Equation.3">
                  <p:embed/>
                </p:oleObj>
              </mc:Choice>
              <mc:Fallback>
                <p:oleObj name="Equation" r:id="rId8" imgW="190500" imgH="203200" progId="Equation.3">
                  <p:embed/>
                  <p:pic>
                    <p:nvPicPr>
                      <p:cNvPr id="0" name=""/>
                      <p:cNvPicPr>
                        <a:picLocks noChangeAspect="1" noChangeArrowheads="1"/>
                      </p:cNvPicPr>
                      <p:nvPr/>
                    </p:nvPicPr>
                    <p:blipFill>
                      <a:blip r:embed="rId9"/>
                      <a:srcRect/>
                      <a:stretch>
                        <a:fillRect/>
                      </a:stretch>
                    </p:blipFill>
                    <p:spPr bwMode="auto">
                      <a:xfrm>
                        <a:off x="1325563" y="2300288"/>
                        <a:ext cx="460375" cy="503237"/>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12"/>
          <p:cNvGraphicFramePr>
            <a:graphicFrameLocks noChangeAspect="1"/>
          </p:cNvGraphicFramePr>
          <p:nvPr/>
        </p:nvGraphicFramePr>
        <p:xfrm>
          <a:off x="4057650" y="2286000"/>
          <a:ext cx="514350" cy="555625"/>
        </p:xfrm>
        <a:graphic>
          <a:graphicData uri="http://schemas.openxmlformats.org/presentationml/2006/ole">
            <mc:AlternateContent xmlns:mc="http://schemas.openxmlformats.org/markup-compatibility/2006">
              <mc:Choice xmlns:v="urn:schemas-microsoft-com:vml" Requires="v">
                <p:oleObj spid="_x0000_s585800" name="Equation" r:id="rId10" imgW="203024" imgH="215713" progId="Equation.3">
                  <p:embed/>
                </p:oleObj>
              </mc:Choice>
              <mc:Fallback>
                <p:oleObj name="Equation" r:id="rId10" imgW="203024" imgH="2157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7650" y="2286000"/>
                        <a:ext cx="514350" cy="555625"/>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6" name="Text Box 13"/>
          <p:cNvSpPr txBox="1">
            <a:spLocks noChangeAspect="1" noChangeArrowheads="1"/>
          </p:cNvSpPr>
          <p:nvPr/>
        </p:nvSpPr>
        <p:spPr bwMode="auto">
          <a:xfrm>
            <a:off x="2730500" y="41910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FF"/>
                </a:solidFill>
                <a:latin typeface="Times New Roman" charset="0"/>
              </a:rPr>
              <a:t>c</a:t>
            </a:r>
          </a:p>
        </p:txBody>
      </p:sp>
      <p:sp>
        <p:nvSpPr>
          <p:cNvPr id="21517" name="Text Box 14"/>
          <p:cNvSpPr txBox="1">
            <a:spLocks noChangeArrowheads="1"/>
          </p:cNvSpPr>
          <p:nvPr/>
        </p:nvSpPr>
        <p:spPr bwMode="auto">
          <a:xfrm>
            <a:off x="33639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FFFF00"/>
                </a:solidFill>
                <a:latin typeface="Times New Roman" charset="0"/>
              </a:rPr>
              <a:t>q</a:t>
            </a:r>
            <a:r>
              <a:rPr lang="en-US" dirty="0">
                <a:solidFill>
                  <a:srgbClr val="FFFF00"/>
                </a:solidFill>
                <a:latin typeface="Times New Roman" charset="0"/>
              </a:rPr>
              <a:t>(</a:t>
            </a:r>
            <a:r>
              <a:rPr lang="en-US" i="1" dirty="0">
                <a:solidFill>
                  <a:srgbClr val="FFFF00"/>
                </a:solidFill>
                <a:latin typeface="Times New Roman" charset="0"/>
              </a:rPr>
              <a:t>c</a:t>
            </a:r>
            <a:r>
              <a:rPr lang="en-US" dirty="0">
                <a:solidFill>
                  <a:srgbClr val="FFFF00"/>
                </a:solidFill>
                <a:latin typeface="Times New Roman" charset="0"/>
              </a:rPr>
              <a:t>)</a:t>
            </a:r>
          </a:p>
        </p:txBody>
      </p:sp>
      <p:sp>
        <p:nvSpPr>
          <p:cNvPr id="21518" name="Text Box 15"/>
          <p:cNvSpPr txBox="1">
            <a:spLocks noChangeArrowheads="1"/>
          </p:cNvSpPr>
          <p:nvPr/>
        </p:nvSpPr>
        <p:spPr bwMode="auto">
          <a:xfrm>
            <a:off x="16875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9933"/>
                </a:solidFill>
                <a:latin typeface="Times New Roman" charset="0"/>
              </a:rPr>
              <a:t>p</a:t>
            </a:r>
            <a:r>
              <a:rPr lang="en-US">
                <a:solidFill>
                  <a:srgbClr val="FF9933"/>
                </a:solidFill>
                <a:latin typeface="Times New Roman" charset="0"/>
              </a:rPr>
              <a:t>(</a:t>
            </a:r>
            <a:r>
              <a:rPr lang="en-US" i="1">
                <a:solidFill>
                  <a:srgbClr val="FF9933"/>
                </a:solidFill>
                <a:latin typeface="Times New Roman" charset="0"/>
              </a:rPr>
              <a:t>c</a:t>
            </a:r>
            <a:r>
              <a:rPr lang="en-US">
                <a:solidFill>
                  <a:srgbClr val="FF9933"/>
                </a:solidFill>
                <a:latin typeface="Times New Roman" charset="0"/>
              </a:rPr>
              <a:t>)</a:t>
            </a:r>
          </a:p>
        </p:txBody>
      </p:sp>
      <p:sp>
        <p:nvSpPr>
          <p:cNvPr id="21519" name="Text Box 16"/>
          <p:cNvSpPr txBox="1">
            <a:spLocks noChangeArrowheads="1"/>
          </p:cNvSpPr>
          <p:nvPr/>
        </p:nvSpPr>
        <p:spPr bwMode="auto">
          <a:xfrm>
            <a:off x="1981200" y="54102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r>
              <a:rPr lang="en-US" sz="2800" i="1" dirty="0">
                <a:solidFill>
                  <a:srgbClr val="FFFF00"/>
                </a:solidFill>
                <a:latin typeface="Times New Roman" charset="0"/>
              </a:rPr>
              <a:t>q</a:t>
            </a:r>
            <a:r>
              <a:rPr lang="en-US" sz="2800" dirty="0">
                <a:solidFill>
                  <a:srgbClr val="FFFF00"/>
                </a:solidFill>
                <a:latin typeface="Times New Roman" charset="0"/>
              </a:rPr>
              <a:t>(</a:t>
            </a:r>
            <a:r>
              <a:rPr lang="en-US" sz="2800" i="1" dirty="0">
                <a:solidFill>
                  <a:srgbClr val="FFFF00"/>
                </a:solidFill>
                <a:latin typeface="Times New Roman" charset="0"/>
              </a:rPr>
              <a:t>c</a:t>
            </a:r>
            <a:r>
              <a:rPr lang="en-US" sz="2800" dirty="0">
                <a:solidFill>
                  <a:srgbClr val="FFFF00"/>
                </a:solidFill>
                <a:latin typeface="Times New Roman" charset="0"/>
              </a:rPr>
              <a:t>)</a:t>
            </a:r>
            <a:r>
              <a:rPr lang="en-US" sz="2800" dirty="0">
                <a:solidFill>
                  <a:srgbClr val="FFFFFF"/>
                </a:solidFill>
                <a:latin typeface="Times New Roman" charset="0"/>
              </a:rPr>
              <a:t> = 1 and</a:t>
            </a:r>
            <a:r>
              <a:rPr lang="en-US" sz="2800" dirty="0">
                <a:solidFill>
                  <a:srgbClr val="FF9933"/>
                </a:solidFill>
                <a:latin typeface="Times New Roman" charset="0"/>
              </a:rPr>
              <a:t> </a:t>
            </a:r>
            <a:r>
              <a:rPr lang="en-US" sz="2800" i="1" dirty="0">
                <a:solidFill>
                  <a:srgbClr val="FF9933"/>
                </a:solidFill>
                <a:latin typeface="Times New Roman" charset="0"/>
              </a:rPr>
              <a:t>p</a:t>
            </a:r>
            <a:r>
              <a:rPr lang="en-US" sz="2800" dirty="0">
                <a:solidFill>
                  <a:srgbClr val="FF9933"/>
                </a:solidFill>
                <a:latin typeface="Times New Roman" charset="0"/>
              </a:rPr>
              <a:t>(</a:t>
            </a:r>
            <a:r>
              <a:rPr lang="en-US" sz="2800" i="1" dirty="0">
                <a:solidFill>
                  <a:srgbClr val="FF9933"/>
                </a:solidFill>
                <a:latin typeface="Times New Roman" charset="0"/>
              </a:rPr>
              <a:t>c</a:t>
            </a:r>
            <a:r>
              <a:rPr lang="en-US" sz="2800" dirty="0">
                <a:solidFill>
                  <a:srgbClr val="FF9933"/>
                </a:solidFill>
                <a:latin typeface="Times New Roman" charset="0"/>
              </a:rPr>
              <a:t>)</a:t>
            </a:r>
            <a:r>
              <a:rPr lang="en-US" sz="2800" dirty="0">
                <a:solidFill>
                  <a:srgbClr val="FFFFFF"/>
                </a:solidFill>
                <a:latin typeface="Times New Roman" charset="0"/>
              </a:rPr>
              <a:t> = 1 for some </a:t>
            </a:r>
            <a:r>
              <a:rPr lang="en-US" sz="2800" i="1" dirty="0">
                <a:solidFill>
                  <a:srgbClr val="FFFFFF"/>
                </a:solidFill>
                <a:latin typeface="Times New Roman" charset="0"/>
              </a:rPr>
              <a:t>c</a:t>
            </a:r>
            <a:endParaRPr lang="en-US" sz="2800" dirty="0">
              <a:solidFill>
                <a:srgbClr val="FFFFFF"/>
              </a:solidFill>
              <a:latin typeface="Times New Roman" charset="0"/>
            </a:endParaRPr>
          </a:p>
        </p:txBody>
      </p:sp>
      <p:sp>
        <p:nvSpPr>
          <p:cNvPr id="21520" name="Line 17"/>
          <p:cNvSpPr>
            <a:spLocks noChangeShapeType="1"/>
          </p:cNvSpPr>
          <p:nvPr/>
        </p:nvSpPr>
        <p:spPr bwMode="auto">
          <a:xfrm flipH="1">
            <a:off x="6096000" y="4648200"/>
            <a:ext cx="2590800" cy="0"/>
          </a:xfrm>
          <a:prstGeom prst="line">
            <a:avLst/>
          </a:prstGeom>
          <a:noFill/>
          <a:ln w="508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Line 18"/>
          <p:cNvSpPr>
            <a:spLocks noChangeShapeType="1"/>
          </p:cNvSpPr>
          <p:nvPr/>
        </p:nvSpPr>
        <p:spPr bwMode="auto">
          <a:xfrm flipV="1">
            <a:off x="6096000" y="2057400"/>
            <a:ext cx="0" cy="2590800"/>
          </a:xfrm>
          <a:prstGeom prst="line">
            <a:avLst/>
          </a:prstGeom>
          <a:noFill/>
          <a:ln w="508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3915134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4000" smtClean="0"/>
              <a:t>Data calibration</a:t>
            </a:r>
          </a:p>
        </p:txBody>
      </p:sp>
      <p:sp>
        <p:nvSpPr>
          <p:cNvPr id="13317" name="Rectangle 3"/>
          <p:cNvSpPr>
            <a:spLocks noGrp="1" noChangeArrowheads="1"/>
          </p:cNvSpPr>
          <p:nvPr>
            <p:ph idx="1"/>
          </p:nvPr>
        </p:nvSpPr>
        <p:spPr>
          <a:xfrm>
            <a:off x="228600" y="1600200"/>
            <a:ext cx="8534400" cy="3200400"/>
          </a:xfrm>
        </p:spPr>
        <p:txBody>
          <a:bodyPr/>
          <a:lstStyle/>
          <a:p>
            <a:r>
              <a:rPr lang="en-US" sz="2800" smtClean="0"/>
              <a:t>Parameters estimated for </a:t>
            </a:r>
            <a:r>
              <a:rPr lang="en-US" sz="2800" b="1" smtClean="0"/>
              <a:t>linear</a:t>
            </a:r>
            <a:r>
              <a:rPr lang="en-US" sz="2800" smtClean="0"/>
              <a:t> and curvilinear models</a:t>
            </a:r>
          </a:p>
          <a:p>
            <a:endParaRPr lang="en-US" sz="2800" smtClean="0"/>
          </a:p>
          <a:p>
            <a:endParaRPr lang="en-US" sz="2800" smtClean="0"/>
          </a:p>
          <a:p>
            <a:endParaRPr lang="en-US" sz="2800" smtClean="0"/>
          </a:p>
          <a:p>
            <a:r>
              <a:rPr lang="en-US" sz="2800" smtClean="0"/>
              <a:t>For concentration as dependent</a:t>
            </a:r>
          </a:p>
          <a:p>
            <a:pPr lvl="1"/>
            <a:r>
              <a:rPr lang="en-US" sz="2400" smtClean="0"/>
              <a:t>Unknown concentrations calibrated from estimated f(OD)</a:t>
            </a:r>
          </a:p>
          <a:p>
            <a:endParaRPr lang="en-US" sz="2800" smtClean="0"/>
          </a:p>
          <a:p>
            <a:pPr>
              <a:buFontTx/>
              <a:buNone/>
            </a:pPr>
            <a:endParaRPr lang="en-US" sz="2800" smtClean="0"/>
          </a:p>
          <a:p>
            <a:endParaRPr lang="en-US" sz="2800" smtClean="0"/>
          </a:p>
        </p:txBody>
      </p:sp>
      <p:sp>
        <p:nvSpPr>
          <p:cNvPr id="13318" name="Line 6"/>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3319" name="Line 7"/>
          <p:cNvSpPr>
            <a:spLocks noChangeShapeType="1"/>
          </p:cNvSpPr>
          <p:nvPr/>
        </p:nvSpPr>
        <p:spPr bwMode="auto">
          <a:xfrm>
            <a:off x="3460750" y="6781800"/>
            <a:ext cx="1736725" cy="0"/>
          </a:xfrm>
          <a:prstGeom prst="line">
            <a:avLst/>
          </a:prstGeom>
          <a:noFill/>
          <a:ln w="76200">
            <a:solidFill>
              <a:srgbClr val="0000FF"/>
            </a:solidFill>
            <a:round/>
            <a:headEnd/>
            <a:tailEnd/>
          </a:ln>
        </p:spPr>
        <p:txBody>
          <a:bodyPr/>
          <a:lstStyle/>
          <a:p>
            <a:endParaRPr lang="en-US"/>
          </a:p>
        </p:txBody>
      </p:sp>
      <p:sp>
        <p:nvSpPr>
          <p:cNvPr id="13320" name="Line 8"/>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3321" name="Line 9"/>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3322" name="Line 10"/>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2133600" y="4924425"/>
          <a:ext cx="5072063" cy="714375"/>
        </p:xfrm>
        <a:graphic>
          <a:graphicData uri="http://schemas.openxmlformats.org/presentationml/2006/ole">
            <mc:AlternateContent xmlns:mc="http://schemas.openxmlformats.org/markup-compatibility/2006">
              <mc:Choice xmlns:v="urn:schemas-microsoft-com:vml" Requires="v">
                <p:oleObj spid="_x0000_s335928" name="Equation" r:id="rId4" imgW="1714320" imgH="241200" progId="Equation.3">
                  <p:embed/>
                </p:oleObj>
              </mc:Choice>
              <mc:Fallback>
                <p:oleObj name="Equation" r:id="rId4" imgW="1714320" imgH="2412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924425"/>
                        <a:ext cx="5072063"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13"/>
          <p:cNvGraphicFramePr>
            <a:graphicFrameLocks noChangeAspect="1"/>
          </p:cNvGraphicFramePr>
          <p:nvPr/>
        </p:nvGraphicFramePr>
        <p:xfrm>
          <a:off x="2133600" y="2438400"/>
          <a:ext cx="5072063" cy="714375"/>
        </p:xfrm>
        <a:graphic>
          <a:graphicData uri="http://schemas.openxmlformats.org/presentationml/2006/ole">
            <mc:AlternateContent xmlns:mc="http://schemas.openxmlformats.org/markup-compatibility/2006">
              <mc:Choice xmlns:v="urn:schemas-microsoft-com:vml" Requires="v">
                <p:oleObj spid="_x0000_s335929" name="Equation" r:id="rId6" imgW="1714320" imgH="241200" progId="Equation.3">
                  <p:embed/>
                </p:oleObj>
              </mc:Choice>
              <mc:Fallback>
                <p:oleObj name="Equation" r:id="rId6" imgW="1714320" imgH="2412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438400"/>
                        <a:ext cx="5072063"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Line 14"/>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2" name="Slide Number Placeholder 11"/>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z="4000" smtClean="0"/>
              <a:t>Data calibration</a:t>
            </a:r>
          </a:p>
        </p:txBody>
      </p:sp>
      <p:sp>
        <p:nvSpPr>
          <p:cNvPr id="14341" name="Rectangle 3"/>
          <p:cNvSpPr>
            <a:spLocks noGrp="1" noChangeArrowheads="1"/>
          </p:cNvSpPr>
          <p:nvPr>
            <p:ph idx="1"/>
          </p:nvPr>
        </p:nvSpPr>
        <p:spPr>
          <a:xfrm>
            <a:off x="228600" y="1600200"/>
            <a:ext cx="8534400" cy="3200400"/>
          </a:xfrm>
        </p:spPr>
        <p:txBody>
          <a:bodyPr/>
          <a:lstStyle/>
          <a:p>
            <a:pPr>
              <a:lnSpc>
                <a:spcPct val="90000"/>
              </a:lnSpc>
            </a:pPr>
            <a:r>
              <a:rPr lang="en-US" sz="2800" smtClean="0"/>
              <a:t>Parameters estimated for linear and </a:t>
            </a:r>
            <a:r>
              <a:rPr lang="en-US" sz="2800" b="1" smtClean="0"/>
              <a:t>curvilinear</a:t>
            </a:r>
            <a:r>
              <a:rPr lang="en-US" sz="2800" smtClean="0"/>
              <a:t> models</a:t>
            </a:r>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r>
              <a:rPr lang="en-US" sz="2800" smtClean="0"/>
              <a:t>For concentration as dependent</a:t>
            </a:r>
          </a:p>
          <a:p>
            <a:pPr lvl="1">
              <a:lnSpc>
                <a:spcPct val="90000"/>
              </a:lnSpc>
            </a:pPr>
            <a:r>
              <a:rPr lang="en-US" sz="2400" smtClean="0"/>
              <a:t>Unknown concentrations calibrated from estimated f(OD)</a:t>
            </a:r>
          </a:p>
          <a:p>
            <a:pPr>
              <a:lnSpc>
                <a:spcPct val="90000"/>
              </a:lnSpc>
            </a:pPr>
            <a:endParaRPr lang="en-US" sz="2800" smtClean="0"/>
          </a:p>
          <a:p>
            <a:pPr>
              <a:lnSpc>
                <a:spcPct val="90000"/>
              </a:lnSpc>
              <a:buFontTx/>
              <a:buNone/>
            </a:pPr>
            <a:endParaRPr lang="en-US" sz="2800" smtClean="0"/>
          </a:p>
          <a:p>
            <a:pPr>
              <a:lnSpc>
                <a:spcPct val="90000"/>
              </a:lnSpc>
            </a:pPr>
            <a:endParaRPr lang="en-US" sz="2800" smtClean="0"/>
          </a:p>
        </p:txBody>
      </p:sp>
      <p:sp>
        <p:nvSpPr>
          <p:cNvPr id="14342" name="Line 4"/>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4343" name="Line 5"/>
          <p:cNvSpPr>
            <a:spLocks noChangeShapeType="1"/>
          </p:cNvSpPr>
          <p:nvPr/>
        </p:nvSpPr>
        <p:spPr bwMode="auto">
          <a:xfrm>
            <a:off x="3460750" y="6781800"/>
            <a:ext cx="1736725" cy="0"/>
          </a:xfrm>
          <a:prstGeom prst="line">
            <a:avLst/>
          </a:prstGeom>
          <a:noFill/>
          <a:ln w="76200">
            <a:solidFill>
              <a:srgbClr val="0000FF"/>
            </a:solidFill>
            <a:round/>
            <a:headEnd/>
            <a:tailEnd/>
          </a:ln>
        </p:spPr>
        <p:txBody>
          <a:bodyPr/>
          <a:lstStyle/>
          <a:p>
            <a:endParaRPr lang="en-US"/>
          </a:p>
        </p:txBody>
      </p:sp>
      <p:sp>
        <p:nvSpPr>
          <p:cNvPr id="14344" name="Line 6"/>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4345" name="Line 7"/>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4346" name="Line 8"/>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graphicFrame>
        <p:nvGraphicFramePr>
          <p:cNvPr id="14338" name="Object 9"/>
          <p:cNvGraphicFramePr>
            <a:graphicFrameLocks noChangeAspect="1"/>
          </p:cNvGraphicFramePr>
          <p:nvPr/>
        </p:nvGraphicFramePr>
        <p:xfrm>
          <a:off x="1082675" y="2535238"/>
          <a:ext cx="7175500" cy="714375"/>
        </p:xfrm>
        <a:graphic>
          <a:graphicData uri="http://schemas.openxmlformats.org/presentationml/2006/ole">
            <mc:AlternateContent xmlns:mc="http://schemas.openxmlformats.org/markup-compatibility/2006">
              <mc:Choice xmlns:v="urn:schemas-microsoft-com:vml" Requires="v">
                <p:oleObj spid="_x0000_s336952" name="Equation" r:id="rId4" imgW="2425680" imgH="241200" progId="Equation.3">
                  <p:embed/>
                </p:oleObj>
              </mc:Choice>
              <mc:Fallback>
                <p:oleObj name="Equation" r:id="rId4" imgW="2425680" imgH="241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 y="2535238"/>
                        <a:ext cx="7175500"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11"/>
          <p:cNvGraphicFramePr>
            <a:graphicFrameLocks noChangeAspect="1"/>
          </p:cNvGraphicFramePr>
          <p:nvPr/>
        </p:nvGraphicFramePr>
        <p:xfrm>
          <a:off x="1066800" y="5000625"/>
          <a:ext cx="7175500" cy="714375"/>
        </p:xfrm>
        <a:graphic>
          <a:graphicData uri="http://schemas.openxmlformats.org/presentationml/2006/ole">
            <mc:AlternateContent xmlns:mc="http://schemas.openxmlformats.org/markup-compatibility/2006">
              <mc:Choice xmlns:v="urn:schemas-microsoft-com:vml" Requires="v">
                <p:oleObj spid="_x0000_s336953" name="Equation" r:id="rId6" imgW="2425680" imgH="241200" progId="Equation.3">
                  <p:embed/>
                </p:oleObj>
              </mc:Choice>
              <mc:Fallback>
                <p:oleObj name="Equation" r:id="rId6" imgW="2425680" imgH="241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00625"/>
                        <a:ext cx="7175500"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Line 12"/>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2" name="Slide Number Placeholder 11"/>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sz="4000" smtClean="0"/>
              <a:t>Data calibration</a:t>
            </a:r>
          </a:p>
        </p:txBody>
      </p:sp>
      <p:sp>
        <p:nvSpPr>
          <p:cNvPr id="15365" name="Rectangle 3"/>
          <p:cNvSpPr>
            <a:spLocks noGrp="1" noChangeArrowheads="1"/>
          </p:cNvSpPr>
          <p:nvPr>
            <p:ph idx="1"/>
          </p:nvPr>
        </p:nvSpPr>
        <p:spPr>
          <a:xfrm>
            <a:off x="228600" y="1600200"/>
            <a:ext cx="8534400" cy="3200400"/>
          </a:xfrm>
        </p:spPr>
        <p:txBody>
          <a:bodyPr/>
          <a:lstStyle/>
          <a:p>
            <a:pPr>
              <a:lnSpc>
                <a:spcPct val="90000"/>
              </a:lnSpc>
            </a:pPr>
            <a:r>
              <a:rPr lang="en-US" smtClean="0"/>
              <a:t>Parameters estimated for linear and curvilinear models</a:t>
            </a:r>
          </a:p>
          <a:p>
            <a:pPr>
              <a:lnSpc>
                <a:spcPct val="90000"/>
              </a:lnSpc>
            </a:pPr>
            <a:endParaRPr lang="en-US" smtClean="0"/>
          </a:p>
          <a:p>
            <a:pPr>
              <a:lnSpc>
                <a:spcPct val="90000"/>
              </a:lnSpc>
            </a:pPr>
            <a:endParaRPr lang="en-US" smtClean="0"/>
          </a:p>
          <a:p>
            <a:pPr>
              <a:lnSpc>
                <a:spcPct val="90000"/>
              </a:lnSpc>
            </a:pPr>
            <a:r>
              <a:rPr lang="en-US" smtClean="0"/>
              <a:t>For OD as dependent</a:t>
            </a:r>
          </a:p>
          <a:p>
            <a:pPr lvl="1">
              <a:lnSpc>
                <a:spcPct val="90000"/>
              </a:lnSpc>
            </a:pPr>
            <a:r>
              <a:rPr lang="en-US" smtClean="0"/>
              <a:t>Unknown concentrations calibrated as:</a:t>
            </a:r>
          </a:p>
          <a:p>
            <a:pPr>
              <a:lnSpc>
                <a:spcPct val="90000"/>
              </a:lnSpc>
            </a:pPr>
            <a:endParaRPr lang="en-US" smtClean="0"/>
          </a:p>
          <a:p>
            <a:pPr>
              <a:lnSpc>
                <a:spcPct val="90000"/>
              </a:lnSpc>
            </a:pPr>
            <a:endParaRPr lang="en-US" smtClean="0"/>
          </a:p>
        </p:txBody>
      </p:sp>
      <p:graphicFrame>
        <p:nvGraphicFramePr>
          <p:cNvPr id="15362" name="Object 4"/>
          <p:cNvGraphicFramePr>
            <a:graphicFrameLocks noChangeAspect="1"/>
          </p:cNvGraphicFramePr>
          <p:nvPr/>
        </p:nvGraphicFramePr>
        <p:xfrm>
          <a:off x="3200400" y="5086350"/>
          <a:ext cx="2667000" cy="1277938"/>
        </p:xfrm>
        <a:graphic>
          <a:graphicData uri="http://schemas.openxmlformats.org/presentationml/2006/ole">
            <mc:AlternateContent xmlns:mc="http://schemas.openxmlformats.org/markup-compatibility/2006">
              <mc:Choice xmlns:v="urn:schemas-microsoft-com:vml" Requires="v">
                <p:oleObj spid="_x0000_s337976" name="Equation" r:id="rId4" imgW="901440" imgH="431640" progId="Equation.3">
                  <p:embed/>
                </p:oleObj>
              </mc:Choice>
              <mc:Fallback>
                <p:oleObj name="Equation" r:id="rId4" imgW="90144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086350"/>
                        <a:ext cx="2667000" cy="12779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Line 6"/>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5367" name="Line 7"/>
          <p:cNvSpPr>
            <a:spLocks noChangeShapeType="1"/>
          </p:cNvSpPr>
          <p:nvPr/>
        </p:nvSpPr>
        <p:spPr bwMode="auto">
          <a:xfrm>
            <a:off x="3460750" y="6781800"/>
            <a:ext cx="1736725" cy="0"/>
          </a:xfrm>
          <a:prstGeom prst="line">
            <a:avLst/>
          </a:prstGeom>
          <a:noFill/>
          <a:ln w="76200">
            <a:solidFill>
              <a:srgbClr val="0000FF"/>
            </a:solidFill>
            <a:round/>
            <a:headEnd/>
            <a:tailEnd/>
          </a:ln>
        </p:spPr>
        <p:txBody>
          <a:bodyPr/>
          <a:lstStyle/>
          <a:p>
            <a:endParaRPr lang="en-US"/>
          </a:p>
        </p:txBody>
      </p:sp>
      <p:sp>
        <p:nvSpPr>
          <p:cNvPr id="15368" name="Line 8"/>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5369" name="Line 9"/>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5370" name="Line 10"/>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graphicFrame>
        <p:nvGraphicFramePr>
          <p:cNvPr id="15363" name="Object 11"/>
          <p:cNvGraphicFramePr>
            <a:graphicFrameLocks noChangeAspect="1"/>
          </p:cNvGraphicFramePr>
          <p:nvPr/>
        </p:nvGraphicFramePr>
        <p:xfrm>
          <a:off x="2133600" y="2535238"/>
          <a:ext cx="5072063" cy="714375"/>
        </p:xfrm>
        <a:graphic>
          <a:graphicData uri="http://schemas.openxmlformats.org/presentationml/2006/ole">
            <mc:AlternateContent xmlns:mc="http://schemas.openxmlformats.org/markup-compatibility/2006">
              <mc:Choice xmlns:v="urn:schemas-microsoft-com:vml" Requires="v">
                <p:oleObj spid="_x0000_s337977" name="Equation" r:id="rId6" imgW="1714320" imgH="241200" progId="Equation.3">
                  <p:embed/>
                </p:oleObj>
              </mc:Choice>
              <mc:Fallback>
                <p:oleObj name="Equation" r:id="rId6" imgW="1714320" imgH="2412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535238"/>
                        <a:ext cx="5072063"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1" name="Line 12"/>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2" name="Slide Number Placeholder 11"/>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4000" smtClean="0"/>
              <a:t>Data calibration</a:t>
            </a:r>
          </a:p>
        </p:txBody>
      </p:sp>
      <p:sp>
        <p:nvSpPr>
          <p:cNvPr id="16389" name="Rectangle 3"/>
          <p:cNvSpPr>
            <a:spLocks noGrp="1" noChangeArrowheads="1"/>
          </p:cNvSpPr>
          <p:nvPr>
            <p:ph idx="1"/>
          </p:nvPr>
        </p:nvSpPr>
        <p:spPr>
          <a:xfrm>
            <a:off x="228600" y="1600200"/>
            <a:ext cx="8534400" cy="3200400"/>
          </a:xfrm>
        </p:spPr>
        <p:txBody>
          <a:bodyPr/>
          <a:lstStyle/>
          <a:p>
            <a:pPr>
              <a:lnSpc>
                <a:spcPct val="90000"/>
              </a:lnSpc>
            </a:pPr>
            <a:r>
              <a:rPr lang="en-US" smtClean="0"/>
              <a:t>Parameters estimated for linear and curvilinear models</a:t>
            </a:r>
          </a:p>
          <a:p>
            <a:pPr>
              <a:lnSpc>
                <a:spcPct val="90000"/>
              </a:lnSpc>
            </a:pPr>
            <a:endParaRPr lang="en-US" smtClean="0"/>
          </a:p>
          <a:p>
            <a:pPr>
              <a:lnSpc>
                <a:spcPct val="90000"/>
              </a:lnSpc>
            </a:pPr>
            <a:endParaRPr lang="en-US" smtClean="0"/>
          </a:p>
          <a:p>
            <a:pPr>
              <a:lnSpc>
                <a:spcPct val="90000"/>
              </a:lnSpc>
            </a:pPr>
            <a:r>
              <a:rPr lang="en-US" smtClean="0"/>
              <a:t>For OD as dependent</a:t>
            </a:r>
          </a:p>
          <a:p>
            <a:pPr lvl="1">
              <a:lnSpc>
                <a:spcPct val="90000"/>
              </a:lnSpc>
            </a:pPr>
            <a:r>
              <a:rPr lang="en-US" smtClean="0"/>
              <a:t>Unknown concentrations calibrated as:</a:t>
            </a:r>
          </a:p>
          <a:p>
            <a:pPr>
              <a:lnSpc>
                <a:spcPct val="90000"/>
              </a:lnSpc>
            </a:pPr>
            <a:endParaRPr lang="en-US" smtClean="0"/>
          </a:p>
          <a:p>
            <a:pPr>
              <a:lnSpc>
                <a:spcPct val="90000"/>
              </a:lnSpc>
            </a:pPr>
            <a:endParaRPr lang="en-US" smtClean="0"/>
          </a:p>
        </p:txBody>
      </p:sp>
      <p:graphicFrame>
        <p:nvGraphicFramePr>
          <p:cNvPr id="16386" name="Object 5"/>
          <p:cNvGraphicFramePr>
            <a:graphicFrameLocks noChangeAspect="1"/>
          </p:cNvGraphicFramePr>
          <p:nvPr/>
        </p:nvGraphicFramePr>
        <p:xfrm>
          <a:off x="1752600" y="5068888"/>
          <a:ext cx="5897563" cy="1539875"/>
        </p:xfrm>
        <a:graphic>
          <a:graphicData uri="http://schemas.openxmlformats.org/presentationml/2006/ole">
            <mc:AlternateContent xmlns:mc="http://schemas.openxmlformats.org/markup-compatibility/2006">
              <mc:Choice xmlns:v="urn:schemas-microsoft-com:vml" Requires="v">
                <p:oleObj spid="_x0000_s339000" name="Equation" r:id="rId4" imgW="1993680" imgH="520560" progId="Equation.3">
                  <p:embed/>
                </p:oleObj>
              </mc:Choice>
              <mc:Fallback>
                <p:oleObj name="Equation" r:id="rId4" imgW="1993680" imgH="52056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068888"/>
                        <a:ext cx="5897563" cy="15398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Line 6"/>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6391" name="Line 7"/>
          <p:cNvSpPr>
            <a:spLocks noChangeShapeType="1"/>
          </p:cNvSpPr>
          <p:nvPr/>
        </p:nvSpPr>
        <p:spPr bwMode="auto">
          <a:xfrm>
            <a:off x="3460750" y="6781800"/>
            <a:ext cx="1736725" cy="0"/>
          </a:xfrm>
          <a:prstGeom prst="line">
            <a:avLst/>
          </a:prstGeom>
          <a:noFill/>
          <a:ln w="76200">
            <a:solidFill>
              <a:srgbClr val="0000FF"/>
            </a:solidFill>
            <a:round/>
            <a:headEnd/>
            <a:tailEnd/>
          </a:ln>
        </p:spPr>
        <p:txBody>
          <a:bodyPr/>
          <a:lstStyle/>
          <a:p>
            <a:endParaRPr lang="en-US"/>
          </a:p>
        </p:txBody>
      </p:sp>
      <p:sp>
        <p:nvSpPr>
          <p:cNvPr id="16392" name="Line 8"/>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6393" name="Line 9"/>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6394" name="Line 10"/>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graphicFrame>
        <p:nvGraphicFramePr>
          <p:cNvPr id="16387" name="Object 11"/>
          <p:cNvGraphicFramePr>
            <a:graphicFrameLocks noChangeAspect="1"/>
          </p:cNvGraphicFramePr>
          <p:nvPr/>
        </p:nvGraphicFramePr>
        <p:xfrm>
          <a:off x="2020888" y="2535238"/>
          <a:ext cx="5297487" cy="714375"/>
        </p:xfrm>
        <a:graphic>
          <a:graphicData uri="http://schemas.openxmlformats.org/presentationml/2006/ole">
            <mc:AlternateContent xmlns:mc="http://schemas.openxmlformats.org/markup-compatibility/2006">
              <mc:Choice xmlns:v="urn:schemas-microsoft-com:vml" Requires="v">
                <p:oleObj spid="_x0000_s339001" name="Equation" r:id="rId6" imgW="1790640" imgH="241200" progId="Equation.3">
                  <p:embed/>
                </p:oleObj>
              </mc:Choice>
              <mc:Fallback>
                <p:oleObj name="Equation" r:id="rId6" imgW="1790640" imgH="2412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0888" y="2535238"/>
                        <a:ext cx="5297487"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Line 12"/>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2" name="Slide Number Placeholder 11"/>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p:txBody>
          <a:bodyPr rtlCol="0">
            <a:normAutofit fontScale="90000"/>
          </a:bodyPr>
          <a:lstStyle/>
          <a:p>
            <a:pPr fontAlgn="auto">
              <a:spcAft>
                <a:spcPts val="0"/>
              </a:spcAft>
              <a:defRPr/>
            </a:pPr>
            <a:r>
              <a:rPr lang="en-US" sz="2800" smtClean="0"/>
              <a:t>Simulation study</a:t>
            </a:r>
            <a:r>
              <a:rPr lang="en-US" sz="4000" smtClean="0"/>
              <a:t> </a:t>
            </a:r>
            <a:br>
              <a:rPr lang="en-US" sz="4000" smtClean="0"/>
            </a:br>
            <a:r>
              <a:rPr lang="en-US" sz="4000" smtClean="0"/>
              <a:t>the calibration relation</a:t>
            </a:r>
          </a:p>
        </p:txBody>
      </p:sp>
      <p:sp>
        <p:nvSpPr>
          <p:cNvPr id="17415" name="Rectangle 3"/>
          <p:cNvSpPr>
            <a:spLocks noGrp="1" noChangeArrowheads="1"/>
          </p:cNvSpPr>
          <p:nvPr>
            <p:ph idx="1"/>
          </p:nvPr>
        </p:nvSpPr>
        <p:spPr/>
        <p:txBody>
          <a:bodyPr/>
          <a:lstStyle/>
          <a:p>
            <a:r>
              <a:rPr lang="en-US" smtClean="0"/>
              <a:t>7 known concentrations in replicate/batch</a:t>
            </a:r>
          </a:p>
          <a:p>
            <a:r>
              <a:rPr lang="en-US" smtClean="0"/>
              <a:t>Measured OD for each true concentration</a:t>
            </a:r>
          </a:p>
          <a:p>
            <a:pPr lvl="1"/>
            <a:r>
              <a:rPr lang="en-US" smtClean="0"/>
              <a:t>True overall relation by 4 parameter logistic</a:t>
            </a:r>
          </a:p>
          <a:p>
            <a:pPr lvl="1"/>
            <a:endParaRPr lang="en-US" smtClean="0"/>
          </a:p>
          <a:p>
            <a:pPr lvl="1"/>
            <a:endParaRPr lang="en-US" smtClean="0"/>
          </a:p>
          <a:p>
            <a:pPr lvl="1"/>
            <a:endParaRPr lang="en-US" smtClean="0"/>
          </a:p>
        </p:txBody>
      </p:sp>
      <p:graphicFrame>
        <p:nvGraphicFramePr>
          <p:cNvPr id="17410" name="Object 4"/>
          <p:cNvGraphicFramePr>
            <a:graphicFrameLocks noChangeAspect="1"/>
          </p:cNvGraphicFramePr>
          <p:nvPr/>
        </p:nvGraphicFramePr>
        <p:xfrm>
          <a:off x="1295400" y="3494088"/>
          <a:ext cx="4030663" cy="1306512"/>
        </p:xfrm>
        <a:graphic>
          <a:graphicData uri="http://schemas.openxmlformats.org/presentationml/2006/ole">
            <mc:AlternateContent xmlns:mc="http://schemas.openxmlformats.org/markup-compatibility/2006">
              <mc:Choice xmlns:v="urn:schemas-microsoft-com:vml" Requires="v">
                <p:oleObj spid="_x0000_s340066" name="Equation" r:id="rId4" imgW="1371600" imgH="444240" progId="Equation.3">
                  <p:embed/>
                </p:oleObj>
              </mc:Choice>
              <mc:Fallback>
                <p:oleObj name="Equation" r:id="rId4" imgW="137160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94088"/>
                        <a:ext cx="4030663" cy="13065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5"/>
          <p:cNvGraphicFramePr>
            <a:graphicFrameLocks noChangeAspect="1"/>
          </p:cNvGraphicFramePr>
          <p:nvPr/>
        </p:nvGraphicFramePr>
        <p:xfrm>
          <a:off x="990600" y="5195888"/>
          <a:ext cx="2516188" cy="1384300"/>
        </p:xfrm>
        <a:graphic>
          <a:graphicData uri="http://schemas.openxmlformats.org/presentationml/2006/ole">
            <mc:AlternateContent xmlns:mc="http://schemas.openxmlformats.org/markup-compatibility/2006">
              <mc:Choice xmlns:v="urn:schemas-microsoft-com:vml" Requires="v">
                <p:oleObj spid="_x0000_s340067" name="Equation" r:id="rId6" imgW="1600200" imgH="1143000" progId="Equation.3">
                  <p:embed/>
                </p:oleObj>
              </mc:Choice>
              <mc:Fallback>
                <p:oleObj name="Equation" r:id="rId6" imgW="1600200" imgH="11430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r="37714" b="52000"/>
                      <a:stretch>
                        <a:fillRect/>
                      </a:stretch>
                    </p:blipFill>
                    <p:spPr bwMode="auto">
                      <a:xfrm>
                        <a:off x="990600" y="5195888"/>
                        <a:ext cx="251618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6"/>
          <p:cNvGraphicFramePr>
            <a:graphicFrameLocks noChangeAspect="1"/>
          </p:cNvGraphicFramePr>
          <p:nvPr/>
        </p:nvGraphicFramePr>
        <p:xfrm>
          <a:off x="4495800" y="4954588"/>
          <a:ext cx="4040188" cy="1500187"/>
        </p:xfrm>
        <a:graphic>
          <a:graphicData uri="http://schemas.openxmlformats.org/presentationml/2006/ole">
            <mc:AlternateContent xmlns:mc="http://schemas.openxmlformats.org/markup-compatibility/2006">
              <mc:Choice xmlns:v="urn:schemas-microsoft-com:vml" Requires="v">
                <p:oleObj spid="_x0000_s340068" name="Equation" r:id="rId8" imgW="1600200" imgH="1143000" progId="Equation.3">
                  <p:embed/>
                </p:oleObj>
              </mc:Choice>
              <mc:Fallback>
                <p:oleObj name="Equation" r:id="rId8" imgW="1600200" imgH="11430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t="48000"/>
                      <a:stretch>
                        <a:fillRect/>
                      </a:stretch>
                    </p:blipFill>
                    <p:spPr bwMode="auto">
                      <a:xfrm>
                        <a:off x="4495800" y="4954588"/>
                        <a:ext cx="4040188"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7"/>
          <p:cNvGraphicFramePr>
            <a:graphicFrameLocks noChangeAspect="1"/>
          </p:cNvGraphicFramePr>
          <p:nvPr/>
        </p:nvGraphicFramePr>
        <p:xfrm>
          <a:off x="6096000" y="3581400"/>
          <a:ext cx="1612900" cy="938213"/>
        </p:xfrm>
        <a:graphic>
          <a:graphicData uri="http://schemas.openxmlformats.org/presentationml/2006/ole">
            <mc:AlternateContent xmlns:mc="http://schemas.openxmlformats.org/markup-compatibility/2006">
              <mc:Choice xmlns:v="urn:schemas-microsoft-com:vml" Requires="v">
                <p:oleObj spid="_x0000_s340069" name="Equation" r:id="rId9" imgW="698400" imgH="406080" progId="Equation.3">
                  <p:embed/>
                </p:oleObj>
              </mc:Choice>
              <mc:Fallback>
                <p:oleObj name="Equation" r:id="rId9" imgW="698400" imgH="4060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581400"/>
                        <a:ext cx="1612900"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Line 8"/>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7417" name="Line 9"/>
          <p:cNvSpPr>
            <a:spLocks noChangeShapeType="1"/>
          </p:cNvSpPr>
          <p:nvPr/>
        </p:nvSpPr>
        <p:spPr bwMode="auto">
          <a:xfrm>
            <a:off x="5257800" y="6781800"/>
            <a:ext cx="1279525" cy="0"/>
          </a:xfrm>
          <a:prstGeom prst="line">
            <a:avLst/>
          </a:prstGeom>
          <a:noFill/>
          <a:ln w="76200">
            <a:solidFill>
              <a:srgbClr val="FF0000"/>
            </a:solidFill>
            <a:round/>
            <a:headEnd/>
            <a:tailEnd/>
          </a:ln>
        </p:spPr>
        <p:txBody>
          <a:bodyPr/>
          <a:lstStyle/>
          <a:p>
            <a:endParaRPr lang="en-US"/>
          </a:p>
        </p:txBody>
      </p:sp>
      <p:sp>
        <p:nvSpPr>
          <p:cNvPr id="17418" name="Line 10"/>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7419" name="Line 11"/>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17420" name="Line 12"/>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3" name="Slide Number Placeholder 12"/>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rtlCol="0">
            <a:normAutofit fontScale="90000"/>
          </a:bodyPr>
          <a:lstStyle/>
          <a:p>
            <a:pPr fontAlgn="auto">
              <a:spcAft>
                <a:spcPts val="0"/>
              </a:spcAft>
              <a:defRPr/>
            </a:pPr>
            <a:r>
              <a:rPr lang="en-US" sz="2800" smtClean="0"/>
              <a:t>Simulation study</a:t>
            </a:r>
            <a:r>
              <a:rPr lang="en-US" sz="4000" smtClean="0"/>
              <a:t> </a:t>
            </a:r>
            <a:br>
              <a:rPr lang="en-US" sz="4000" smtClean="0"/>
            </a:br>
            <a:r>
              <a:rPr lang="en-US" sz="4000" smtClean="0"/>
              <a:t>the calibration relation</a:t>
            </a:r>
          </a:p>
        </p:txBody>
      </p:sp>
      <p:sp>
        <p:nvSpPr>
          <p:cNvPr id="18436" name="Rectangle 3"/>
          <p:cNvSpPr>
            <a:spLocks noGrp="1" noChangeArrowheads="1"/>
          </p:cNvSpPr>
          <p:nvPr>
            <p:ph idx="1"/>
          </p:nvPr>
        </p:nvSpPr>
        <p:spPr/>
        <p:txBody>
          <a:bodyPr/>
          <a:lstStyle/>
          <a:p>
            <a:r>
              <a:rPr lang="en-US" smtClean="0"/>
              <a:t>7 known concentrations in replicate/batch</a:t>
            </a:r>
          </a:p>
          <a:p>
            <a:r>
              <a:rPr lang="en-US" smtClean="0"/>
              <a:t>Measured OD for each true concentration</a:t>
            </a:r>
          </a:p>
          <a:p>
            <a:pPr lvl="1"/>
            <a:r>
              <a:rPr lang="en-US" smtClean="0"/>
              <a:t>True overall relation by 4 parameter logistic</a:t>
            </a:r>
          </a:p>
          <a:p>
            <a:pPr lvl="1"/>
            <a:endParaRPr lang="en-US" smtClean="0"/>
          </a:p>
          <a:p>
            <a:pPr lvl="1"/>
            <a:endParaRPr lang="en-US" smtClean="0"/>
          </a:p>
          <a:p>
            <a:pPr lvl="1"/>
            <a:endParaRPr lang="en-US" smtClean="0"/>
          </a:p>
          <a:p>
            <a:pPr lvl="1"/>
            <a:r>
              <a:rPr lang="en-US" smtClean="0"/>
              <a:t>Random batch variability</a:t>
            </a:r>
            <a:endParaRPr lang="el-GR" i="1" baseline="-25000" smtClean="0">
              <a:latin typeface="Times New Roman" pitchFamily="18" charset="0"/>
            </a:endParaRPr>
          </a:p>
          <a:p>
            <a:pPr lvl="1"/>
            <a:r>
              <a:rPr lang="en-US" smtClean="0"/>
              <a:t>Random failures with frequency 0.01</a:t>
            </a:r>
          </a:p>
        </p:txBody>
      </p:sp>
      <p:graphicFrame>
        <p:nvGraphicFramePr>
          <p:cNvPr id="18434" name="Object 4"/>
          <p:cNvGraphicFramePr>
            <a:graphicFrameLocks noChangeAspect="1"/>
          </p:cNvGraphicFramePr>
          <p:nvPr/>
        </p:nvGraphicFramePr>
        <p:xfrm>
          <a:off x="2743200" y="3581400"/>
          <a:ext cx="3429000" cy="1035050"/>
        </p:xfrm>
        <a:graphic>
          <a:graphicData uri="http://schemas.openxmlformats.org/presentationml/2006/ole">
            <mc:AlternateContent xmlns:mc="http://schemas.openxmlformats.org/markup-compatibility/2006">
              <mc:Choice xmlns:v="urn:schemas-microsoft-com:vml" Requires="v">
                <p:oleObj spid="_x0000_s341027" name="Equation" r:id="rId4" imgW="1473120" imgH="444240" progId="Equation.3">
                  <p:embed/>
                </p:oleObj>
              </mc:Choice>
              <mc:Fallback>
                <p:oleObj name="Equation" r:id="rId4" imgW="147312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581400"/>
                        <a:ext cx="342900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Line 5"/>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8438" name="Line 6"/>
          <p:cNvSpPr>
            <a:spLocks noChangeShapeType="1"/>
          </p:cNvSpPr>
          <p:nvPr/>
        </p:nvSpPr>
        <p:spPr bwMode="auto">
          <a:xfrm>
            <a:off x="5257800" y="6781800"/>
            <a:ext cx="1371600" cy="0"/>
          </a:xfrm>
          <a:prstGeom prst="line">
            <a:avLst/>
          </a:prstGeom>
          <a:noFill/>
          <a:ln w="76200">
            <a:solidFill>
              <a:srgbClr val="FF0000"/>
            </a:solidFill>
            <a:round/>
            <a:headEnd/>
            <a:tailEnd/>
          </a:ln>
        </p:spPr>
        <p:txBody>
          <a:bodyPr/>
          <a:lstStyle/>
          <a:p>
            <a:endParaRPr lang="en-US"/>
          </a:p>
        </p:txBody>
      </p:sp>
      <p:sp>
        <p:nvSpPr>
          <p:cNvPr id="18439" name="Line 7"/>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8440" name="Line 8"/>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18441" name="Line 9"/>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0" name="Slide Number Placeholder 9"/>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Calibration approaches</a:t>
            </a:r>
          </a:p>
        </p:txBody>
      </p:sp>
      <p:sp>
        <p:nvSpPr>
          <p:cNvPr id="113667" name="Rectangle 3"/>
          <p:cNvSpPr>
            <a:spLocks noGrp="1" noChangeArrowheads="1"/>
          </p:cNvSpPr>
          <p:nvPr>
            <p:ph idx="1"/>
          </p:nvPr>
        </p:nvSpPr>
        <p:spPr/>
        <p:txBody>
          <a:bodyPr/>
          <a:lstStyle/>
          <a:p>
            <a:pPr marL="609600" indent="-609600"/>
            <a:r>
              <a:rPr lang="en-US" smtClean="0"/>
              <a:t>Calibration models varied as regards:</a:t>
            </a:r>
          </a:p>
          <a:p>
            <a:pPr marL="990600" lvl="1" indent="-533400">
              <a:buFontTx/>
              <a:buAutoNum type="arabicPeriod"/>
            </a:pPr>
            <a:r>
              <a:rPr lang="en-US" smtClean="0"/>
              <a:t>Dependent/independent variable</a:t>
            </a:r>
          </a:p>
          <a:p>
            <a:pPr marL="1371600" lvl="2" indent="-457200">
              <a:buFontTx/>
              <a:buChar char="–"/>
            </a:pPr>
            <a:r>
              <a:rPr lang="en-US" smtClean="0"/>
              <a:t>Measured OD and fixed known amount</a:t>
            </a:r>
          </a:p>
          <a:p>
            <a:pPr marL="990600" lvl="1" indent="-533400">
              <a:buFontTx/>
              <a:buAutoNum type="arabicPeriod"/>
            </a:pPr>
            <a:r>
              <a:rPr lang="en-US" smtClean="0"/>
              <a:t>Shape (linear or quadratic in log)</a:t>
            </a:r>
          </a:p>
          <a:p>
            <a:pPr marL="990600" lvl="1" indent="-533400">
              <a:buFontTx/>
              <a:buAutoNum type="arabicPeriod"/>
            </a:pPr>
            <a:r>
              <a:rPr lang="en-US" smtClean="0"/>
              <a:t>Treatment of batch</a:t>
            </a:r>
          </a:p>
          <a:p>
            <a:pPr marL="1371600" lvl="2" indent="-457200"/>
            <a:r>
              <a:rPr lang="en-US" smtClean="0"/>
              <a:t>Disregard (collapsed)</a:t>
            </a:r>
          </a:p>
          <a:p>
            <a:pPr marL="1371600" lvl="2" indent="-457200"/>
            <a:r>
              <a:rPr lang="en-US" smtClean="0"/>
              <a:t>Model as fixed effect (batch-specific)</a:t>
            </a:r>
          </a:p>
          <a:p>
            <a:pPr marL="1371600" lvl="2" indent="-457200"/>
            <a:r>
              <a:rPr lang="en-US" smtClean="0"/>
              <a:t>Model as random effect </a:t>
            </a:r>
          </a:p>
        </p:txBody>
      </p:sp>
      <p:sp>
        <p:nvSpPr>
          <p:cNvPr id="113668" name="Line 9"/>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3669" name="Line 10"/>
          <p:cNvSpPr>
            <a:spLocks noChangeShapeType="1"/>
          </p:cNvSpPr>
          <p:nvPr/>
        </p:nvSpPr>
        <p:spPr bwMode="auto">
          <a:xfrm>
            <a:off x="3460750" y="6781800"/>
            <a:ext cx="1371600" cy="0"/>
          </a:xfrm>
          <a:prstGeom prst="line">
            <a:avLst/>
          </a:prstGeom>
          <a:noFill/>
          <a:ln w="76200">
            <a:solidFill>
              <a:srgbClr val="0000FF"/>
            </a:solidFill>
            <a:round/>
            <a:headEnd/>
            <a:tailEnd/>
          </a:ln>
        </p:spPr>
        <p:txBody>
          <a:bodyPr/>
          <a:lstStyle/>
          <a:p>
            <a:endParaRPr lang="en-US"/>
          </a:p>
        </p:txBody>
      </p:sp>
      <p:sp>
        <p:nvSpPr>
          <p:cNvPr id="113670" name="Line 11"/>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3671" name="Line 12"/>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3672" name="Line 13"/>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sp>
        <p:nvSpPr>
          <p:cNvPr id="113673" name="Line 14"/>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0" name="Slide Number Placeholder 9"/>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Results</a:t>
            </a:r>
          </a:p>
        </p:txBody>
      </p:sp>
      <p:sp>
        <p:nvSpPr>
          <p:cNvPr id="114691" name="Rectangle 3"/>
          <p:cNvSpPr>
            <a:spLocks noGrp="1" noChangeArrowheads="1"/>
          </p:cNvSpPr>
          <p:nvPr>
            <p:ph idx="1"/>
          </p:nvPr>
        </p:nvSpPr>
        <p:spPr/>
        <p:txBody>
          <a:bodyPr/>
          <a:lstStyle/>
          <a:p>
            <a:r>
              <a:rPr lang="en-US" smtClean="0"/>
              <a:t>Calibration models</a:t>
            </a:r>
          </a:p>
          <a:p>
            <a:pPr lvl="1"/>
            <a:r>
              <a:rPr lang="en-US" smtClean="0"/>
              <a:t>Plots of cross-classification</a:t>
            </a:r>
          </a:p>
          <a:p>
            <a:r>
              <a:rPr lang="en-US" smtClean="0"/>
              <a:t>Effects on risk estimation</a:t>
            </a:r>
          </a:p>
          <a:p>
            <a:r>
              <a:rPr lang="en-US" smtClean="0"/>
              <a:t>Simulation study</a:t>
            </a:r>
          </a:p>
          <a:p>
            <a:endParaRPr lang="en-US" smtClean="0"/>
          </a:p>
        </p:txBody>
      </p:sp>
      <p:sp>
        <p:nvSpPr>
          <p:cNvPr id="114692" name="Line 4"/>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4693" name="Line 5"/>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4694" name="Line 6"/>
          <p:cNvSpPr>
            <a:spLocks noChangeShapeType="1"/>
          </p:cNvSpPr>
          <p:nvPr/>
        </p:nvSpPr>
        <p:spPr bwMode="auto">
          <a:xfrm>
            <a:off x="5257800" y="6781800"/>
            <a:ext cx="92075" cy="0"/>
          </a:xfrm>
          <a:prstGeom prst="line">
            <a:avLst/>
          </a:prstGeom>
          <a:noFill/>
          <a:ln w="76200">
            <a:solidFill>
              <a:srgbClr val="FF0000"/>
            </a:solidFill>
            <a:round/>
            <a:headEnd/>
            <a:tailEnd/>
          </a:ln>
        </p:spPr>
        <p:txBody>
          <a:bodyPr/>
          <a:lstStyle/>
          <a:p>
            <a:endParaRPr lang="en-US"/>
          </a:p>
        </p:txBody>
      </p:sp>
      <p:sp>
        <p:nvSpPr>
          <p:cNvPr id="114695" name="Line 8"/>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4696" name="Line 9"/>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sp>
        <p:nvSpPr>
          <p:cNvPr id="114697" name="Line 10"/>
          <p:cNvSpPr>
            <a:spLocks noChangeShapeType="1"/>
          </p:cNvSpPr>
          <p:nvPr/>
        </p:nvSpPr>
        <p:spPr bwMode="auto">
          <a:xfrm>
            <a:off x="3449638" y="6781800"/>
            <a:ext cx="1828800" cy="0"/>
          </a:xfrm>
          <a:prstGeom prst="line">
            <a:avLst/>
          </a:prstGeom>
          <a:noFill/>
          <a:ln w="76200">
            <a:solidFill>
              <a:srgbClr val="0000FF"/>
            </a:solidFill>
            <a:round/>
            <a:headEnd/>
            <a:tailEnd/>
          </a:ln>
        </p:spPr>
        <p:txBody>
          <a:bodyPr/>
          <a:lstStyle/>
          <a:p>
            <a:endParaRPr lang="en-US"/>
          </a:p>
        </p:txBody>
      </p:sp>
      <p:sp>
        <p:nvSpPr>
          <p:cNvPr id="114698" name="Line 11"/>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1" name="Slide Number Placeholder 10"/>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107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t="25627" r="1616" b="9166"/>
          <a:stretch>
            <a:fillRect/>
          </a:stretch>
        </p:blipFill>
        <p:spPr bwMode="auto">
          <a:xfrm>
            <a:off x="4763" y="1143000"/>
            <a:ext cx="8986837" cy="5105400"/>
          </a:xfrm>
          <a:prstGeom prst="rect">
            <a:avLst/>
          </a:prstGeom>
          <a:noFill/>
          <a:ln w="9525">
            <a:noFill/>
            <a:miter lim="800000"/>
            <a:headEnd/>
            <a:tailEnd/>
          </a:ln>
        </p:spPr>
      </p:pic>
      <p:sp>
        <p:nvSpPr>
          <p:cNvPr id="76803" name="Rectangle 5"/>
          <p:cNvSpPr>
            <a:spLocks noGrp="1" noChangeArrowheads="1"/>
          </p:cNvSpPr>
          <p:nvPr>
            <p:ph type="title"/>
          </p:nvPr>
        </p:nvSpPr>
        <p:spPr/>
        <p:txBody>
          <a:bodyPr rtlCol="0">
            <a:normAutofit fontScale="90000"/>
          </a:bodyPr>
          <a:lstStyle/>
          <a:p>
            <a:pPr fontAlgn="auto">
              <a:spcAft>
                <a:spcPts val="0"/>
              </a:spcAft>
              <a:defRPr/>
            </a:pPr>
            <a:r>
              <a:rPr lang="en-US" sz="3600" smtClean="0"/>
              <a:t>All batches combined – outliers in the calibration set</a:t>
            </a:r>
          </a:p>
        </p:txBody>
      </p:sp>
      <p:sp>
        <p:nvSpPr>
          <p:cNvPr id="115716" name="Line 11"/>
          <p:cNvSpPr>
            <a:spLocks noChangeShapeType="1"/>
          </p:cNvSpPr>
          <p:nvPr/>
        </p:nvSpPr>
        <p:spPr bwMode="auto">
          <a:xfrm flipV="1">
            <a:off x="381000" y="6243638"/>
            <a:ext cx="228600" cy="152400"/>
          </a:xfrm>
          <a:prstGeom prst="line">
            <a:avLst/>
          </a:prstGeom>
          <a:noFill/>
          <a:ln w="9525">
            <a:solidFill>
              <a:schemeClr val="tx1"/>
            </a:solidFill>
            <a:round/>
            <a:headEnd/>
            <a:tailEnd/>
          </a:ln>
        </p:spPr>
        <p:txBody>
          <a:bodyPr/>
          <a:lstStyle/>
          <a:p>
            <a:endParaRPr lang="en-US"/>
          </a:p>
        </p:txBody>
      </p:sp>
      <p:sp>
        <p:nvSpPr>
          <p:cNvPr id="115717" name="Line 12"/>
          <p:cNvSpPr>
            <a:spLocks noChangeShapeType="1"/>
          </p:cNvSpPr>
          <p:nvPr/>
        </p:nvSpPr>
        <p:spPr bwMode="auto">
          <a:xfrm flipV="1">
            <a:off x="381000" y="6319838"/>
            <a:ext cx="228600" cy="152400"/>
          </a:xfrm>
          <a:prstGeom prst="line">
            <a:avLst/>
          </a:prstGeom>
          <a:noFill/>
          <a:ln w="9525">
            <a:solidFill>
              <a:schemeClr val="tx1"/>
            </a:solidFill>
            <a:round/>
            <a:headEnd/>
            <a:tailEnd/>
          </a:ln>
        </p:spPr>
        <p:txBody>
          <a:bodyPr/>
          <a:lstStyle/>
          <a:p>
            <a:endParaRPr lang="en-US"/>
          </a:p>
        </p:txBody>
      </p:sp>
      <p:grpSp>
        <p:nvGrpSpPr>
          <p:cNvPr id="2" name="Group 58"/>
          <p:cNvGrpSpPr>
            <a:grpSpLocks/>
          </p:cNvGrpSpPr>
          <p:nvPr/>
        </p:nvGrpSpPr>
        <p:grpSpPr bwMode="auto">
          <a:xfrm>
            <a:off x="333375" y="6400800"/>
            <a:ext cx="8462963" cy="461963"/>
            <a:chOff x="237" y="2640"/>
            <a:chExt cx="5331" cy="291"/>
          </a:xfrm>
        </p:grpSpPr>
        <p:sp>
          <p:nvSpPr>
            <p:cNvPr id="115726" name="Text Box 59"/>
            <p:cNvSpPr txBox="1">
              <a:spLocks noChangeArrowheads="1"/>
            </p:cNvSpPr>
            <p:nvPr/>
          </p:nvSpPr>
          <p:spPr bwMode="auto">
            <a:xfrm>
              <a:off x="237" y="2700"/>
              <a:ext cx="288" cy="231"/>
            </a:xfrm>
            <a:prstGeom prst="rect">
              <a:avLst/>
            </a:prstGeom>
            <a:noFill/>
            <a:ln w="9525">
              <a:noFill/>
              <a:miter lim="800000"/>
              <a:headEnd/>
              <a:tailEnd/>
            </a:ln>
          </p:spPr>
          <p:txBody>
            <a:bodyPr>
              <a:spAutoFit/>
            </a:bodyPr>
            <a:lstStyle/>
            <a:p>
              <a:pPr>
                <a:spcBef>
                  <a:spcPct val="50000"/>
                </a:spcBef>
              </a:pPr>
              <a:r>
                <a:rPr lang="en-US"/>
                <a:t>0</a:t>
              </a:r>
            </a:p>
          </p:txBody>
        </p:sp>
        <p:sp>
          <p:nvSpPr>
            <p:cNvPr id="115727" name="Line 60"/>
            <p:cNvSpPr>
              <a:spLocks noChangeShapeType="1"/>
            </p:cNvSpPr>
            <p:nvPr/>
          </p:nvSpPr>
          <p:spPr bwMode="auto">
            <a:xfrm>
              <a:off x="336" y="2688"/>
              <a:ext cx="5232" cy="0"/>
            </a:xfrm>
            <a:prstGeom prst="line">
              <a:avLst/>
            </a:prstGeom>
            <a:noFill/>
            <a:ln w="9525">
              <a:solidFill>
                <a:schemeClr val="tx1"/>
              </a:solidFill>
              <a:round/>
              <a:headEnd/>
              <a:tailEnd/>
            </a:ln>
          </p:spPr>
          <p:txBody>
            <a:bodyPr/>
            <a:lstStyle/>
            <a:p>
              <a:endParaRPr lang="en-US"/>
            </a:p>
          </p:txBody>
        </p:sp>
        <p:sp>
          <p:nvSpPr>
            <p:cNvPr id="115728" name="Line 61"/>
            <p:cNvSpPr>
              <a:spLocks noChangeShapeType="1"/>
            </p:cNvSpPr>
            <p:nvPr/>
          </p:nvSpPr>
          <p:spPr bwMode="auto">
            <a:xfrm>
              <a:off x="1680" y="2640"/>
              <a:ext cx="0" cy="96"/>
            </a:xfrm>
            <a:prstGeom prst="line">
              <a:avLst/>
            </a:prstGeom>
            <a:noFill/>
            <a:ln w="28575">
              <a:solidFill>
                <a:schemeClr val="tx1"/>
              </a:solidFill>
              <a:round/>
              <a:headEnd/>
              <a:tailEnd/>
            </a:ln>
          </p:spPr>
          <p:txBody>
            <a:bodyPr/>
            <a:lstStyle/>
            <a:p>
              <a:endParaRPr lang="en-US"/>
            </a:p>
          </p:txBody>
        </p:sp>
        <p:sp>
          <p:nvSpPr>
            <p:cNvPr id="115729" name="Line 62"/>
            <p:cNvSpPr>
              <a:spLocks noChangeShapeType="1"/>
            </p:cNvSpPr>
            <p:nvPr/>
          </p:nvSpPr>
          <p:spPr bwMode="auto">
            <a:xfrm>
              <a:off x="3024" y="2640"/>
              <a:ext cx="0" cy="96"/>
            </a:xfrm>
            <a:prstGeom prst="line">
              <a:avLst/>
            </a:prstGeom>
            <a:noFill/>
            <a:ln w="28575">
              <a:solidFill>
                <a:schemeClr val="tx1"/>
              </a:solidFill>
              <a:round/>
              <a:headEnd/>
              <a:tailEnd/>
            </a:ln>
          </p:spPr>
          <p:txBody>
            <a:bodyPr/>
            <a:lstStyle/>
            <a:p>
              <a:endParaRPr lang="en-US"/>
            </a:p>
          </p:txBody>
        </p:sp>
        <p:sp>
          <p:nvSpPr>
            <p:cNvPr id="115730" name="Line 63"/>
            <p:cNvSpPr>
              <a:spLocks noChangeShapeType="1"/>
            </p:cNvSpPr>
            <p:nvPr/>
          </p:nvSpPr>
          <p:spPr bwMode="auto">
            <a:xfrm>
              <a:off x="4368" y="2640"/>
              <a:ext cx="0" cy="96"/>
            </a:xfrm>
            <a:prstGeom prst="line">
              <a:avLst/>
            </a:prstGeom>
            <a:noFill/>
            <a:ln w="28575">
              <a:solidFill>
                <a:schemeClr val="tx1"/>
              </a:solidFill>
              <a:round/>
              <a:headEnd/>
              <a:tailEnd/>
            </a:ln>
          </p:spPr>
          <p:txBody>
            <a:bodyPr/>
            <a:lstStyle/>
            <a:p>
              <a:endParaRPr lang="en-US"/>
            </a:p>
          </p:txBody>
        </p:sp>
        <p:sp>
          <p:nvSpPr>
            <p:cNvPr id="115731" name="Line 64"/>
            <p:cNvSpPr>
              <a:spLocks noChangeShapeType="1"/>
            </p:cNvSpPr>
            <p:nvPr/>
          </p:nvSpPr>
          <p:spPr bwMode="auto">
            <a:xfrm>
              <a:off x="336" y="2640"/>
              <a:ext cx="0" cy="96"/>
            </a:xfrm>
            <a:prstGeom prst="line">
              <a:avLst/>
            </a:prstGeom>
            <a:noFill/>
            <a:ln w="9525">
              <a:solidFill>
                <a:schemeClr val="tx1"/>
              </a:solidFill>
              <a:round/>
              <a:headEnd/>
              <a:tailEnd/>
            </a:ln>
          </p:spPr>
          <p:txBody>
            <a:bodyPr/>
            <a:lstStyle/>
            <a:p>
              <a:endParaRPr lang="en-US"/>
            </a:p>
          </p:txBody>
        </p:sp>
        <p:sp>
          <p:nvSpPr>
            <p:cNvPr id="115732" name="Line 65"/>
            <p:cNvSpPr>
              <a:spLocks noChangeShapeType="1"/>
            </p:cNvSpPr>
            <p:nvPr/>
          </p:nvSpPr>
          <p:spPr bwMode="auto">
            <a:xfrm>
              <a:off x="999" y="2640"/>
              <a:ext cx="0" cy="96"/>
            </a:xfrm>
            <a:prstGeom prst="line">
              <a:avLst/>
            </a:prstGeom>
            <a:noFill/>
            <a:ln w="9525">
              <a:solidFill>
                <a:schemeClr val="tx1"/>
              </a:solidFill>
              <a:round/>
              <a:headEnd/>
              <a:tailEnd/>
            </a:ln>
          </p:spPr>
          <p:txBody>
            <a:bodyPr/>
            <a:lstStyle/>
            <a:p>
              <a:endParaRPr lang="en-US"/>
            </a:p>
          </p:txBody>
        </p:sp>
        <p:sp>
          <p:nvSpPr>
            <p:cNvPr id="115733" name="Line 66"/>
            <p:cNvSpPr>
              <a:spLocks noChangeShapeType="1"/>
            </p:cNvSpPr>
            <p:nvPr/>
          </p:nvSpPr>
          <p:spPr bwMode="auto">
            <a:xfrm>
              <a:off x="2343" y="2640"/>
              <a:ext cx="0" cy="96"/>
            </a:xfrm>
            <a:prstGeom prst="line">
              <a:avLst/>
            </a:prstGeom>
            <a:noFill/>
            <a:ln w="9525">
              <a:solidFill>
                <a:schemeClr val="tx1"/>
              </a:solidFill>
              <a:round/>
              <a:headEnd/>
              <a:tailEnd/>
            </a:ln>
          </p:spPr>
          <p:txBody>
            <a:bodyPr/>
            <a:lstStyle/>
            <a:p>
              <a:endParaRPr lang="en-US"/>
            </a:p>
          </p:txBody>
        </p:sp>
        <p:sp>
          <p:nvSpPr>
            <p:cNvPr id="115734" name="Line 67"/>
            <p:cNvSpPr>
              <a:spLocks noChangeShapeType="1"/>
            </p:cNvSpPr>
            <p:nvPr/>
          </p:nvSpPr>
          <p:spPr bwMode="auto">
            <a:xfrm>
              <a:off x="3687" y="2640"/>
              <a:ext cx="0" cy="96"/>
            </a:xfrm>
            <a:prstGeom prst="line">
              <a:avLst/>
            </a:prstGeom>
            <a:noFill/>
            <a:ln w="9525">
              <a:solidFill>
                <a:schemeClr val="tx1"/>
              </a:solidFill>
              <a:round/>
              <a:headEnd/>
              <a:tailEnd/>
            </a:ln>
          </p:spPr>
          <p:txBody>
            <a:bodyPr/>
            <a:lstStyle/>
            <a:p>
              <a:endParaRPr lang="en-US"/>
            </a:p>
          </p:txBody>
        </p:sp>
        <p:sp>
          <p:nvSpPr>
            <p:cNvPr id="115735" name="Line 68"/>
            <p:cNvSpPr>
              <a:spLocks noChangeShapeType="1"/>
            </p:cNvSpPr>
            <p:nvPr/>
          </p:nvSpPr>
          <p:spPr bwMode="auto">
            <a:xfrm>
              <a:off x="5031" y="2640"/>
              <a:ext cx="0" cy="96"/>
            </a:xfrm>
            <a:prstGeom prst="line">
              <a:avLst/>
            </a:prstGeom>
            <a:noFill/>
            <a:ln w="9525">
              <a:solidFill>
                <a:schemeClr val="tx1"/>
              </a:solidFill>
              <a:round/>
              <a:headEnd/>
              <a:tailEnd/>
            </a:ln>
          </p:spPr>
          <p:txBody>
            <a:bodyPr/>
            <a:lstStyle/>
            <a:p>
              <a:endParaRPr lang="en-US"/>
            </a:p>
          </p:txBody>
        </p:sp>
        <p:sp>
          <p:nvSpPr>
            <p:cNvPr id="115736" name="Line 69"/>
            <p:cNvSpPr>
              <a:spLocks noChangeShapeType="1"/>
            </p:cNvSpPr>
            <p:nvPr/>
          </p:nvSpPr>
          <p:spPr bwMode="auto">
            <a:xfrm>
              <a:off x="5175" y="2640"/>
              <a:ext cx="0" cy="96"/>
            </a:xfrm>
            <a:prstGeom prst="line">
              <a:avLst/>
            </a:prstGeom>
            <a:noFill/>
            <a:ln w="9525">
              <a:solidFill>
                <a:schemeClr val="tx1"/>
              </a:solidFill>
              <a:round/>
              <a:headEnd/>
              <a:tailEnd/>
            </a:ln>
          </p:spPr>
          <p:txBody>
            <a:bodyPr/>
            <a:lstStyle/>
            <a:p>
              <a:endParaRPr lang="en-US"/>
            </a:p>
          </p:txBody>
        </p:sp>
        <p:sp>
          <p:nvSpPr>
            <p:cNvPr id="115737" name="Line 70"/>
            <p:cNvSpPr>
              <a:spLocks noChangeShapeType="1"/>
            </p:cNvSpPr>
            <p:nvPr/>
          </p:nvSpPr>
          <p:spPr bwMode="auto">
            <a:xfrm>
              <a:off x="5310" y="2640"/>
              <a:ext cx="0" cy="96"/>
            </a:xfrm>
            <a:prstGeom prst="line">
              <a:avLst/>
            </a:prstGeom>
            <a:noFill/>
            <a:ln w="9525">
              <a:solidFill>
                <a:schemeClr val="tx1"/>
              </a:solidFill>
              <a:round/>
              <a:headEnd/>
              <a:tailEnd/>
            </a:ln>
          </p:spPr>
          <p:txBody>
            <a:bodyPr/>
            <a:lstStyle/>
            <a:p>
              <a:endParaRPr lang="en-US"/>
            </a:p>
          </p:txBody>
        </p:sp>
        <p:sp>
          <p:nvSpPr>
            <p:cNvPr id="115738" name="Line 71"/>
            <p:cNvSpPr>
              <a:spLocks noChangeShapeType="1"/>
            </p:cNvSpPr>
            <p:nvPr/>
          </p:nvSpPr>
          <p:spPr bwMode="auto">
            <a:xfrm>
              <a:off x="5442" y="2640"/>
              <a:ext cx="0" cy="96"/>
            </a:xfrm>
            <a:prstGeom prst="line">
              <a:avLst/>
            </a:prstGeom>
            <a:noFill/>
            <a:ln w="9525">
              <a:solidFill>
                <a:schemeClr val="tx1"/>
              </a:solidFill>
              <a:round/>
              <a:headEnd/>
              <a:tailEnd/>
            </a:ln>
          </p:spPr>
          <p:txBody>
            <a:bodyPr/>
            <a:lstStyle/>
            <a:p>
              <a:endParaRPr lang="en-US"/>
            </a:p>
          </p:txBody>
        </p:sp>
        <p:sp>
          <p:nvSpPr>
            <p:cNvPr id="115739" name="Line 72"/>
            <p:cNvSpPr>
              <a:spLocks noChangeShapeType="1"/>
            </p:cNvSpPr>
            <p:nvPr/>
          </p:nvSpPr>
          <p:spPr bwMode="auto">
            <a:xfrm>
              <a:off x="4629" y="2640"/>
              <a:ext cx="0" cy="96"/>
            </a:xfrm>
            <a:prstGeom prst="line">
              <a:avLst/>
            </a:prstGeom>
            <a:noFill/>
            <a:ln w="9525">
              <a:solidFill>
                <a:schemeClr val="tx1"/>
              </a:solidFill>
              <a:round/>
              <a:headEnd/>
              <a:tailEnd/>
            </a:ln>
          </p:spPr>
          <p:txBody>
            <a:bodyPr/>
            <a:lstStyle/>
            <a:p>
              <a:endParaRPr lang="en-US"/>
            </a:p>
          </p:txBody>
        </p:sp>
        <p:sp>
          <p:nvSpPr>
            <p:cNvPr id="115740" name="Line 73"/>
            <p:cNvSpPr>
              <a:spLocks noChangeShapeType="1"/>
            </p:cNvSpPr>
            <p:nvPr/>
          </p:nvSpPr>
          <p:spPr bwMode="auto">
            <a:xfrm>
              <a:off x="4764" y="2640"/>
              <a:ext cx="0" cy="96"/>
            </a:xfrm>
            <a:prstGeom prst="line">
              <a:avLst/>
            </a:prstGeom>
            <a:noFill/>
            <a:ln w="9525">
              <a:solidFill>
                <a:schemeClr val="tx1"/>
              </a:solidFill>
              <a:round/>
              <a:headEnd/>
              <a:tailEnd/>
            </a:ln>
          </p:spPr>
          <p:txBody>
            <a:bodyPr/>
            <a:lstStyle/>
            <a:p>
              <a:endParaRPr lang="en-US"/>
            </a:p>
          </p:txBody>
        </p:sp>
        <p:sp>
          <p:nvSpPr>
            <p:cNvPr id="115741" name="Line 74"/>
            <p:cNvSpPr>
              <a:spLocks noChangeShapeType="1"/>
            </p:cNvSpPr>
            <p:nvPr/>
          </p:nvSpPr>
          <p:spPr bwMode="auto">
            <a:xfrm>
              <a:off x="4896" y="2640"/>
              <a:ext cx="0" cy="96"/>
            </a:xfrm>
            <a:prstGeom prst="line">
              <a:avLst/>
            </a:prstGeom>
            <a:noFill/>
            <a:ln w="9525">
              <a:solidFill>
                <a:schemeClr val="tx1"/>
              </a:solidFill>
              <a:round/>
              <a:headEnd/>
              <a:tailEnd/>
            </a:ln>
          </p:spPr>
          <p:txBody>
            <a:bodyPr/>
            <a:lstStyle/>
            <a:p>
              <a:endParaRPr lang="en-US"/>
            </a:p>
          </p:txBody>
        </p:sp>
        <p:sp>
          <p:nvSpPr>
            <p:cNvPr id="115742" name="Line 75"/>
            <p:cNvSpPr>
              <a:spLocks noChangeShapeType="1"/>
            </p:cNvSpPr>
            <p:nvPr/>
          </p:nvSpPr>
          <p:spPr bwMode="auto">
            <a:xfrm>
              <a:off x="3957" y="2640"/>
              <a:ext cx="0" cy="96"/>
            </a:xfrm>
            <a:prstGeom prst="line">
              <a:avLst/>
            </a:prstGeom>
            <a:noFill/>
            <a:ln w="9525">
              <a:solidFill>
                <a:schemeClr val="tx1"/>
              </a:solidFill>
              <a:round/>
              <a:headEnd/>
              <a:tailEnd/>
            </a:ln>
          </p:spPr>
          <p:txBody>
            <a:bodyPr/>
            <a:lstStyle/>
            <a:p>
              <a:endParaRPr lang="en-US"/>
            </a:p>
          </p:txBody>
        </p:sp>
        <p:sp>
          <p:nvSpPr>
            <p:cNvPr id="115743" name="Line 76"/>
            <p:cNvSpPr>
              <a:spLocks noChangeShapeType="1"/>
            </p:cNvSpPr>
            <p:nvPr/>
          </p:nvSpPr>
          <p:spPr bwMode="auto">
            <a:xfrm>
              <a:off x="4092" y="2640"/>
              <a:ext cx="0" cy="96"/>
            </a:xfrm>
            <a:prstGeom prst="line">
              <a:avLst/>
            </a:prstGeom>
            <a:noFill/>
            <a:ln w="9525">
              <a:solidFill>
                <a:schemeClr val="tx1"/>
              </a:solidFill>
              <a:round/>
              <a:headEnd/>
              <a:tailEnd/>
            </a:ln>
          </p:spPr>
          <p:txBody>
            <a:bodyPr/>
            <a:lstStyle/>
            <a:p>
              <a:endParaRPr lang="en-US"/>
            </a:p>
          </p:txBody>
        </p:sp>
        <p:sp>
          <p:nvSpPr>
            <p:cNvPr id="115744" name="Line 77"/>
            <p:cNvSpPr>
              <a:spLocks noChangeShapeType="1"/>
            </p:cNvSpPr>
            <p:nvPr/>
          </p:nvSpPr>
          <p:spPr bwMode="auto">
            <a:xfrm>
              <a:off x="4224" y="2640"/>
              <a:ext cx="0" cy="96"/>
            </a:xfrm>
            <a:prstGeom prst="line">
              <a:avLst/>
            </a:prstGeom>
            <a:noFill/>
            <a:ln w="9525">
              <a:solidFill>
                <a:schemeClr val="tx1"/>
              </a:solidFill>
              <a:round/>
              <a:headEnd/>
              <a:tailEnd/>
            </a:ln>
          </p:spPr>
          <p:txBody>
            <a:bodyPr/>
            <a:lstStyle/>
            <a:p>
              <a:endParaRPr lang="en-US"/>
            </a:p>
          </p:txBody>
        </p:sp>
        <p:sp>
          <p:nvSpPr>
            <p:cNvPr id="115745" name="Line 78"/>
            <p:cNvSpPr>
              <a:spLocks noChangeShapeType="1"/>
            </p:cNvSpPr>
            <p:nvPr/>
          </p:nvSpPr>
          <p:spPr bwMode="auto">
            <a:xfrm>
              <a:off x="3285" y="2640"/>
              <a:ext cx="0" cy="96"/>
            </a:xfrm>
            <a:prstGeom prst="line">
              <a:avLst/>
            </a:prstGeom>
            <a:noFill/>
            <a:ln w="9525">
              <a:solidFill>
                <a:schemeClr val="tx1"/>
              </a:solidFill>
              <a:round/>
              <a:headEnd/>
              <a:tailEnd/>
            </a:ln>
          </p:spPr>
          <p:txBody>
            <a:bodyPr/>
            <a:lstStyle/>
            <a:p>
              <a:endParaRPr lang="en-US"/>
            </a:p>
          </p:txBody>
        </p:sp>
        <p:sp>
          <p:nvSpPr>
            <p:cNvPr id="115746" name="Line 79"/>
            <p:cNvSpPr>
              <a:spLocks noChangeShapeType="1"/>
            </p:cNvSpPr>
            <p:nvPr/>
          </p:nvSpPr>
          <p:spPr bwMode="auto">
            <a:xfrm>
              <a:off x="3420" y="2640"/>
              <a:ext cx="0" cy="96"/>
            </a:xfrm>
            <a:prstGeom prst="line">
              <a:avLst/>
            </a:prstGeom>
            <a:noFill/>
            <a:ln w="9525">
              <a:solidFill>
                <a:schemeClr val="tx1"/>
              </a:solidFill>
              <a:round/>
              <a:headEnd/>
              <a:tailEnd/>
            </a:ln>
          </p:spPr>
          <p:txBody>
            <a:bodyPr/>
            <a:lstStyle/>
            <a:p>
              <a:endParaRPr lang="en-US"/>
            </a:p>
          </p:txBody>
        </p:sp>
        <p:sp>
          <p:nvSpPr>
            <p:cNvPr id="115747" name="Line 80"/>
            <p:cNvSpPr>
              <a:spLocks noChangeShapeType="1"/>
            </p:cNvSpPr>
            <p:nvPr/>
          </p:nvSpPr>
          <p:spPr bwMode="auto">
            <a:xfrm>
              <a:off x="3552" y="2640"/>
              <a:ext cx="0" cy="96"/>
            </a:xfrm>
            <a:prstGeom prst="line">
              <a:avLst/>
            </a:prstGeom>
            <a:noFill/>
            <a:ln w="9525">
              <a:solidFill>
                <a:schemeClr val="tx1"/>
              </a:solidFill>
              <a:round/>
              <a:headEnd/>
              <a:tailEnd/>
            </a:ln>
          </p:spPr>
          <p:txBody>
            <a:bodyPr/>
            <a:lstStyle/>
            <a:p>
              <a:endParaRPr lang="en-US"/>
            </a:p>
          </p:txBody>
        </p:sp>
        <p:sp>
          <p:nvSpPr>
            <p:cNvPr id="115748" name="Line 81"/>
            <p:cNvSpPr>
              <a:spLocks noChangeShapeType="1"/>
            </p:cNvSpPr>
            <p:nvPr/>
          </p:nvSpPr>
          <p:spPr bwMode="auto">
            <a:xfrm>
              <a:off x="2610" y="2640"/>
              <a:ext cx="0" cy="96"/>
            </a:xfrm>
            <a:prstGeom prst="line">
              <a:avLst/>
            </a:prstGeom>
            <a:noFill/>
            <a:ln w="9525">
              <a:solidFill>
                <a:schemeClr val="tx1"/>
              </a:solidFill>
              <a:round/>
              <a:headEnd/>
              <a:tailEnd/>
            </a:ln>
          </p:spPr>
          <p:txBody>
            <a:bodyPr/>
            <a:lstStyle/>
            <a:p>
              <a:endParaRPr lang="en-US"/>
            </a:p>
          </p:txBody>
        </p:sp>
        <p:sp>
          <p:nvSpPr>
            <p:cNvPr id="115749" name="Line 82"/>
            <p:cNvSpPr>
              <a:spLocks noChangeShapeType="1"/>
            </p:cNvSpPr>
            <p:nvPr/>
          </p:nvSpPr>
          <p:spPr bwMode="auto">
            <a:xfrm>
              <a:off x="2745" y="2640"/>
              <a:ext cx="0" cy="96"/>
            </a:xfrm>
            <a:prstGeom prst="line">
              <a:avLst/>
            </a:prstGeom>
            <a:noFill/>
            <a:ln w="9525">
              <a:solidFill>
                <a:schemeClr val="tx1"/>
              </a:solidFill>
              <a:round/>
              <a:headEnd/>
              <a:tailEnd/>
            </a:ln>
          </p:spPr>
          <p:txBody>
            <a:bodyPr/>
            <a:lstStyle/>
            <a:p>
              <a:endParaRPr lang="en-US"/>
            </a:p>
          </p:txBody>
        </p:sp>
        <p:sp>
          <p:nvSpPr>
            <p:cNvPr id="115750" name="Line 83"/>
            <p:cNvSpPr>
              <a:spLocks noChangeShapeType="1"/>
            </p:cNvSpPr>
            <p:nvPr/>
          </p:nvSpPr>
          <p:spPr bwMode="auto">
            <a:xfrm>
              <a:off x="2877" y="2640"/>
              <a:ext cx="0" cy="96"/>
            </a:xfrm>
            <a:prstGeom prst="line">
              <a:avLst/>
            </a:prstGeom>
            <a:noFill/>
            <a:ln w="9525">
              <a:solidFill>
                <a:schemeClr val="tx1"/>
              </a:solidFill>
              <a:round/>
              <a:headEnd/>
              <a:tailEnd/>
            </a:ln>
          </p:spPr>
          <p:txBody>
            <a:bodyPr/>
            <a:lstStyle/>
            <a:p>
              <a:endParaRPr lang="en-US"/>
            </a:p>
          </p:txBody>
        </p:sp>
        <p:sp>
          <p:nvSpPr>
            <p:cNvPr id="115751" name="Line 84"/>
            <p:cNvSpPr>
              <a:spLocks noChangeShapeType="1"/>
            </p:cNvSpPr>
            <p:nvPr/>
          </p:nvSpPr>
          <p:spPr bwMode="auto">
            <a:xfrm>
              <a:off x="1815" y="2640"/>
              <a:ext cx="0" cy="96"/>
            </a:xfrm>
            <a:prstGeom prst="line">
              <a:avLst/>
            </a:prstGeom>
            <a:noFill/>
            <a:ln w="9525">
              <a:solidFill>
                <a:schemeClr val="tx1"/>
              </a:solidFill>
              <a:round/>
              <a:headEnd/>
              <a:tailEnd/>
            </a:ln>
          </p:spPr>
          <p:txBody>
            <a:bodyPr/>
            <a:lstStyle/>
            <a:p>
              <a:endParaRPr lang="en-US"/>
            </a:p>
          </p:txBody>
        </p:sp>
        <p:sp>
          <p:nvSpPr>
            <p:cNvPr id="115752" name="Line 85"/>
            <p:cNvSpPr>
              <a:spLocks noChangeShapeType="1"/>
            </p:cNvSpPr>
            <p:nvPr/>
          </p:nvSpPr>
          <p:spPr bwMode="auto">
            <a:xfrm>
              <a:off x="1950" y="2640"/>
              <a:ext cx="0" cy="96"/>
            </a:xfrm>
            <a:prstGeom prst="line">
              <a:avLst/>
            </a:prstGeom>
            <a:noFill/>
            <a:ln w="9525">
              <a:solidFill>
                <a:schemeClr val="tx1"/>
              </a:solidFill>
              <a:round/>
              <a:headEnd/>
              <a:tailEnd/>
            </a:ln>
          </p:spPr>
          <p:txBody>
            <a:bodyPr/>
            <a:lstStyle/>
            <a:p>
              <a:endParaRPr lang="en-US"/>
            </a:p>
          </p:txBody>
        </p:sp>
        <p:sp>
          <p:nvSpPr>
            <p:cNvPr id="115753" name="Line 86"/>
            <p:cNvSpPr>
              <a:spLocks noChangeShapeType="1"/>
            </p:cNvSpPr>
            <p:nvPr/>
          </p:nvSpPr>
          <p:spPr bwMode="auto">
            <a:xfrm>
              <a:off x="2082" y="2640"/>
              <a:ext cx="0" cy="96"/>
            </a:xfrm>
            <a:prstGeom prst="line">
              <a:avLst/>
            </a:prstGeom>
            <a:noFill/>
            <a:ln w="9525">
              <a:solidFill>
                <a:schemeClr val="tx1"/>
              </a:solidFill>
              <a:round/>
              <a:headEnd/>
              <a:tailEnd/>
            </a:ln>
          </p:spPr>
          <p:txBody>
            <a:bodyPr/>
            <a:lstStyle/>
            <a:p>
              <a:endParaRPr lang="en-US"/>
            </a:p>
          </p:txBody>
        </p:sp>
        <p:sp>
          <p:nvSpPr>
            <p:cNvPr id="115754" name="Line 87"/>
            <p:cNvSpPr>
              <a:spLocks noChangeShapeType="1"/>
            </p:cNvSpPr>
            <p:nvPr/>
          </p:nvSpPr>
          <p:spPr bwMode="auto">
            <a:xfrm>
              <a:off x="1143" y="2640"/>
              <a:ext cx="0" cy="96"/>
            </a:xfrm>
            <a:prstGeom prst="line">
              <a:avLst/>
            </a:prstGeom>
            <a:noFill/>
            <a:ln w="9525">
              <a:solidFill>
                <a:schemeClr val="tx1"/>
              </a:solidFill>
              <a:round/>
              <a:headEnd/>
              <a:tailEnd/>
            </a:ln>
          </p:spPr>
          <p:txBody>
            <a:bodyPr/>
            <a:lstStyle/>
            <a:p>
              <a:endParaRPr lang="en-US"/>
            </a:p>
          </p:txBody>
        </p:sp>
        <p:sp>
          <p:nvSpPr>
            <p:cNvPr id="115755" name="Line 88"/>
            <p:cNvSpPr>
              <a:spLocks noChangeShapeType="1"/>
            </p:cNvSpPr>
            <p:nvPr/>
          </p:nvSpPr>
          <p:spPr bwMode="auto">
            <a:xfrm>
              <a:off x="1278" y="2640"/>
              <a:ext cx="0" cy="96"/>
            </a:xfrm>
            <a:prstGeom prst="line">
              <a:avLst/>
            </a:prstGeom>
            <a:noFill/>
            <a:ln w="9525">
              <a:solidFill>
                <a:schemeClr val="tx1"/>
              </a:solidFill>
              <a:round/>
              <a:headEnd/>
              <a:tailEnd/>
            </a:ln>
          </p:spPr>
          <p:txBody>
            <a:bodyPr/>
            <a:lstStyle/>
            <a:p>
              <a:endParaRPr lang="en-US"/>
            </a:p>
          </p:txBody>
        </p:sp>
        <p:sp>
          <p:nvSpPr>
            <p:cNvPr id="115756" name="Line 89"/>
            <p:cNvSpPr>
              <a:spLocks noChangeShapeType="1"/>
            </p:cNvSpPr>
            <p:nvPr/>
          </p:nvSpPr>
          <p:spPr bwMode="auto">
            <a:xfrm>
              <a:off x="1410" y="2640"/>
              <a:ext cx="0" cy="96"/>
            </a:xfrm>
            <a:prstGeom prst="line">
              <a:avLst/>
            </a:prstGeom>
            <a:noFill/>
            <a:ln w="9525">
              <a:solidFill>
                <a:schemeClr val="tx1"/>
              </a:solidFill>
              <a:round/>
              <a:headEnd/>
              <a:tailEnd/>
            </a:ln>
          </p:spPr>
          <p:txBody>
            <a:bodyPr/>
            <a:lstStyle/>
            <a:p>
              <a:endParaRPr lang="en-US"/>
            </a:p>
          </p:txBody>
        </p:sp>
        <p:sp>
          <p:nvSpPr>
            <p:cNvPr id="115757" name="Line 90"/>
            <p:cNvSpPr>
              <a:spLocks noChangeShapeType="1"/>
            </p:cNvSpPr>
            <p:nvPr/>
          </p:nvSpPr>
          <p:spPr bwMode="auto">
            <a:xfrm>
              <a:off x="603" y="2640"/>
              <a:ext cx="0" cy="96"/>
            </a:xfrm>
            <a:prstGeom prst="line">
              <a:avLst/>
            </a:prstGeom>
            <a:noFill/>
            <a:ln w="9525">
              <a:solidFill>
                <a:schemeClr val="tx1"/>
              </a:solidFill>
              <a:round/>
              <a:headEnd/>
              <a:tailEnd/>
            </a:ln>
          </p:spPr>
          <p:txBody>
            <a:bodyPr/>
            <a:lstStyle/>
            <a:p>
              <a:endParaRPr lang="en-US"/>
            </a:p>
          </p:txBody>
        </p:sp>
        <p:sp>
          <p:nvSpPr>
            <p:cNvPr id="115758" name="Line 91"/>
            <p:cNvSpPr>
              <a:spLocks noChangeShapeType="1"/>
            </p:cNvSpPr>
            <p:nvPr/>
          </p:nvSpPr>
          <p:spPr bwMode="auto">
            <a:xfrm>
              <a:off x="738" y="2640"/>
              <a:ext cx="0" cy="96"/>
            </a:xfrm>
            <a:prstGeom prst="line">
              <a:avLst/>
            </a:prstGeom>
            <a:noFill/>
            <a:ln w="9525">
              <a:solidFill>
                <a:schemeClr val="tx1"/>
              </a:solidFill>
              <a:round/>
              <a:headEnd/>
              <a:tailEnd/>
            </a:ln>
          </p:spPr>
          <p:txBody>
            <a:bodyPr/>
            <a:lstStyle/>
            <a:p>
              <a:endParaRPr lang="en-US"/>
            </a:p>
          </p:txBody>
        </p:sp>
        <p:sp>
          <p:nvSpPr>
            <p:cNvPr id="115759" name="Line 92"/>
            <p:cNvSpPr>
              <a:spLocks noChangeShapeType="1"/>
            </p:cNvSpPr>
            <p:nvPr/>
          </p:nvSpPr>
          <p:spPr bwMode="auto">
            <a:xfrm>
              <a:off x="870" y="2640"/>
              <a:ext cx="0" cy="96"/>
            </a:xfrm>
            <a:prstGeom prst="line">
              <a:avLst/>
            </a:prstGeom>
            <a:noFill/>
            <a:ln w="9525">
              <a:solidFill>
                <a:schemeClr val="tx1"/>
              </a:solidFill>
              <a:round/>
              <a:headEnd/>
              <a:tailEnd/>
            </a:ln>
          </p:spPr>
          <p:txBody>
            <a:bodyPr/>
            <a:lstStyle/>
            <a:p>
              <a:endParaRPr lang="en-US"/>
            </a:p>
          </p:txBody>
        </p:sp>
        <p:sp>
          <p:nvSpPr>
            <p:cNvPr id="115760" name="Line 93"/>
            <p:cNvSpPr>
              <a:spLocks noChangeShapeType="1"/>
            </p:cNvSpPr>
            <p:nvPr/>
          </p:nvSpPr>
          <p:spPr bwMode="auto">
            <a:xfrm>
              <a:off x="1542" y="2640"/>
              <a:ext cx="0" cy="96"/>
            </a:xfrm>
            <a:prstGeom prst="line">
              <a:avLst/>
            </a:prstGeom>
            <a:noFill/>
            <a:ln w="9525">
              <a:solidFill>
                <a:schemeClr val="tx1"/>
              </a:solidFill>
              <a:round/>
              <a:headEnd/>
              <a:tailEnd/>
            </a:ln>
          </p:spPr>
          <p:txBody>
            <a:bodyPr/>
            <a:lstStyle/>
            <a:p>
              <a:endParaRPr lang="en-US"/>
            </a:p>
          </p:txBody>
        </p:sp>
        <p:sp>
          <p:nvSpPr>
            <p:cNvPr id="115761" name="Line 94"/>
            <p:cNvSpPr>
              <a:spLocks noChangeShapeType="1"/>
            </p:cNvSpPr>
            <p:nvPr/>
          </p:nvSpPr>
          <p:spPr bwMode="auto">
            <a:xfrm>
              <a:off x="468" y="2640"/>
              <a:ext cx="0" cy="96"/>
            </a:xfrm>
            <a:prstGeom prst="line">
              <a:avLst/>
            </a:prstGeom>
            <a:noFill/>
            <a:ln w="9525">
              <a:solidFill>
                <a:schemeClr val="tx1"/>
              </a:solidFill>
              <a:round/>
              <a:headEnd/>
              <a:tailEnd/>
            </a:ln>
          </p:spPr>
          <p:txBody>
            <a:bodyPr/>
            <a:lstStyle/>
            <a:p>
              <a:endParaRPr lang="en-US"/>
            </a:p>
          </p:txBody>
        </p:sp>
        <p:sp>
          <p:nvSpPr>
            <p:cNvPr id="115762" name="Line 95"/>
            <p:cNvSpPr>
              <a:spLocks noChangeShapeType="1"/>
            </p:cNvSpPr>
            <p:nvPr/>
          </p:nvSpPr>
          <p:spPr bwMode="auto">
            <a:xfrm>
              <a:off x="2217" y="2640"/>
              <a:ext cx="0" cy="96"/>
            </a:xfrm>
            <a:prstGeom prst="line">
              <a:avLst/>
            </a:prstGeom>
            <a:noFill/>
            <a:ln w="9525">
              <a:solidFill>
                <a:schemeClr val="tx1"/>
              </a:solidFill>
              <a:round/>
              <a:headEnd/>
              <a:tailEnd/>
            </a:ln>
          </p:spPr>
          <p:txBody>
            <a:bodyPr/>
            <a:lstStyle/>
            <a:p>
              <a:endParaRPr lang="en-US"/>
            </a:p>
          </p:txBody>
        </p:sp>
        <p:sp>
          <p:nvSpPr>
            <p:cNvPr id="115763" name="Line 96"/>
            <p:cNvSpPr>
              <a:spLocks noChangeShapeType="1"/>
            </p:cNvSpPr>
            <p:nvPr/>
          </p:nvSpPr>
          <p:spPr bwMode="auto">
            <a:xfrm>
              <a:off x="2478" y="2640"/>
              <a:ext cx="0" cy="96"/>
            </a:xfrm>
            <a:prstGeom prst="line">
              <a:avLst/>
            </a:prstGeom>
            <a:noFill/>
            <a:ln w="9525">
              <a:solidFill>
                <a:schemeClr val="tx1"/>
              </a:solidFill>
              <a:round/>
              <a:headEnd/>
              <a:tailEnd/>
            </a:ln>
          </p:spPr>
          <p:txBody>
            <a:bodyPr/>
            <a:lstStyle/>
            <a:p>
              <a:endParaRPr lang="en-US"/>
            </a:p>
          </p:txBody>
        </p:sp>
        <p:sp>
          <p:nvSpPr>
            <p:cNvPr id="115764" name="Line 97"/>
            <p:cNvSpPr>
              <a:spLocks noChangeShapeType="1"/>
            </p:cNvSpPr>
            <p:nvPr/>
          </p:nvSpPr>
          <p:spPr bwMode="auto">
            <a:xfrm>
              <a:off x="3150" y="2640"/>
              <a:ext cx="0" cy="96"/>
            </a:xfrm>
            <a:prstGeom prst="line">
              <a:avLst/>
            </a:prstGeom>
            <a:noFill/>
            <a:ln w="9525">
              <a:solidFill>
                <a:schemeClr val="tx1"/>
              </a:solidFill>
              <a:round/>
              <a:headEnd/>
              <a:tailEnd/>
            </a:ln>
          </p:spPr>
          <p:txBody>
            <a:bodyPr/>
            <a:lstStyle/>
            <a:p>
              <a:endParaRPr lang="en-US"/>
            </a:p>
          </p:txBody>
        </p:sp>
        <p:sp>
          <p:nvSpPr>
            <p:cNvPr id="115765" name="Line 98"/>
            <p:cNvSpPr>
              <a:spLocks noChangeShapeType="1"/>
            </p:cNvSpPr>
            <p:nvPr/>
          </p:nvSpPr>
          <p:spPr bwMode="auto">
            <a:xfrm>
              <a:off x="3822" y="2640"/>
              <a:ext cx="0" cy="96"/>
            </a:xfrm>
            <a:prstGeom prst="line">
              <a:avLst/>
            </a:prstGeom>
            <a:noFill/>
            <a:ln w="9525">
              <a:solidFill>
                <a:schemeClr val="tx1"/>
              </a:solidFill>
              <a:round/>
              <a:headEnd/>
              <a:tailEnd/>
            </a:ln>
          </p:spPr>
          <p:txBody>
            <a:bodyPr/>
            <a:lstStyle/>
            <a:p>
              <a:endParaRPr lang="en-US"/>
            </a:p>
          </p:txBody>
        </p:sp>
        <p:sp>
          <p:nvSpPr>
            <p:cNvPr id="115766" name="Line 99"/>
            <p:cNvSpPr>
              <a:spLocks noChangeShapeType="1"/>
            </p:cNvSpPr>
            <p:nvPr/>
          </p:nvSpPr>
          <p:spPr bwMode="auto">
            <a:xfrm>
              <a:off x="4494" y="2640"/>
              <a:ext cx="0" cy="96"/>
            </a:xfrm>
            <a:prstGeom prst="line">
              <a:avLst/>
            </a:prstGeom>
            <a:noFill/>
            <a:ln w="9525">
              <a:solidFill>
                <a:schemeClr val="tx1"/>
              </a:solidFill>
              <a:round/>
              <a:headEnd/>
              <a:tailEnd/>
            </a:ln>
          </p:spPr>
          <p:txBody>
            <a:bodyPr/>
            <a:lstStyle/>
            <a:p>
              <a:endParaRPr lang="en-US"/>
            </a:p>
          </p:txBody>
        </p:sp>
        <p:sp>
          <p:nvSpPr>
            <p:cNvPr id="115767" name="Text Box 100"/>
            <p:cNvSpPr txBox="1">
              <a:spLocks noChangeArrowheads="1"/>
            </p:cNvSpPr>
            <p:nvPr/>
          </p:nvSpPr>
          <p:spPr bwMode="auto">
            <a:xfrm>
              <a:off x="1584" y="2697"/>
              <a:ext cx="288" cy="231"/>
            </a:xfrm>
            <a:prstGeom prst="rect">
              <a:avLst/>
            </a:prstGeom>
            <a:noFill/>
            <a:ln w="9525">
              <a:noFill/>
              <a:miter lim="800000"/>
              <a:headEnd/>
              <a:tailEnd/>
            </a:ln>
          </p:spPr>
          <p:txBody>
            <a:bodyPr>
              <a:spAutoFit/>
            </a:bodyPr>
            <a:lstStyle/>
            <a:p>
              <a:pPr>
                <a:spcBef>
                  <a:spcPct val="50000"/>
                </a:spcBef>
              </a:pPr>
              <a:r>
                <a:rPr lang="en-US"/>
                <a:t>1</a:t>
              </a:r>
            </a:p>
          </p:txBody>
        </p:sp>
        <p:sp>
          <p:nvSpPr>
            <p:cNvPr id="115768" name="Text Box 101"/>
            <p:cNvSpPr txBox="1">
              <a:spLocks noChangeArrowheads="1"/>
            </p:cNvSpPr>
            <p:nvPr/>
          </p:nvSpPr>
          <p:spPr bwMode="auto">
            <a:xfrm>
              <a:off x="2928" y="2697"/>
              <a:ext cx="288" cy="231"/>
            </a:xfrm>
            <a:prstGeom prst="rect">
              <a:avLst/>
            </a:prstGeom>
            <a:noFill/>
            <a:ln w="9525">
              <a:noFill/>
              <a:miter lim="800000"/>
              <a:headEnd/>
              <a:tailEnd/>
            </a:ln>
          </p:spPr>
          <p:txBody>
            <a:bodyPr>
              <a:spAutoFit/>
            </a:bodyPr>
            <a:lstStyle/>
            <a:p>
              <a:pPr>
                <a:spcBef>
                  <a:spcPct val="50000"/>
                </a:spcBef>
              </a:pPr>
              <a:r>
                <a:rPr lang="en-US"/>
                <a:t>2</a:t>
              </a:r>
            </a:p>
          </p:txBody>
        </p:sp>
        <p:sp>
          <p:nvSpPr>
            <p:cNvPr id="115769" name="Text Box 102"/>
            <p:cNvSpPr txBox="1">
              <a:spLocks noChangeArrowheads="1"/>
            </p:cNvSpPr>
            <p:nvPr/>
          </p:nvSpPr>
          <p:spPr bwMode="auto">
            <a:xfrm>
              <a:off x="4272" y="2697"/>
              <a:ext cx="288" cy="231"/>
            </a:xfrm>
            <a:prstGeom prst="rect">
              <a:avLst/>
            </a:prstGeom>
            <a:noFill/>
            <a:ln w="9525">
              <a:noFill/>
              <a:miter lim="800000"/>
              <a:headEnd/>
              <a:tailEnd/>
            </a:ln>
          </p:spPr>
          <p:txBody>
            <a:bodyPr>
              <a:spAutoFit/>
            </a:bodyPr>
            <a:lstStyle/>
            <a:p>
              <a:pPr>
                <a:spcBef>
                  <a:spcPct val="50000"/>
                </a:spcBef>
              </a:pPr>
              <a:r>
                <a:rPr lang="en-US"/>
                <a:t>3</a:t>
              </a:r>
            </a:p>
          </p:txBody>
        </p:sp>
      </p:grpSp>
      <p:sp>
        <p:nvSpPr>
          <p:cNvPr id="115719" name="Text Box 103"/>
          <p:cNvSpPr txBox="1">
            <a:spLocks noChangeArrowheads="1"/>
          </p:cNvSpPr>
          <p:nvPr/>
        </p:nvSpPr>
        <p:spPr bwMode="auto">
          <a:xfrm>
            <a:off x="228600" y="6062663"/>
            <a:ext cx="457200" cy="336550"/>
          </a:xfrm>
          <a:prstGeom prst="rect">
            <a:avLst/>
          </a:prstGeom>
          <a:noFill/>
          <a:ln w="9525">
            <a:noFill/>
            <a:miter lim="800000"/>
            <a:headEnd/>
            <a:tailEnd/>
          </a:ln>
        </p:spPr>
        <p:txBody>
          <a:bodyPr>
            <a:spAutoFit/>
          </a:bodyPr>
          <a:lstStyle/>
          <a:p>
            <a:pPr>
              <a:spcBef>
                <a:spcPct val="50000"/>
              </a:spcBef>
            </a:pPr>
            <a:r>
              <a:rPr lang="en-US" sz="1600"/>
              <a:t>1</a:t>
            </a:r>
          </a:p>
        </p:txBody>
      </p:sp>
      <p:sp>
        <p:nvSpPr>
          <p:cNvPr id="115720" name="Line 107"/>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5721" name="Line 108"/>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5722" name="Line 109"/>
          <p:cNvSpPr>
            <a:spLocks noChangeShapeType="1"/>
          </p:cNvSpPr>
          <p:nvPr/>
        </p:nvSpPr>
        <p:spPr bwMode="auto">
          <a:xfrm>
            <a:off x="5257800" y="6781800"/>
            <a:ext cx="274638" cy="0"/>
          </a:xfrm>
          <a:prstGeom prst="line">
            <a:avLst/>
          </a:prstGeom>
          <a:noFill/>
          <a:ln w="76200">
            <a:solidFill>
              <a:srgbClr val="FF0000"/>
            </a:solidFill>
            <a:round/>
            <a:headEnd/>
            <a:tailEnd/>
          </a:ln>
        </p:spPr>
        <p:txBody>
          <a:bodyPr/>
          <a:lstStyle/>
          <a:p>
            <a:endParaRPr lang="en-US"/>
          </a:p>
        </p:txBody>
      </p:sp>
      <p:sp>
        <p:nvSpPr>
          <p:cNvPr id="115723" name="Line 110"/>
          <p:cNvSpPr>
            <a:spLocks noChangeShapeType="1"/>
          </p:cNvSpPr>
          <p:nvPr/>
        </p:nvSpPr>
        <p:spPr bwMode="auto">
          <a:xfrm>
            <a:off x="3449638" y="6781800"/>
            <a:ext cx="1828800" cy="0"/>
          </a:xfrm>
          <a:prstGeom prst="line">
            <a:avLst/>
          </a:prstGeom>
          <a:noFill/>
          <a:ln w="76200">
            <a:solidFill>
              <a:srgbClr val="0000FF"/>
            </a:solidFill>
            <a:round/>
            <a:headEnd/>
            <a:tailEnd/>
          </a:ln>
        </p:spPr>
        <p:txBody>
          <a:bodyPr/>
          <a:lstStyle/>
          <a:p>
            <a:endParaRPr lang="en-US"/>
          </a:p>
        </p:txBody>
      </p:sp>
      <p:sp>
        <p:nvSpPr>
          <p:cNvPr id="115724" name="Line 111"/>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5725" name="Line 112"/>
          <p:cNvSpPr>
            <a:spLocks noChangeShapeType="1"/>
          </p:cNvSpPr>
          <p:nvPr/>
        </p:nvSpPr>
        <p:spPr bwMode="auto">
          <a:xfrm>
            <a:off x="3367088" y="6781800"/>
            <a:ext cx="92075" cy="0"/>
          </a:xfrm>
          <a:prstGeom prst="line">
            <a:avLst/>
          </a:prstGeom>
          <a:noFill/>
          <a:ln w="76200">
            <a:solidFill>
              <a:srgbClr val="0000FF"/>
            </a:solidFill>
            <a:round/>
            <a:headEnd/>
            <a:tailEnd/>
          </a:ln>
        </p:spPr>
        <p:txBody>
          <a:bodyPr/>
          <a:lstStyle/>
          <a:p>
            <a:endParaRPr lang="en-US"/>
          </a:p>
        </p:txBody>
      </p:sp>
      <p:sp>
        <p:nvSpPr>
          <p:cNvPr id="58" name="Slide Number Placeholder 57"/>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108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t="26602" r="2277" b="9164"/>
          <a:stretch>
            <a:fillRect/>
          </a:stretch>
        </p:blipFill>
        <p:spPr bwMode="auto">
          <a:xfrm>
            <a:off x="4763" y="1219200"/>
            <a:ext cx="8926512" cy="5029200"/>
          </a:xfrm>
          <a:prstGeom prst="rect">
            <a:avLst/>
          </a:prstGeom>
          <a:noFill/>
          <a:ln w="9525">
            <a:noFill/>
            <a:miter lim="800000"/>
            <a:headEnd/>
            <a:tailEnd/>
          </a:ln>
        </p:spPr>
      </p:pic>
      <p:sp>
        <p:nvSpPr>
          <p:cNvPr id="77827" name="Rectangle 9"/>
          <p:cNvSpPr>
            <a:spLocks noGrp="1" noChangeArrowheads="1"/>
          </p:cNvSpPr>
          <p:nvPr>
            <p:ph type="title"/>
          </p:nvPr>
        </p:nvSpPr>
        <p:spPr/>
        <p:txBody>
          <a:bodyPr rtlCol="0">
            <a:normAutofit fontScale="90000"/>
          </a:bodyPr>
          <a:lstStyle/>
          <a:p>
            <a:pPr fontAlgn="auto">
              <a:spcAft>
                <a:spcPts val="0"/>
              </a:spcAft>
              <a:defRPr/>
            </a:pPr>
            <a:r>
              <a:rPr lang="en-US" sz="3600" smtClean="0"/>
              <a:t>All batches combined – outliers in the calibration set</a:t>
            </a:r>
          </a:p>
        </p:txBody>
      </p:sp>
      <p:sp>
        <p:nvSpPr>
          <p:cNvPr id="116740" name="Line 10"/>
          <p:cNvSpPr>
            <a:spLocks noChangeShapeType="1"/>
          </p:cNvSpPr>
          <p:nvPr/>
        </p:nvSpPr>
        <p:spPr bwMode="auto">
          <a:xfrm flipV="1">
            <a:off x="381000" y="6243638"/>
            <a:ext cx="228600" cy="152400"/>
          </a:xfrm>
          <a:prstGeom prst="line">
            <a:avLst/>
          </a:prstGeom>
          <a:noFill/>
          <a:ln w="9525">
            <a:solidFill>
              <a:schemeClr val="tx1"/>
            </a:solidFill>
            <a:round/>
            <a:headEnd/>
            <a:tailEnd/>
          </a:ln>
        </p:spPr>
        <p:txBody>
          <a:bodyPr/>
          <a:lstStyle/>
          <a:p>
            <a:endParaRPr lang="en-US"/>
          </a:p>
        </p:txBody>
      </p:sp>
      <p:sp>
        <p:nvSpPr>
          <p:cNvPr id="116741" name="Line 11"/>
          <p:cNvSpPr>
            <a:spLocks noChangeShapeType="1"/>
          </p:cNvSpPr>
          <p:nvPr/>
        </p:nvSpPr>
        <p:spPr bwMode="auto">
          <a:xfrm flipV="1">
            <a:off x="381000" y="6319838"/>
            <a:ext cx="228600" cy="152400"/>
          </a:xfrm>
          <a:prstGeom prst="line">
            <a:avLst/>
          </a:prstGeom>
          <a:noFill/>
          <a:ln w="9525">
            <a:solidFill>
              <a:schemeClr val="tx1"/>
            </a:solidFill>
            <a:round/>
            <a:headEnd/>
            <a:tailEnd/>
          </a:ln>
        </p:spPr>
        <p:txBody>
          <a:bodyPr/>
          <a:lstStyle/>
          <a:p>
            <a:endParaRPr lang="en-US"/>
          </a:p>
        </p:txBody>
      </p:sp>
      <p:grpSp>
        <p:nvGrpSpPr>
          <p:cNvPr id="2" name="Group 12"/>
          <p:cNvGrpSpPr>
            <a:grpSpLocks/>
          </p:cNvGrpSpPr>
          <p:nvPr/>
        </p:nvGrpSpPr>
        <p:grpSpPr bwMode="auto">
          <a:xfrm>
            <a:off x="333375" y="6400800"/>
            <a:ext cx="8462963" cy="461963"/>
            <a:chOff x="237" y="2640"/>
            <a:chExt cx="5331" cy="291"/>
          </a:xfrm>
        </p:grpSpPr>
        <p:sp>
          <p:nvSpPr>
            <p:cNvPr id="116748" name="Text Box 13"/>
            <p:cNvSpPr txBox="1">
              <a:spLocks noChangeArrowheads="1"/>
            </p:cNvSpPr>
            <p:nvPr/>
          </p:nvSpPr>
          <p:spPr bwMode="auto">
            <a:xfrm>
              <a:off x="237" y="2700"/>
              <a:ext cx="288" cy="231"/>
            </a:xfrm>
            <a:prstGeom prst="rect">
              <a:avLst/>
            </a:prstGeom>
            <a:noFill/>
            <a:ln w="9525">
              <a:noFill/>
              <a:miter lim="800000"/>
              <a:headEnd/>
              <a:tailEnd/>
            </a:ln>
          </p:spPr>
          <p:txBody>
            <a:bodyPr>
              <a:spAutoFit/>
            </a:bodyPr>
            <a:lstStyle/>
            <a:p>
              <a:pPr>
                <a:spcBef>
                  <a:spcPct val="50000"/>
                </a:spcBef>
              </a:pPr>
              <a:r>
                <a:rPr lang="en-US"/>
                <a:t>0</a:t>
              </a:r>
            </a:p>
          </p:txBody>
        </p:sp>
        <p:sp>
          <p:nvSpPr>
            <p:cNvPr id="116749" name="Line 14"/>
            <p:cNvSpPr>
              <a:spLocks noChangeShapeType="1"/>
            </p:cNvSpPr>
            <p:nvPr/>
          </p:nvSpPr>
          <p:spPr bwMode="auto">
            <a:xfrm>
              <a:off x="336" y="2688"/>
              <a:ext cx="5232" cy="0"/>
            </a:xfrm>
            <a:prstGeom prst="line">
              <a:avLst/>
            </a:prstGeom>
            <a:noFill/>
            <a:ln w="9525">
              <a:solidFill>
                <a:schemeClr val="tx1"/>
              </a:solidFill>
              <a:round/>
              <a:headEnd/>
              <a:tailEnd/>
            </a:ln>
          </p:spPr>
          <p:txBody>
            <a:bodyPr/>
            <a:lstStyle/>
            <a:p>
              <a:endParaRPr lang="en-US"/>
            </a:p>
          </p:txBody>
        </p:sp>
        <p:sp>
          <p:nvSpPr>
            <p:cNvPr id="116750" name="Line 15"/>
            <p:cNvSpPr>
              <a:spLocks noChangeShapeType="1"/>
            </p:cNvSpPr>
            <p:nvPr/>
          </p:nvSpPr>
          <p:spPr bwMode="auto">
            <a:xfrm>
              <a:off x="1680" y="2640"/>
              <a:ext cx="0" cy="96"/>
            </a:xfrm>
            <a:prstGeom prst="line">
              <a:avLst/>
            </a:prstGeom>
            <a:noFill/>
            <a:ln w="28575">
              <a:solidFill>
                <a:schemeClr val="tx1"/>
              </a:solidFill>
              <a:round/>
              <a:headEnd/>
              <a:tailEnd/>
            </a:ln>
          </p:spPr>
          <p:txBody>
            <a:bodyPr/>
            <a:lstStyle/>
            <a:p>
              <a:endParaRPr lang="en-US"/>
            </a:p>
          </p:txBody>
        </p:sp>
        <p:sp>
          <p:nvSpPr>
            <p:cNvPr id="116751" name="Line 16"/>
            <p:cNvSpPr>
              <a:spLocks noChangeShapeType="1"/>
            </p:cNvSpPr>
            <p:nvPr/>
          </p:nvSpPr>
          <p:spPr bwMode="auto">
            <a:xfrm>
              <a:off x="3024" y="2640"/>
              <a:ext cx="0" cy="96"/>
            </a:xfrm>
            <a:prstGeom prst="line">
              <a:avLst/>
            </a:prstGeom>
            <a:noFill/>
            <a:ln w="28575">
              <a:solidFill>
                <a:schemeClr val="tx1"/>
              </a:solidFill>
              <a:round/>
              <a:headEnd/>
              <a:tailEnd/>
            </a:ln>
          </p:spPr>
          <p:txBody>
            <a:bodyPr/>
            <a:lstStyle/>
            <a:p>
              <a:endParaRPr lang="en-US"/>
            </a:p>
          </p:txBody>
        </p:sp>
        <p:sp>
          <p:nvSpPr>
            <p:cNvPr id="116752" name="Line 17"/>
            <p:cNvSpPr>
              <a:spLocks noChangeShapeType="1"/>
            </p:cNvSpPr>
            <p:nvPr/>
          </p:nvSpPr>
          <p:spPr bwMode="auto">
            <a:xfrm>
              <a:off x="4368" y="2640"/>
              <a:ext cx="0" cy="96"/>
            </a:xfrm>
            <a:prstGeom prst="line">
              <a:avLst/>
            </a:prstGeom>
            <a:noFill/>
            <a:ln w="28575">
              <a:solidFill>
                <a:schemeClr val="tx1"/>
              </a:solidFill>
              <a:round/>
              <a:headEnd/>
              <a:tailEnd/>
            </a:ln>
          </p:spPr>
          <p:txBody>
            <a:bodyPr/>
            <a:lstStyle/>
            <a:p>
              <a:endParaRPr lang="en-US"/>
            </a:p>
          </p:txBody>
        </p:sp>
        <p:sp>
          <p:nvSpPr>
            <p:cNvPr id="116753" name="Line 18"/>
            <p:cNvSpPr>
              <a:spLocks noChangeShapeType="1"/>
            </p:cNvSpPr>
            <p:nvPr/>
          </p:nvSpPr>
          <p:spPr bwMode="auto">
            <a:xfrm>
              <a:off x="336" y="2640"/>
              <a:ext cx="0" cy="96"/>
            </a:xfrm>
            <a:prstGeom prst="line">
              <a:avLst/>
            </a:prstGeom>
            <a:noFill/>
            <a:ln w="9525">
              <a:solidFill>
                <a:schemeClr val="tx1"/>
              </a:solidFill>
              <a:round/>
              <a:headEnd/>
              <a:tailEnd/>
            </a:ln>
          </p:spPr>
          <p:txBody>
            <a:bodyPr/>
            <a:lstStyle/>
            <a:p>
              <a:endParaRPr lang="en-US"/>
            </a:p>
          </p:txBody>
        </p:sp>
        <p:sp>
          <p:nvSpPr>
            <p:cNvPr id="116754" name="Line 19"/>
            <p:cNvSpPr>
              <a:spLocks noChangeShapeType="1"/>
            </p:cNvSpPr>
            <p:nvPr/>
          </p:nvSpPr>
          <p:spPr bwMode="auto">
            <a:xfrm>
              <a:off x="999" y="2640"/>
              <a:ext cx="0" cy="96"/>
            </a:xfrm>
            <a:prstGeom prst="line">
              <a:avLst/>
            </a:prstGeom>
            <a:noFill/>
            <a:ln w="9525">
              <a:solidFill>
                <a:schemeClr val="tx1"/>
              </a:solidFill>
              <a:round/>
              <a:headEnd/>
              <a:tailEnd/>
            </a:ln>
          </p:spPr>
          <p:txBody>
            <a:bodyPr/>
            <a:lstStyle/>
            <a:p>
              <a:endParaRPr lang="en-US"/>
            </a:p>
          </p:txBody>
        </p:sp>
        <p:sp>
          <p:nvSpPr>
            <p:cNvPr id="116755" name="Line 20"/>
            <p:cNvSpPr>
              <a:spLocks noChangeShapeType="1"/>
            </p:cNvSpPr>
            <p:nvPr/>
          </p:nvSpPr>
          <p:spPr bwMode="auto">
            <a:xfrm>
              <a:off x="2343" y="2640"/>
              <a:ext cx="0" cy="96"/>
            </a:xfrm>
            <a:prstGeom prst="line">
              <a:avLst/>
            </a:prstGeom>
            <a:noFill/>
            <a:ln w="9525">
              <a:solidFill>
                <a:schemeClr val="tx1"/>
              </a:solidFill>
              <a:round/>
              <a:headEnd/>
              <a:tailEnd/>
            </a:ln>
          </p:spPr>
          <p:txBody>
            <a:bodyPr/>
            <a:lstStyle/>
            <a:p>
              <a:endParaRPr lang="en-US"/>
            </a:p>
          </p:txBody>
        </p:sp>
        <p:sp>
          <p:nvSpPr>
            <p:cNvPr id="116756" name="Line 21"/>
            <p:cNvSpPr>
              <a:spLocks noChangeShapeType="1"/>
            </p:cNvSpPr>
            <p:nvPr/>
          </p:nvSpPr>
          <p:spPr bwMode="auto">
            <a:xfrm>
              <a:off x="3687" y="2640"/>
              <a:ext cx="0" cy="96"/>
            </a:xfrm>
            <a:prstGeom prst="line">
              <a:avLst/>
            </a:prstGeom>
            <a:noFill/>
            <a:ln w="9525">
              <a:solidFill>
                <a:schemeClr val="tx1"/>
              </a:solidFill>
              <a:round/>
              <a:headEnd/>
              <a:tailEnd/>
            </a:ln>
          </p:spPr>
          <p:txBody>
            <a:bodyPr/>
            <a:lstStyle/>
            <a:p>
              <a:endParaRPr lang="en-US"/>
            </a:p>
          </p:txBody>
        </p:sp>
        <p:sp>
          <p:nvSpPr>
            <p:cNvPr id="116757" name="Line 22"/>
            <p:cNvSpPr>
              <a:spLocks noChangeShapeType="1"/>
            </p:cNvSpPr>
            <p:nvPr/>
          </p:nvSpPr>
          <p:spPr bwMode="auto">
            <a:xfrm>
              <a:off x="5031" y="2640"/>
              <a:ext cx="0" cy="96"/>
            </a:xfrm>
            <a:prstGeom prst="line">
              <a:avLst/>
            </a:prstGeom>
            <a:noFill/>
            <a:ln w="9525">
              <a:solidFill>
                <a:schemeClr val="tx1"/>
              </a:solidFill>
              <a:round/>
              <a:headEnd/>
              <a:tailEnd/>
            </a:ln>
          </p:spPr>
          <p:txBody>
            <a:bodyPr/>
            <a:lstStyle/>
            <a:p>
              <a:endParaRPr lang="en-US"/>
            </a:p>
          </p:txBody>
        </p:sp>
        <p:sp>
          <p:nvSpPr>
            <p:cNvPr id="116758" name="Line 23"/>
            <p:cNvSpPr>
              <a:spLocks noChangeShapeType="1"/>
            </p:cNvSpPr>
            <p:nvPr/>
          </p:nvSpPr>
          <p:spPr bwMode="auto">
            <a:xfrm>
              <a:off x="5175" y="2640"/>
              <a:ext cx="0" cy="96"/>
            </a:xfrm>
            <a:prstGeom prst="line">
              <a:avLst/>
            </a:prstGeom>
            <a:noFill/>
            <a:ln w="9525">
              <a:solidFill>
                <a:schemeClr val="tx1"/>
              </a:solidFill>
              <a:round/>
              <a:headEnd/>
              <a:tailEnd/>
            </a:ln>
          </p:spPr>
          <p:txBody>
            <a:bodyPr/>
            <a:lstStyle/>
            <a:p>
              <a:endParaRPr lang="en-US"/>
            </a:p>
          </p:txBody>
        </p:sp>
        <p:sp>
          <p:nvSpPr>
            <p:cNvPr id="116759" name="Line 24"/>
            <p:cNvSpPr>
              <a:spLocks noChangeShapeType="1"/>
            </p:cNvSpPr>
            <p:nvPr/>
          </p:nvSpPr>
          <p:spPr bwMode="auto">
            <a:xfrm>
              <a:off x="5310" y="2640"/>
              <a:ext cx="0" cy="96"/>
            </a:xfrm>
            <a:prstGeom prst="line">
              <a:avLst/>
            </a:prstGeom>
            <a:noFill/>
            <a:ln w="9525">
              <a:solidFill>
                <a:schemeClr val="tx1"/>
              </a:solidFill>
              <a:round/>
              <a:headEnd/>
              <a:tailEnd/>
            </a:ln>
          </p:spPr>
          <p:txBody>
            <a:bodyPr/>
            <a:lstStyle/>
            <a:p>
              <a:endParaRPr lang="en-US"/>
            </a:p>
          </p:txBody>
        </p:sp>
        <p:sp>
          <p:nvSpPr>
            <p:cNvPr id="116760" name="Line 25"/>
            <p:cNvSpPr>
              <a:spLocks noChangeShapeType="1"/>
            </p:cNvSpPr>
            <p:nvPr/>
          </p:nvSpPr>
          <p:spPr bwMode="auto">
            <a:xfrm>
              <a:off x="5442" y="2640"/>
              <a:ext cx="0" cy="96"/>
            </a:xfrm>
            <a:prstGeom prst="line">
              <a:avLst/>
            </a:prstGeom>
            <a:noFill/>
            <a:ln w="9525">
              <a:solidFill>
                <a:schemeClr val="tx1"/>
              </a:solidFill>
              <a:round/>
              <a:headEnd/>
              <a:tailEnd/>
            </a:ln>
          </p:spPr>
          <p:txBody>
            <a:bodyPr/>
            <a:lstStyle/>
            <a:p>
              <a:endParaRPr lang="en-US"/>
            </a:p>
          </p:txBody>
        </p:sp>
        <p:sp>
          <p:nvSpPr>
            <p:cNvPr id="116761" name="Line 26"/>
            <p:cNvSpPr>
              <a:spLocks noChangeShapeType="1"/>
            </p:cNvSpPr>
            <p:nvPr/>
          </p:nvSpPr>
          <p:spPr bwMode="auto">
            <a:xfrm>
              <a:off x="4629" y="2640"/>
              <a:ext cx="0" cy="96"/>
            </a:xfrm>
            <a:prstGeom prst="line">
              <a:avLst/>
            </a:prstGeom>
            <a:noFill/>
            <a:ln w="9525">
              <a:solidFill>
                <a:schemeClr val="tx1"/>
              </a:solidFill>
              <a:round/>
              <a:headEnd/>
              <a:tailEnd/>
            </a:ln>
          </p:spPr>
          <p:txBody>
            <a:bodyPr/>
            <a:lstStyle/>
            <a:p>
              <a:endParaRPr lang="en-US"/>
            </a:p>
          </p:txBody>
        </p:sp>
        <p:sp>
          <p:nvSpPr>
            <p:cNvPr id="116762" name="Line 27"/>
            <p:cNvSpPr>
              <a:spLocks noChangeShapeType="1"/>
            </p:cNvSpPr>
            <p:nvPr/>
          </p:nvSpPr>
          <p:spPr bwMode="auto">
            <a:xfrm>
              <a:off x="4764" y="2640"/>
              <a:ext cx="0" cy="96"/>
            </a:xfrm>
            <a:prstGeom prst="line">
              <a:avLst/>
            </a:prstGeom>
            <a:noFill/>
            <a:ln w="9525">
              <a:solidFill>
                <a:schemeClr val="tx1"/>
              </a:solidFill>
              <a:round/>
              <a:headEnd/>
              <a:tailEnd/>
            </a:ln>
          </p:spPr>
          <p:txBody>
            <a:bodyPr/>
            <a:lstStyle/>
            <a:p>
              <a:endParaRPr lang="en-US"/>
            </a:p>
          </p:txBody>
        </p:sp>
        <p:sp>
          <p:nvSpPr>
            <p:cNvPr id="116763" name="Line 28"/>
            <p:cNvSpPr>
              <a:spLocks noChangeShapeType="1"/>
            </p:cNvSpPr>
            <p:nvPr/>
          </p:nvSpPr>
          <p:spPr bwMode="auto">
            <a:xfrm>
              <a:off x="4896" y="2640"/>
              <a:ext cx="0" cy="96"/>
            </a:xfrm>
            <a:prstGeom prst="line">
              <a:avLst/>
            </a:prstGeom>
            <a:noFill/>
            <a:ln w="9525">
              <a:solidFill>
                <a:schemeClr val="tx1"/>
              </a:solidFill>
              <a:round/>
              <a:headEnd/>
              <a:tailEnd/>
            </a:ln>
          </p:spPr>
          <p:txBody>
            <a:bodyPr/>
            <a:lstStyle/>
            <a:p>
              <a:endParaRPr lang="en-US"/>
            </a:p>
          </p:txBody>
        </p:sp>
        <p:sp>
          <p:nvSpPr>
            <p:cNvPr id="116764" name="Line 29"/>
            <p:cNvSpPr>
              <a:spLocks noChangeShapeType="1"/>
            </p:cNvSpPr>
            <p:nvPr/>
          </p:nvSpPr>
          <p:spPr bwMode="auto">
            <a:xfrm>
              <a:off x="3957" y="2640"/>
              <a:ext cx="0" cy="96"/>
            </a:xfrm>
            <a:prstGeom prst="line">
              <a:avLst/>
            </a:prstGeom>
            <a:noFill/>
            <a:ln w="9525">
              <a:solidFill>
                <a:schemeClr val="tx1"/>
              </a:solidFill>
              <a:round/>
              <a:headEnd/>
              <a:tailEnd/>
            </a:ln>
          </p:spPr>
          <p:txBody>
            <a:bodyPr/>
            <a:lstStyle/>
            <a:p>
              <a:endParaRPr lang="en-US"/>
            </a:p>
          </p:txBody>
        </p:sp>
        <p:sp>
          <p:nvSpPr>
            <p:cNvPr id="116765" name="Line 30"/>
            <p:cNvSpPr>
              <a:spLocks noChangeShapeType="1"/>
            </p:cNvSpPr>
            <p:nvPr/>
          </p:nvSpPr>
          <p:spPr bwMode="auto">
            <a:xfrm>
              <a:off x="4092" y="2640"/>
              <a:ext cx="0" cy="96"/>
            </a:xfrm>
            <a:prstGeom prst="line">
              <a:avLst/>
            </a:prstGeom>
            <a:noFill/>
            <a:ln w="9525">
              <a:solidFill>
                <a:schemeClr val="tx1"/>
              </a:solidFill>
              <a:round/>
              <a:headEnd/>
              <a:tailEnd/>
            </a:ln>
          </p:spPr>
          <p:txBody>
            <a:bodyPr/>
            <a:lstStyle/>
            <a:p>
              <a:endParaRPr lang="en-US"/>
            </a:p>
          </p:txBody>
        </p:sp>
        <p:sp>
          <p:nvSpPr>
            <p:cNvPr id="116766" name="Line 31"/>
            <p:cNvSpPr>
              <a:spLocks noChangeShapeType="1"/>
            </p:cNvSpPr>
            <p:nvPr/>
          </p:nvSpPr>
          <p:spPr bwMode="auto">
            <a:xfrm>
              <a:off x="4224" y="2640"/>
              <a:ext cx="0" cy="96"/>
            </a:xfrm>
            <a:prstGeom prst="line">
              <a:avLst/>
            </a:prstGeom>
            <a:noFill/>
            <a:ln w="9525">
              <a:solidFill>
                <a:schemeClr val="tx1"/>
              </a:solidFill>
              <a:round/>
              <a:headEnd/>
              <a:tailEnd/>
            </a:ln>
          </p:spPr>
          <p:txBody>
            <a:bodyPr/>
            <a:lstStyle/>
            <a:p>
              <a:endParaRPr lang="en-US"/>
            </a:p>
          </p:txBody>
        </p:sp>
        <p:sp>
          <p:nvSpPr>
            <p:cNvPr id="116767" name="Line 32"/>
            <p:cNvSpPr>
              <a:spLocks noChangeShapeType="1"/>
            </p:cNvSpPr>
            <p:nvPr/>
          </p:nvSpPr>
          <p:spPr bwMode="auto">
            <a:xfrm>
              <a:off x="3285" y="2640"/>
              <a:ext cx="0" cy="96"/>
            </a:xfrm>
            <a:prstGeom prst="line">
              <a:avLst/>
            </a:prstGeom>
            <a:noFill/>
            <a:ln w="9525">
              <a:solidFill>
                <a:schemeClr val="tx1"/>
              </a:solidFill>
              <a:round/>
              <a:headEnd/>
              <a:tailEnd/>
            </a:ln>
          </p:spPr>
          <p:txBody>
            <a:bodyPr/>
            <a:lstStyle/>
            <a:p>
              <a:endParaRPr lang="en-US"/>
            </a:p>
          </p:txBody>
        </p:sp>
        <p:sp>
          <p:nvSpPr>
            <p:cNvPr id="116768" name="Line 33"/>
            <p:cNvSpPr>
              <a:spLocks noChangeShapeType="1"/>
            </p:cNvSpPr>
            <p:nvPr/>
          </p:nvSpPr>
          <p:spPr bwMode="auto">
            <a:xfrm>
              <a:off x="3420" y="2640"/>
              <a:ext cx="0" cy="96"/>
            </a:xfrm>
            <a:prstGeom prst="line">
              <a:avLst/>
            </a:prstGeom>
            <a:noFill/>
            <a:ln w="9525">
              <a:solidFill>
                <a:schemeClr val="tx1"/>
              </a:solidFill>
              <a:round/>
              <a:headEnd/>
              <a:tailEnd/>
            </a:ln>
          </p:spPr>
          <p:txBody>
            <a:bodyPr/>
            <a:lstStyle/>
            <a:p>
              <a:endParaRPr lang="en-US"/>
            </a:p>
          </p:txBody>
        </p:sp>
        <p:sp>
          <p:nvSpPr>
            <p:cNvPr id="116769" name="Line 34"/>
            <p:cNvSpPr>
              <a:spLocks noChangeShapeType="1"/>
            </p:cNvSpPr>
            <p:nvPr/>
          </p:nvSpPr>
          <p:spPr bwMode="auto">
            <a:xfrm>
              <a:off x="3552" y="2640"/>
              <a:ext cx="0" cy="96"/>
            </a:xfrm>
            <a:prstGeom prst="line">
              <a:avLst/>
            </a:prstGeom>
            <a:noFill/>
            <a:ln w="9525">
              <a:solidFill>
                <a:schemeClr val="tx1"/>
              </a:solidFill>
              <a:round/>
              <a:headEnd/>
              <a:tailEnd/>
            </a:ln>
          </p:spPr>
          <p:txBody>
            <a:bodyPr/>
            <a:lstStyle/>
            <a:p>
              <a:endParaRPr lang="en-US"/>
            </a:p>
          </p:txBody>
        </p:sp>
        <p:sp>
          <p:nvSpPr>
            <p:cNvPr id="116770" name="Line 35"/>
            <p:cNvSpPr>
              <a:spLocks noChangeShapeType="1"/>
            </p:cNvSpPr>
            <p:nvPr/>
          </p:nvSpPr>
          <p:spPr bwMode="auto">
            <a:xfrm>
              <a:off x="2610" y="2640"/>
              <a:ext cx="0" cy="96"/>
            </a:xfrm>
            <a:prstGeom prst="line">
              <a:avLst/>
            </a:prstGeom>
            <a:noFill/>
            <a:ln w="9525">
              <a:solidFill>
                <a:schemeClr val="tx1"/>
              </a:solidFill>
              <a:round/>
              <a:headEnd/>
              <a:tailEnd/>
            </a:ln>
          </p:spPr>
          <p:txBody>
            <a:bodyPr/>
            <a:lstStyle/>
            <a:p>
              <a:endParaRPr lang="en-US"/>
            </a:p>
          </p:txBody>
        </p:sp>
        <p:sp>
          <p:nvSpPr>
            <p:cNvPr id="116771" name="Line 36"/>
            <p:cNvSpPr>
              <a:spLocks noChangeShapeType="1"/>
            </p:cNvSpPr>
            <p:nvPr/>
          </p:nvSpPr>
          <p:spPr bwMode="auto">
            <a:xfrm>
              <a:off x="2745" y="2640"/>
              <a:ext cx="0" cy="96"/>
            </a:xfrm>
            <a:prstGeom prst="line">
              <a:avLst/>
            </a:prstGeom>
            <a:noFill/>
            <a:ln w="9525">
              <a:solidFill>
                <a:schemeClr val="tx1"/>
              </a:solidFill>
              <a:round/>
              <a:headEnd/>
              <a:tailEnd/>
            </a:ln>
          </p:spPr>
          <p:txBody>
            <a:bodyPr/>
            <a:lstStyle/>
            <a:p>
              <a:endParaRPr lang="en-US"/>
            </a:p>
          </p:txBody>
        </p:sp>
        <p:sp>
          <p:nvSpPr>
            <p:cNvPr id="116772" name="Line 37"/>
            <p:cNvSpPr>
              <a:spLocks noChangeShapeType="1"/>
            </p:cNvSpPr>
            <p:nvPr/>
          </p:nvSpPr>
          <p:spPr bwMode="auto">
            <a:xfrm>
              <a:off x="2877" y="2640"/>
              <a:ext cx="0" cy="96"/>
            </a:xfrm>
            <a:prstGeom prst="line">
              <a:avLst/>
            </a:prstGeom>
            <a:noFill/>
            <a:ln w="9525">
              <a:solidFill>
                <a:schemeClr val="tx1"/>
              </a:solidFill>
              <a:round/>
              <a:headEnd/>
              <a:tailEnd/>
            </a:ln>
          </p:spPr>
          <p:txBody>
            <a:bodyPr/>
            <a:lstStyle/>
            <a:p>
              <a:endParaRPr lang="en-US"/>
            </a:p>
          </p:txBody>
        </p:sp>
        <p:sp>
          <p:nvSpPr>
            <p:cNvPr id="116773" name="Line 38"/>
            <p:cNvSpPr>
              <a:spLocks noChangeShapeType="1"/>
            </p:cNvSpPr>
            <p:nvPr/>
          </p:nvSpPr>
          <p:spPr bwMode="auto">
            <a:xfrm>
              <a:off x="1815" y="2640"/>
              <a:ext cx="0" cy="96"/>
            </a:xfrm>
            <a:prstGeom prst="line">
              <a:avLst/>
            </a:prstGeom>
            <a:noFill/>
            <a:ln w="9525">
              <a:solidFill>
                <a:schemeClr val="tx1"/>
              </a:solidFill>
              <a:round/>
              <a:headEnd/>
              <a:tailEnd/>
            </a:ln>
          </p:spPr>
          <p:txBody>
            <a:bodyPr/>
            <a:lstStyle/>
            <a:p>
              <a:endParaRPr lang="en-US"/>
            </a:p>
          </p:txBody>
        </p:sp>
        <p:sp>
          <p:nvSpPr>
            <p:cNvPr id="116774" name="Line 39"/>
            <p:cNvSpPr>
              <a:spLocks noChangeShapeType="1"/>
            </p:cNvSpPr>
            <p:nvPr/>
          </p:nvSpPr>
          <p:spPr bwMode="auto">
            <a:xfrm>
              <a:off x="1950" y="2640"/>
              <a:ext cx="0" cy="96"/>
            </a:xfrm>
            <a:prstGeom prst="line">
              <a:avLst/>
            </a:prstGeom>
            <a:noFill/>
            <a:ln w="9525">
              <a:solidFill>
                <a:schemeClr val="tx1"/>
              </a:solidFill>
              <a:round/>
              <a:headEnd/>
              <a:tailEnd/>
            </a:ln>
          </p:spPr>
          <p:txBody>
            <a:bodyPr/>
            <a:lstStyle/>
            <a:p>
              <a:endParaRPr lang="en-US"/>
            </a:p>
          </p:txBody>
        </p:sp>
        <p:sp>
          <p:nvSpPr>
            <p:cNvPr id="116775" name="Line 40"/>
            <p:cNvSpPr>
              <a:spLocks noChangeShapeType="1"/>
            </p:cNvSpPr>
            <p:nvPr/>
          </p:nvSpPr>
          <p:spPr bwMode="auto">
            <a:xfrm>
              <a:off x="2082" y="2640"/>
              <a:ext cx="0" cy="96"/>
            </a:xfrm>
            <a:prstGeom prst="line">
              <a:avLst/>
            </a:prstGeom>
            <a:noFill/>
            <a:ln w="9525">
              <a:solidFill>
                <a:schemeClr val="tx1"/>
              </a:solidFill>
              <a:round/>
              <a:headEnd/>
              <a:tailEnd/>
            </a:ln>
          </p:spPr>
          <p:txBody>
            <a:bodyPr/>
            <a:lstStyle/>
            <a:p>
              <a:endParaRPr lang="en-US"/>
            </a:p>
          </p:txBody>
        </p:sp>
        <p:sp>
          <p:nvSpPr>
            <p:cNvPr id="116776" name="Line 41"/>
            <p:cNvSpPr>
              <a:spLocks noChangeShapeType="1"/>
            </p:cNvSpPr>
            <p:nvPr/>
          </p:nvSpPr>
          <p:spPr bwMode="auto">
            <a:xfrm>
              <a:off x="1143" y="2640"/>
              <a:ext cx="0" cy="96"/>
            </a:xfrm>
            <a:prstGeom prst="line">
              <a:avLst/>
            </a:prstGeom>
            <a:noFill/>
            <a:ln w="9525">
              <a:solidFill>
                <a:schemeClr val="tx1"/>
              </a:solidFill>
              <a:round/>
              <a:headEnd/>
              <a:tailEnd/>
            </a:ln>
          </p:spPr>
          <p:txBody>
            <a:bodyPr/>
            <a:lstStyle/>
            <a:p>
              <a:endParaRPr lang="en-US"/>
            </a:p>
          </p:txBody>
        </p:sp>
        <p:sp>
          <p:nvSpPr>
            <p:cNvPr id="116777" name="Line 42"/>
            <p:cNvSpPr>
              <a:spLocks noChangeShapeType="1"/>
            </p:cNvSpPr>
            <p:nvPr/>
          </p:nvSpPr>
          <p:spPr bwMode="auto">
            <a:xfrm>
              <a:off x="1278" y="2640"/>
              <a:ext cx="0" cy="96"/>
            </a:xfrm>
            <a:prstGeom prst="line">
              <a:avLst/>
            </a:prstGeom>
            <a:noFill/>
            <a:ln w="9525">
              <a:solidFill>
                <a:schemeClr val="tx1"/>
              </a:solidFill>
              <a:round/>
              <a:headEnd/>
              <a:tailEnd/>
            </a:ln>
          </p:spPr>
          <p:txBody>
            <a:bodyPr/>
            <a:lstStyle/>
            <a:p>
              <a:endParaRPr lang="en-US"/>
            </a:p>
          </p:txBody>
        </p:sp>
        <p:sp>
          <p:nvSpPr>
            <p:cNvPr id="116778" name="Line 43"/>
            <p:cNvSpPr>
              <a:spLocks noChangeShapeType="1"/>
            </p:cNvSpPr>
            <p:nvPr/>
          </p:nvSpPr>
          <p:spPr bwMode="auto">
            <a:xfrm>
              <a:off x="1410" y="2640"/>
              <a:ext cx="0" cy="96"/>
            </a:xfrm>
            <a:prstGeom prst="line">
              <a:avLst/>
            </a:prstGeom>
            <a:noFill/>
            <a:ln w="9525">
              <a:solidFill>
                <a:schemeClr val="tx1"/>
              </a:solidFill>
              <a:round/>
              <a:headEnd/>
              <a:tailEnd/>
            </a:ln>
          </p:spPr>
          <p:txBody>
            <a:bodyPr/>
            <a:lstStyle/>
            <a:p>
              <a:endParaRPr lang="en-US"/>
            </a:p>
          </p:txBody>
        </p:sp>
        <p:sp>
          <p:nvSpPr>
            <p:cNvPr id="116779" name="Line 44"/>
            <p:cNvSpPr>
              <a:spLocks noChangeShapeType="1"/>
            </p:cNvSpPr>
            <p:nvPr/>
          </p:nvSpPr>
          <p:spPr bwMode="auto">
            <a:xfrm>
              <a:off x="603" y="2640"/>
              <a:ext cx="0" cy="96"/>
            </a:xfrm>
            <a:prstGeom prst="line">
              <a:avLst/>
            </a:prstGeom>
            <a:noFill/>
            <a:ln w="9525">
              <a:solidFill>
                <a:schemeClr val="tx1"/>
              </a:solidFill>
              <a:round/>
              <a:headEnd/>
              <a:tailEnd/>
            </a:ln>
          </p:spPr>
          <p:txBody>
            <a:bodyPr/>
            <a:lstStyle/>
            <a:p>
              <a:endParaRPr lang="en-US"/>
            </a:p>
          </p:txBody>
        </p:sp>
        <p:sp>
          <p:nvSpPr>
            <p:cNvPr id="116780" name="Line 45"/>
            <p:cNvSpPr>
              <a:spLocks noChangeShapeType="1"/>
            </p:cNvSpPr>
            <p:nvPr/>
          </p:nvSpPr>
          <p:spPr bwMode="auto">
            <a:xfrm>
              <a:off x="738" y="2640"/>
              <a:ext cx="0" cy="96"/>
            </a:xfrm>
            <a:prstGeom prst="line">
              <a:avLst/>
            </a:prstGeom>
            <a:noFill/>
            <a:ln w="9525">
              <a:solidFill>
                <a:schemeClr val="tx1"/>
              </a:solidFill>
              <a:round/>
              <a:headEnd/>
              <a:tailEnd/>
            </a:ln>
          </p:spPr>
          <p:txBody>
            <a:bodyPr/>
            <a:lstStyle/>
            <a:p>
              <a:endParaRPr lang="en-US"/>
            </a:p>
          </p:txBody>
        </p:sp>
        <p:sp>
          <p:nvSpPr>
            <p:cNvPr id="116781" name="Line 46"/>
            <p:cNvSpPr>
              <a:spLocks noChangeShapeType="1"/>
            </p:cNvSpPr>
            <p:nvPr/>
          </p:nvSpPr>
          <p:spPr bwMode="auto">
            <a:xfrm>
              <a:off x="870" y="2640"/>
              <a:ext cx="0" cy="96"/>
            </a:xfrm>
            <a:prstGeom prst="line">
              <a:avLst/>
            </a:prstGeom>
            <a:noFill/>
            <a:ln w="9525">
              <a:solidFill>
                <a:schemeClr val="tx1"/>
              </a:solidFill>
              <a:round/>
              <a:headEnd/>
              <a:tailEnd/>
            </a:ln>
          </p:spPr>
          <p:txBody>
            <a:bodyPr/>
            <a:lstStyle/>
            <a:p>
              <a:endParaRPr lang="en-US"/>
            </a:p>
          </p:txBody>
        </p:sp>
        <p:sp>
          <p:nvSpPr>
            <p:cNvPr id="116782" name="Line 47"/>
            <p:cNvSpPr>
              <a:spLocks noChangeShapeType="1"/>
            </p:cNvSpPr>
            <p:nvPr/>
          </p:nvSpPr>
          <p:spPr bwMode="auto">
            <a:xfrm>
              <a:off x="1542" y="2640"/>
              <a:ext cx="0" cy="96"/>
            </a:xfrm>
            <a:prstGeom prst="line">
              <a:avLst/>
            </a:prstGeom>
            <a:noFill/>
            <a:ln w="9525">
              <a:solidFill>
                <a:schemeClr val="tx1"/>
              </a:solidFill>
              <a:round/>
              <a:headEnd/>
              <a:tailEnd/>
            </a:ln>
          </p:spPr>
          <p:txBody>
            <a:bodyPr/>
            <a:lstStyle/>
            <a:p>
              <a:endParaRPr lang="en-US"/>
            </a:p>
          </p:txBody>
        </p:sp>
        <p:sp>
          <p:nvSpPr>
            <p:cNvPr id="116783" name="Line 48"/>
            <p:cNvSpPr>
              <a:spLocks noChangeShapeType="1"/>
            </p:cNvSpPr>
            <p:nvPr/>
          </p:nvSpPr>
          <p:spPr bwMode="auto">
            <a:xfrm>
              <a:off x="468" y="2640"/>
              <a:ext cx="0" cy="96"/>
            </a:xfrm>
            <a:prstGeom prst="line">
              <a:avLst/>
            </a:prstGeom>
            <a:noFill/>
            <a:ln w="9525">
              <a:solidFill>
                <a:schemeClr val="tx1"/>
              </a:solidFill>
              <a:round/>
              <a:headEnd/>
              <a:tailEnd/>
            </a:ln>
          </p:spPr>
          <p:txBody>
            <a:bodyPr/>
            <a:lstStyle/>
            <a:p>
              <a:endParaRPr lang="en-US"/>
            </a:p>
          </p:txBody>
        </p:sp>
        <p:sp>
          <p:nvSpPr>
            <p:cNvPr id="116784" name="Line 49"/>
            <p:cNvSpPr>
              <a:spLocks noChangeShapeType="1"/>
            </p:cNvSpPr>
            <p:nvPr/>
          </p:nvSpPr>
          <p:spPr bwMode="auto">
            <a:xfrm>
              <a:off x="2217" y="2640"/>
              <a:ext cx="0" cy="96"/>
            </a:xfrm>
            <a:prstGeom prst="line">
              <a:avLst/>
            </a:prstGeom>
            <a:noFill/>
            <a:ln w="9525">
              <a:solidFill>
                <a:schemeClr val="tx1"/>
              </a:solidFill>
              <a:round/>
              <a:headEnd/>
              <a:tailEnd/>
            </a:ln>
          </p:spPr>
          <p:txBody>
            <a:bodyPr/>
            <a:lstStyle/>
            <a:p>
              <a:endParaRPr lang="en-US"/>
            </a:p>
          </p:txBody>
        </p:sp>
        <p:sp>
          <p:nvSpPr>
            <p:cNvPr id="116785" name="Line 50"/>
            <p:cNvSpPr>
              <a:spLocks noChangeShapeType="1"/>
            </p:cNvSpPr>
            <p:nvPr/>
          </p:nvSpPr>
          <p:spPr bwMode="auto">
            <a:xfrm>
              <a:off x="2478" y="2640"/>
              <a:ext cx="0" cy="96"/>
            </a:xfrm>
            <a:prstGeom prst="line">
              <a:avLst/>
            </a:prstGeom>
            <a:noFill/>
            <a:ln w="9525">
              <a:solidFill>
                <a:schemeClr val="tx1"/>
              </a:solidFill>
              <a:round/>
              <a:headEnd/>
              <a:tailEnd/>
            </a:ln>
          </p:spPr>
          <p:txBody>
            <a:bodyPr/>
            <a:lstStyle/>
            <a:p>
              <a:endParaRPr lang="en-US"/>
            </a:p>
          </p:txBody>
        </p:sp>
        <p:sp>
          <p:nvSpPr>
            <p:cNvPr id="116786" name="Line 51"/>
            <p:cNvSpPr>
              <a:spLocks noChangeShapeType="1"/>
            </p:cNvSpPr>
            <p:nvPr/>
          </p:nvSpPr>
          <p:spPr bwMode="auto">
            <a:xfrm>
              <a:off x="3150" y="2640"/>
              <a:ext cx="0" cy="96"/>
            </a:xfrm>
            <a:prstGeom prst="line">
              <a:avLst/>
            </a:prstGeom>
            <a:noFill/>
            <a:ln w="9525">
              <a:solidFill>
                <a:schemeClr val="tx1"/>
              </a:solidFill>
              <a:round/>
              <a:headEnd/>
              <a:tailEnd/>
            </a:ln>
          </p:spPr>
          <p:txBody>
            <a:bodyPr/>
            <a:lstStyle/>
            <a:p>
              <a:endParaRPr lang="en-US"/>
            </a:p>
          </p:txBody>
        </p:sp>
        <p:sp>
          <p:nvSpPr>
            <p:cNvPr id="116787" name="Line 52"/>
            <p:cNvSpPr>
              <a:spLocks noChangeShapeType="1"/>
            </p:cNvSpPr>
            <p:nvPr/>
          </p:nvSpPr>
          <p:spPr bwMode="auto">
            <a:xfrm>
              <a:off x="3822" y="2640"/>
              <a:ext cx="0" cy="96"/>
            </a:xfrm>
            <a:prstGeom prst="line">
              <a:avLst/>
            </a:prstGeom>
            <a:noFill/>
            <a:ln w="9525">
              <a:solidFill>
                <a:schemeClr val="tx1"/>
              </a:solidFill>
              <a:round/>
              <a:headEnd/>
              <a:tailEnd/>
            </a:ln>
          </p:spPr>
          <p:txBody>
            <a:bodyPr/>
            <a:lstStyle/>
            <a:p>
              <a:endParaRPr lang="en-US"/>
            </a:p>
          </p:txBody>
        </p:sp>
        <p:sp>
          <p:nvSpPr>
            <p:cNvPr id="116788" name="Line 53"/>
            <p:cNvSpPr>
              <a:spLocks noChangeShapeType="1"/>
            </p:cNvSpPr>
            <p:nvPr/>
          </p:nvSpPr>
          <p:spPr bwMode="auto">
            <a:xfrm>
              <a:off x="4494" y="2640"/>
              <a:ext cx="0" cy="96"/>
            </a:xfrm>
            <a:prstGeom prst="line">
              <a:avLst/>
            </a:prstGeom>
            <a:noFill/>
            <a:ln w="9525">
              <a:solidFill>
                <a:schemeClr val="tx1"/>
              </a:solidFill>
              <a:round/>
              <a:headEnd/>
              <a:tailEnd/>
            </a:ln>
          </p:spPr>
          <p:txBody>
            <a:bodyPr/>
            <a:lstStyle/>
            <a:p>
              <a:endParaRPr lang="en-US"/>
            </a:p>
          </p:txBody>
        </p:sp>
        <p:sp>
          <p:nvSpPr>
            <p:cNvPr id="116789" name="Text Box 54"/>
            <p:cNvSpPr txBox="1">
              <a:spLocks noChangeArrowheads="1"/>
            </p:cNvSpPr>
            <p:nvPr/>
          </p:nvSpPr>
          <p:spPr bwMode="auto">
            <a:xfrm>
              <a:off x="1584" y="2697"/>
              <a:ext cx="288" cy="231"/>
            </a:xfrm>
            <a:prstGeom prst="rect">
              <a:avLst/>
            </a:prstGeom>
            <a:noFill/>
            <a:ln w="9525">
              <a:noFill/>
              <a:miter lim="800000"/>
              <a:headEnd/>
              <a:tailEnd/>
            </a:ln>
          </p:spPr>
          <p:txBody>
            <a:bodyPr>
              <a:spAutoFit/>
            </a:bodyPr>
            <a:lstStyle/>
            <a:p>
              <a:pPr>
                <a:spcBef>
                  <a:spcPct val="50000"/>
                </a:spcBef>
              </a:pPr>
              <a:r>
                <a:rPr lang="en-US"/>
                <a:t>1</a:t>
              </a:r>
            </a:p>
          </p:txBody>
        </p:sp>
        <p:sp>
          <p:nvSpPr>
            <p:cNvPr id="116790" name="Text Box 55"/>
            <p:cNvSpPr txBox="1">
              <a:spLocks noChangeArrowheads="1"/>
            </p:cNvSpPr>
            <p:nvPr/>
          </p:nvSpPr>
          <p:spPr bwMode="auto">
            <a:xfrm>
              <a:off x="2928" y="2697"/>
              <a:ext cx="288" cy="231"/>
            </a:xfrm>
            <a:prstGeom prst="rect">
              <a:avLst/>
            </a:prstGeom>
            <a:noFill/>
            <a:ln w="9525">
              <a:noFill/>
              <a:miter lim="800000"/>
              <a:headEnd/>
              <a:tailEnd/>
            </a:ln>
          </p:spPr>
          <p:txBody>
            <a:bodyPr>
              <a:spAutoFit/>
            </a:bodyPr>
            <a:lstStyle/>
            <a:p>
              <a:pPr>
                <a:spcBef>
                  <a:spcPct val="50000"/>
                </a:spcBef>
              </a:pPr>
              <a:r>
                <a:rPr lang="en-US"/>
                <a:t>2</a:t>
              </a:r>
            </a:p>
          </p:txBody>
        </p:sp>
        <p:sp>
          <p:nvSpPr>
            <p:cNvPr id="116791" name="Text Box 56"/>
            <p:cNvSpPr txBox="1">
              <a:spLocks noChangeArrowheads="1"/>
            </p:cNvSpPr>
            <p:nvPr/>
          </p:nvSpPr>
          <p:spPr bwMode="auto">
            <a:xfrm>
              <a:off x="4272" y="2697"/>
              <a:ext cx="288" cy="231"/>
            </a:xfrm>
            <a:prstGeom prst="rect">
              <a:avLst/>
            </a:prstGeom>
            <a:noFill/>
            <a:ln w="9525">
              <a:noFill/>
              <a:miter lim="800000"/>
              <a:headEnd/>
              <a:tailEnd/>
            </a:ln>
          </p:spPr>
          <p:txBody>
            <a:bodyPr>
              <a:spAutoFit/>
            </a:bodyPr>
            <a:lstStyle/>
            <a:p>
              <a:pPr>
                <a:spcBef>
                  <a:spcPct val="50000"/>
                </a:spcBef>
              </a:pPr>
              <a:r>
                <a:rPr lang="en-US"/>
                <a:t>3</a:t>
              </a:r>
            </a:p>
          </p:txBody>
        </p:sp>
      </p:grpSp>
      <p:sp>
        <p:nvSpPr>
          <p:cNvPr id="116743" name="Text Box 57"/>
          <p:cNvSpPr txBox="1">
            <a:spLocks noChangeArrowheads="1"/>
          </p:cNvSpPr>
          <p:nvPr/>
        </p:nvSpPr>
        <p:spPr bwMode="auto">
          <a:xfrm>
            <a:off x="228600" y="6062663"/>
            <a:ext cx="457200" cy="336550"/>
          </a:xfrm>
          <a:prstGeom prst="rect">
            <a:avLst/>
          </a:prstGeom>
          <a:noFill/>
          <a:ln w="9525">
            <a:noFill/>
            <a:miter lim="800000"/>
            <a:headEnd/>
            <a:tailEnd/>
          </a:ln>
        </p:spPr>
        <p:txBody>
          <a:bodyPr>
            <a:spAutoFit/>
          </a:bodyPr>
          <a:lstStyle/>
          <a:p>
            <a:pPr>
              <a:spcBef>
                <a:spcPct val="50000"/>
              </a:spcBef>
            </a:pPr>
            <a:r>
              <a:rPr lang="en-US" sz="1600"/>
              <a:t>1</a:t>
            </a:r>
          </a:p>
        </p:txBody>
      </p:sp>
      <p:sp>
        <p:nvSpPr>
          <p:cNvPr id="116744" name="Line 61"/>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6745" name="Line 62"/>
          <p:cNvSpPr>
            <a:spLocks noChangeShapeType="1"/>
          </p:cNvSpPr>
          <p:nvPr/>
        </p:nvSpPr>
        <p:spPr bwMode="auto">
          <a:xfrm>
            <a:off x="5257800" y="6781800"/>
            <a:ext cx="365125" cy="0"/>
          </a:xfrm>
          <a:prstGeom prst="line">
            <a:avLst/>
          </a:prstGeom>
          <a:noFill/>
          <a:ln w="76200">
            <a:solidFill>
              <a:srgbClr val="FF0000"/>
            </a:solidFill>
            <a:round/>
            <a:headEnd/>
            <a:tailEnd/>
          </a:ln>
        </p:spPr>
        <p:txBody>
          <a:bodyPr/>
          <a:lstStyle/>
          <a:p>
            <a:endParaRPr lang="en-US"/>
          </a:p>
        </p:txBody>
      </p:sp>
      <p:sp>
        <p:nvSpPr>
          <p:cNvPr id="116746" name="Line 63"/>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6747" name="Line 64"/>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56" name="Slide Number Placeholder 55"/>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109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3" name="AutoShape 2"/>
          <p:cNvSpPr>
            <a:spLocks noChangeAspect="1" noChangeArrowheads="1" noTextEdit="1"/>
          </p:cNvSpPr>
          <p:nvPr/>
        </p:nvSpPr>
        <p:spPr bwMode="auto">
          <a:xfrm>
            <a:off x="4648200" y="1449388"/>
            <a:ext cx="43434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4" name="Text Box 3"/>
          <p:cNvSpPr txBox="1">
            <a:spLocks noChangeArrowheads="1"/>
          </p:cNvSpPr>
          <p:nvPr/>
        </p:nvSpPr>
        <p:spPr bwMode="auto">
          <a:xfrm>
            <a:off x="1676400" y="304800"/>
            <a:ext cx="571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spcBef>
                <a:spcPct val="50000"/>
              </a:spcBef>
            </a:pPr>
            <a:r>
              <a:rPr lang="en-US" sz="3200">
                <a:solidFill>
                  <a:srgbClr val="FFCCB1"/>
                </a:solidFill>
                <a:latin typeface="Myriad Web" charset="0"/>
                <a:cs typeface="Arial" charset="0"/>
              </a:rPr>
              <a:t>ROC curve example Complete Overlap</a:t>
            </a:r>
          </a:p>
        </p:txBody>
      </p:sp>
      <p:graphicFrame>
        <p:nvGraphicFramePr>
          <p:cNvPr id="23555" name="Object 4"/>
          <p:cNvGraphicFramePr>
            <a:graphicFrameLocks noChangeAspect="1"/>
          </p:cNvGraphicFramePr>
          <p:nvPr/>
        </p:nvGraphicFramePr>
        <p:xfrm>
          <a:off x="685800" y="1890713"/>
          <a:ext cx="3962400" cy="3062287"/>
        </p:xfrm>
        <a:graphic>
          <a:graphicData uri="http://schemas.openxmlformats.org/presentationml/2006/ole">
            <mc:AlternateContent xmlns:mc="http://schemas.openxmlformats.org/markup-compatibility/2006">
              <mc:Choice xmlns:v="urn:schemas-microsoft-com:vml" Requires="v">
                <p:oleObj spid="_x0000_s587830"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90713"/>
                        <a:ext cx="3962400"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56" name="Text Box 5"/>
          <p:cNvSpPr txBox="1">
            <a:spLocks noChangeArrowheads="1"/>
          </p:cNvSpPr>
          <p:nvPr/>
        </p:nvSpPr>
        <p:spPr bwMode="auto">
          <a:xfrm>
            <a:off x="2819400" y="54102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r>
              <a:rPr lang="en-US" sz="2800" i="1">
                <a:solidFill>
                  <a:srgbClr val="FFFF00"/>
                </a:solidFill>
                <a:latin typeface="Times New Roman" charset="0"/>
              </a:rPr>
              <a:t>q</a:t>
            </a:r>
            <a:r>
              <a:rPr lang="en-US" sz="2800">
                <a:solidFill>
                  <a:srgbClr val="FFFF00"/>
                </a:solidFill>
                <a:latin typeface="Times New Roman" charset="0"/>
              </a:rPr>
              <a:t>(</a:t>
            </a:r>
            <a:r>
              <a:rPr lang="en-US" sz="2800" i="1">
                <a:solidFill>
                  <a:srgbClr val="FFFF00"/>
                </a:solidFill>
                <a:latin typeface="Times New Roman" charset="0"/>
              </a:rPr>
              <a:t>c</a:t>
            </a:r>
            <a:r>
              <a:rPr lang="en-US" sz="2800">
                <a:solidFill>
                  <a:srgbClr val="FFFF00"/>
                </a:solidFill>
                <a:latin typeface="Times New Roman" charset="0"/>
              </a:rPr>
              <a:t>) </a:t>
            </a:r>
            <a:r>
              <a:rPr lang="en-US" sz="2800">
                <a:solidFill>
                  <a:schemeClr val="bg1"/>
                </a:solidFill>
                <a:latin typeface="Times New Roman" charset="0"/>
              </a:rPr>
              <a:t>=</a:t>
            </a:r>
            <a:r>
              <a:rPr lang="en-US" sz="2800">
                <a:latin typeface="Times New Roman" charset="0"/>
              </a:rPr>
              <a:t> </a:t>
            </a:r>
            <a:r>
              <a:rPr lang="en-US" sz="2800">
                <a:solidFill>
                  <a:schemeClr val="bg1"/>
                </a:solidFill>
                <a:latin typeface="Times New Roman" charset="0"/>
              </a:rPr>
              <a:t>1-</a:t>
            </a:r>
            <a:r>
              <a:rPr lang="en-US" sz="2800">
                <a:latin typeface="Times New Roman" charset="0"/>
              </a:rPr>
              <a:t> </a:t>
            </a:r>
            <a:r>
              <a:rPr lang="en-US" sz="2800" i="1">
                <a:solidFill>
                  <a:srgbClr val="FF9933"/>
                </a:solidFill>
                <a:latin typeface="Times New Roman" charset="0"/>
              </a:rPr>
              <a:t>p</a:t>
            </a:r>
            <a:r>
              <a:rPr lang="en-US" sz="2800">
                <a:solidFill>
                  <a:srgbClr val="FF9933"/>
                </a:solidFill>
                <a:latin typeface="Times New Roman" charset="0"/>
              </a:rPr>
              <a:t>(</a:t>
            </a:r>
            <a:r>
              <a:rPr lang="en-US" sz="2800" i="1">
                <a:solidFill>
                  <a:srgbClr val="FF9933"/>
                </a:solidFill>
                <a:latin typeface="Times New Roman" charset="0"/>
              </a:rPr>
              <a:t>c</a:t>
            </a:r>
            <a:r>
              <a:rPr lang="en-US" sz="2800">
                <a:solidFill>
                  <a:srgbClr val="FF9933"/>
                </a:solidFill>
                <a:latin typeface="Times New Roman" charset="0"/>
              </a:rPr>
              <a:t>)</a:t>
            </a:r>
            <a:r>
              <a:rPr lang="en-US" sz="2800">
                <a:solidFill>
                  <a:schemeClr val="bg1"/>
                </a:solidFill>
                <a:latin typeface="Times New Roman" charset="0"/>
              </a:rPr>
              <a:t>, for all </a:t>
            </a:r>
            <a:r>
              <a:rPr lang="en-US" sz="2800" i="1">
                <a:solidFill>
                  <a:schemeClr val="bg1"/>
                </a:solidFill>
                <a:latin typeface="Times New Roman" charset="0"/>
              </a:rPr>
              <a:t>c</a:t>
            </a:r>
          </a:p>
        </p:txBody>
      </p:sp>
      <p:graphicFrame>
        <p:nvGraphicFramePr>
          <p:cNvPr id="23557" name="Object 6"/>
          <p:cNvGraphicFramePr>
            <a:graphicFrameLocks noChangeAspect="1"/>
          </p:cNvGraphicFramePr>
          <p:nvPr>
            <p:extLst>
              <p:ext uri="{D42A27DB-BD31-4B8C-83A1-F6EECF244321}">
                <p14:modId xmlns:p14="http://schemas.microsoft.com/office/powerpoint/2010/main" val="1118935274"/>
              </p:ext>
            </p:extLst>
          </p:nvPr>
        </p:nvGraphicFramePr>
        <p:xfrm>
          <a:off x="2022475" y="2167618"/>
          <a:ext cx="461963" cy="501650"/>
        </p:xfrm>
        <a:graphic>
          <a:graphicData uri="http://schemas.openxmlformats.org/presentationml/2006/ole">
            <mc:AlternateContent xmlns:mc="http://schemas.openxmlformats.org/markup-compatibility/2006">
              <mc:Choice xmlns:v="urn:schemas-microsoft-com:vml" Requires="v">
                <p:oleObj spid="_x0000_s587831" name="Equation" r:id="rId6" imgW="190500" imgH="203200" progId="Equation.3">
                  <p:embed/>
                </p:oleObj>
              </mc:Choice>
              <mc:Fallback>
                <p:oleObj name="Equation" r:id="rId6" imgW="190500" imgH="203200" progId="Equation.3">
                  <p:embed/>
                  <p:pic>
                    <p:nvPicPr>
                      <p:cNvPr id="0" name=""/>
                      <p:cNvPicPr>
                        <a:picLocks noChangeAspect="1" noChangeArrowheads="1"/>
                      </p:cNvPicPr>
                      <p:nvPr/>
                    </p:nvPicPr>
                    <p:blipFill>
                      <a:blip r:embed="rId7"/>
                      <a:srcRect/>
                      <a:stretch>
                        <a:fillRect/>
                      </a:stretch>
                    </p:blipFill>
                    <p:spPr bwMode="auto">
                      <a:xfrm>
                        <a:off x="2022475" y="2167618"/>
                        <a:ext cx="461963" cy="501650"/>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8" name="Object 7"/>
          <p:cNvGraphicFramePr>
            <a:graphicFrameLocks noChangeAspect="1"/>
          </p:cNvGraphicFramePr>
          <p:nvPr>
            <p:extLst>
              <p:ext uri="{D42A27DB-BD31-4B8C-83A1-F6EECF244321}">
                <p14:modId xmlns:p14="http://schemas.microsoft.com/office/powerpoint/2010/main" val="2200227370"/>
              </p:ext>
            </p:extLst>
          </p:nvPr>
        </p:nvGraphicFramePr>
        <p:xfrm>
          <a:off x="3140075" y="2149475"/>
          <a:ext cx="482600" cy="522288"/>
        </p:xfrm>
        <a:graphic>
          <a:graphicData uri="http://schemas.openxmlformats.org/presentationml/2006/ole">
            <mc:AlternateContent xmlns:mc="http://schemas.openxmlformats.org/markup-compatibility/2006">
              <mc:Choice xmlns:v="urn:schemas-microsoft-com:vml" Requires="v">
                <p:oleObj spid="_x0000_s587832" name="Equation" r:id="rId8" imgW="190500" imgH="203200" progId="Equation.3">
                  <p:embed/>
                </p:oleObj>
              </mc:Choice>
              <mc:Fallback>
                <p:oleObj name="Equation" r:id="rId8" imgW="190500" imgH="203200" progId="Equation.3">
                  <p:embed/>
                  <p:pic>
                    <p:nvPicPr>
                      <p:cNvPr id="0" name=""/>
                      <p:cNvPicPr>
                        <a:picLocks noChangeAspect="1" noChangeArrowheads="1"/>
                      </p:cNvPicPr>
                      <p:nvPr/>
                    </p:nvPicPr>
                    <p:blipFill>
                      <a:blip r:embed="rId9"/>
                      <a:srcRect/>
                      <a:stretch>
                        <a:fillRect/>
                      </a:stretch>
                    </p:blipFill>
                    <p:spPr bwMode="auto">
                      <a:xfrm>
                        <a:off x="3140075" y="2149475"/>
                        <a:ext cx="482600" cy="522288"/>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Text Box 8"/>
          <p:cNvSpPr txBox="1">
            <a:spLocks noChangeArrowheads="1"/>
          </p:cNvSpPr>
          <p:nvPr/>
        </p:nvSpPr>
        <p:spPr bwMode="auto">
          <a:xfrm>
            <a:off x="5257800" y="29718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00"/>
                </a:solidFill>
                <a:latin typeface="Times New Roman" charset="0"/>
              </a:rPr>
              <a:t>q</a:t>
            </a:r>
            <a:r>
              <a:rPr lang="en-US">
                <a:solidFill>
                  <a:srgbClr val="FFFF00"/>
                </a:solidFill>
                <a:latin typeface="Times New Roman" charset="0"/>
              </a:rPr>
              <a:t>(</a:t>
            </a:r>
            <a:r>
              <a:rPr lang="en-US" i="1">
                <a:solidFill>
                  <a:srgbClr val="FFFF00"/>
                </a:solidFill>
                <a:latin typeface="Times New Roman" charset="0"/>
              </a:rPr>
              <a:t>c</a:t>
            </a:r>
            <a:r>
              <a:rPr lang="en-US">
                <a:solidFill>
                  <a:srgbClr val="FFFF00"/>
                </a:solidFill>
                <a:latin typeface="Times New Roman" charset="0"/>
              </a:rPr>
              <a:t>)</a:t>
            </a:r>
          </a:p>
        </p:txBody>
      </p:sp>
      <p:sp>
        <p:nvSpPr>
          <p:cNvPr id="23560" name="Text Box 9"/>
          <p:cNvSpPr txBox="1">
            <a:spLocks noChangeArrowheads="1"/>
          </p:cNvSpPr>
          <p:nvPr/>
        </p:nvSpPr>
        <p:spPr bwMode="auto">
          <a:xfrm>
            <a:off x="6640513" y="4648200"/>
            <a:ext cx="113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Times New Roman" charset="0"/>
              </a:rPr>
              <a:t>1</a:t>
            </a:r>
            <a:r>
              <a:rPr lang="en-US" i="1">
                <a:solidFill>
                  <a:schemeClr val="bg1"/>
                </a:solidFill>
                <a:latin typeface="Times New Roman" charset="0"/>
              </a:rPr>
              <a:t> –</a:t>
            </a:r>
            <a:r>
              <a:rPr lang="en-US" i="1">
                <a:solidFill>
                  <a:srgbClr val="FF3300"/>
                </a:solidFill>
                <a:latin typeface="Times New Roman" charset="0"/>
              </a:rPr>
              <a:t> p</a:t>
            </a:r>
            <a:r>
              <a:rPr lang="en-US">
                <a:solidFill>
                  <a:srgbClr val="FF3300"/>
                </a:solidFill>
                <a:latin typeface="Times New Roman" charset="0"/>
              </a:rPr>
              <a:t>(</a:t>
            </a:r>
            <a:r>
              <a:rPr lang="en-US" i="1">
                <a:solidFill>
                  <a:srgbClr val="FF3300"/>
                </a:solidFill>
                <a:latin typeface="Times New Roman" charset="0"/>
              </a:rPr>
              <a:t>c</a:t>
            </a:r>
            <a:r>
              <a:rPr lang="en-US">
                <a:solidFill>
                  <a:srgbClr val="FF3300"/>
                </a:solidFill>
                <a:latin typeface="Times New Roman" charset="0"/>
              </a:rPr>
              <a:t>)</a:t>
            </a:r>
          </a:p>
        </p:txBody>
      </p:sp>
      <p:sp>
        <p:nvSpPr>
          <p:cNvPr id="23561" name="Text Box 10"/>
          <p:cNvSpPr txBox="1">
            <a:spLocks noChangeArrowheads="1"/>
          </p:cNvSpPr>
          <p:nvPr/>
        </p:nvSpPr>
        <p:spPr bwMode="auto">
          <a:xfrm>
            <a:off x="5657850" y="46482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bg1"/>
                </a:solidFill>
                <a:latin typeface="Times New Roman" charset="0"/>
              </a:rPr>
              <a:t>0</a:t>
            </a:r>
          </a:p>
        </p:txBody>
      </p:sp>
      <p:sp>
        <p:nvSpPr>
          <p:cNvPr id="23562" name="Text Box 11"/>
          <p:cNvSpPr txBox="1">
            <a:spLocks noChangeArrowheads="1"/>
          </p:cNvSpPr>
          <p:nvPr/>
        </p:nvSpPr>
        <p:spPr bwMode="auto">
          <a:xfrm>
            <a:off x="8401050" y="46926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bg1"/>
                </a:solidFill>
                <a:latin typeface="Times New Roman" charset="0"/>
              </a:rPr>
              <a:t>1</a:t>
            </a:r>
          </a:p>
        </p:txBody>
      </p:sp>
      <p:sp>
        <p:nvSpPr>
          <p:cNvPr id="23563" name="Text Box 12"/>
          <p:cNvSpPr txBox="1">
            <a:spLocks noChangeArrowheads="1"/>
          </p:cNvSpPr>
          <p:nvPr/>
        </p:nvSpPr>
        <p:spPr bwMode="auto">
          <a:xfrm>
            <a:off x="5657850" y="1905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bg1"/>
                </a:solidFill>
                <a:latin typeface="Times New Roman" charset="0"/>
              </a:rPr>
              <a:t>1</a:t>
            </a:r>
          </a:p>
        </p:txBody>
      </p:sp>
      <p:sp>
        <p:nvSpPr>
          <p:cNvPr id="23564" name="Text Box 13"/>
          <p:cNvSpPr txBox="1">
            <a:spLocks noChangeArrowheads="1"/>
          </p:cNvSpPr>
          <p:nvPr/>
        </p:nvSpPr>
        <p:spPr bwMode="auto">
          <a:xfrm rot="-2719606">
            <a:off x="6905625" y="2971801"/>
            <a:ext cx="162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Times New Roman" charset="0"/>
              </a:rPr>
              <a:t>Chance line</a:t>
            </a:r>
          </a:p>
        </p:txBody>
      </p:sp>
      <p:sp>
        <p:nvSpPr>
          <p:cNvPr id="23565" name="Line 14"/>
          <p:cNvSpPr>
            <a:spLocks noChangeShapeType="1"/>
          </p:cNvSpPr>
          <p:nvPr/>
        </p:nvSpPr>
        <p:spPr bwMode="auto">
          <a:xfrm flipH="1">
            <a:off x="7010400" y="4648200"/>
            <a:ext cx="1524000" cy="0"/>
          </a:xfrm>
          <a:prstGeom prst="line">
            <a:avLst/>
          </a:prstGeom>
          <a:noFill/>
          <a:ln w="508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Line 15"/>
          <p:cNvSpPr>
            <a:spLocks noChangeShapeType="1"/>
          </p:cNvSpPr>
          <p:nvPr/>
        </p:nvSpPr>
        <p:spPr bwMode="auto">
          <a:xfrm flipV="1">
            <a:off x="7010400" y="3657600"/>
            <a:ext cx="0" cy="990600"/>
          </a:xfrm>
          <a:prstGeom prst="line">
            <a:avLst/>
          </a:prstGeom>
          <a:noFill/>
          <a:ln w="508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Text Box 16"/>
          <p:cNvSpPr txBox="1">
            <a:spLocks noChangeAspect="1" noChangeArrowheads="1"/>
          </p:cNvSpPr>
          <p:nvPr/>
        </p:nvSpPr>
        <p:spPr bwMode="auto">
          <a:xfrm>
            <a:off x="2730500" y="41910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chemeClr val="bg1"/>
                </a:solidFill>
                <a:latin typeface="Times New Roman" charset="0"/>
              </a:rPr>
              <a:t>c</a:t>
            </a:r>
          </a:p>
        </p:txBody>
      </p:sp>
      <p:sp>
        <p:nvSpPr>
          <p:cNvPr id="23568" name="Text Box 17"/>
          <p:cNvSpPr txBox="1">
            <a:spLocks noChangeArrowheads="1"/>
          </p:cNvSpPr>
          <p:nvPr/>
        </p:nvSpPr>
        <p:spPr bwMode="auto">
          <a:xfrm>
            <a:off x="33639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00"/>
                </a:solidFill>
                <a:latin typeface="Times New Roman" charset="0"/>
              </a:rPr>
              <a:t>q</a:t>
            </a:r>
            <a:r>
              <a:rPr lang="en-US">
                <a:solidFill>
                  <a:srgbClr val="FFFF00"/>
                </a:solidFill>
                <a:latin typeface="Times New Roman" charset="0"/>
              </a:rPr>
              <a:t>(</a:t>
            </a:r>
            <a:r>
              <a:rPr lang="en-US" i="1">
                <a:solidFill>
                  <a:srgbClr val="FFFF00"/>
                </a:solidFill>
                <a:latin typeface="Times New Roman" charset="0"/>
              </a:rPr>
              <a:t>c</a:t>
            </a:r>
            <a:r>
              <a:rPr lang="en-US">
                <a:solidFill>
                  <a:srgbClr val="FFFF00"/>
                </a:solidFill>
                <a:latin typeface="Times New Roman" charset="0"/>
              </a:rPr>
              <a:t>)</a:t>
            </a:r>
          </a:p>
        </p:txBody>
      </p:sp>
      <p:sp>
        <p:nvSpPr>
          <p:cNvPr id="23569" name="Text Box 18"/>
          <p:cNvSpPr txBox="1">
            <a:spLocks noChangeArrowheads="1"/>
          </p:cNvSpPr>
          <p:nvPr/>
        </p:nvSpPr>
        <p:spPr bwMode="auto">
          <a:xfrm>
            <a:off x="16875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9933"/>
                </a:solidFill>
                <a:latin typeface="Times New Roman" charset="0"/>
              </a:rPr>
              <a:t>p</a:t>
            </a:r>
            <a:r>
              <a:rPr lang="en-US">
                <a:solidFill>
                  <a:srgbClr val="FF9933"/>
                </a:solidFill>
                <a:latin typeface="Times New Roman" charset="0"/>
              </a:rPr>
              <a:t>(</a:t>
            </a:r>
            <a:r>
              <a:rPr lang="en-US" i="1">
                <a:solidFill>
                  <a:srgbClr val="FF9933"/>
                </a:solidFill>
                <a:latin typeface="Times New Roman" charset="0"/>
              </a:rPr>
              <a:t>c</a:t>
            </a:r>
            <a:r>
              <a:rPr lang="en-US">
                <a:solidFill>
                  <a:srgbClr val="FF9933"/>
                </a:solidFill>
                <a:latin typeface="Times New Roman" charset="0"/>
              </a:rPr>
              <a:t>)</a:t>
            </a:r>
          </a:p>
        </p:txBody>
      </p:sp>
      <p:grpSp>
        <p:nvGrpSpPr>
          <p:cNvPr id="23570" name="Group 19"/>
          <p:cNvGrpSpPr>
            <a:grpSpLocks/>
          </p:cNvGrpSpPr>
          <p:nvPr/>
        </p:nvGrpSpPr>
        <p:grpSpPr bwMode="auto">
          <a:xfrm>
            <a:off x="5967413" y="2041525"/>
            <a:ext cx="2597150" cy="2595563"/>
            <a:chOff x="3759" y="1286"/>
            <a:chExt cx="1636" cy="1635"/>
          </a:xfrm>
        </p:grpSpPr>
        <p:sp>
          <p:nvSpPr>
            <p:cNvPr id="23658" name="Freeform 20"/>
            <p:cNvSpPr>
              <a:spLocks/>
            </p:cNvSpPr>
            <p:nvPr/>
          </p:nvSpPr>
          <p:spPr bwMode="auto">
            <a:xfrm>
              <a:off x="3759" y="1288"/>
              <a:ext cx="1634" cy="1633"/>
            </a:xfrm>
            <a:custGeom>
              <a:avLst/>
              <a:gdLst>
                <a:gd name="T0" fmla="*/ 817 w 3268"/>
                <a:gd name="T1" fmla="*/ 0 h 3267"/>
                <a:gd name="T2" fmla="*/ 817 w 3268"/>
                <a:gd name="T3" fmla="*/ 0 h 3267"/>
                <a:gd name="T4" fmla="*/ 817 w 3268"/>
                <a:gd name="T5" fmla="*/ 0 h 3267"/>
                <a:gd name="T6" fmla="*/ 817 w 3268"/>
                <a:gd name="T7" fmla="*/ 0 h 3267"/>
                <a:gd name="T8" fmla="*/ 817 w 3268"/>
                <a:gd name="T9" fmla="*/ 0 h 3267"/>
                <a:gd name="T10" fmla="*/ 817 w 3268"/>
                <a:gd name="T11" fmla="*/ 0 h 3267"/>
                <a:gd name="T12" fmla="*/ 817 w 3268"/>
                <a:gd name="T13" fmla="*/ 1 h 3267"/>
                <a:gd name="T14" fmla="*/ 816 w 3268"/>
                <a:gd name="T15" fmla="*/ 1 h 3267"/>
                <a:gd name="T16" fmla="*/ 815 w 3268"/>
                <a:gd name="T17" fmla="*/ 2 h 3267"/>
                <a:gd name="T18" fmla="*/ 814 w 3268"/>
                <a:gd name="T19" fmla="*/ 3 h 3267"/>
                <a:gd name="T20" fmla="*/ 813 w 3268"/>
                <a:gd name="T21" fmla="*/ 4 h 3267"/>
                <a:gd name="T22" fmla="*/ 812 w 3268"/>
                <a:gd name="T23" fmla="*/ 6 h 3267"/>
                <a:gd name="T24" fmla="*/ 809 w 3268"/>
                <a:gd name="T25" fmla="*/ 8 h 3267"/>
                <a:gd name="T26" fmla="*/ 806 w 3268"/>
                <a:gd name="T27" fmla="*/ 11 h 3267"/>
                <a:gd name="T28" fmla="*/ 801 w 3268"/>
                <a:gd name="T29" fmla="*/ 16 h 3267"/>
                <a:gd name="T30" fmla="*/ 795 w 3268"/>
                <a:gd name="T31" fmla="*/ 22 h 3267"/>
                <a:gd name="T32" fmla="*/ 788 w 3268"/>
                <a:gd name="T33" fmla="*/ 29 h 3267"/>
                <a:gd name="T34" fmla="*/ 779 w 3268"/>
                <a:gd name="T35" fmla="*/ 39 h 3267"/>
                <a:gd name="T36" fmla="*/ 767 w 3268"/>
                <a:gd name="T37" fmla="*/ 50 h 3267"/>
                <a:gd name="T38" fmla="*/ 753 w 3268"/>
                <a:gd name="T39" fmla="*/ 65 h 3267"/>
                <a:gd name="T40" fmla="*/ 735 w 3268"/>
                <a:gd name="T41" fmla="*/ 82 h 3267"/>
                <a:gd name="T42" fmla="*/ 715 w 3268"/>
                <a:gd name="T43" fmla="*/ 102 h 3267"/>
                <a:gd name="T44" fmla="*/ 692 w 3268"/>
                <a:gd name="T45" fmla="*/ 125 h 3267"/>
                <a:gd name="T46" fmla="*/ 665 w 3268"/>
                <a:gd name="T47" fmla="*/ 152 h 3267"/>
                <a:gd name="T48" fmla="*/ 635 w 3268"/>
                <a:gd name="T49" fmla="*/ 182 h 3267"/>
                <a:gd name="T50" fmla="*/ 601 w 3268"/>
                <a:gd name="T51" fmla="*/ 215 h 3267"/>
                <a:gd name="T52" fmla="*/ 565 w 3268"/>
                <a:gd name="T53" fmla="*/ 252 h 3267"/>
                <a:gd name="T54" fmla="*/ 527 w 3268"/>
                <a:gd name="T55" fmla="*/ 290 h 3267"/>
                <a:gd name="T56" fmla="*/ 486 w 3268"/>
                <a:gd name="T57" fmla="*/ 331 h 3267"/>
                <a:gd name="T58" fmla="*/ 445 w 3268"/>
                <a:gd name="T59" fmla="*/ 372 h 3267"/>
                <a:gd name="T60" fmla="*/ 402 w 3268"/>
                <a:gd name="T61" fmla="*/ 414 h 3267"/>
                <a:gd name="T62" fmla="*/ 360 w 3268"/>
                <a:gd name="T63" fmla="*/ 457 h 3267"/>
                <a:gd name="T64" fmla="*/ 319 w 3268"/>
                <a:gd name="T65" fmla="*/ 498 h 3267"/>
                <a:gd name="T66" fmla="*/ 279 w 3268"/>
                <a:gd name="T67" fmla="*/ 538 h 3267"/>
                <a:gd name="T68" fmla="*/ 241 w 3268"/>
                <a:gd name="T69" fmla="*/ 576 h 3267"/>
                <a:gd name="T70" fmla="*/ 206 w 3268"/>
                <a:gd name="T71" fmla="*/ 611 h 3267"/>
                <a:gd name="T72" fmla="*/ 174 w 3268"/>
                <a:gd name="T73" fmla="*/ 643 h 3267"/>
                <a:gd name="T74" fmla="*/ 144 w 3268"/>
                <a:gd name="T75" fmla="*/ 672 h 3267"/>
                <a:gd name="T76" fmla="*/ 118 w 3268"/>
                <a:gd name="T77" fmla="*/ 698 h 3267"/>
                <a:gd name="T78" fmla="*/ 96 w 3268"/>
                <a:gd name="T79" fmla="*/ 721 h 3267"/>
                <a:gd name="T80" fmla="*/ 77 w 3268"/>
                <a:gd name="T81" fmla="*/ 740 h 3267"/>
                <a:gd name="T82" fmla="*/ 61 w 3268"/>
                <a:gd name="T83" fmla="*/ 756 h 3267"/>
                <a:gd name="T84" fmla="*/ 47 w 3268"/>
                <a:gd name="T85" fmla="*/ 770 h 3267"/>
                <a:gd name="T86" fmla="*/ 36 w 3268"/>
                <a:gd name="T87" fmla="*/ 781 h 3267"/>
                <a:gd name="T88" fmla="*/ 27 w 3268"/>
                <a:gd name="T89" fmla="*/ 789 h 3267"/>
                <a:gd name="T90" fmla="*/ 20 w 3268"/>
                <a:gd name="T91" fmla="*/ 796 h 3267"/>
                <a:gd name="T92" fmla="*/ 15 w 3268"/>
                <a:gd name="T93" fmla="*/ 802 h 3267"/>
                <a:gd name="T94" fmla="*/ 11 w 3268"/>
                <a:gd name="T95" fmla="*/ 806 h 3267"/>
                <a:gd name="T96" fmla="*/ 8 w 3268"/>
                <a:gd name="T97" fmla="*/ 809 h 3267"/>
                <a:gd name="T98" fmla="*/ 6 w 3268"/>
                <a:gd name="T99" fmla="*/ 811 h 3267"/>
                <a:gd name="T100" fmla="*/ 4 w 3268"/>
                <a:gd name="T101" fmla="*/ 813 h 3267"/>
                <a:gd name="T102" fmla="*/ 3 w 3268"/>
                <a:gd name="T103" fmla="*/ 814 h 3267"/>
                <a:gd name="T104" fmla="*/ 2 w 3268"/>
                <a:gd name="T105" fmla="*/ 815 h 3267"/>
                <a:gd name="T106" fmla="*/ 1 w 3268"/>
                <a:gd name="T107" fmla="*/ 815 h 3267"/>
                <a:gd name="T108" fmla="*/ 1 w 3268"/>
                <a:gd name="T109" fmla="*/ 816 h 3267"/>
                <a:gd name="T110" fmla="*/ 1 w 3268"/>
                <a:gd name="T111" fmla="*/ 816 h 3267"/>
                <a:gd name="T112" fmla="*/ 1 w 3268"/>
                <a:gd name="T113" fmla="*/ 816 h 3267"/>
                <a:gd name="T114" fmla="*/ 1 w 3268"/>
                <a:gd name="T115" fmla="*/ 816 h 3267"/>
                <a:gd name="T116" fmla="*/ 0 w 3268"/>
                <a:gd name="T117" fmla="*/ 816 h 3267"/>
                <a:gd name="T118" fmla="*/ 0 w 3268"/>
                <a:gd name="T119" fmla="*/ 816 h 3267"/>
                <a:gd name="T120" fmla="*/ 0 w 3268"/>
                <a:gd name="T121" fmla="*/ 816 h 3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3267"/>
                <a:gd name="T185" fmla="*/ 3268 w 3268"/>
                <a:gd name="T186" fmla="*/ 3267 h 32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3267">
                  <a:moveTo>
                    <a:pt x="3268" y="0"/>
                  </a:moveTo>
                  <a:lnTo>
                    <a:pt x="3268" y="0"/>
                  </a:lnTo>
                  <a:lnTo>
                    <a:pt x="3268" y="1"/>
                  </a:lnTo>
                  <a:lnTo>
                    <a:pt x="3266" y="1"/>
                  </a:lnTo>
                  <a:lnTo>
                    <a:pt x="3266" y="3"/>
                  </a:lnTo>
                  <a:lnTo>
                    <a:pt x="3265" y="3"/>
                  </a:lnTo>
                  <a:lnTo>
                    <a:pt x="3265" y="4"/>
                  </a:lnTo>
                  <a:lnTo>
                    <a:pt x="3264" y="4"/>
                  </a:lnTo>
                  <a:lnTo>
                    <a:pt x="3264" y="5"/>
                  </a:lnTo>
                  <a:lnTo>
                    <a:pt x="3262" y="5"/>
                  </a:lnTo>
                  <a:lnTo>
                    <a:pt x="3262" y="7"/>
                  </a:lnTo>
                  <a:lnTo>
                    <a:pt x="3261" y="7"/>
                  </a:lnTo>
                  <a:lnTo>
                    <a:pt x="3261" y="8"/>
                  </a:lnTo>
                  <a:lnTo>
                    <a:pt x="3260" y="8"/>
                  </a:lnTo>
                  <a:lnTo>
                    <a:pt x="3260" y="9"/>
                  </a:lnTo>
                  <a:lnTo>
                    <a:pt x="3259" y="9"/>
                  </a:lnTo>
                  <a:lnTo>
                    <a:pt x="3259" y="10"/>
                  </a:lnTo>
                  <a:lnTo>
                    <a:pt x="3257" y="10"/>
                  </a:lnTo>
                  <a:lnTo>
                    <a:pt x="3257" y="12"/>
                  </a:lnTo>
                  <a:lnTo>
                    <a:pt x="3256" y="12"/>
                  </a:lnTo>
                  <a:lnTo>
                    <a:pt x="3256" y="13"/>
                  </a:lnTo>
                  <a:lnTo>
                    <a:pt x="3255" y="13"/>
                  </a:lnTo>
                  <a:lnTo>
                    <a:pt x="3255" y="14"/>
                  </a:lnTo>
                  <a:lnTo>
                    <a:pt x="3254" y="14"/>
                  </a:lnTo>
                  <a:lnTo>
                    <a:pt x="3254" y="15"/>
                  </a:lnTo>
                  <a:lnTo>
                    <a:pt x="3252" y="15"/>
                  </a:lnTo>
                  <a:lnTo>
                    <a:pt x="3252" y="17"/>
                  </a:lnTo>
                  <a:lnTo>
                    <a:pt x="3251" y="17"/>
                  </a:lnTo>
                  <a:lnTo>
                    <a:pt x="3251" y="18"/>
                  </a:lnTo>
                  <a:lnTo>
                    <a:pt x="3250" y="18"/>
                  </a:lnTo>
                  <a:lnTo>
                    <a:pt x="3250" y="19"/>
                  </a:lnTo>
                  <a:lnTo>
                    <a:pt x="3249" y="19"/>
                  </a:lnTo>
                  <a:lnTo>
                    <a:pt x="3249" y="20"/>
                  </a:lnTo>
                  <a:lnTo>
                    <a:pt x="3247" y="20"/>
                  </a:lnTo>
                  <a:lnTo>
                    <a:pt x="3247" y="22"/>
                  </a:lnTo>
                  <a:lnTo>
                    <a:pt x="3246" y="22"/>
                  </a:lnTo>
                  <a:lnTo>
                    <a:pt x="3246" y="23"/>
                  </a:lnTo>
                  <a:lnTo>
                    <a:pt x="3245" y="23"/>
                  </a:lnTo>
                  <a:lnTo>
                    <a:pt x="3245" y="24"/>
                  </a:lnTo>
                  <a:lnTo>
                    <a:pt x="3243" y="24"/>
                  </a:lnTo>
                  <a:lnTo>
                    <a:pt x="3243" y="26"/>
                  </a:lnTo>
                  <a:lnTo>
                    <a:pt x="3242" y="26"/>
                  </a:lnTo>
                  <a:lnTo>
                    <a:pt x="3242" y="27"/>
                  </a:lnTo>
                  <a:lnTo>
                    <a:pt x="3241" y="27"/>
                  </a:lnTo>
                  <a:lnTo>
                    <a:pt x="3240" y="28"/>
                  </a:lnTo>
                  <a:lnTo>
                    <a:pt x="3240" y="29"/>
                  </a:lnTo>
                  <a:lnTo>
                    <a:pt x="3238" y="29"/>
                  </a:lnTo>
                  <a:lnTo>
                    <a:pt x="3238" y="31"/>
                  </a:lnTo>
                  <a:lnTo>
                    <a:pt x="3237" y="31"/>
                  </a:lnTo>
                  <a:lnTo>
                    <a:pt x="3236" y="32"/>
                  </a:lnTo>
                  <a:lnTo>
                    <a:pt x="3236" y="33"/>
                  </a:lnTo>
                  <a:lnTo>
                    <a:pt x="3235" y="33"/>
                  </a:lnTo>
                  <a:lnTo>
                    <a:pt x="3233" y="34"/>
                  </a:lnTo>
                  <a:lnTo>
                    <a:pt x="3232" y="36"/>
                  </a:lnTo>
                  <a:lnTo>
                    <a:pt x="3232" y="37"/>
                  </a:lnTo>
                  <a:lnTo>
                    <a:pt x="3231" y="37"/>
                  </a:lnTo>
                  <a:lnTo>
                    <a:pt x="3230" y="38"/>
                  </a:lnTo>
                  <a:lnTo>
                    <a:pt x="3228" y="39"/>
                  </a:lnTo>
                  <a:lnTo>
                    <a:pt x="3228" y="41"/>
                  </a:lnTo>
                  <a:lnTo>
                    <a:pt x="3227" y="42"/>
                  </a:lnTo>
                  <a:lnTo>
                    <a:pt x="3226" y="42"/>
                  </a:lnTo>
                  <a:lnTo>
                    <a:pt x="3225" y="43"/>
                  </a:lnTo>
                  <a:lnTo>
                    <a:pt x="3223" y="45"/>
                  </a:lnTo>
                  <a:lnTo>
                    <a:pt x="3222" y="46"/>
                  </a:lnTo>
                  <a:lnTo>
                    <a:pt x="3221" y="47"/>
                  </a:lnTo>
                  <a:lnTo>
                    <a:pt x="3219" y="48"/>
                  </a:lnTo>
                  <a:lnTo>
                    <a:pt x="3218" y="50"/>
                  </a:lnTo>
                  <a:lnTo>
                    <a:pt x="3217" y="51"/>
                  </a:lnTo>
                  <a:lnTo>
                    <a:pt x="3216" y="52"/>
                  </a:lnTo>
                  <a:lnTo>
                    <a:pt x="3214" y="53"/>
                  </a:lnTo>
                  <a:lnTo>
                    <a:pt x="3213" y="55"/>
                  </a:lnTo>
                  <a:lnTo>
                    <a:pt x="3212" y="56"/>
                  </a:lnTo>
                  <a:lnTo>
                    <a:pt x="3211" y="57"/>
                  </a:lnTo>
                  <a:lnTo>
                    <a:pt x="3209" y="58"/>
                  </a:lnTo>
                  <a:lnTo>
                    <a:pt x="3208" y="60"/>
                  </a:lnTo>
                  <a:lnTo>
                    <a:pt x="3207" y="62"/>
                  </a:lnTo>
                  <a:lnTo>
                    <a:pt x="3204" y="64"/>
                  </a:lnTo>
                  <a:lnTo>
                    <a:pt x="3203" y="65"/>
                  </a:lnTo>
                  <a:lnTo>
                    <a:pt x="3202" y="66"/>
                  </a:lnTo>
                  <a:lnTo>
                    <a:pt x="3200" y="69"/>
                  </a:lnTo>
                  <a:lnTo>
                    <a:pt x="3198" y="70"/>
                  </a:lnTo>
                  <a:lnTo>
                    <a:pt x="3197" y="71"/>
                  </a:lnTo>
                  <a:lnTo>
                    <a:pt x="3195" y="74"/>
                  </a:lnTo>
                  <a:lnTo>
                    <a:pt x="3193" y="75"/>
                  </a:lnTo>
                  <a:lnTo>
                    <a:pt x="3192" y="76"/>
                  </a:lnTo>
                  <a:lnTo>
                    <a:pt x="3190" y="79"/>
                  </a:lnTo>
                  <a:lnTo>
                    <a:pt x="3188" y="80"/>
                  </a:lnTo>
                  <a:lnTo>
                    <a:pt x="3187" y="82"/>
                  </a:lnTo>
                  <a:lnTo>
                    <a:pt x="3184" y="84"/>
                  </a:lnTo>
                  <a:lnTo>
                    <a:pt x="3183" y="86"/>
                  </a:lnTo>
                  <a:lnTo>
                    <a:pt x="3180" y="88"/>
                  </a:lnTo>
                  <a:lnTo>
                    <a:pt x="3178" y="90"/>
                  </a:lnTo>
                  <a:lnTo>
                    <a:pt x="3176" y="93"/>
                  </a:lnTo>
                  <a:lnTo>
                    <a:pt x="3174" y="94"/>
                  </a:lnTo>
                  <a:lnTo>
                    <a:pt x="3171" y="96"/>
                  </a:lnTo>
                  <a:lnTo>
                    <a:pt x="3170" y="99"/>
                  </a:lnTo>
                  <a:lnTo>
                    <a:pt x="3168" y="101"/>
                  </a:lnTo>
                  <a:lnTo>
                    <a:pt x="3165" y="103"/>
                  </a:lnTo>
                  <a:lnTo>
                    <a:pt x="3162" y="105"/>
                  </a:lnTo>
                  <a:lnTo>
                    <a:pt x="3160" y="108"/>
                  </a:lnTo>
                  <a:lnTo>
                    <a:pt x="3157" y="110"/>
                  </a:lnTo>
                  <a:lnTo>
                    <a:pt x="3155" y="113"/>
                  </a:lnTo>
                  <a:lnTo>
                    <a:pt x="3152" y="115"/>
                  </a:lnTo>
                  <a:lnTo>
                    <a:pt x="3150" y="118"/>
                  </a:lnTo>
                  <a:lnTo>
                    <a:pt x="3147" y="120"/>
                  </a:lnTo>
                  <a:lnTo>
                    <a:pt x="3145" y="123"/>
                  </a:lnTo>
                  <a:lnTo>
                    <a:pt x="3142" y="126"/>
                  </a:lnTo>
                  <a:lnTo>
                    <a:pt x="3140" y="128"/>
                  </a:lnTo>
                  <a:lnTo>
                    <a:pt x="3137" y="132"/>
                  </a:lnTo>
                  <a:lnTo>
                    <a:pt x="3133" y="134"/>
                  </a:lnTo>
                  <a:lnTo>
                    <a:pt x="3131" y="137"/>
                  </a:lnTo>
                  <a:lnTo>
                    <a:pt x="3128" y="139"/>
                  </a:lnTo>
                  <a:lnTo>
                    <a:pt x="3124" y="143"/>
                  </a:lnTo>
                  <a:lnTo>
                    <a:pt x="3122" y="146"/>
                  </a:lnTo>
                  <a:lnTo>
                    <a:pt x="3119" y="150"/>
                  </a:lnTo>
                  <a:lnTo>
                    <a:pt x="3116" y="152"/>
                  </a:lnTo>
                  <a:lnTo>
                    <a:pt x="3113" y="156"/>
                  </a:lnTo>
                  <a:lnTo>
                    <a:pt x="3109" y="158"/>
                  </a:lnTo>
                  <a:lnTo>
                    <a:pt x="3106" y="162"/>
                  </a:lnTo>
                  <a:lnTo>
                    <a:pt x="3103" y="166"/>
                  </a:lnTo>
                  <a:lnTo>
                    <a:pt x="3099" y="169"/>
                  </a:lnTo>
                  <a:lnTo>
                    <a:pt x="3095" y="172"/>
                  </a:lnTo>
                  <a:lnTo>
                    <a:pt x="3093" y="176"/>
                  </a:lnTo>
                  <a:lnTo>
                    <a:pt x="3089" y="180"/>
                  </a:lnTo>
                  <a:lnTo>
                    <a:pt x="3085" y="184"/>
                  </a:lnTo>
                  <a:lnTo>
                    <a:pt x="3081" y="186"/>
                  </a:lnTo>
                  <a:lnTo>
                    <a:pt x="3078" y="190"/>
                  </a:lnTo>
                  <a:lnTo>
                    <a:pt x="3074" y="194"/>
                  </a:lnTo>
                  <a:lnTo>
                    <a:pt x="3070" y="199"/>
                  </a:lnTo>
                  <a:lnTo>
                    <a:pt x="3066" y="203"/>
                  </a:lnTo>
                  <a:lnTo>
                    <a:pt x="3061" y="207"/>
                  </a:lnTo>
                  <a:lnTo>
                    <a:pt x="3057" y="210"/>
                  </a:lnTo>
                  <a:lnTo>
                    <a:pt x="3054" y="214"/>
                  </a:lnTo>
                  <a:lnTo>
                    <a:pt x="3050" y="219"/>
                  </a:lnTo>
                  <a:lnTo>
                    <a:pt x="3045" y="223"/>
                  </a:lnTo>
                  <a:lnTo>
                    <a:pt x="3041" y="227"/>
                  </a:lnTo>
                  <a:lnTo>
                    <a:pt x="3036" y="232"/>
                  </a:lnTo>
                  <a:lnTo>
                    <a:pt x="3032" y="236"/>
                  </a:lnTo>
                  <a:lnTo>
                    <a:pt x="3027" y="241"/>
                  </a:lnTo>
                  <a:lnTo>
                    <a:pt x="3023" y="246"/>
                  </a:lnTo>
                  <a:lnTo>
                    <a:pt x="3018" y="250"/>
                  </a:lnTo>
                  <a:lnTo>
                    <a:pt x="3013" y="255"/>
                  </a:lnTo>
                  <a:lnTo>
                    <a:pt x="3009" y="260"/>
                  </a:lnTo>
                  <a:lnTo>
                    <a:pt x="3004" y="265"/>
                  </a:lnTo>
                  <a:lnTo>
                    <a:pt x="2999" y="270"/>
                  </a:lnTo>
                  <a:lnTo>
                    <a:pt x="2994" y="274"/>
                  </a:lnTo>
                  <a:lnTo>
                    <a:pt x="2989" y="279"/>
                  </a:lnTo>
                  <a:lnTo>
                    <a:pt x="2984" y="285"/>
                  </a:lnTo>
                  <a:lnTo>
                    <a:pt x="2979" y="290"/>
                  </a:lnTo>
                  <a:lnTo>
                    <a:pt x="2973" y="295"/>
                  </a:lnTo>
                  <a:lnTo>
                    <a:pt x="2968" y="300"/>
                  </a:lnTo>
                  <a:lnTo>
                    <a:pt x="2962" y="305"/>
                  </a:lnTo>
                  <a:lnTo>
                    <a:pt x="2957" y="312"/>
                  </a:lnTo>
                  <a:lnTo>
                    <a:pt x="2951" y="317"/>
                  </a:lnTo>
                  <a:lnTo>
                    <a:pt x="2946" y="322"/>
                  </a:lnTo>
                  <a:lnTo>
                    <a:pt x="2940" y="328"/>
                  </a:lnTo>
                  <a:lnTo>
                    <a:pt x="2935" y="334"/>
                  </a:lnTo>
                  <a:lnTo>
                    <a:pt x="2928" y="339"/>
                  </a:lnTo>
                  <a:lnTo>
                    <a:pt x="2922" y="346"/>
                  </a:lnTo>
                  <a:lnTo>
                    <a:pt x="2917" y="352"/>
                  </a:lnTo>
                  <a:lnTo>
                    <a:pt x="2911" y="357"/>
                  </a:lnTo>
                  <a:lnTo>
                    <a:pt x="2904" y="363"/>
                  </a:lnTo>
                  <a:lnTo>
                    <a:pt x="2898" y="370"/>
                  </a:lnTo>
                  <a:lnTo>
                    <a:pt x="2892" y="376"/>
                  </a:lnTo>
                  <a:lnTo>
                    <a:pt x="2885" y="382"/>
                  </a:lnTo>
                  <a:lnTo>
                    <a:pt x="2879" y="389"/>
                  </a:lnTo>
                  <a:lnTo>
                    <a:pt x="2873" y="396"/>
                  </a:lnTo>
                  <a:lnTo>
                    <a:pt x="2866" y="403"/>
                  </a:lnTo>
                  <a:lnTo>
                    <a:pt x="2859" y="409"/>
                  </a:lnTo>
                  <a:lnTo>
                    <a:pt x="2852" y="415"/>
                  </a:lnTo>
                  <a:lnTo>
                    <a:pt x="2846" y="423"/>
                  </a:lnTo>
                  <a:lnTo>
                    <a:pt x="2838" y="429"/>
                  </a:lnTo>
                  <a:lnTo>
                    <a:pt x="2832" y="437"/>
                  </a:lnTo>
                  <a:lnTo>
                    <a:pt x="2824" y="443"/>
                  </a:lnTo>
                  <a:lnTo>
                    <a:pt x="2817" y="451"/>
                  </a:lnTo>
                  <a:lnTo>
                    <a:pt x="2811" y="458"/>
                  </a:lnTo>
                  <a:lnTo>
                    <a:pt x="2803" y="466"/>
                  </a:lnTo>
                  <a:lnTo>
                    <a:pt x="2795" y="472"/>
                  </a:lnTo>
                  <a:lnTo>
                    <a:pt x="2788" y="480"/>
                  </a:lnTo>
                  <a:lnTo>
                    <a:pt x="2780" y="487"/>
                  </a:lnTo>
                  <a:lnTo>
                    <a:pt x="2773" y="495"/>
                  </a:lnTo>
                  <a:lnTo>
                    <a:pt x="2765" y="503"/>
                  </a:lnTo>
                  <a:lnTo>
                    <a:pt x="2757" y="510"/>
                  </a:lnTo>
                  <a:lnTo>
                    <a:pt x="2750" y="519"/>
                  </a:lnTo>
                  <a:lnTo>
                    <a:pt x="2741" y="527"/>
                  </a:lnTo>
                  <a:lnTo>
                    <a:pt x="2733" y="534"/>
                  </a:lnTo>
                  <a:lnTo>
                    <a:pt x="2726" y="543"/>
                  </a:lnTo>
                  <a:lnTo>
                    <a:pt x="2717" y="551"/>
                  </a:lnTo>
                  <a:lnTo>
                    <a:pt x="2709" y="560"/>
                  </a:lnTo>
                  <a:lnTo>
                    <a:pt x="2700" y="567"/>
                  </a:lnTo>
                  <a:lnTo>
                    <a:pt x="2692" y="576"/>
                  </a:lnTo>
                  <a:lnTo>
                    <a:pt x="2684" y="585"/>
                  </a:lnTo>
                  <a:lnTo>
                    <a:pt x="2675" y="593"/>
                  </a:lnTo>
                  <a:lnTo>
                    <a:pt x="2666" y="601"/>
                  </a:lnTo>
                  <a:lnTo>
                    <a:pt x="2657" y="610"/>
                  </a:lnTo>
                  <a:lnTo>
                    <a:pt x="2649" y="619"/>
                  </a:lnTo>
                  <a:lnTo>
                    <a:pt x="2640" y="628"/>
                  </a:lnTo>
                  <a:lnTo>
                    <a:pt x="2631" y="637"/>
                  </a:lnTo>
                  <a:lnTo>
                    <a:pt x="2622" y="646"/>
                  </a:lnTo>
                  <a:lnTo>
                    <a:pt x="2613" y="656"/>
                  </a:lnTo>
                  <a:lnTo>
                    <a:pt x="2603" y="665"/>
                  </a:lnTo>
                  <a:lnTo>
                    <a:pt x="2594" y="674"/>
                  </a:lnTo>
                  <a:lnTo>
                    <a:pt x="2585" y="684"/>
                  </a:lnTo>
                  <a:lnTo>
                    <a:pt x="2575" y="692"/>
                  </a:lnTo>
                  <a:lnTo>
                    <a:pt x="2566" y="703"/>
                  </a:lnTo>
                  <a:lnTo>
                    <a:pt x="2556" y="711"/>
                  </a:lnTo>
                  <a:lnTo>
                    <a:pt x="2547" y="722"/>
                  </a:lnTo>
                  <a:lnTo>
                    <a:pt x="2537" y="730"/>
                  </a:lnTo>
                  <a:lnTo>
                    <a:pt x="2527" y="741"/>
                  </a:lnTo>
                  <a:lnTo>
                    <a:pt x="2517" y="751"/>
                  </a:lnTo>
                  <a:lnTo>
                    <a:pt x="2508" y="761"/>
                  </a:lnTo>
                  <a:lnTo>
                    <a:pt x="2498" y="771"/>
                  </a:lnTo>
                  <a:lnTo>
                    <a:pt x="2488" y="781"/>
                  </a:lnTo>
                  <a:lnTo>
                    <a:pt x="2478" y="791"/>
                  </a:lnTo>
                  <a:lnTo>
                    <a:pt x="2467" y="801"/>
                  </a:lnTo>
                  <a:lnTo>
                    <a:pt x="2456" y="811"/>
                  </a:lnTo>
                  <a:lnTo>
                    <a:pt x="2446" y="822"/>
                  </a:lnTo>
                  <a:lnTo>
                    <a:pt x="2436" y="832"/>
                  </a:lnTo>
                  <a:lnTo>
                    <a:pt x="2426" y="843"/>
                  </a:lnTo>
                  <a:lnTo>
                    <a:pt x="2414" y="853"/>
                  </a:lnTo>
                  <a:lnTo>
                    <a:pt x="2404" y="863"/>
                  </a:lnTo>
                  <a:lnTo>
                    <a:pt x="2393" y="875"/>
                  </a:lnTo>
                  <a:lnTo>
                    <a:pt x="2383" y="885"/>
                  </a:lnTo>
                  <a:lnTo>
                    <a:pt x="2371" y="896"/>
                  </a:lnTo>
                  <a:lnTo>
                    <a:pt x="2361" y="908"/>
                  </a:lnTo>
                  <a:lnTo>
                    <a:pt x="2350" y="918"/>
                  </a:lnTo>
                  <a:lnTo>
                    <a:pt x="2338" y="929"/>
                  </a:lnTo>
                  <a:lnTo>
                    <a:pt x="2327" y="941"/>
                  </a:lnTo>
                  <a:lnTo>
                    <a:pt x="2317" y="952"/>
                  </a:lnTo>
                  <a:lnTo>
                    <a:pt x="2305" y="963"/>
                  </a:lnTo>
                  <a:lnTo>
                    <a:pt x="2294" y="973"/>
                  </a:lnTo>
                  <a:lnTo>
                    <a:pt x="2283" y="985"/>
                  </a:lnTo>
                  <a:lnTo>
                    <a:pt x="2271" y="996"/>
                  </a:lnTo>
                  <a:lnTo>
                    <a:pt x="2260" y="1009"/>
                  </a:lnTo>
                  <a:lnTo>
                    <a:pt x="2248" y="1020"/>
                  </a:lnTo>
                  <a:lnTo>
                    <a:pt x="2237" y="1032"/>
                  </a:lnTo>
                  <a:lnTo>
                    <a:pt x="2224" y="1043"/>
                  </a:lnTo>
                  <a:lnTo>
                    <a:pt x="2213" y="1054"/>
                  </a:lnTo>
                  <a:lnTo>
                    <a:pt x="2202" y="1067"/>
                  </a:lnTo>
                  <a:lnTo>
                    <a:pt x="2189" y="1078"/>
                  </a:lnTo>
                  <a:lnTo>
                    <a:pt x="2178" y="1090"/>
                  </a:lnTo>
                  <a:lnTo>
                    <a:pt x="2166" y="1103"/>
                  </a:lnTo>
                  <a:lnTo>
                    <a:pt x="2154" y="1114"/>
                  </a:lnTo>
                  <a:lnTo>
                    <a:pt x="2142" y="1127"/>
                  </a:lnTo>
                  <a:lnTo>
                    <a:pt x="2129" y="1138"/>
                  </a:lnTo>
                  <a:lnTo>
                    <a:pt x="2118" y="1151"/>
                  </a:lnTo>
                  <a:lnTo>
                    <a:pt x="2105" y="1162"/>
                  </a:lnTo>
                  <a:lnTo>
                    <a:pt x="2093" y="1175"/>
                  </a:lnTo>
                  <a:lnTo>
                    <a:pt x="2081" y="1187"/>
                  </a:lnTo>
                  <a:lnTo>
                    <a:pt x="2069" y="1199"/>
                  </a:lnTo>
                  <a:lnTo>
                    <a:pt x="2056" y="1211"/>
                  </a:lnTo>
                  <a:lnTo>
                    <a:pt x="2045" y="1224"/>
                  </a:lnTo>
                  <a:lnTo>
                    <a:pt x="2032" y="1237"/>
                  </a:lnTo>
                  <a:lnTo>
                    <a:pt x="2019" y="1248"/>
                  </a:lnTo>
                  <a:lnTo>
                    <a:pt x="2007" y="1261"/>
                  </a:lnTo>
                  <a:lnTo>
                    <a:pt x="1994" y="1273"/>
                  </a:lnTo>
                  <a:lnTo>
                    <a:pt x="1981" y="1286"/>
                  </a:lnTo>
                  <a:lnTo>
                    <a:pt x="1969" y="1299"/>
                  </a:lnTo>
                  <a:lnTo>
                    <a:pt x="1956" y="1311"/>
                  </a:lnTo>
                  <a:lnTo>
                    <a:pt x="1943" y="1324"/>
                  </a:lnTo>
                  <a:lnTo>
                    <a:pt x="1931" y="1337"/>
                  </a:lnTo>
                  <a:lnTo>
                    <a:pt x="1918" y="1349"/>
                  </a:lnTo>
                  <a:lnTo>
                    <a:pt x="1905" y="1362"/>
                  </a:lnTo>
                  <a:lnTo>
                    <a:pt x="1893" y="1375"/>
                  </a:lnTo>
                  <a:lnTo>
                    <a:pt x="1880" y="1387"/>
                  </a:lnTo>
                  <a:lnTo>
                    <a:pt x="1867" y="1400"/>
                  </a:lnTo>
                  <a:lnTo>
                    <a:pt x="1855" y="1413"/>
                  </a:lnTo>
                  <a:lnTo>
                    <a:pt x="1842" y="1427"/>
                  </a:lnTo>
                  <a:lnTo>
                    <a:pt x="1828" y="1439"/>
                  </a:lnTo>
                  <a:lnTo>
                    <a:pt x="1816" y="1452"/>
                  </a:lnTo>
                  <a:lnTo>
                    <a:pt x="1803" y="1465"/>
                  </a:lnTo>
                  <a:lnTo>
                    <a:pt x="1790" y="1477"/>
                  </a:lnTo>
                  <a:lnTo>
                    <a:pt x="1778" y="1491"/>
                  </a:lnTo>
                  <a:lnTo>
                    <a:pt x="1764" y="1504"/>
                  </a:lnTo>
                  <a:lnTo>
                    <a:pt x="1751" y="1516"/>
                  </a:lnTo>
                  <a:lnTo>
                    <a:pt x="1738" y="1529"/>
                  </a:lnTo>
                  <a:lnTo>
                    <a:pt x="1726" y="1543"/>
                  </a:lnTo>
                  <a:lnTo>
                    <a:pt x="1712" y="1556"/>
                  </a:lnTo>
                  <a:lnTo>
                    <a:pt x="1699" y="1568"/>
                  </a:lnTo>
                  <a:lnTo>
                    <a:pt x="1686" y="1582"/>
                  </a:lnTo>
                  <a:lnTo>
                    <a:pt x="1672" y="1595"/>
                  </a:lnTo>
                  <a:lnTo>
                    <a:pt x="1660" y="1608"/>
                  </a:lnTo>
                  <a:lnTo>
                    <a:pt x="1647" y="1620"/>
                  </a:lnTo>
                  <a:lnTo>
                    <a:pt x="1634" y="1634"/>
                  </a:lnTo>
                  <a:lnTo>
                    <a:pt x="1621" y="1647"/>
                  </a:lnTo>
                  <a:lnTo>
                    <a:pt x="1608" y="1659"/>
                  </a:lnTo>
                  <a:lnTo>
                    <a:pt x="1595" y="1673"/>
                  </a:lnTo>
                  <a:lnTo>
                    <a:pt x="1581" y="1686"/>
                  </a:lnTo>
                  <a:lnTo>
                    <a:pt x="1569" y="1699"/>
                  </a:lnTo>
                  <a:lnTo>
                    <a:pt x="1556" y="1711"/>
                  </a:lnTo>
                  <a:lnTo>
                    <a:pt x="1543" y="1725"/>
                  </a:lnTo>
                  <a:lnTo>
                    <a:pt x="1529" y="1738"/>
                  </a:lnTo>
                  <a:lnTo>
                    <a:pt x="1517" y="1751"/>
                  </a:lnTo>
                  <a:lnTo>
                    <a:pt x="1504" y="1763"/>
                  </a:lnTo>
                  <a:lnTo>
                    <a:pt x="1491" y="1777"/>
                  </a:lnTo>
                  <a:lnTo>
                    <a:pt x="1478" y="1790"/>
                  </a:lnTo>
                  <a:lnTo>
                    <a:pt x="1465" y="1802"/>
                  </a:lnTo>
                  <a:lnTo>
                    <a:pt x="1452" y="1815"/>
                  </a:lnTo>
                  <a:lnTo>
                    <a:pt x="1440" y="1829"/>
                  </a:lnTo>
                  <a:lnTo>
                    <a:pt x="1427" y="1842"/>
                  </a:lnTo>
                  <a:lnTo>
                    <a:pt x="1413" y="1854"/>
                  </a:lnTo>
                  <a:lnTo>
                    <a:pt x="1400" y="1867"/>
                  </a:lnTo>
                  <a:lnTo>
                    <a:pt x="1388" y="1880"/>
                  </a:lnTo>
                  <a:lnTo>
                    <a:pt x="1375" y="1892"/>
                  </a:lnTo>
                  <a:lnTo>
                    <a:pt x="1362" y="1905"/>
                  </a:lnTo>
                  <a:lnTo>
                    <a:pt x="1350" y="1918"/>
                  </a:lnTo>
                  <a:lnTo>
                    <a:pt x="1337" y="1930"/>
                  </a:lnTo>
                  <a:lnTo>
                    <a:pt x="1324" y="1943"/>
                  </a:lnTo>
                  <a:lnTo>
                    <a:pt x="1312" y="1956"/>
                  </a:lnTo>
                  <a:lnTo>
                    <a:pt x="1299" y="1968"/>
                  </a:lnTo>
                  <a:lnTo>
                    <a:pt x="1286" y="1981"/>
                  </a:lnTo>
                  <a:lnTo>
                    <a:pt x="1274" y="1994"/>
                  </a:lnTo>
                  <a:lnTo>
                    <a:pt x="1261" y="2006"/>
                  </a:lnTo>
                  <a:lnTo>
                    <a:pt x="1248" y="2019"/>
                  </a:lnTo>
                  <a:lnTo>
                    <a:pt x="1236" y="2031"/>
                  </a:lnTo>
                  <a:lnTo>
                    <a:pt x="1224" y="2044"/>
                  </a:lnTo>
                  <a:lnTo>
                    <a:pt x="1212" y="2056"/>
                  </a:lnTo>
                  <a:lnTo>
                    <a:pt x="1199" y="2068"/>
                  </a:lnTo>
                  <a:lnTo>
                    <a:pt x="1186" y="2081"/>
                  </a:lnTo>
                  <a:lnTo>
                    <a:pt x="1175" y="2093"/>
                  </a:lnTo>
                  <a:lnTo>
                    <a:pt x="1162" y="2105"/>
                  </a:lnTo>
                  <a:lnTo>
                    <a:pt x="1151" y="2118"/>
                  </a:lnTo>
                  <a:lnTo>
                    <a:pt x="1138" y="2129"/>
                  </a:lnTo>
                  <a:lnTo>
                    <a:pt x="1126" y="2142"/>
                  </a:lnTo>
                  <a:lnTo>
                    <a:pt x="1114" y="2153"/>
                  </a:lnTo>
                  <a:lnTo>
                    <a:pt x="1103" y="2166"/>
                  </a:lnTo>
                  <a:lnTo>
                    <a:pt x="1090" y="2177"/>
                  </a:lnTo>
                  <a:lnTo>
                    <a:pt x="1079" y="2190"/>
                  </a:lnTo>
                  <a:lnTo>
                    <a:pt x="1066" y="2201"/>
                  </a:lnTo>
                  <a:lnTo>
                    <a:pt x="1055" y="2212"/>
                  </a:lnTo>
                  <a:lnTo>
                    <a:pt x="1043" y="2224"/>
                  </a:lnTo>
                  <a:lnTo>
                    <a:pt x="1032" y="2237"/>
                  </a:lnTo>
                  <a:lnTo>
                    <a:pt x="1021" y="2248"/>
                  </a:lnTo>
                  <a:lnTo>
                    <a:pt x="1008" y="2259"/>
                  </a:lnTo>
                  <a:lnTo>
                    <a:pt x="996" y="2271"/>
                  </a:lnTo>
                  <a:lnTo>
                    <a:pt x="985" y="2282"/>
                  </a:lnTo>
                  <a:lnTo>
                    <a:pt x="974" y="2293"/>
                  </a:lnTo>
                  <a:lnTo>
                    <a:pt x="962" y="2305"/>
                  </a:lnTo>
                  <a:lnTo>
                    <a:pt x="952" y="2316"/>
                  </a:lnTo>
                  <a:lnTo>
                    <a:pt x="941" y="2328"/>
                  </a:lnTo>
                  <a:lnTo>
                    <a:pt x="929" y="2338"/>
                  </a:lnTo>
                  <a:lnTo>
                    <a:pt x="918" y="2349"/>
                  </a:lnTo>
                  <a:lnTo>
                    <a:pt x="908" y="2361"/>
                  </a:lnTo>
                  <a:lnTo>
                    <a:pt x="896" y="2371"/>
                  </a:lnTo>
                  <a:lnTo>
                    <a:pt x="885" y="2382"/>
                  </a:lnTo>
                  <a:lnTo>
                    <a:pt x="875" y="2392"/>
                  </a:lnTo>
                  <a:lnTo>
                    <a:pt x="864" y="2404"/>
                  </a:lnTo>
                  <a:lnTo>
                    <a:pt x="853" y="2414"/>
                  </a:lnTo>
                  <a:lnTo>
                    <a:pt x="843" y="2425"/>
                  </a:lnTo>
                  <a:lnTo>
                    <a:pt x="832" y="2435"/>
                  </a:lnTo>
                  <a:lnTo>
                    <a:pt x="822" y="2445"/>
                  </a:lnTo>
                  <a:lnTo>
                    <a:pt x="812" y="2455"/>
                  </a:lnTo>
                  <a:lnTo>
                    <a:pt x="802" y="2467"/>
                  </a:lnTo>
                  <a:lnTo>
                    <a:pt x="791" y="2477"/>
                  </a:lnTo>
                  <a:lnTo>
                    <a:pt x="781" y="2487"/>
                  </a:lnTo>
                  <a:lnTo>
                    <a:pt x="771" y="2497"/>
                  </a:lnTo>
                  <a:lnTo>
                    <a:pt x="761" y="2507"/>
                  </a:lnTo>
                  <a:lnTo>
                    <a:pt x="751" y="2516"/>
                  </a:lnTo>
                  <a:lnTo>
                    <a:pt x="741" y="2526"/>
                  </a:lnTo>
                  <a:lnTo>
                    <a:pt x="731" y="2536"/>
                  </a:lnTo>
                  <a:lnTo>
                    <a:pt x="722" y="2547"/>
                  </a:lnTo>
                  <a:lnTo>
                    <a:pt x="712" y="2555"/>
                  </a:lnTo>
                  <a:lnTo>
                    <a:pt x="701" y="2566"/>
                  </a:lnTo>
                  <a:lnTo>
                    <a:pt x="693" y="2574"/>
                  </a:lnTo>
                  <a:lnTo>
                    <a:pt x="683" y="2585"/>
                  </a:lnTo>
                  <a:lnTo>
                    <a:pt x="674" y="2593"/>
                  </a:lnTo>
                  <a:lnTo>
                    <a:pt x="665" y="2604"/>
                  </a:lnTo>
                  <a:lnTo>
                    <a:pt x="655" y="2612"/>
                  </a:lnTo>
                  <a:lnTo>
                    <a:pt x="646" y="2621"/>
                  </a:lnTo>
                  <a:lnTo>
                    <a:pt x="637" y="2630"/>
                  </a:lnTo>
                  <a:lnTo>
                    <a:pt x="628" y="2639"/>
                  </a:lnTo>
                  <a:lnTo>
                    <a:pt x="619" y="2648"/>
                  </a:lnTo>
                  <a:lnTo>
                    <a:pt x="610" y="2657"/>
                  </a:lnTo>
                  <a:lnTo>
                    <a:pt x="601" y="2666"/>
                  </a:lnTo>
                  <a:lnTo>
                    <a:pt x="593" y="2674"/>
                  </a:lnTo>
                  <a:lnTo>
                    <a:pt x="585" y="2683"/>
                  </a:lnTo>
                  <a:lnTo>
                    <a:pt x="576" y="2691"/>
                  </a:lnTo>
                  <a:lnTo>
                    <a:pt x="567" y="2700"/>
                  </a:lnTo>
                  <a:lnTo>
                    <a:pt x="560" y="2709"/>
                  </a:lnTo>
                  <a:lnTo>
                    <a:pt x="551" y="2716"/>
                  </a:lnTo>
                  <a:lnTo>
                    <a:pt x="543" y="2725"/>
                  </a:lnTo>
                  <a:lnTo>
                    <a:pt x="534" y="2733"/>
                  </a:lnTo>
                  <a:lnTo>
                    <a:pt x="527" y="2740"/>
                  </a:lnTo>
                  <a:lnTo>
                    <a:pt x="519" y="2749"/>
                  </a:lnTo>
                  <a:lnTo>
                    <a:pt x="510" y="2757"/>
                  </a:lnTo>
                  <a:lnTo>
                    <a:pt x="503" y="2764"/>
                  </a:lnTo>
                  <a:lnTo>
                    <a:pt x="495" y="2772"/>
                  </a:lnTo>
                  <a:lnTo>
                    <a:pt x="488" y="2779"/>
                  </a:lnTo>
                  <a:lnTo>
                    <a:pt x="480" y="2787"/>
                  </a:lnTo>
                  <a:lnTo>
                    <a:pt x="472" y="2795"/>
                  </a:lnTo>
                  <a:lnTo>
                    <a:pt x="465" y="2802"/>
                  </a:lnTo>
                  <a:lnTo>
                    <a:pt x="458" y="2810"/>
                  </a:lnTo>
                  <a:lnTo>
                    <a:pt x="451" y="2816"/>
                  </a:lnTo>
                  <a:lnTo>
                    <a:pt x="443" y="2824"/>
                  </a:lnTo>
                  <a:lnTo>
                    <a:pt x="437" y="2831"/>
                  </a:lnTo>
                  <a:lnTo>
                    <a:pt x="429" y="2838"/>
                  </a:lnTo>
                  <a:lnTo>
                    <a:pt x="423" y="2845"/>
                  </a:lnTo>
                  <a:lnTo>
                    <a:pt x="415" y="2852"/>
                  </a:lnTo>
                  <a:lnTo>
                    <a:pt x="409" y="2858"/>
                  </a:lnTo>
                  <a:lnTo>
                    <a:pt x="403" y="2865"/>
                  </a:lnTo>
                  <a:lnTo>
                    <a:pt x="395" y="2872"/>
                  </a:lnTo>
                  <a:lnTo>
                    <a:pt x="389" y="2878"/>
                  </a:lnTo>
                  <a:lnTo>
                    <a:pt x="382" y="2884"/>
                  </a:lnTo>
                  <a:lnTo>
                    <a:pt x="376" y="2891"/>
                  </a:lnTo>
                  <a:lnTo>
                    <a:pt x="370" y="2897"/>
                  </a:lnTo>
                  <a:lnTo>
                    <a:pt x="363" y="2903"/>
                  </a:lnTo>
                  <a:lnTo>
                    <a:pt x="357" y="2910"/>
                  </a:lnTo>
                  <a:lnTo>
                    <a:pt x="352" y="2916"/>
                  </a:lnTo>
                  <a:lnTo>
                    <a:pt x="346" y="2922"/>
                  </a:lnTo>
                  <a:lnTo>
                    <a:pt x="339" y="2928"/>
                  </a:lnTo>
                  <a:lnTo>
                    <a:pt x="333" y="2934"/>
                  </a:lnTo>
                  <a:lnTo>
                    <a:pt x="328" y="2939"/>
                  </a:lnTo>
                  <a:lnTo>
                    <a:pt x="322" y="2945"/>
                  </a:lnTo>
                  <a:lnTo>
                    <a:pt x="317" y="2950"/>
                  </a:lnTo>
                  <a:lnTo>
                    <a:pt x="312" y="2957"/>
                  </a:lnTo>
                  <a:lnTo>
                    <a:pt x="305" y="2962"/>
                  </a:lnTo>
                  <a:lnTo>
                    <a:pt x="300" y="2967"/>
                  </a:lnTo>
                  <a:lnTo>
                    <a:pt x="295" y="2973"/>
                  </a:lnTo>
                  <a:lnTo>
                    <a:pt x="290" y="2978"/>
                  </a:lnTo>
                  <a:lnTo>
                    <a:pt x="284" y="2983"/>
                  </a:lnTo>
                  <a:lnTo>
                    <a:pt x="279" y="2988"/>
                  </a:lnTo>
                  <a:lnTo>
                    <a:pt x="274" y="2993"/>
                  </a:lnTo>
                  <a:lnTo>
                    <a:pt x="269" y="2998"/>
                  </a:lnTo>
                  <a:lnTo>
                    <a:pt x="265" y="3003"/>
                  </a:lnTo>
                  <a:lnTo>
                    <a:pt x="260" y="3009"/>
                  </a:lnTo>
                  <a:lnTo>
                    <a:pt x="255" y="3012"/>
                  </a:lnTo>
                  <a:lnTo>
                    <a:pt x="250" y="3017"/>
                  </a:lnTo>
                  <a:lnTo>
                    <a:pt x="246" y="3022"/>
                  </a:lnTo>
                  <a:lnTo>
                    <a:pt x="241" y="3026"/>
                  </a:lnTo>
                  <a:lnTo>
                    <a:pt x="236" y="3031"/>
                  </a:lnTo>
                  <a:lnTo>
                    <a:pt x="232" y="3035"/>
                  </a:lnTo>
                  <a:lnTo>
                    <a:pt x="227" y="3040"/>
                  </a:lnTo>
                  <a:lnTo>
                    <a:pt x="223" y="3044"/>
                  </a:lnTo>
                  <a:lnTo>
                    <a:pt x="219" y="3049"/>
                  </a:lnTo>
                  <a:lnTo>
                    <a:pt x="214" y="3053"/>
                  </a:lnTo>
                  <a:lnTo>
                    <a:pt x="210" y="3057"/>
                  </a:lnTo>
                  <a:lnTo>
                    <a:pt x="207" y="3062"/>
                  </a:lnTo>
                  <a:lnTo>
                    <a:pt x="203" y="3065"/>
                  </a:lnTo>
                  <a:lnTo>
                    <a:pt x="198" y="3069"/>
                  </a:lnTo>
                  <a:lnTo>
                    <a:pt x="194" y="3073"/>
                  </a:lnTo>
                  <a:lnTo>
                    <a:pt x="190" y="3077"/>
                  </a:lnTo>
                  <a:lnTo>
                    <a:pt x="186" y="3081"/>
                  </a:lnTo>
                  <a:lnTo>
                    <a:pt x="182" y="3084"/>
                  </a:lnTo>
                  <a:lnTo>
                    <a:pt x="180" y="3088"/>
                  </a:lnTo>
                  <a:lnTo>
                    <a:pt x="176" y="3092"/>
                  </a:lnTo>
                  <a:lnTo>
                    <a:pt x="172" y="3095"/>
                  </a:lnTo>
                  <a:lnTo>
                    <a:pt x="169" y="3098"/>
                  </a:lnTo>
                  <a:lnTo>
                    <a:pt x="165" y="3102"/>
                  </a:lnTo>
                  <a:lnTo>
                    <a:pt x="162" y="3105"/>
                  </a:lnTo>
                  <a:lnTo>
                    <a:pt x="158" y="3108"/>
                  </a:lnTo>
                  <a:lnTo>
                    <a:pt x="156" y="3112"/>
                  </a:lnTo>
                  <a:lnTo>
                    <a:pt x="152" y="3115"/>
                  </a:lnTo>
                  <a:lnTo>
                    <a:pt x="150" y="3119"/>
                  </a:lnTo>
                  <a:lnTo>
                    <a:pt x="146" y="3121"/>
                  </a:lnTo>
                  <a:lnTo>
                    <a:pt x="143" y="3125"/>
                  </a:lnTo>
                  <a:lnTo>
                    <a:pt x="139" y="3127"/>
                  </a:lnTo>
                  <a:lnTo>
                    <a:pt x="137" y="3130"/>
                  </a:lnTo>
                  <a:lnTo>
                    <a:pt x="134" y="3134"/>
                  </a:lnTo>
                  <a:lnTo>
                    <a:pt x="132" y="3136"/>
                  </a:lnTo>
                  <a:lnTo>
                    <a:pt x="128" y="3139"/>
                  </a:lnTo>
                  <a:lnTo>
                    <a:pt x="125" y="3141"/>
                  </a:lnTo>
                  <a:lnTo>
                    <a:pt x="123" y="3144"/>
                  </a:lnTo>
                  <a:lnTo>
                    <a:pt x="120" y="3146"/>
                  </a:lnTo>
                  <a:lnTo>
                    <a:pt x="118" y="3149"/>
                  </a:lnTo>
                  <a:lnTo>
                    <a:pt x="115" y="3152"/>
                  </a:lnTo>
                  <a:lnTo>
                    <a:pt x="113" y="3154"/>
                  </a:lnTo>
                  <a:lnTo>
                    <a:pt x="110" y="3157"/>
                  </a:lnTo>
                  <a:lnTo>
                    <a:pt x="108" y="3159"/>
                  </a:lnTo>
                  <a:lnTo>
                    <a:pt x="105" y="3162"/>
                  </a:lnTo>
                  <a:lnTo>
                    <a:pt x="103" y="3164"/>
                  </a:lnTo>
                  <a:lnTo>
                    <a:pt x="100" y="3167"/>
                  </a:lnTo>
                  <a:lnTo>
                    <a:pt x="99" y="3169"/>
                  </a:lnTo>
                  <a:lnTo>
                    <a:pt x="96" y="3171"/>
                  </a:lnTo>
                  <a:lnTo>
                    <a:pt x="94" y="3173"/>
                  </a:lnTo>
                  <a:lnTo>
                    <a:pt x="93" y="3176"/>
                  </a:lnTo>
                  <a:lnTo>
                    <a:pt x="90" y="3177"/>
                  </a:lnTo>
                  <a:lnTo>
                    <a:pt x="88" y="3179"/>
                  </a:lnTo>
                  <a:lnTo>
                    <a:pt x="86" y="3182"/>
                  </a:lnTo>
                  <a:lnTo>
                    <a:pt x="84" y="3183"/>
                  </a:lnTo>
                  <a:lnTo>
                    <a:pt x="82" y="3186"/>
                  </a:lnTo>
                  <a:lnTo>
                    <a:pt x="80" y="3187"/>
                  </a:lnTo>
                  <a:lnTo>
                    <a:pt x="79" y="3189"/>
                  </a:lnTo>
                  <a:lnTo>
                    <a:pt x="76" y="3191"/>
                  </a:lnTo>
                  <a:lnTo>
                    <a:pt x="75" y="3192"/>
                  </a:lnTo>
                  <a:lnTo>
                    <a:pt x="72" y="3195"/>
                  </a:lnTo>
                  <a:lnTo>
                    <a:pt x="71" y="3196"/>
                  </a:lnTo>
                  <a:lnTo>
                    <a:pt x="70" y="3198"/>
                  </a:lnTo>
                  <a:lnTo>
                    <a:pt x="67" y="3200"/>
                  </a:lnTo>
                  <a:lnTo>
                    <a:pt x="66" y="3201"/>
                  </a:lnTo>
                  <a:lnTo>
                    <a:pt x="65" y="3202"/>
                  </a:lnTo>
                  <a:lnTo>
                    <a:pt x="63" y="3205"/>
                  </a:lnTo>
                  <a:lnTo>
                    <a:pt x="62" y="3206"/>
                  </a:lnTo>
                  <a:lnTo>
                    <a:pt x="60" y="3207"/>
                  </a:lnTo>
                  <a:lnTo>
                    <a:pt x="58" y="3208"/>
                  </a:lnTo>
                  <a:lnTo>
                    <a:pt x="57" y="3210"/>
                  </a:lnTo>
                  <a:lnTo>
                    <a:pt x="56" y="3211"/>
                  </a:lnTo>
                  <a:lnTo>
                    <a:pt x="55" y="3212"/>
                  </a:lnTo>
                  <a:lnTo>
                    <a:pt x="53" y="3214"/>
                  </a:lnTo>
                  <a:lnTo>
                    <a:pt x="52" y="3215"/>
                  </a:lnTo>
                  <a:lnTo>
                    <a:pt x="51" y="3216"/>
                  </a:lnTo>
                  <a:lnTo>
                    <a:pt x="50" y="3217"/>
                  </a:lnTo>
                  <a:lnTo>
                    <a:pt x="48" y="3219"/>
                  </a:lnTo>
                  <a:lnTo>
                    <a:pt x="47" y="3220"/>
                  </a:lnTo>
                  <a:lnTo>
                    <a:pt x="46" y="3221"/>
                  </a:lnTo>
                  <a:lnTo>
                    <a:pt x="44" y="3222"/>
                  </a:lnTo>
                  <a:lnTo>
                    <a:pt x="43" y="3224"/>
                  </a:lnTo>
                  <a:lnTo>
                    <a:pt x="42" y="3225"/>
                  </a:lnTo>
                  <a:lnTo>
                    <a:pt x="42" y="3226"/>
                  </a:lnTo>
                  <a:lnTo>
                    <a:pt x="41" y="3227"/>
                  </a:lnTo>
                  <a:lnTo>
                    <a:pt x="39" y="3227"/>
                  </a:lnTo>
                  <a:lnTo>
                    <a:pt x="38" y="3229"/>
                  </a:lnTo>
                  <a:lnTo>
                    <a:pt x="37" y="3230"/>
                  </a:lnTo>
                  <a:lnTo>
                    <a:pt x="37" y="3231"/>
                  </a:lnTo>
                  <a:lnTo>
                    <a:pt x="36" y="3233"/>
                  </a:lnTo>
                  <a:lnTo>
                    <a:pt x="34" y="3233"/>
                  </a:lnTo>
                  <a:lnTo>
                    <a:pt x="33" y="3234"/>
                  </a:lnTo>
                  <a:lnTo>
                    <a:pt x="33" y="3235"/>
                  </a:lnTo>
                  <a:lnTo>
                    <a:pt x="32" y="3235"/>
                  </a:lnTo>
                  <a:lnTo>
                    <a:pt x="31" y="3236"/>
                  </a:lnTo>
                  <a:lnTo>
                    <a:pt x="31" y="3238"/>
                  </a:lnTo>
                  <a:lnTo>
                    <a:pt x="29" y="3238"/>
                  </a:lnTo>
                  <a:lnTo>
                    <a:pt x="28" y="3239"/>
                  </a:lnTo>
                  <a:lnTo>
                    <a:pt x="27" y="3240"/>
                  </a:lnTo>
                  <a:lnTo>
                    <a:pt x="27" y="3241"/>
                  </a:lnTo>
                  <a:lnTo>
                    <a:pt x="25" y="3241"/>
                  </a:lnTo>
                  <a:lnTo>
                    <a:pt x="25" y="3243"/>
                  </a:lnTo>
                  <a:lnTo>
                    <a:pt x="24" y="3243"/>
                  </a:lnTo>
                  <a:lnTo>
                    <a:pt x="24" y="3244"/>
                  </a:lnTo>
                  <a:lnTo>
                    <a:pt x="23" y="3244"/>
                  </a:lnTo>
                  <a:lnTo>
                    <a:pt x="23" y="3245"/>
                  </a:lnTo>
                  <a:lnTo>
                    <a:pt x="22" y="3245"/>
                  </a:lnTo>
                  <a:lnTo>
                    <a:pt x="22" y="3246"/>
                  </a:lnTo>
                  <a:lnTo>
                    <a:pt x="20" y="3246"/>
                  </a:lnTo>
                  <a:lnTo>
                    <a:pt x="20" y="3248"/>
                  </a:lnTo>
                  <a:lnTo>
                    <a:pt x="19" y="3248"/>
                  </a:lnTo>
                  <a:lnTo>
                    <a:pt x="18" y="3249"/>
                  </a:lnTo>
                  <a:lnTo>
                    <a:pt x="18" y="3250"/>
                  </a:lnTo>
                  <a:lnTo>
                    <a:pt x="17" y="3250"/>
                  </a:lnTo>
                  <a:lnTo>
                    <a:pt x="17" y="3252"/>
                  </a:lnTo>
                  <a:lnTo>
                    <a:pt x="15" y="3252"/>
                  </a:lnTo>
                  <a:lnTo>
                    <a:pt x="14" y="3253"/>
                  </a:lnTo>
                  <a:lnTo>
                    <a:pt x="14" y="3254"/>
                  </a:lnTo>
                  <a:lnTo>
                    <a:pt x="13" y="3254"/>
                  </a:lnTo>
                  <a:lnTo>
                    <a:pt x="13" y="3255"/>
                  </a:lnTo>
                  <a:lnTo>
                    <a:pt x="12" y="3255"/>
                  </a:lnTo>
                  <a:lnTo>
                    <a:pt x="12" y="3257"/>
                  </a:lnTo>
                  <a:lnTo>
                    <a:pt x="10" y="3257"/>
                  </a:lnTo>
                  <a:lnTo>
                    <a:pt x="10" y="3258"/>
                  </a:lnTo>
                  <a:lnTo>
                    <a:pt x="9" y="3258"/>
                  </a:lnTo>
                  <a:lnTo>
                    <a:pt x="9" y="3259"/>
                  </a:lnTo>
                  <a:lnTo>
                    <a:pt x="8" y="3259"/>
                  </a:lnTo>
                  <a:lnTo>
                    <a:pt x="8" y="3260"/>
                  </a:lnTo>
                  <a:lnTo>
                    <a:pt x="7" y="3260"/>
                  </a:lnTo>
                  <a:lnTo>
                    <a:pt x="7" y="3262"/>
                  </a:lnTo>
                  <a:lnTo>
                    <a:pt x="5" y="3262"/>
                  </a:lnTo>
                  <a:lnTo>
                    <a:pt x="5" y="3263"/>
                  </a:lnTo>
                  <a:lnTo>
                    <a:pt x="4" y="3263"/>
                  </a:lnTo>
                  <a:lnTo>
                    <a:pt x="4" y="3264"/>
                  </a:lnTo>
                  <a:lnTo>
                    <a:pt x="3" y="3264"/>
                  </a:lnTo>
                  <a:lnTo>
                    <a:pt x="3" y="3265"/>
                  </a:lnTo>
                  <a:lnTo>
                    <a:pt x="1" y="3265"/>
                  </a:lnTo>
                  <a:lnTo>
                    <a:pt x="1" y="3267"/>
                  </a:lnTo>
                  <a:lnTo>
                    <a:pt x="0" y="3267"/>
                  </a:lnTo>
                </a:path>
              </a:pathLst>
            </a:custGeom>
            <a:noFill/>
            <a:ln w="36513">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9" name="Line 21"/>
            <p:cNvSpPr>
              <a:spLocks noChangeShapeType="1"/>
            </p:cNvSpPr>
            <p:nvPr/>
          </p:nvSpPr>
          <p:spPr bwMode="auto">
            <a:xfrm flipV="1">
              <a:off x="5393" y="1288"/>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0" name="Freeform 22"/>
            <p:cNvSpPr>
              <a:spLocks/>
            </p:cNvSpPr>
            <p:nvPr/>
          </p:nvSpPr>
          <p:spPr bwMode="auto">
            <a:xfrm>
              <a:off x="5390" y="1288"/>
              <a:ext cx="5" cy="0"/>
            </a:xfrm>
            <a:custGeom>
              <a:avLst/>
              <a:gdLst>
                <a:gd name="T0" fmla="*/ 1 w 12"/>
                <a:gd name="T1" fmla="*/ 2 w 12"/>
                <a:gd name="T2" fmla="*/ 1 w 12"/>
                <a:gd name="T3" fmla="*/ 0 w 12"/>
                <a:gd name="T4" fmla="*/ 1 w 12"/>
                <a:gd name="T5" fmla="*/ 0 60000 65536"/>
                <a:gd name="T6" fmla="*/ 0 60000 65536"/>
                <a:gd name="T7" fmla="*/ 0 60000 65536"/>
                <a:gd name="T8" fmla="*/ 0 60000 65536"/>
                <a:gd name="T9" fmla="*/ 0 60000 65536"/>
                <a:gd name="T10" fmla="*/ 0 w 12"/>
                <a:gd name="T11" fmla="*/ 12 w 12"/>
              </a:gdLst>
              <a:ahLst/>
              <a:cxnLst>
                <a:cxn ang="T5">
                  <a:pos x="T0" y="0"/>
                </a:cxn>
                <a:cxn ang="T6">
                  <a:pos x="T1" y="0"/>
                </a:cxn>
                <a:cxn ang="T7">
                  <a:pos x="T2" y="0"/>
                </a:cxn>
                <a:cxn ang="T8">
                  <a:pos x="T3" y="0"/>
                </a:cxn>
                <a:cxn ang="T9">
                  <a:pos x="T4" y="0"/>
                </a:cxn>
              </a:cxnLst>
              <a:rect l="T10" t="0" r="T11" b="0"/>
              <a:pathLst>
                <a:path w="12">
                  <a:moveTo>
                    <a:pt x="7" y="0"/>
                  </a:moveTo>
                  <a:lnTo>
                    <a:pt x="12" y="0"/>
                  </a:lnTo>
                  <a:lnTo>
                    <a:pt x="7" y="0"/>
                  </a:lnTo>
                  <a:lnTo>
                    <a:pt x="0" y="0"/>
                  </a:lnTo>
                  <a:lnTo>
                    <a:pt x="7" y="0"/>
                  </a:lnTo>
                  <a:close/>
                </a:path>
              </a:pathLst>
            </a:custGeom>
            <a:solidFill>
              <a:srgbClr val="000000"/>
            </a:solidFill>
            <a:ln w="9525">
              <a:solidFill>
                <a:schemeClr val="bg1"/>
              </a:solidFill>
              <a:prstDash val="solid"/>
              <a:round/>
              <a:headEnd/>
              <a:tailEnd/>
            </a:ln>
          </p:spPr>
          <p:txBody>
            <a:bodyPr/>
            <a:lstStyle/>
            <a:p>
              <a:endParaRPr lang="en-US"/>
            </a:p>
          </p:txBody>
        </p:sp>
        <p:sp>
          <p:nvSpPr>
            <p:cNvPr id="23661" name="Line 23"/>
            <p:cNvSpPr>
              <a:spLocks noChangeShapeType="1"/>
            </p:cNvSpPr>
            <p:nvPr/>
          </p:nvSpPr>
          <p:spPr bwMode="auto">
            <a:xfrm flipH="1">
              <a:off x="5392" y="1288"/>
              <a:ext cx="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2" name="Freeform 24"/>
            <p:cNvSpPr>
              <a:spLocks/>
            </p:cNvSpPr>
            <p:nvPr/>
          </p:nvSpPr>
          <p:spPr bwMode="auto">
            <a:xfrm>
              <a:off x="5393" y="1286"/>
              <a:ext cx="0" cy="5"/>
            </a:xfrm>
            <a:custGeom>
              <a:avLst/>
              <a:gdLst>
                <a:gd name="T0" fmla="*/ 1 h 11"/>
                <a:gd name="T1" fmla="*/ 2 h 11"/>
                <a:gd name="T2" fmla="*/ 1 h 11"/>
                <a:gd name="T3" fmla="*/ 0 h 11"/>
                <a:gd name="T4" fmla="*/ 1 h 11"/>
                <a:gd name="T5" fmla="*/ 0 60000 65536"/>
                <a:gd name="T6" fmla="*/ 0 60000 65536"/>
                <a:gd name="T7" fmla="*/ 0 60000 65536"/>
                <a:gd name="T8" fmla="*/ 0 60000 65536"/>
                <a:gd name="T9" fmla="*/ 0 60000 65536"/>
                <a:gd name="T10" fmla="*/ 0 h 11"/>
                <a:gd name="T11" fmla="*/ 11 h 11"/>
              </a:gdLst>
              <a:ahLst/>
              <a:cxnLst>
                <a:cxn ang="T5">
                  <a:pos x="0" y="T0"/>
                </a:cxn>
                <a:cxn ang="T6">
                  <a:pos x="0" y="T1"/>
                </a:cxn>
                <a:cxn ang="T7">
                  <a:pos x="0" y="T2"/>
                </a:cxn>
                <a:cxn ang="T8">
                  <a:pos x="0" y="T3"/>
                </a:cxn>
                <a:cxn ang="T9">
                  <a:pos x="0" y="T4"/>
                </a:cxn>
              </a:cxnLst>
              <a:rect l="0" t="T10" r="0" b="T11"/>
              <a:pathLst>
                <a:path h="11">
                  <a:moveTo>
                    <a:pt x="0" y="5"/>
                  </a:moveTo>
                  <a:lnTo>
                    <a:pt x="0" y="11"/>
                  </a:lnTo>
                  <a:lnTo>
                    <a:pt x="0" y="5"/>
                  </a:lnTo>
                  <a:lnTo>
                    <a:pt x="0" y="0"/>
                  </a:lnTo>
                  <a:lnTo>
                    <a:pt x="0" y="5"/>
                  </a:lnTo>
                  <a:close/>
                </a:path>
              </a:pathLst>
            </a:custGeom>
            <a:solidFill>
              <a:srgbClr val="000000"/>
            </a:solidFill>
            <a:ln w="9525">
              <a:solidFill>
                <a:schemeClr val="bg1"/>
              </a:solidFill>
              <a:prstDash val="solid"/>
              <a:round/>
              <a:headEnd/>
              <a:tailEnd/>
            </a:ln>
          </p:spPr>
          <p:txBody>
            <a:bodyPr/>
            <a:lstStyle/>
            <a:p>
              <a:endParaRPr lang="en-US"/>
            </a:p>
          </p:txBody>
        </p:sp>
        <p:sp>
          <p:nvSpPr>
            <p:cNvPr id="23663" name="Line 25"/>
            <p:cNvSpPr>
              <a:spLocks noChangeShapeType="1"/>
            </p:cNvSpPr>
            <p:nvPr/>
          </p:nvSpPr>
          <p:spPr bwMode="auto">
            <a:xfrm>
              <a:off x="5392" y="1288"/>
              <a:ext cx="0"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Freeform 26"/>
            <p:cNvSpPr>
              <a:spLocks/>
            </p:cNvSpPr>
            <p:nvPr/>
          </p:nvSpPr>
          <p:spPr bwMode="auto">
            <a:xfrm>
              <a:off x="5389" y="1288"/>
              <a:ext cx="6" cy="0"/>
            </a:xfrm>
            <a:custGeom>
              <a:avLst/>
              <a:gdLst>
                <a:gd name="T0" fmla="*/ 2 w 11"/>
                <a:gd name="T1" fmla="*/ 3 w 11"/>
                <a:gd name="T2" fmla="*/ 2 w 11"/>
                <a:gd name="T3" fmla="*/ 0 w 11"/>
                <a:gd name="T4" fmla="*/ 2 w 11"/>
                <a:gd name="T5" fmla="*/ 0 60000 65536"/>
                <a:gd name="T6" fmla="*/ 0 60000 65536"/>
                <a:gd name="T7" fmla="*/ 0 60000 65536"/>
                <a:gd name="T8" fmla="*/ 0 60000 65536"/>
                <a:gd name="T9" fmla="*/ 0 60000 65536"/>
                <a:gd name="T10" fmla="*/ 0 w 11"/>
                <a:gd name="T11" fmla="*/ 11 w 11"/>
              </a:gdLst>
              <a:ahLst/>
              <a:cxnLst>
                <a:cxn ang="T5">
                  <a:pos x="T0" y="0"/>
                </a:cxn>
                <a:cxn ang="T6">
                  <a:pos x="T1" y="0"/>
                </a:cxn>
                <a:cxn ang="T7">
                  <a:pos x="T2" y="0"/>
                </a:cxn>
                <a:cxn ang="T8">
                  <a:pos x="T3" y="0"/>
                </a:cxn>
                <a:cxn ang="T9">
                  <a:pos x="T4" y="0"/>
                </a:cxn>
              </a:cxnLst>
              <a:rect l="T10" t="0" r="T11" b="0"/>
              <a:pathLst>
                <a:path w="11">
                  <a:moveTo>
                    <a:pt x="6" y="0"/>
                  </a:moveTo>
                  <a:lnTo>
                    <a:pt x="11" y="0"/>
                  </a:lnTo>
                  <a:lnTo>
                    <a:pt x="6" y="0"/>
                  </a:lnTo>
                  <a:lnTo>
                    <a:pt x="0" y="0"/>
                  </a:lnTo>
                  <a:lnTo>
                    <a:pt x="6" y="0"/>
                  </a:lnTo>
                  <a:close/>
                </a:path>
              </a:pathLst>
            </a:custGeom>
            <a:solidFill>
              <a:srgbClr val="000000"/>
            </a:solidFill>
            <a:ln w="9525">
              <a:solidFill>
                <a:schemeClr val="bg1"/>
              </a:solidFill>
              <a:prstDash val="solid"/>
              <a:round/>
              <a:headEnd/>
              <a:tailEnd/>
            </a:ln>
          </p:spPr>
          <p:txBody>
            <a:bodyPr/>
            <a:lstStyle/>
            <a:p>
              <a:endParaRPr lang="en-US"/>
            </a:p>
          </p:txBody>
        </p:sp>
        <p:sp>
          <p:nvSpPr>
            <p:cNvPr id="23665" name="Line 27"/>
            <p:cNvSpPr>
              <a:spLocks noChangeShapeType="1"/>
            </p:cNvSpPr>
            <p:nvPr/>
          </p:nvSpPr>
          <p:spPr bwMode="auto">
            <a:xfrm flipH="1">
              <a:off x="5392" y="1289"/>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6" name="Freeform 28"/>
            <p:cNvSpPr>
              <a:spLocks/>
            </p:cNvSpPr>
            <p:nvPr/>
          </p:nvSpPr>
          <p:spPr bwMode="auto">
            <a:xfrm>
              <a:off x="5392" y="1286"/>
              <a:ext cx="0" cy="5"/>
            </a:xfrm>
            <a:custGeom>
              <a:avLst/>
              <a:gdLst>
                <a:gd name="T0" fmla="*/ 2 h 10"/>
                <a:gd name="T1" fmla="*/ 3 h 10"/>
                <a:gd name="T2" fmla="*/ 2 h 10"/>
                <a:gd name="T3" fmla="*/ 0 h 10"/>
                <a:gd name="T4" fmla="*/ 2 h 10"/>
                <a:gd name="T5" fmla="*/ 0 60000 65536"/>
                <a:gd name="T6" fmla="*/ 0 60000 65536"/>
                <a:gd name="T7" fmla="*/ 0 60000 65536"/>
                <a:gd name="T8" fmla="*/ 0 60000 65536"/>
                <a:gd name="T9" fmla="*/ 0 60000 65536"/>
                <a:gd name="T10" fmla="*/ 0 h 10"/>
                <a:gd name="T11" fmla="*/ 10 h 10"/>
              </a:gdLst>
              <a:ahLst/>
              <a:cxnLst>
                <a:cxn ang="T5">
                  <a:pos x="0" y="T0"/>
                </a:cxn>
                <a:cxn ang="T6">
                  <a:pos x="0" y="T1"/>
                </a:cxn>
                <a:cxn ang="T7">
                  <a:pos x="0" y="T2"/>
                </a:cxn>
                <a:cxn ang="T8">
                  <a:pos x="0" y="T3"/>
                </a:cxn>
                <a:cxn ang="T9">
                  <a:pos x="0" y="T4"/>
                </a:cxn>
              </a:cxnLst>
              <a:rect l="0" t="T10" r="0" b="T11"/>
              <a:pathLst>
                <a:path h="10">
                  <a:moveTo>
                    <a:pt x="0" y="5"/>
                  </a:moveTo>
                  <a:lnTo>
                    <a:pt x="0" y="10"/>
                  </a:lnTo>
                  <a:lnTo>
                    <a:pt x="0" y="5"/>
                  </a:lnTo>
                  <a:lnTo>
                    <a:pt x="0" y="0"/>
                  </a:lnTo>
                  <a:lnTo>
                    <a:pt x="0" y="5"/>
                  </a:lnTo>
                  <a:close/>
                </a:path>
              </a:pathLst>
            </a:custGeom>
            <a:solidFill>
              <a:srgbClr val="000000"/>
            </a:solidFill>
            <a:ln w="9525">
              <a:solidFill>
                <a:schemeClr val="bg1"/>
              </a:solidFill>
              <a:prstDash val="solid"/>
              <a:round/>
              <a:headEnd/>
              <a:tailEnd/>
            </a:ln>
          </p:spPr>
          <p:txBody>
            <a:bodyPr/>
            <a:lstStyle/>
            <a:p>
              <a:endParaRPr lang="en-US"/>
            </a:p>
          </p:txBody>
        </p:sp>
        <p:sp>
          <p:nvSpPr>
            <p:cNvPr id="23667" name="Line 29"/>
            <p:cNvSpPr>
              <a:spLocks noChangeShapeType="1"/>
            </p:cNvSpPr>
            <p:nvPr/>
          </p:nvSpPr>
          <p:spPr bwMode="auto">
            <a:xfrm>
              <a:off x="5392" y="1289"/>
              <a:ext cx="0"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8" name="Freeform 30"/>
            <p:cNvSpPr>
              <a:spLocks/>
            </p:cNvSpPr>
            <p:nvPr/>
          </p:nvSpPr>
          <p:spPr bwMode="auto">
            <a:xfrm>
              <a:off x="5388" y="1289"/>
              <a:ext cx="6" cy="0"/>
            </a:xfrm>
            <a:custGeom>
              <a:avLst/>
              <a:gdLst>
                <a:gd name="T0" fmla="*/ 2 w 11"/>
                <a:gd name="T1" fmla="*/ 3 w 11"/>
                <a:gd name="T2" fmla="*/ 2 w 11"/>
                <a:gd name="T3" fmla="*/ 0 w 11"/>
                <a:gd name="T4" fmla="*/ 2 w 11"/>
                <a:gd name="T5" fmla="*/ 0 60000 65536"/>
                <a:gd name="T6" fmla="*/ 0 60000 65536"/>
                <a:gd name="T7" fmla="*/ 0 60000 65536"/>
                <a:gd name="T8" fmla="*/ 0 60000 65536"/>
                <a:gd name="T9" fmla="*/ 0 60000 65536"/>
                <a:gd name="T10" fmla="*/ 0 w 11"/>
                <a:gd name="T11" fmla="*/ 11 w 11"/>
              </a:gdLst>
              <a:ahLst/>
              <a:cxnLst>
                <a:cxn ang="T5">
                  <a:pos x="T0" y="0"/>
                </a:cxn>
                <a:cxn ang="T6">
                  <a:pos x="T1" y="0"/>
                </a:cxn>
                <a:cxn ang="T7">
                  <a:pos x="T2" y="0"/>
                </a:cxn>
                <a:cxn ang="T8">
                  <a:pos x="T3" y="0"/>
                </a:cxn>
                <a:cxn ang="T9">
                  <a:pos x="T4" y="0"/>
                </a:cxn>
              </a:cxnLst>
              <a:rect l="T10" t="0" r="T11" b="0"/>
              <a:pathLst>
                <a:path w="11">
                  <a:moveTo>
                    <a:pt x="6" y="0"/>
                  </a:moveTo>
                  <a:lnTo>
                    <a:pt x="11" y="0"/>
                  </a:lnTo>
                  <a:lnTo>
                    <a:pt x="6" y="0"/>
                  </a:lnTo>
                  <a:lnTo>
                    <a:pt x="0" y="0"/>
                  </a:lnTo>
                  <a:lnTo>
                    <a:pt x="6" y="0"/>
                  </a:lnTo>
                  <a:close/>
                </a:path>
              </a:pathLst>
            </a:custGeom>
            <a:solidFill>
              <a:srgbClr val="000000"/>
            </a:solidFill>
            <a:ln w="9525">
              <a:solidFill>
                <a:schemeClr val="bg1"/>
              </a:solidFill>
              <a:prstDash val="solid"/>
              <a:round/>
              <a:headEnd/>
              <a:tailEnd/>
            </a:ln>
          </p:spPr>
          <p:txBody>
            <a:bodyPr/>
            <a:lstStyle/>
            <a:p>
              <a:endParaRPr lang="en-US"/>
            </a:p>
          </p:txBody>
        </p:sp>
        <p:sp>
          <p:nvSpPr>
            <p:cNvPr id="23669" name="Line 31"/>
            <p:cNvSpPr>
              <a:spLocks noChangeShapeType="1"/>
            </p:cNvSpPr>
            <p:nvPr/>
          </p:nvSpPr>
          <p:spPr bwMode="auto">
            <a:xfrm flipH="1">
              <a:off x="5383" y="1298"/>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0" name="Freeform 32"/>
            <p:cNvSpPr>
              <a:spLocks/>
            </p:cNvSpPr>
            <p:nvPr/>
          </p:nvSpPr>
          <p:spPr bwMode="auto">
            <a:xfrm>
              <a:off x="5380" y="1295"/>
              <a:ext cx="6" cy="5"/>
            </a:xfrm>
            <a:custGeom>
              <a:avLst/>
              <a:gdLst>
                <a:gd name="T0" fmla="*/ 3 w 12"/>
                <a:gd name="T1" fmla="*/ 1 h 11"/>
                <a:gd name="T2" fmla="*/ 2 w 12"/>
                <a:gd name="T3" fmla="*/ 2 h 11"/>
                <a:gd name="T4" fmla="*/ 0 w 12"/>
                <a:gd name="T5" fmla="*/ 1 h 11"/>
                <a:gd name="T6" fmla="*/ 2 w 12"/>
                <a:gd name="T7" fmla="*/ 0 h 11"/>
                <a:gd name="T8" fmla="*/ 3 w 12"/>
                <a:gd name="T9" fmla="*/ 1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5"/>
                  </a:moveTo>
                  <a:lnTo>
                    <a:pt x="7" y="11"/>
                  </a:lnTo>
                  <a:lnTo>
                    <a:pt x="0" y="5"/>
                  </a:lnTo>
                  <a:lnTo>
                    <a:pt x="7" y="0"/>
                  </a:lnTo>
                  <a:lnTo>
                    <a:pt x="12" y="5"/>
                  </a:lnTo>
                  <a:close/>
                </a:path>
              </a:pathLst>
            </a:custGeom>
            <a:solidFill>
              <a:srgbClr val="000000"/>
            </a:solidFill>
            <a:ln w="9525">
              <a:solidFill>
                <a:schemeClr val="bg1"/>
              </a:solidFill>
              <a:prstDash val="solid"/>
              <a:round/>
              <a:headEnd/>
              <a:tailEnd/>
            </a:ln>
          </p:spPr>
          <p:txBody>
            <a:bodyPr/>
            <a:lstStyle/>
            <a:p>
              <a:endParaRPr lang="en-US"/>
            </a:p>
          </p:txBody>
        </p:sp>
        <p:sp>
          <p:nvSpPr>
            <p:cNvPr id="23671" name="Line 33"/>
            <p:cNvSpPr>
              <a:spLocks noChangeShapeType="1"/>
            </p:cNvSpPr>
            <p:nvPr/>
          </p:nvSpPr>
          <p:spPr bwMode="auto">
            <a:xfrm flipV="1">
              <a:off x="5383" y="1298"/>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Freeform 34"/>
            <p:cNvSpPr>
              <a:spLocks/>
            </p:cNvSpPr>
            <p:nvPr/>
          </p:nvSpPr>
          <p:spPr bwMode="auto">
            <a:xfrm>
              <a:off x="5379" y="1295"/>
              <a:ext cx="6" cy="5"/>
            </a:xfrm>
            <a:custGeom>
              <a:avLst/>
              <a:gdLst>
                <a:gd name="T0" fmla="*/ 2 w 11"/>
                <a:gd name="T1" fmla="*/ 2 h 11"/>
                <a:gd name="T2" fmla="*/ 3 w 11"/>
                <a:gd name="T3" fmla="*/ 1 h 11"/>
                <a:gd name="T4" fmla="*/ 2 w 11"/>
                <a:gd name="T5" fmla="*/ 0 h 11"/>
                <a:gd name="T6" fmla="*/ 0 w 11"/>
                <a:gd name="T7" fmla="*/ 1 h 11"/>
                <a:gd name="T8" fmla="*/ 2 w 11"/>
                <a:gd name="T9" fmla="*/ 2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6" y="11"/>
                  </a:moveTo>
                  <a:lnTo>
                    <a:pt x="11" y="5"/>
                  </a:lnTo>
                  <a:lnTo>
                    <a:pt x="6" y="0"/>
                  </a:lnTo>
                  <a:lnTo>
                    <a:pt x="0" y="5"/>
                  </a:lnTo>
                  <a:lnTo>
                    <a:pt x="6" y="11"/>
                  </a:lnTo>
                  <a:close/>
                </a:path>
              </a:pathLst>
            </a:custGeom>
            <a:solidFill>
              <a:srgbClr val="000000"/>
            </a:solidFill>
            <a:ln w="9525">
              <a:solidFill>
                <a:schemeClr val="bg1"/>
              </a:solidFill>
              <a:prstDash val="solid"/>
              <a:round/>
              <a:headEnd/>
              <a:tailEnd/>
            </a:ln>
          </p:spPr>
          <p:txBody>
            <a:bodyPr/>
            <a:lstStyle/>
            <a:p>
              <a:endParaRPr lang="en-US"/>
            </a:p>
          </p:txBody>
        </p:sp>
        <p:sp>
          <p:nvSpPr>
            <p:cNvPr id="23673" name="Line 35"/>
            <p:cNvSpPr>
              <a:spLocks noChangeShapeType="1"/>
            </p:cNvSpPr>
            <p:nvPr/>
          </p:nvSpPr>
          <p:spPr bwMode="auto">
            <a:xfrm flipH="1">
              <a:off x="5382" y="1298"/>
              <a:ext cx="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4" name="Freeform 36"/>
            <p:cNvSpPr>
              <a:spLocks/>
            </p:cNvSpPr>
            <p:nvPr/>
          </p:nvSpPr>
          <p:spPr bwMode="auto">
            <a:xfrm>
              <a:off x="5379" y="1296"/>
              <a:ext cx="6" cy="5"/>
            </a:xfrm>
            <a:custGeom>
              <a:avLst/>
              <a:gdLst>
                <a:gd name="T0" fmla="*/ 3 w 11"/>
                <a:gd name="T1" fmla="*/ 2 h 10"/>
                <a:gd name="T2" fmla="*/ 2 w 11"/>
                <a:gd name="T3" fmla="*/ 3 h 10"/>
                <a:gd name="T4" fmla="*/ 0 w 11"/>
                <a:gd name="T5" fmla="*/ 2 h 10"/>
                <a:gd name="T6" fmla="*/ 2 w 11"/>
                <a:gd name="T7" fmla="*/ 0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5"/>
                  </a:moveTo>
                  <a:lnTo>
                    <a:pt x="6" y="10"/>
                  </a:lnTo>
                  <a:lnTo>
                    <a:pt x="0" y="5"/>
                  </a:lnTo>
                  <a:lnTo>
                    <a:pt x="6" y="0"/>
                  </a:lnTo>
                  <a:lnTo>
                    <a:pt x="11" y="5"/>
                  </a:lnTo>
                  <a:close/>
                </a:path>
              </a:pathLst>
            </a:custGeom>
            <a:solidFill>
              <a:srgbClr val="000000"/>
            </a:solidFill>
            <a:ln w="9525">
              <a:solidFill>
                <a:schemeClr val="bg1"/>
              </a:solidFill>
              <a:prstDash val="solid"/>
              <a:round/>
              <a:headEnd/>
              <a:tailEnd/>
            </a:ln>
          </p:spPr>
          <p:txBody>
            <a:bodyPr/>
            <a:lstStyle/>
            <a:p>
              <a:endParaRPr lang="en-US"/>
            </a:p>
          </p:txBody>
        </p:sp>
        <p:sp>
          <p:nvSpPr>
            <p:cNvPr id="23675" name="Line 37"/>
            <p:cNvSpPr>
              <a:spLocks noChangeShapeType="1"/>
            </p:cNvSpPr>
            <p:nvPr/>
          </p:nvSpPr>
          <p:spPr bwMode="auto">
            <a:xfrm>
              <a:off x="5382" y="1298"/>
              <a:ext cx="0"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Freeform 38"/>
            <p:cNvSpPr>
              <a:spLocks/>
            </p:cNvSpPr>
            <p:nvPr/>
          </p:nvSpPr>
          <p:spPr bwMode="auto">
            <a:xfrm>
              <a:off x="5379" y="1296"/>
              <a:ext cx="6" cy="5"/>
            </a:xfrm>
            <a:custGeom>
              <a:avLst/>
              <a:gdLst>
                <a:gd name="T0" fmla="*/ 2 w 11"/>
                <a:gd name="T1" fmla="*/ 3 h 10"/>
                <a:gd name="T2" fmla="*/ 3 w 11"/>
                <a:gd name="T3" fmla="*/ 2 h 10"/>
                <a:gd name="T4" fmla="*/ 2 w 11"/>
                <a:gd name="T5" fmla="*/ 0 h 10"/>
                <a:gd name="T6" fmla="*/ 0 w 11"/>
                <a:gd name="T7" fmla="*/ 2 h 10"/>
                <a:gd name="T8" fmla="*/ 2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6" y="10"/>
                  </a:moveTo>
                  <a:lnTo>
                    <a:pt x="11" y="5"/>
                  </a:lnTo>
                  <a:lnTo>
                    <a:pt x="6" y="0"/>
                  </a:lnTo>
                  <a:lnTo>
                    <a:pt x="0" y="5"/>
                  </a:lnTo>
                  <a:lnTo>
                    <a:pt x="6" y="10"/>
                  </a:lnTo>
                  <a:close/>
                </a:path>
              </a:pathLst>
            </a:custGeom>
            <a:solidFill>
              <a:srgbClr val="000000"/>
            </a:solidFill>
            <a:ln w="9525">
              <a:solidFill>
                <a:schemeClr val="bg1"/>
              </a:solidFill>
              <a:prstDash val="solid"/>
              <a:round/>
              <a:headEnd/>
              <a:tailEnd/>
            </a:ln>
          </p:spPr>
          <p:txBody>
            <a:bodyPr/>
            <a:lstStyle/>
            <a:p>
              <a:endParaRPr lang="en-US"/>
            </a:p>
          </p:txBody>
        </p:sp>
        <p:sp>
          <p:nvSpPr>
            <p:cNvPr id="23677" name="Line 39"/>
            <p:cNvSpPr>
              <a:spLocks noChangeShapeType="1"/>
            </p:cNvSpPr>
            <p:nvPr/>
          </p:nvSpPr>
          <p:spPr bwMode="auto">
            <a:xfrm flipH="1">
              <a:off x="5381" y="1299"/>
              <a:ext cx="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Freeform 40"/>
            <p:cNvSpPr>
              <a:spLocks/>
            </p:cNvSpPr>
            <p:nvPr/>
          </p:nvSpPr>
          <p:spPr bwMode="auto">
            <a:xfrm>
              <a:off x="5379" y="1296"/>
              <a:ext cx="6" cy="6"/>
            </a:xfrm>
            <a:custGeom>
              <a:avLst/>
              <a:gdLst>
                <a:gd name="T0" fmla="*/ 3 w 11"/>
                <a:gd name="T1" fmla="*/ 2 h 10"/>
                <a:gd name="T2" fmla="*/ 2 w 11"/>
                <a:gd name="T3" fmla="*/ 4 h 10"/>
                <a:gd name="T4" fmla="*/ 0 w 11"/>
                <a:gd name="T5" fmla="*/ 2 h 10"/>
                <a:gd name="T6" fmla="*/ 2 w 11"/>
                <a:gd name="T7" fmla="*/ 0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5"/>
                  </a:moveTo>
                  <a:lnTo>
                    <a:pt x="6" y="10"/>
                  </a:lnTo>
                  <a:lnTo>
                    <a:pt x="0" y="5"/>
                  </a:lnTo>
                  <a:lnTo>
                    <a:pt x="6" y="0"/>
                  </a:lnTo>
                  <a:lnTo>
                    <a:pt x="11" y="5"/>
                  </a:lnTo>
                  <a:close/>
                </a:path>
              </a:pathLst>
            </a:custGeom>
            <a:solidFill>
              <a:srgbClr val="000000"/>
            </a:solidFill>
            <a:ln w="9525">
              <a:solidFill>
                <a:schemeClr val="bg1"/>
              </a:solidFill>
              <a:prstDash val="solid"/>
              <a:round/>
              <a:headEnd/>
              <a:tailEnd/>
            </a:ln>
          </p:spPr>
          <p:txBody>
            <a:bodyPr/>
            <a:lstStyle/>
            <a:p>
              <a:endParaRPr lang="en-US"/>
            </a:p>
          </p:txBody>
        </p:sp>
        <p:sp>
          <p:nvSpPr>
            <p:cNvPr id="23679" name="Freeform 41"/>
            <p:cNvSpPr>
              <a:spLocks/>
            </p:cNvSpPr>
            <p:nvPr/>
          </p:nvSpPr>
          <p:spPr bwMode="auto">
            <a:xfrm>
              <a:off x="5367" y="1308"/>
              <a:ext cx="6" cy="6"/>
            </a:xfrm>
            <a:custGeom>
              <a:avLst/>
              <a:gdLst>
                <a:gd name="T0" fmla="*/ 3 w 12"/>
                <a:gd name="T1" fmla="*/ 3 h 11"/>
                <a:gd name="T2" fmla="*/ 1 w 12"/>
                <a:gd name="T3" fmla="*/ 0 h 11"/>
                <a:gd name="T4" fmla="*/ 0 w 12"/>
                <a:gd name="T5" fmla="*/ 1 h 11"/>
                <a:gd name="T6" fmla="*/ 3 w 12"/>
                <a:gd name="T7" fmla="*/ 3 h 11"/>
                <a:gd name="T8" fmla="*/ 3 w 12"/>
                <a:gd name="T9" fmla="*/ 3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10"/>
                  </a:moveTo>
                  <a:lnTo>
                    <a:pt x="1" y="0"/>
                  </a:lnTo>
                  <a:lnTo>
                    <a:pt x="0" y="1"/>
                  </a:lnTo>
                  <a:lnTo>
                    <a:pt x="11" y="11"/>
                  </a:lnTo>
                  <a:lnTo>
                    <a:pt x="12" y="10"/>
                  </a:lnTo>
                  <a:close/>
                </a:path>
              </a:pathLst>
            </a:custGeom>
            <a:solidFill>
              <a:srgbClr val="000000"/>
            </a:solidFill>
            <a:ln w="9525">
              <a:solidFill>
                <a:schemeClr val="bg1"/>
              </a:solidFill>
              <a:round/>
              <a:headEnd/>
              <a:tailEnd/>
            </a:ln>
          </p:spPr>
          <p:txBody>
            <a:bodyPr/>
            <a:lstStyle/>
            <a:p>
              <a:endParaRPr lang="en-US"/>
            </a:p>
          </p:txBody>
        </p:sp>
        <p:sp>
          <p:nvSpPr>
            <p:cNvPr id="23680" name="Freeform 42"/>
            <p:cNvSpPr>
              <a:spLocks/>
            </p:cNvSpPr>
            <p:nvPr/>
          </p:nvSpPr>
          <p:spPr bwMode="auto">
            <a:xfrm>
              <a:off x="5367" y="1308"/>
              <a:ext cx="6" cy="5"/>
            </a:xfrm>
            <a:custGeom>
              <a:avLst/>
              <a:gdLst>
                <a:gd name="T0" fmla="*/ 3 w 11"/>
                <a:gd name="T1" fmla="*/ 3 h 10"/>
                <a:gd name="T2" fmla="*/ 3 w 11"/>
                <a:gd name="T3" fmla="*/ 3 h 10"/>
                <a:gd name="T4" fmla="*/ 0 w 11"/>
                <a:gd name="T5" fmla="*/ 0 h 10"/>
                <a:gd name="T6" fmla="*/ 0 w 11"/>
                <a:gd name="T7" fmla="*/ 0 h 10"/>
                <a:gd name="T8" fmla="*/ 3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10"/>
                  </a:lnTo>
                  <a:lnTo>
                    <a:pt x="0" y="0"/>
                  </a:lnTo>
                  <a:lnTo>
                    <a:pt x="11" y="10"/>
                  </a:lnTo>
                  <a:close/>
                </a:path>
              </a:pathLst>
            </a:custGeom>
            <a:solidFill>
              <a:srgbClr val="000000"/>
            </a:solidFill>
            <a:ln w="9525">
              <a:solidFill>
                <a:schemeClr val="bg1"/>
              </a:solidFill>
              <a:round/>
              <a:headEnd/>
              <a:tailEnd/>
            </a:ln>
          </p:spPr>
          <p:txBody>
            <a:bodyPr/>
            <a:lstStyle/>
            <a:p>
              <a:endParaRPr lang="en-US"/>
            </a:p>
          </p:txBody>
        </p:sp>
        <p:sp>
          <p:nvSpPr>
            <p:cNvPr id="23681" name="Freeform 43"/>
            <p:cNvSpPr>
              <a:spLocks/>
            </p:cNvSpPr>
            <p:nvPr/>
          </p:nvSpPr>
          <p:spPr bwMode="auto">
            <a:xfrm>
              <a:off x="5366" y="1308"/>
              <a:ext cx="7" cy="6"/>
            </a:xfrm>
            <a:custGeom>
              <a:avLst/>
              <a:gdLst>
                <a:gd name="T0" fmla="*/ 4 w 13"/>
                <a:gd name="T1" fmla="*/ 3 h 11"/>
                <a:gd name="T2" fmla="*/ 1 w 13"/>
                <a:gd name="T3" fmla="*/ 0 h 11"/>
                <a:gd name="T4" fmla="*/ 0 w 13"/>
                <a:gd name="T5" fmla="*/ 1 h 11"/>
                <a:gd name="T6" fmla="*/ 3 w 13"/>
                <a:gd name="T7" fmla="*/ 3 h 11"/>
                <a:gd name="T8" fmla="*/ 4 w 13"/>
                <a:gd name="T9" fmla="*/ 3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10"/>
                  </a:moveTo>
                  <a:lnTo>
                    <a:pt x="2" y="0"/>
                  </a:lnTo>
                  <a:lnTo>
                    <a:pt x="0" y="1"/>
                  </a:lnTo>
                  <a:lnTo>
                    <a:pt x="12" y="11"/>
                  </a:lnTo>
                  <a:lnTo>
                    <a:pt x="13" y="10"/>
                  </a:lnTo>
                  <a:close/>
                </a:path>
              </a:pathLst>
            </a:custGeom>
            <a:solidFill>
              <a:srgbClr val="000000"/>
            </a:solidFill>
            <a:ln w="9525">
              <a:solidFill>
                <a:schemeClr val="bg1"/>
              </a:solidFill>
              <a:round/>
              <a:headEnd/>
              <a:tailEnd/>
            </a:ln>
          </p:spPr>
          <p:txBody>
            <a:bodyPr/>
            <a:lstStyle/>
            <a:p>
              <a:endParaRPr lang="en-US"/>
            </a:p>
          </p:txBody>
        </p:sp>
        <p:sp>
          <p:nvSpPr>
            <p:cNvPr id="23682" name="Freeform 44"/>
            <p:cNvSpPr>
              <a:spLocks/>
            </p:cNvSpPr>
            <p:nvPr/>
          </p:nvSpPr>
          <p:spPr bwMode="auto">
            <a:xfrm>
              <a:off x="5366" y="1308"/>
              <a:ext cx="6" cy="6"/>
            </a:xfrm>
            <a:custGeom>
              <a:avLst/>
              <a:gdLst>
                <a:gd name="T0" fmla="*/ 3 w 12"/>
                <a:gd name="T1" fmla="*/ 4 h 10"/>
                <a:gd name="T2" fmla="*/ 3 w 12"/>
                <a:gd name="T3" fmla="*/ 4 h 10"/>
                <a:gd name="T4" fmla="*/ 0 w 12"/>
                <a:gd name="T5" fmla="*/ 0 h 10"/>
                <a:gd name="T6" fmla="*/ 0 w 12"/>
                <a:gd name="T7" fmla="*/ 0 h 10"/>
                <a:gd name="T8" fmla="*/ 3 w 12"/>
                <a:gd name="T9" fmla="*/ 4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10"/>
                  </a:moveTo>
                  <a:lnTo>
                    <a:pt x="12" y="10"/>
                  </a:lnTo>
                  <a:lnTo>
                    <a:pt x="0" y="0"/>
                  </a:lnTo>
                  <a:lnTo>
                    <a:pt x="12" y="10"/>
                  </a:lnTo>
                  <a:close/>
                </a:path>
              </a:pathLst>
            </a:custGeom>
            <a:solidFill>
              <a:srgbClr val="000000"/>
            </a:solidFill>
            <a:ln w="9525">
              <a:solidFill>
                <a:schemeClr val="bg1"/>
              </a:solidFill>
              <a:round/>
              <a:headEnd/>
              <a:tailEnd/>
            </a:ln>
          </p:spPr>
          <p:txBody>
            <a:bodyPr/>
            <a:lstStyle/>
            <a:p>
              <a:endParaRPr lang="en-US"/>
            </a:p>
          </p:txBody>
        </p:sp>
        <p:sp>
          <p:nvSpPr>
            <p:cNvPr id="23683" name="Freeform 45"/>
            <p:cNvSpPr>
              <a:spLocks/>
            </p:cNvSpPr>
            <p:nvPr/>
          </p:nvSpPr>
          <p:spPr bwMode="auto">
            <a:xfrm>
              <a:off x="5366" y="1309"/>
              <a:ext cx="6" cy="6"/>
            </a:xfrm>
            <a:custGeom>
              <a:avLst/>
              <a:gdLst>
                <a:gd name="T0" fmla="*/ 3 w 13"/>
                <a:gd name="T1" fmla="*/ 3 h 12"/>
                <a:gd name="T2" fmla="*/ 0 w 13"/>
                <a:gd name="T3" fmla="*/ 0 h 12"/>
                <a:gd name="T4" fmla="*/ 0 w 13"/>
                <a:gd name="T5" fmla="*/ 1 h 12"/>
                <a:gd name="T6" fmla="*/ 3 w 13"/>
                <a:gd name="T7" fmla="*/ 3 h 12"/>
                <a:gd name="T8" fmla="*/ 3 w 13"/>
                <a:gd name="T9" fmla="*/ 3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0"/>
                  </a:moveTo>
                  <a:lnTo>
                    <a:pt x="1" y="0"/>
                  </a:lnTo>
                  <a:lnTo>
                    <a:pt x="0" y="2"/>
                  </a:lnTo>
                  <a:lnTo>
                    <a:pt x="12" y="12"/>
                  </a:lnTo>
                  <a:lnTo>
                    <a:pt x="13" y="10"/>
                  </a:lnTo>
                  <a:close/>
                </a:path>
              </a:pathLst>
            </a:custGeom>
            <a:solidFill>
              <a:srgbClr val="000000"/>
            </a:solidFill>
            <a:ln w="9525">
              <a:solidFill>
                <a:schemeClr val="bg1"/>
              </a:solidFill>
              <a:round/>
              <a:headEnd/>
              <a:tailEnd/>
            </a:ln>
          </p:spPr>
          <p:txBody>
            <a:bodyPr/>
            <a:lstStyle/>
            <a:p>
              <a:endParaRPr lang="en-US"/>
            </a:p>
          </p:txBody>
        </p:sp>
        <p:sp>
          <p:nvSpPr>
            <p:cNvPr id="23684" name="Freeform 46"/>
            <p:cNvSpPr>
              <a:spLocks/>
            </p:cNvSpPr>
            <p:nvPr/>
          </p:nvSpPr>
          <p:spPr bwMode="auto">
            <a:xfrm>
              <a:off x="5366" y="1309"/>
              <a:ext cx="5" cy="5"/>
            </a:xfrm>
            <a:custGeom>
              <a:avLst/>
              <a:gdLst>
                <a:gd name="T0" fmla="*/ 2 w 12"/>
                <a:gd name="T1" fmla="*/ 3 h 10"/>
                <a:gd name="T2" fmla="*/ 2 w 12"/>
                <a:gd name="T3" fmla="*/ 3 h 10"/>
                <a:gd name="T4" fmla="*/ 0 w 12"/>
                <a:gd name="T5" fmla="*/ 0 h 10"/>
                <a:gd name="T6" fmla="*/ 0 w 12"/>
                <a:gd name="T7" fmla="*/ 0 h 10"/>
                <a:gd name="T8" fmla="*/ 2 w 12"/>
                <a:gd name="T9" fmla="*/ 3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10"/>
                  </a:moveTo>
                  <a:lnTo>
                    <a:pt x="12" y="10"/>
                  </a:lnTo>
                  <a:lnTo>
                    <a:pt x="0" y="0"/>
                  </a:lnTo>
                  <a:lnTo>
                    <a:pt x="12" y="10"/>
                  </a:lnTo>
                  <a:close/>
                </a:path>
              </a:pathLst>
            </a:custGeom>
            <a:solidFill>
              <a:srgbClr val="000000"/>
            </a:solidFill>
            <a:ln w="9525">
              <a:solidFill>
                <a:schemeClr val="bg1"/>
              </a:solidFill>
              <a:round/>
              <a:headEnd/>
              <a:tailEnd/>
            </a:ln>
          </p:spPr>
          <p:txBody>
            <a:bodyPr/>
            <a:lstStyle/>
            <a:p>
              <a:endParaRPr lang="en-US"/>
            </a:p>
          </p:txBody>
        </p:sp>
        <p:sp>
          <p:nvSpPr>
            <p:cNvPr id="23685" name="Freeform 47"/>
            <p:cNvSpPr>
              <a:spLocks/>
            </p:cNvSpPr>
            <p:nvPr/>
          </p:nvSpPr>
          <p:spPr bwMode="auto">
            <a:xfrm>
              <a:off x="5365" y="1310"/>
              <a:ext cx="6" cy="5"/>
            </a:xfrm>
            <a:custGeom>
              <a:avLst/>
              <a:gdLst>
                <a:gd name="T0" fmla="*/ 3 w 13"/>
                <a:gd name="T1" fmla="*/ 2 h 11"/>
                <a:gd name="T2" fmla="*/ 0 w 13"/>
                <a:gd name="T3" fmla="*/ 0 h 11"/>
                <a:gd name="T4" fmla="*/ 0 w 13"/>
                <a:gd name="T5" fmla="*/ 0 h 11"/>
                <a:gd name="T6" fmla="*/ 2 w 13"/>
                <a:gd name="T7" fmla="*/ 2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10"/>
                  </a:moveTo>
                  <a:lnTo>
                    <a:pt x="1" y="0"/>
                  </a:lnTo>
                  <a:lnTo>
                    <a:pt x="0" y="1"/>
                  </a:lnTo>
                  <a:lnTo>
                    <a:pt x="11" y="11"/>
                  </a:lnTo>
                  <a:lnTo>
                    <a:pt x="13" y="10"/>
                  </a:lnTo>
                  <a:close/>
                </a:path>
              </a:pathLst>
            </a:custGeom>
            <a:solidFill>
              <a:srgbClr val="000000"/>
            </a:solidFill>
            <a:ln w="9525">
              <a:solidFill>
                <a:schemeClr val="bg1"/>
              </a:solidFill>
              <a:round/>
              <a:headEnd/>
              <a:tailEnd/>
            </a:ln>
          </p:spPr>
          <p:txBody>
            <a:bodyPr/>
            <a:lstStyle/>
            <a:p>
              <a:endParaRPr lang="en-US"/>
            </a:p>
          </p:txBody>
        </p:sp>
        <p:sp>
          <p:nvSpPr>
            <p:cNvPr id="23686" name="Freeform 48"/>
            <p:cNvSpPr>
              <a:spLocks/>
            </p:cNvSpPr>
            <p:nvPr/>
          </p:nvSpPr>
          <p:spPr bwMode="auto">
            <a:xfrm>
              <a:off x="5365" y="1310"/>
              <a:ext cx="6" cy="5"/>
            </a:xfrm>
            <a:custGeom>
              <a:avLst/>
              <a:gdLst>
                <a:gd name="T0" fmla="*/ 3 w 11"/>
                <a:gd name="T1" fmla="*/ 3 h 10"/>
                <a:gd name="T2" fmla="*/ 3 w 11"/>
                <a:gd name="T3" fmla="*/ 3 h 10"/>
                <a:gd name="T4" fmla="*/ 0 w 11"/>
                <a:gd name="T5" fmla="*/ 0 h 10"/>
                <a:gd name="T6" fmla="*/ 0 w 11"/>
                <a:gd name="T7" fmla="*/ 0 h 10"/>
                <a:gd name="T8" fmla="*/ 3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10"/>
                  </a:lnTo>
                  <a:lnTo>
                    <a:pt x="0" y="0"/>
                  </a:lnTo>
                  <a:lnTo>
                    <a:pt x="11" y="10"/>
                  </a:lnTo>
                  <a:close/>
                </a:path>
              </a:pathLst>
            </a:custGeom>
            <a:solidFill>
              <a:srgbClr val="000000"/>
            </a:solidFill>
            <a:ln w="9525">
              <a:solidFill>
                <a:schemeClr val="bg1"/>
              </a:solidFill>
              <a:round/>
              <a:headEnd/>
              <a:tailEnd/>
            </a:ln>
          </p:spPr>
          <p:txBody>
            <a:bodyPr/>
            <a:lstStyle/>
            <a:p>
              <a:endParaRPr lang="en-US"/>
            </a:p>
          </p:txBody>
        </p:sp>
        <p:sp>
          <p:nvSpPr>
            <p:cNvPr id="23687" name="Freeform 49"/>
            <p:cNvSpPr>
              <a:spLocks/>
            </p:cNvSpPr>
            <p:nvPr/>
          </p:nvSpPr>
          <p:spPr bwMode="auto">
            <a:xfrm>
              <a:off x="5364" y="1310"/>
              <a:ext cx="7" cy="6"/>
            </a:xfrm>
            <a:custGeom>
              <a:avLst/>
              <a:gdLst>
                <a:gd name="T0" fmla="*/ 4 w 12"/>
                <a:gd name="T1" fmla="*/ 3 h 11"/>
                <a:gd name="T2" fmla="*/ 1 w 12"/>
                <a:gd name="T3" fmla="*/ 0 h 11"/>
                <a:gd name="T4" fmla="*/ 0 w 12"/>
                <a:gd name="T5" fmla="*/ 1 h 11"/>
                <a:gd name="T6" fmla="*/ 4 w 12"/>
                <a:gd name="T7" fmla="*/ 3 h 11"/>
                <a:gd name="T8" fmla="*/ 4 w 12"/>
                <a:gd name="T9" fmla="*/ 3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10"/>
                  </a:moveTo>
                  <a:lnTo>
                    <a:pt x="1" y="0"/>
                  </a:lnTo>
                  <a:lnTo>
                    <a:pt x="0" y="1"/>
                  </a:lnTo>
                  <a:lnTo>
                    <a:pt x="11" y="11"/>
                  </a:lnTo>
                  <a:lnTo>
                    <a:pt x="12" y="10"/>
                  </a:lnTo>
                  <a:close/>
                </a:path>
              </a:pathLst>
            </a:custGeom>
            <a:solidFill>
              <a:srgbClr val="000000"/>
            </a:solidFill>
            <a:ln w="9525">
              <a:solidFill>
                <a:schemeClr val="bg1"/>
              </a:solidFill>
              <a:round/>
              <a:headEnd/>
              <a:tailEnd/>
            </a:ln>
          </p:spPr>
          <p:txBody>
            <a:bodyPr/>
            <a:lstStyle/>
            <a:p>
              <a:endParaRPr lang="en-US"/>
            </a:p>
          </p:txBody>
        </p:sp>
        <p:sp>
          <p:nvSpPr>
            <p:cNvPr id="23688" name="Freeform 50"/>
            <p:cNvSpPr>
              <a:spLocks/>
            </p:cNvSpPr>
            <p:nvPr/>
          </p:nvSpPr>
          <p:spPr bwMode="auto">
            <a:xfrm>
              <a:off x="5364" y="1310"/>
              <a:ext cx="6" cy="5"/>
            </a:xfrm>
            <a:custGeom>
              <a:avLst/>
              <a:gdLst>
                <a:gd name="T0" fmla="*/ 3 w 11"/>
                <a:gd name="T1" fmla="*/ 3 h 10"/>
                <a:gd name="T2" fmla="*/ 3 w 11"/>
                <a:gd name="T3" fmla="*/ 3 h 10"/>
                <a:gd name="T4" fmla="*/ 0 w 11"/>
                <a:gd name="T5" fmla="*/ 0 h 10"/>
                <a:gd name="T6" fmla="*/ 0 w 11"/>
                <a:gd name="T7" fmla="*/ 0 h 10"/>
                <a:gd name="T8" fmla="*/ 3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10"/>
                  </a:lnTo>
                  <a:lnTo>
                    <a:pt x="0" y="0"/>
                  </a:lnTo>
                  <a:lnTo>
                    <a:pt x="11" y="10"/>
                  </a:lnTo>
                  <a:close/>
                </a:path>
              </a:pathLst>
            </a:custGeom>
            <a:solidFill>
              <a:srgbClr val="000000"/>
            </a:solidFill>
            <a:ln w="9525">
              <a:solidFill>
                <a:schemeClr val="bg1"/>
              </a:solidFill>
              <a:round/>
              <a:headEnd/>
              <a:tailEnd/>
            </a:ln>
          </p:spPr>
          <p:txBody>
            <a:bodyPr/>
            <a:lstStyle/>
            <a:p>
              <a:endParaRPr lang="en-US"/>
            </a:p>
          </p:txBody>
        </p:sp>
        <p:sp>
          <p:nvSpPr>
            <p:cNvPr id="23689" name="Freeform 51"/>
            <p:cNvSpPr>
              <a:spLocks/>
            </p:cNvSpPr>
            <p:nvPr/>
          </p:nvSpPr>
          <p:spPr bwMode="auto">
            <a:xfrm>
              <a:off x="5350" y="1326"/>
              <a:ext cx="6" cy="4"/>
            </a:xfrm>
            <a:custGeom>
              <a:avLst/>
              <a:gdLst>
                <a:gd name="T0" fmla="*/ 3 w 13"/>
                <a:gd name="T1" fmla="*/ 2 h 8"/>
                <a:gd name="T2" fmla="*/ 0 w 13"/>
                <a:gd name="T3" fmla="*/ 0 h 8"/>
                <a:gd name="T4" fmla="*/ 0 w 13"/>
                <a:gd name="T5" fmla="*/ 1 h 8"/>
                <a:gd name="T6" fmla="*/ 3 w 13"/>
                <a:gd name="T7" fmla="*/ 2 h 8"/>
                <a:gd name="T8" fmla="*/ 3 w 13"/>
                <a:gd name="T9" fmla="*/ 2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3" y="5"/>
                  </a:moveTo>
                  <a:lnTo>
                    <a:pt x="2" y="0"/>
                  </a:lnTo>
                  <a:lnTo>
                    <a:pt x="0" y="3"/>
                  </a:lnTo>
                  <a:lnTo>
                    <a:pt x="12" y="8"/>
                  </a:lnTo>
                  <a:lnTo>
                    <a:pt x="13" y="5"/>
                  </a:lnTo>
                  <a:close/>
                </a:path>
              </a:pathLst>
            </a:custGeom>
            <a:solidFill>
              <a:srgbClr val="000000"/>
            </a:solidFill>
            <a:ln w="9525">
              <a:solidFill>
                <a:schemeClr val="bg1"/>
              </a:solidFill>
              <a:round/>
              <a:headEnd/>
              <a:tailEnd/>
            </a:ln>
          </p:spPr>
          <p:txBody>
            <a:bodyPr/>
            <a:lstStyle/>
            <a:p>
              <a:endParaRPr lang="en-US"/>
            </a:p>
          </p:txBody>
        </p:sp>
        <p:sp>
          <p:nvSpPr>
            <p:cNvPr id="23690" name="Freeform 52"/>
            <p:cNvSpPr>
              <a:spLocks/>
            </p:cNvSpPr>
            <p:nvPr/>
          </p:nvSpPr>
          <p:spPr bwMode="auto">
            <a:xfrm>
              <a:off x="5350" y="1325"/>
              <a:ext cx="5" cy="5"/>
            </a:xfrm>
            <a:custGeom>
              <a:avLst/>
              <a:gdLst>
                <a:gd name="T0" fmla="*/ 2 w 12"/>
                <a:gd name="T1" fmla="*/ 3 h 10"/>
                <a:gd name="T2" fmla="*/ 2 w 12"/>
                <a:gd name="T3" fmla="*/ 2 h 10"/>
                <a:gd name="T4" fmla="*/ 0 w 12"/>
                <a:gd name="T5" fmla="*/ 0 h 10"/>
                <a:gd name="T6" fmla="*/ 0 w 12"/>
                <a:gd name="T7" fmla="*/ 1 h 10"/>
                <a:gd name="T8" fmla="*/ 2 w 12"/>
                <a:gd name="T9" fmla="*/ 3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9" y="10"/>
                  </a:moveTo>
                  <a:lnTo>
                    <a:pt x="12" y="7"/>
                  </a:lnTo>
                  <a:lnTo>
                    <a:pt x="3" y="0"/>
                  </a:lnTo>
                  <a:lnTo>
                    <a:pt x="0" y="2"/>
                  </a:lnTo>
                  <a:lnTo>
                    <a:pt x="9" y="10"/>
                  </a:lnTo>
                  <a:close/>
                </a:path>
              </a:pathLst>
            </a:custGeom>
            <a:solidFill>
              <a:srgbClr val="000000"/>
            </a:solidFill>
            <a:ln w="9525">
              <a:solidFill>
                <a:schemeClr val="bg1"/>
              </a:solidFill>
              <a:round/>
              <a:headEnd/>
              <a:tailEnd/>
            </a:ln>
          </p:spPr>
          <p:txBody>
            <a:bodyPr/>
            <a:lstStyle/>
            <a:p>
              <a:endParaRPr lang="en-US"/>
            </a:p>
          </p:txBody>
        </p:sp>
        <p:sp>
          <p:nvSpPr>
            <p:cNvPr id="23691" name="Freeform 53"/>
            <p:cNvSpPr>
              <a:spLocks/>
            </p:cNvSpPr>
            <p:nvPr/>
          </p:nvSpPr>
          <p:spPr bwMode="auto">
            <a:xfrm>
              <a:off x="5350" y="1326"/>
              <a:ext cx="4" cy="6"/>
            </a:xfrm>
            <a:custGeom>
              <a:avLst/>
              <a:gdLst>
                <a:gd name="T0" fmla="*/ 2 w 9"/>
                <a:gd name="T1" fmla="*/ 3 h 12"/>
                <a:gd name="T2" fmla="*/ 0 w 9"/>
                <a:gd name="T3" fmla="*/ 0 h 12"/>
                <a:gd name="T4" fmla="*/ 0 w 9"/>
                <a:gd name="T5" fmla="*/ 1 h 12"/>
                <a:gd name="T6" fmla="*/ 1 w 9"/>
                <a:gd name="T7" fmla="*/ 3 h 12"/>
                <a:gd name="T8" fmla="*/ 2 w 9"/>
                <a:gd name="T9" fmla="*/ 3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1"/>
                  </a:moveTo>
                  <a:lnTo>
                    <a:pt x="3" y="0"/>
                  </a:lnTo>
                  <a:lnTo>
                    <a:pt x="0" y="2"/>
                  </a:lnTo>
                  <a:lnTo>
                    <a:pt x="7" y="12"/>
                  </a:lnTo>
                  <a:lnTo>
                    <a:pt x="9" y="11"/>
                  </a:lnTo>
                  <a:close/>
                </a:path>
              </a:pathLst>
            </a:custGeom>
            <a:solidFill>
              <a:srgbClr val="000000"/>
            </a:solidFill>
            <a:ln w="9525">
              <a:solidFill>
                <a:schemeClr val="bg1"/>
              </a:solidFill>
              <a:round/>
              <a:headEnd/>
              <a:tailEnd/>
            </a:ln>
          </p:spPr>
          <p:txBody>
            <a:bodyPr/>
            <a:lstStyle/>
            <a:p>
              <a:endParaRPr lang="en-US"/>
            </a:p>
          </p:txBody>
        </p:sp>
        <p:sp>
          <p:nvSpPr>
            <p:cNvPr id="23692" name="Freeform 54"/>
            <p:cNvSpPr>
              <a:spLocks/>
            </p:cNvSpPr>
            <p:nvPr/>
          </p:nvSpPr>
          <p:spPr bwMode="auto">
            <a:xfrm>
              <a:off x="5349" y="1326"/>
              <a:ext cx="6" cy="5"/>
            </a:xfrm>
            <a:custGeom>
              <a:avLst/>
              <a:gdLst>
                <a:gd name="T0" fmla="*/ 3 w 12"/>
                <a:gd name="T1" fmla="*/ 2 h 11"/>
                <a:gd name="T2" fmla="*/ 3 w 12"/>
                <a:gd name="T3" fmla="*/ 2 h 11"/>
                <a:gd name="T4" fmla="*/ 0 w 12"/>
                <a:gd name="T5" fmla="*/ 0 h 11"/>
                <a:gd name="T6" fmla="*/ 1 w 12"/>
                <a:gd name="T7" fmla="*/ 0 h 11"/>
                <a:gd name="T8" fmla="*/ 3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8"/>
                  </a:moveTo>
                  <a:lnTo>
                    <a:pt x="9" y="11"/>
                  </a:lnTo>
                  <a:lnTo>
                    <a:pt x="0" y="3"/>
                  </a:lnTo>
                  <a:lnTo>
                    <a:pt x="3" y="0"/>
                  </a:lnTo>
                  <a:lnTo>
                    <a:pt x="12" y="8"/>
                  </a:lnTo>
                  <a:close/>
                </a:path>
              </a:pathLst>
            </a:custGeom>
            <a:solidFill>
              <a:srgbClr val="000000"/>
            </a:solidFill>
            <a:ln w="9525">
              <a:solidFill>
                <a:schemeClr val="bg1"/>
              </a:solidFill>
              <a:round/>
              <a:headEnd/>
              <a:tailEnd/>
            </a:ln>
          </p:spPr>
          <p:txBody>
            <a:bodyPr/>
            <a:lstStyle/>
            <a:p>
              <a:endParaRPr lang="en-US"/>
            </a:p>
          </p:txBody>
        </p:sp>
        <p:sp>
          <p:nvSpPr>
            <p:cNvPr id="23693" name="Rectangle 55"/>
            <p:cNvSpPr>
              <a:spLocks noChangeArrowheads="1"/>
            </p:cNvSpPr>
            <p:nvPr/>
          </p:nvSpPr>
          <p:spPr bwMode="auto">
            <a:xfrm>
              <a:off x="5348" y="1329"/>
              <a:ext cx="6" cy="1"/>
            </a:xfrm>
            <a:prstGeom prst="rect">
              <a:avLst/>
            </a:prstGeom>
            <a:solidFill>
              <a:srgbClr val="000000"/>
            </a:solidFill>
            <a:ln w="9525">
              <a:solidFill>
                <a:schemeClr val="bg1"/>
              </a:solidFill>
              <a:miter lim="800000"/>
              <a:headEnd/>
              <a:tailEnd/>
            </a:ln>
          </p:spPr>
          <p:txBody>
            <a:bodyPr/>
            <a:lstStyle/>
            <a:p>
              <a:endParaRPr lang="en-US"/>
            </a:p>
          </p:txBody>
        </p:sp>
        <p:sp>
          <p:nvSpPr>
            <p:cNvPr id="23694" name="Freeform 56"/>
            <p:cNvSpPr>
              <a:spLocks/>
            </p:cNvSpPr>
            <p:nvPr/>
          </p:nvSpPr>
          <p:spPr bwMode="auto">
            <a:xfrm>
              <a:off x="5348" y="1327"/>
              <a:ext cx="6" cy="5"/>
            </a:xfrm>
            <a:custGeom>
              <a:avLst/>
              <a:gdLst>
                <a:gd name="T0" fmla="*/ 3 w 11"/>
                <a:gd name="T1" fmla="*/ 3 h 10"/>
                <a:gd name="T2" fmla="*/ 3 w 11"/>
                <a:gd name="T3" fmla="*/ 2 h 10"/>
                <a:gd name="T4" fmla="*/ 1 w 11"/>
                <a:gd name="T5" fmla="*/ 0 h 10"/>
                <a:gd name="T6" fmla="*/ 0 w 11"/>
                <a:gd name="T7" fmla="*/ 1 h 10"/>
                <a:gd name="T8" fmla="*/ 3 w 11"/>
                <a:gd name="T9" fmla="*/ 3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9" y="10"/>
                  </a:moveTo>
                  <a:lnTo>
                    <a:pt x="11" y="7"/>
                  </a:lnTo>
                  <a:lnTo>
                    <a:pt x="2" y="0"/>
                  </a:lnTo>
                  <a:lnTo>
                    <a:pt x="0" y="2"/>
                  </a:lnTo>
                  <a:lnTo>
                    <a:pt x="9" y="10"/>
                  </a:lnTo>
                  <a:close/>
                </a:path>
              </a:pathLst>
            </a:custGeom>
            <a:solidFill>
              <a:srgbClr val="000000"/>
            </a:solidFill>
            <a:ln w="9525">
              <a:solidFill>
                <a:schemeClr val="bg1"/>
              </a:solidFill>
              <a:round/>
              <a:headEnd/>
              <a:tailEnd/>
            </a:ln>
          </p:spPr>
          <p:txBody>
            <a:bodyPr/>
            <a:lstStyle/>
            <a:p>
              <a:endParaRPr lang="en-US"/>
            </a:p>
          </p:txBody>
        </p:sp>
        <p:sp>
          <p:nvSpPr>
            <p:cNvPr id="23695" name="Freeform 57"/>
            <p:cNvSpPr>
              <a:spLocks/>
            </p:cNvSpPr>
            <p:nvPr/>
          </p:nvSpPr>
          <p:spPr bwMode="auto">
            <a:xfrm>
              <a:off x="5336" y="1340"/>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2" y="0"/>
                  </a:lnTo>
                  <a:lnTo>
                    <a:pt x="0" y="3"/>
                  </a:lnTo>
                  <a:lnTo>
                    <a:pt x="7" y="9"/>
                  </a:lnTo>
                  <a:lnTo>
                    <a:pt x="10" y="7"/>
                  </a:lnTo>
                  <a:close/>
                </a:path>
              </a:pathLst>
            </a:custGeom>
            <a:solidFill>
              <a:srgbClr val="000000"/>
            </a:solidFill>
            <a:ln w="9525">
              <a:solidFill>
                <a:schemeClr val="bg1"/>
              </a:solidFill>
              <a:round/>
              <a:headEnd/>
              <a:tailEnd/>
            </a:ln>
          </p:spPr>
          <p:txBody>
            <a:bodyPr/>
            <a:lstStyle/>
            <a:p>
              <a:endParaRPr lang="en-US"/>
            </a:p>
          </p:txBody>
        </p:sp>
        <p:sp>
          <p:nvSpPr>
            <p:cNvPr id="23696" name="Freeform 58"/>
            <p:cNvSpPr>
              <a:spLocks/>
            </p:cNvSpPr>
            <p:nvPr/>
          </p:nvSpPr>
          <p:spPr bwMode="auto">
            <a:xfrm>
              <a:off x="5337" y="1340"/>
              <a:ext cx="4" cy="3"/>
            </a:xfrm>
            <a:custGeom>
              <a:avLst/>
              <a:gdLst>
                <a:gd name="T0" fmla="*/ 2 w 8"/>
                <a:gd name="T1" fmla="*/ 2 h 6"/>
                <a:gd name="T2" fmla="*/ 2 w 8"/>
                <a:gd name="T3" fmla="*/ 2 h 6"/>
                <a:gd name="T4" fmla="*/ 0 w 8"/>
                <a:gd name="T5" fmla="*/ 0 h 6"/>
                <a:gd name="T6" fmla="*/ 0 w 8"/>
                <a:gd name="T7" fmla="*/ 0 h 6"/>
                <a:gd name="T8" fmla="*/ 2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697" name="Freeform 59"/>
            <p:cNvSpPr>
              <a:spLocks/>
            </p:cNvSpPr>
            <p:nvPr/>
          </p:nvSpPr>
          <p:spPr bwMode="auto">
            <a:xfrm>
              <a:off x="5335" y="1341"/>
              <a:ext cx="5" cy="4"/>
            </a:xfrm>
            <a:custGeom>
              <a:avLst/>
              <a:gdLst>
                <a:gd name="T0" fmla="*/ 3 w 9"/>
                <a:gd name="T1" fmla="*/ 2 h 7"/>
                <a:gd name="T2" fmla="*/ 1 w 9"/>
                <a:gd name="T3" fmla="*/ 0 h 7"/>
                <a:gd name="T4" fmla="*/ 0 w 9"/>
                <a:gd name="T5" fmla="*/ 1 h 7"/>
                <a:gd name="T6" fmla="*/ 2 w 9"/>
                <a:gd name="T7" fmla="*/ 2 h 7"/>
                <a:gd name="T8" fmla="*/ 3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2"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698" name="Freeform 60"/>
            <p:cNvSpPr>
              <a:spLocks/>
            </p:cNvSpPr>
            <p:nvPr/>
          </p:nvSpPr>
          <p:spPr bwMode="auto">
            <a:xfrm>
              <a:off x="5336" y="1341"/>
              <a:ext cx="4" cy="3"/>
            </a:xfrm>
            <a:custGeom>
              <a:avLst/>
              <a:gdLst>
                <a:gd name="T0" fmla="*/ 2 w 7"/>
                <a:gd name="T1" fmla="*/ 2 h 6"/>
                <a:gd name="T2" fmla="*/ 2 w 7"/>
                <a:gd name="T3" fmla="*/ 2 h 6"/>
                <a:gd name="T4" fmla="*/ 0 w 7"/>
                <a:gd name="T5" fmla="*/ 0 h 6"/>
                <a:gd name="T6" fmla="*/ 0 w 7"/>
                <a:gd name="T7" fmla="*/ 0 h 6"/>
                <a:gd name="T8" fmla="*/ 2 w 7"/>
                <a:gd name="T9" fmla="*/ 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7" y="6"/>
                  </a:lnTo>
                  <a:lnTo>
                    <a:pt x="0" y="0"/>
                  </a:lnTo>
                  <a:lnTo>
                    <a:pt x="7" y="6"/>
                  </a:lnTo>
                  <a:close/>
                </a:path>
              </a:pathLst>
            </a:custGeom>
            <a:solidFill>
              <a:srgbClr val="000000"/>
            </a:solidFill>
            <a:ln w="9525">
              <a:solidFill>
                <a:schemeClr val="bg1"/>
              </a:solidFill>
              <a:round/>
              <a:headEnd/>
              <a:tailEnd/>
            </a:ln>
          </p:spPr>
          <p:txBody>
            <a:bodyPr/>
            <a:lstStyle/>
            <a:p>
              <a:endParaRPr lang="en-US"/>
            </a:p>
          </p:txBody>
        </p:sp>
        <p:sp>
          <p:nvSpPr>
            <p:cNvPr id="23699" name="Freeform 61"/>
            <p:cNvSpPr>
              <a:spLocks/>
            </p:cNvSpPr>
            <p:nvPr/>
          </p:nvSpPr>
          <p:spPr bwMode="auto">
            <a:xfrm>
              <a:off x="5324" y="1352"/>
              <a:ext cx="4" cy="5"/>
            </a:xfrm>
            <a:custGeom>
              <a:avLst/>
              <a:gdLst>
                <a:gd name="T0" fmla="*/ 2 w 7"/>
                <a:gd name="T1" fmla="*/ 2 h 9"/>
                <a:gd name="T2" fmla="*/ 1 w 7"/>
                <a:gd name="T3" fmla="*/ 0 h 9"/>
                <a:gd name="T4" fmla="*/ 0 w 7"/>
                <a:gd name="T5" fmla="*/ 1 h 9"/>
                <a:gd name="T6" fmla="*/ 2 w 7"/>
                <a:gd name="T7" fmla="*/ 3 h 9"/>
                <a:gd name="T8" fmla="*/ 2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1" y="0"/>
                  </a:lnTo>
                  <a:lnTo>
                    <a:pt x="0" y="2"/>
                  </a:lnTo>
                  <a:lnTo>
                    <a:pt x="6" y="9"/>
                  </a:lnTo>
                  <a:lnTo>
                    <a:pt x="7" y="8"/>
                  </a:lnTo>
                  <a:close/>
                </a:path>
              </a:pathLst>
            </a:custGeom>
            <a:solidFill>
              <a:srgbClr val="000000"/>
            </a:solidFill>
            <a:ln w="9525">
              <a:solidFill>
                <a:schemeClr val="bg1"/>
              </a:solidFill>
              <a:round/>
              <a:headEnd/>
              <a:tailEnd/>
            </a:ln>
          </p:spPr>
          <p:txBody>
            <a:bodyPr/>
            <a:lstStyle/>
            <a:p>
              <a:endParaRPr lang="en-US"/>
            </a:p>
          </p:txBody>
        </p:sp>
        <p:sp>
          <p:nvSpPr>
            <p:cNvPr id="23700" name="Freeform 62"/>
            <p:cNvSpPr>
              <a:spLocks/>
            </p:cNvSpPr>
            <p:nvPr/>
          </p:nvSpPr>
          <p:spPr bwMode="auto">
            <a:xfrm>
              <a:off x="5323" y="1353"/>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3" y="0"/>
                  </a:lnTo>
                  <a:lnTo>
                    <a:pt x="0" y="2"/>
                  </a:lnTo>
                  <a:lnTo>
                    <a:pt x="8" y="9"/>
                  </a:lnTo>
                  <a:lnTo>
                    <a:pt x="10" y="6"/>
                  </a:lnTo>
                  <a:close/>
                </a:path>
              </a:pathLst>
            </a:custGeom>
            <a:solidFill>
              <a:srgbClr val="000000"/>
            </a:solidFill>
            <a:ln w="9525">
              <a:solidFill>
                <a:schemeClr val="bg1"/>
              </a:solidFill>
              <a:round/>
              <a:headEnd/>
              <a:tailEnd/>
            </a:ln>
          </p:spPr>
          <p:txBody>
            <a:bodyPr/>
            <a:lstStyle/>
            <a:p>
              <a:endParaRPr lang="en-US"/>
            </a:p>
          </p:txBody>
        </p:sp>
        <p:sp>
          <p:nvSpPr>
            <p:cNvPr id="23701" name="Freeform 63"/>
            <p:cNvSpPr>
              <a:spLocks/>
            </p:cNvSpPr>
            <p:nvPr/>
          </p:nvSpPr>
          <p:spPr bwMode="auto">
            <a:xfrm>
              <a:off x="5324" y="1353"/>
              <a:ext cx="4" cy="4"/>
            </a:xfrm>
            <a:custGeom>
              <a:avLst/>
              <a:gdLst>
                <a:gd name="T0" fmla="*/ 2 w 7"/>
                <a:gd name="T1" fmla="*/ 2 h 7"/>
                <a:gd name="T2" fmla="*/ 2 w 7"/>
                <a:gd name="T3" fmla="*/ 2 h 7"/>
                <a:gd name="T4" fmla="*/ 0 w 7"/>
                <a:gd name="T5" fmla="*/ 0 h 7"/>
                <a:gd name="T6" fmla="*/ 0 w 7"/>
                <a:gd name="T7" fmla="*/ 0 h 7"/>
                <a:gd name="T8" fmla="*/ 2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7"/>
                  </a:moveTo>
                  <a:lnTo>
                    <a:pt x="7" y="6"/>
                  </a:lnTo>
                  <a:lnTo>
                    <a:pt x="0" y="0"/>
                  </a:lnTo>
                  <a:lnTo>
                    <a:pt x="6" y="7"/>
                  </a:lnTo>
                  <a:close/>
                </a:path>
              </a:pathLst>
            </a:custGeom>
            <a:solidFill>
              <a:srgbClr val="000000"/>
            </a:solidFill>
            <a:ln w="9525">
              <a:solidFill>
                <a:schemeClr val="bg1"/>
              </a:solidFill>
              <a:round/>
              <a:headEnd/>
              <a:tailEnd/>
            </a:ln>
          </p:spPr>
          <p:txBody>
            <a:bodyPr/>
            <a:lstStyle/>
            <a:p>
              <a:endParaRPr lang="en-US"/>
            </a:p>
          </p:txBody>
        </p:sp>
        <p:sp>
          <p:nvSpPr>
            <p:cNvPr id="23702" name="Freeform 64"/>
            <p:cNvSpPr>
              <a:spLocks/>
            </p:cNvSpPr>
            <p:nvPr/>
          </p:nvSpPr>
          <p:spPr bwMode="auto">
            <a:xfrm>
              <a:off x="5322" y="1355"/>
              <a:ext cx="4" cy="3"/>
            </a:xfrm>
            <a:custGeom>
              <a:avLst/>
              <a:gdLst>
                <a:gd name="T0" fmla="*/ 2 w 9"/>
                <a:gd name="T1" fmla="*/ 1 h 8"/>
                <a:gd name="T2" fmla="*/ 0 w 9"/>
                <a:gd name="T3" fmla="*/ 0 h 8"/>
                <a:gd name="T4" fmla="*/ 0 w 9"/>
                <a:gd name="T5" fmla="*/ 0 h 8"/>
                <a:gd name="T6" fmla="*/ 1 w 9"/>
                <a:gd name="T7" fmla="*/ 1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1" y="0"/>
                  </a:lnTo>
                  <a:lnTo>
                    <a:pt x="0" y="2"/>
                  </a:lnTo>
                  <a:lnTo>
                    <a:pt x="7" y="8"/>
                  </a:lnTo>
                  <a:lnTo>
                    <a:pt x="9" y="7"/>
                  </a:lnTo>
                  <a:close/>
                </a:path>
              </a:pathLst>
            </a:custGeom>
            <a:solidFill>
              <a:srgbClr val="000000"/>
            </a:solidFill>
            <a:ln w="9525">
              <a:solidFill>
                <a:schemeClr val="bg1"/>
              </a:solidFill>
              <a:round/>
              <a:headEnd/>
              <a:tailEnd/>
            </a:ln>
          </p:spPr>
          <p:txBody>
            <a:bodyPr/>
            <a:lstStyle/>
            <a:p>
              <a:endParaRPr lang="en-US"/>
            </a:p>
          </p:txBody>
        </p:sp>
        <p:sp>
          <p:nvSpPr>
            <p:cNvPr id="23703" name="Freeform 65"/>
            <p:cNvSpPr>
              <a:spLocks/>
            </p:cNvSpPr>
            <p:nvPr/>
          </p:nvSpPr>
          <p:spPr bwMode="auto">
            <a:xfrm>
              <a:off x="5323" y="1354"/>
              <a:ext cx="3" cy="3"/>
            </a:xfrm>
            <a:custGeom>
              <a:avLst/>
              <a:gdLst>
                <a:gd name="T0" fmla="*/ 1 w 8"/>
                <a:gd name="T1" fmla="*/ 2 h 6"/>
                <a:gd name="T2" fmla="*/ 1 w 8"/>
                <a:gd name="T3" fmla="*/ 2 h 6"/>
                <a:gd name="T4" fmla="*/ 0 w 8"/>
                <a:gd name="T5" fmla="*/ 0 h 6"/>
                <a:gd name="T6" fmla="*/ 0 w 8"/>
                <a:gd name="T7" fmla="*/ 0 h 6"/>
                <a:gd name="T8" fmla="*/ 1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704" name="Freeform 66"/>
            <p:cNvSpPr>
              <a:spLocks/>
            </p:cNvSpPr>
            <p:nvPr/>
          </p:nvSpPr>
          <p:spPr bwMode="auto">
            <a:xfrm>
              <a:off x="5310" y="1365"/>
              <a:ext cx="6" cy="6"/>
            </a:xfrm>
            <a:custGeom>
              <a:avLst/>
              <a:gdLst>
                <a:gd name="T0" fmla="*/ 3 w 11"/>
                <a:gd name="T1" fmla="*/ 2 h 10"/>
                <a:gd name="T2" fmla="*/ 1 w 11"/>
                <a:gd name="T3" fmla="*/ 0 h 10"/>
                <a:gd name="T4" fmla="*/ 0 w 11"/>
                <a:gd name="T5" fmla="*/ 1 h 10"/>
                <a:gd name="T6" fmla="*/ 3 w 11"/>
                <a:gd name="T7" fmla="*/ 4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7"/>
                  </a:moveTo>
                  <a:lnTo>
                    <a:pt x="2" y="0"/>
                  </a:lnTo>
                  <a:lnTo>
                    <a:pt x="0" y="2"/>
                  </a:lnTo>
                  <a:lnTo>
                    <a:pt x="9" y="10"/>
                  </a:lnTo>
                  <a:lnTo>
                    <a:pt x="11" y="7"/>
                  </a:lnTo>
                  <a:close/>
                </a:path>
              </a:pathLst>
            </a:custGeom>
            <a:solidFill>
              <a:srgbClr val="000000"/>
            </a:solidFill>
            <a:ln w="9525">
              <a:solidFill>
                <a:schemeClr val="bg1"/>
              </a:solidFill>
              <a:round/>
              <a:headEnd/>
              <a:tailEnd/>
            </a:ln>
          </p:spPr>
          <p:txBody>
            <a:bodyPr/>
            <a:lstStyle/>
            <a:p>
              <a:endParaRPr lang="en-US"/>
            </a:p>
          </p:txBody>
        </p:sp>
        <p:sp>
          <p:nvSpPr>
            <p:cNvPr id="23705" name="Freeform 67"/>
            <p:cNvSpPr>
              <a:spLocks/>
            </p:cNvSpPr>
            <p:nvPr/>
          </p:nvSpPr>
          <p:spPr bwMode="auto">
            <a:xfrm>
              <a:off x="5309" y="1367"/>
              <a:ext cx="5" cy="4"/>
            </a:xfrm>
            <a:custGeom>
              <a:avLst/>
              <a:gdLst>
                <a:gd name="T0" fmla="*/ 2 w 11"/>
                <a:gd name="T1" fmla="*/ 2 h 6"/>
                <a:gd name="T2" fmla="*/ 0 w 11"/>
                <a:gd name="T3" fmla="*/ 0 h 6"/>
                <a:gd name="T4" fmla="*/ 0 w 11"/>
                <a:gd name="T5" fmla="*/ 1 h 6"/>
                <a:gd name="T6" fmla="*/ 2 w 11"/>
                <a:gd name="T7" fmla="*/ 3 h 6"/>
                <a:gd name="T8" fmla="*/ 2 w 11"/>
                <a:gd name="T9" fmla="*/ 2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5"/>
                  </a:moveTo>
                  <a:lnTo>
                    <a:pt x="2" y="0"/>
                  </a:lnTo>
                  <a:lnTo>
                    <a:pt x="0" y="1"/>
                  </a:lnTo>
                  <a:lnTo>
                    <a:pt x="9" y="6"/>
                  </a:lnTo>
                  <a:lnTo>
                    <a:pt x="11" y="5"/>
                  </a:lnTo>
                  <a:close/>
                </a:path>
              </a:pathLst>
            </a:custGeom>
            <a:solidFill>
              <a:srgbClr val="000000"/>
            </a:solidFill>
            <a:ln w="9525">
              <a:solidFill>
                <a:schemeClr val="bg1"/>
              </a:solidFill>
              <a:round/>
              <a:headEnd/>
              <a:tailEnd/>
            </a:ln>
          </p:spPr>
          <p:txBody>
            <a:bodyPr/>
            <a:lstStyle/>
            <a:p>
              <a:endParaRPr lang="en-US"/>
            </a:p>
          </p:txBody>
        </p:sp>
        <p:sp>
          <p:nvSpPr>
            <p:cNvPr id="23706" name="Freeform 68"/>
            <p:cNvSpPr>
              <a:spLocks/>
            </p:cNvSpPr>
            <p:nvPr/>
          </p:nvSpPr>
          <p:spPr bwMode="auto">
            <a:xfrm>
              <a:off x="5309" y="1367"/>
              <a:ext cx="5" cy="4"/>
            </a:xfrm>
            <a:custGeom>
              <a:avLst/>
              <a:gdLst>
                <a:gd name="T0" fmla="*/ 3 w 9"/>
                <a:gd name="T1" fmla="*/ 2 h 8"/>
                <a:gd name="T2" fmla="*/ 3 w 9"/>
                <a:gd name="T3" fmla="*/ 2 h 8"/>
                <a:gd name="T4" fmla="*/ 0 w 9"/>
                <a:gd name="T5" fmla="*/ 0 h 8"/>
                <a:gd name="T6" fmla="*/ 0 w 9"/>
                <a:gd name="T7" fmla="*/ 1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7"/>
                  </a:lnTo>
                  <a:lnTo>
                    <a:pt x="0" y="0"/>
                  </a:lnTo>
                  <a:lnTo>
                    <a:pt x="0" y="2"/>
                  </a:lnTo>
                  <a:lnTo>
                    <a:pt x="9" y="8"/>
                  </a:lnTo>
                  <a:close/>
                </a:path>
              </a:pathLst>
            </a:custGeom>
            <a:solidFill>
              <a:srgbClr val="000000"/>
            </a:solidFill>
            <a:ln w="9525">
              <a:solidFill>
                <a:schemeClr val="bg1"/>
              </a:solidFill>
              <a:round/>
              <a:headEnd/>
              <a:tailEnd/>
            </a:ln>
          </p:spPr>
          <p:txBody>
            <a:bodyPr/>
            <a:lstStyle/>
            <a:p>
              <a:endParaRPr lang="en-US"/>
            </a:p>
          </p:txBody>
        </p:sp>
        <p:sp>
          <p:nvSpPr>
            <p:cNvPr id="23707" name="Freeform 69"/>
            <p:cNvSpPr>
              <a:spLocks/>
            </p:cNvSpPr>
            <p:nvPr/>
          </p:nvSpPr>
          <p:spPr bwMode="auto">
            <a:xfrm>
              <a:off x="5296" y="1379"/>
              <a:ext cx="6" cy="5"/>
            </a:xfrm>
            <a:custGeom>
              <a:avLst/>
              <a:gdLst>
                <a:gd name="T0" fmla="*/ 3 w 13"/>
                <a:gd name="T1" fmla="*/ 1 h 12"/>
                <a:gd name="T2" fmla="*/ 1 w 13"/>
                <a:gd name="T3" fmla="*/ 0 h 12"/>
                <a:gd name="T4" fmla="*/ 0 w 13"/>
                <a:gd name="T5" fmla="*/ 1 h 12"/>
                <a:gd name="T6" fmla="*/ 2 w 13"/>
                <a:gd name="T7" fmla="*/ 2 h 12"/>
                <a:gd name="T8" fmla="*/ 3 w 13"/>
                <a:gd name="T9" fmla="*/ 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4" y="0"/>
                  </a:lnTo>
                  <a:lnTo>
                    <a:pt x="0" y="4"/>
                  </a:lnTo>
                  <a:lnTo>
                    <a:pt x="9" y="12"/>
                  </a:lnTo>
                  <a:lnTo>
                    <a:pt x="13" y="8"/>
                  </a:lnTo>
                  <a:close/>
                </a:path>
              </a:pathLst>
            </a:custGeom>
            <a:solidFill>
              <a:srgbClr val="000000"/>
            </a:solidFill>
            <a:ln w="9525">
              <a:solidFill>
                <a:schemeClr val="bg1"/>
              </a:solidFill>
              <a:round/>
              <a:headEnd/>
              <a:tailEnd/>
            </a:ln>
          </p:spPr>
          <p:txBody>
            <a:bodyPr/>
            <a:lstStyle/>
            <a:p>
              <a:endParaRPr lang="en-US"/>
            </a:p>
          </p:txBody>
        </p:sp>
        <p:sp>
          <p:nvSpPr>
            <p:cNvPr id="23708" name="Freeform 70"/>
            <p:cNvSpPr>
              <a:spLocks/>
            </p:cNvSpPr>
            <p:nvPr/>
          </p:nvSpPr>
          <p:spPr bwMode="auto">
            <a:xfrm>
              <a:off x="5297" y="1379"/>
              <a:ext cx="5" cy="4"/>
            </a:xfrm>
            <a:custGeom>
              <a:avLst/>
              <a:gdLst>
                <a:gd name="T0" fmla="*/ 2 w 9"/>
                <a:gd name="T1" fmla="*/ 2 h 8"/>
                <a:gd name="T2" fmla="*/ 3 w 9"/>
                <a:gd name="T3" fmla="*/ 2 h 8"/>
                <a:gd name="T4" fmla="*/ 1 w 9"/>
                <a:gd name="T5" fmla="*/ 0 h 8"/>
                <a:gd name="T6" fmla="*/ 0 w 9"/>
                <a:gd name="T7" fmla="*/ 0 h 8"/>
                <a:gd name="T8" fmla="*/ 2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8"/>
                  </a:moveTo>
                  <a:lnTo>
                    <a:pt x="9" y="8"/>
                  </a:lnTo>
                  <a:lnTo>
                    <a:pt x="2" y="0"/>
                  </a:lnTo>
                  <a:lnTo>
                    <a:pt x="0" y="0"/>
                  </a:lnTo>
                  <a:lnTo>
                    <a:pt x="8" y="8"/>
                  </a:lnTo>
                  <a:close/>
                </a:path>
              </a:pathLst>
            </a:custGeom>
            <a:solidFill>
              <a:srgbClr val="000000"/>
            </a:solidFill>
            <a:ln w="9525">
              <a:solidFill>
                <a:schemeClr val="bg1"/>
              </a:solidFill>
              <a:round/>
              <a:headEnd/>
              <a:tailEnd/>
            </a:ln>
          </p:spPr>
          <p:txBody>
            <a:bodyPr/>
            <a:lstStyle/>
            <a:p>
              <a:endParaRPr lang="en-US"/>
            </a:p>
          </p:txBody>
        </p:sp>
        <p:sp>
          <p:nvSpPr>
            <p:cNvPr id="23709" name="Freeform 71"/>
            <p:cNvSpPr>
              <a:spLocks/>
            </p:cNvSpPr>
            <p:nvPr/>
          </p:nvSpPr>
          <p:spPr bwMode="auto">
            <a:xfrm>
              <a:off x="5295" y="1381"/>
              <a:ext cx="5" cy="4"/>
            </a:xfrm>
            <a:custGeom>
              <a:avLst/>
              <a:gdLst>
                <a:gd name="T0" fmla="*/ 3 w 10"/>
                <a:gd name="T1" fmla="*/ 2 h 9"/>
                <a:gd name="T2" fmla="*/ 1 w 10"/>
                <a:gd name="T3" fmla="*/ 0 h 9"/>
                <a:gd name="T4" fmla="*/ 0 w 10"/>
                <a:gd name="T5" fmla="*/ 0 h 9"/>
                <a:gd name="T6" fmla="*/ 2 w 10"/>
                <a:gd name="T7" fmla="*/ 2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lnTo>
                    <a:pt x="1" y="0"/>
                  </a:lnTo>
                  <a:lnTo>
                    <a:pt x="0" y="2"/>
                  </a:lnTo>
                  <a:lnTo>
                    <a:pt x="8" y="9"/>
                  </a:lnTo>
                  <a:lnTo>
                    <a:pt x="10" y="8"/>
                  </a:lnTo>
                  <a:close/>
                </a:path>
              </a:pathLst>
            </a:custGeom>
            <a:solidFill>
              <a:srgbClr val="000000"/>
            </a:solidFill>
            <a:ln w="9525">
              <a:solidFill>
                <a:schemeClr val="bg1"/>
              </a:solidFill>
              <a:round/>
              <a:headEnd/>
              <a:tailEnd/>
            </a:ln>
          </p:spPr>
          <p:txBody>
            <a:bodyPr/>
            <a:lstStyle/>
            <a:p>
              <a:endParaRPr lang="en-US"/>
            </a:p>
          </p:txBody>
        </p:sp>
        <p:sp>
          <p:nvSpPr>
            <p:cNvPr id="23710" name="Freeform 72"/>
            <p:cNvSpPr>
              <a:spLocks/>
            </p:cNvSpPr>
            <p:nvPr/>
          </p:nvSpPr>
          <p:spPr bwMode="auto">
            <a:xfrm>
              <a:off x="5295" y="1381"/>
              <a:ext cx="5" cy="3"/>
            </a:xfrm>
            <a:custGeom>
              <a:avLst/>
              <a:gdLst>
                <a:gd name="T0" fmla="*/ 3 w 8"/>
                <a:gd name="T1" fmla="*/ 1 h 8"/>
                <a:gd name="T2" fmla="*/ 3 w 8"/>
                <a:gd name="T3" fmla="*/ 1 h 8"/>
                <a:gd name="T4" fmla="*/ 0 w 8"/>
                <a:gd name="T5" fmla="*/ 0 h 8"/>
                <a:gd name="T6" fmla="*/ 0 w 8"/>
                <a:gd name="T7" fmla="*/ 0 h 8"/>
                <a:gd name="T8" fmla="*/ 3 w 8"/>
                <a:gd name="T9" fmla="*/ 1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8"/>
                  </a:lnTo>
                  <a:lnTo>
                    <a:pt x="0" y="0"/>
                  </a:lnTo>
                  <a:lnTo>
                    <a:pt x="8" y="8"/>
                  </a:lnTo>
                  <a:close/>
                </a:path>
              </a:pathLst>
            </a:custGeom>
            <a:solidFill>
              <a:srgbClr val="000000"/>
            </a:solidFill>
            <a:ln w="9525">
              <a:solidFill>
                <a:schemeClr val="bg1"/>
              </a:solidFill>
              <a:round/>
              <a:headEnd/>
              <a:tailEnd/>
            </a:ln>
          </p:spPr>
          <p:txBody>
            <a:bodyPr/>
            <a:lstStyle/>
            <a:p>
              <a:endParaRPr lang="en-US"/>
            </a:p>
          </p:txBody>
        </p:sp>
        <p:sp>
          <p:nvSpPr>
            <p:cNvPr id="23711" name="Freeform 73"/>
            <p:cNvSpPr>
              <a:spLocks/>
            </p:cNvSpPr>
            <p:nvPr/>
          </p:nvSpPr>
          <p:spPr bwMode="auto">
            <a:xfrm>
              <a:off x="5282" y="1394"/>
              <a:ext cx="6" cy="4"/>
            </a:xfrm>
            <a:custGeom>
              <a:avLst/>
              <a:gdLst>
                <a:gd name="T0" fmla="*/ 3 w 11"/>
                <a:gd name="T1" fmla="*/ 1 h 9"/>
                <a:gd name="T2" fmla="*/ 1 w 11"/>
                <a:gd name="T3" fmla="*/ 0 h 9"/>
                <a:gd name="T4" fmla="*/ 0 w 11"/>
                <a:gd name="T5" fmla="*/ 1 h 9"/>
                <a:gd name="T6" fmla="*/ 3 w 11"/>
                <a:gd name="T7" fmla="*/ 2 h 9"/>
                <a:gd name="T8" fmla="*/ 3 w 11"/>
                <a:gd name="T9" fmla="*/ 1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5"/>
                  </a:moveTo>
                  <a:lnTo>
                    <a:pt x="3" y="0"/>
                  </a:lnTo>
                  <a:lnTo>
                    <a:pt x="0" y="4"/>
                  </a:lnTo>
                  <a:lnTo>
                    <a:pt x="9" y="9"/>
                  </a:lnTo>
                  <a:lnTo>
                    <a:pt x="11" y="5"/>
                  </a:lnTo>
                  <a:close/>
                </a:path>
              </a:pathLst>
            </a:custGeom>
            <a:solidFill>
              <a:srgbClr val="000000"/>
            </a:solidFill>
            <a:ln w="9525">
              <a:solidFill>
                <a:schemeClr val="bg1"/>
              </a:solidFill>
              <a:round/>
              <a:headEnd/>
              <a:tailEnd/>
            </a:ln>
          </p:spPr>
          <p:txBody>
            <a:bodyPr/>
            <a:lstStyle/>
            <a:p>
              <a:endParaRPr lang="en-US"/>
            </a:p>
          </p:txBody>
        </p:sp>
        <p:sp>
          <p:nvSpPr>
            <p:cNvPr id="23712" name="Freeform 74"/>
            <p:cNvSpPr>
              <a:spLocks/>
            </p:cNvSpPr>
            <p:nvPr/>
          </p:nvSpPr>
          <p:spPr bwMode="auto">
            <a:xfrm>
              <a:off x="5282" y="1395"/>
              <a:ext cx="4" cy="5"/>
            </a:xfrm>
            <a:custGeom>
              <a:avLst/>
              <a:gdLst>
                <a:gd name="T0" fmla="*/ 2 w 8"/>
                <a:gd name="T1" fmla="*/ 2 h 9"/>
                <a:gd name="T2" fmla="*/ 1 w 8"/>
                <a:gd name="T3" fmla="*/ 0 h 9"/>
                <a:gd name="T4" fmla="*/ 0 w 8"/>
                <a:gd name="T5" fmla="*/ 1 h 9"/>
                <a:gd name="T6" fmla="*/ 2 w 8"/>
                <a:gd name="T7" fmla="*/ 3 h 9"/>
                <a:gd name="T8" fmla="*/ 2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lnTo>
                    <a:pt x="1" y="0"/>
                  </a:lnTo>
                  <a:lnTo>
                    <a:pt x="0" y="2"/>
                  </a:lnTo>
                  <a:lnTo>
                    <a:pt x="6" y="9"/>
                  </a:lnTo>
                  <a:lnTo>
                    <a:pt x="8" y="8"/>
                  </a:lnTo>
                  <a:close/>
                </a:path>
              </a:pathLst>
            </a:custGeom>
            <a:solidFill>
              <a:srgbClr val="000000"/>
            </a:solidFill>
            <a:ln w="9525">
              <a:solidFill>
                <a:schemeClr val="bg1"/>
              </a:solidFill>
              <a:round/>
              <a:headEnd/>
              <a:tailEnd/>
            </a:ln>
          </p:spPr>
          <p:txBody>
            <a:bodyPr/>
            <a:lstStyle/>
            <a:p>
              <a:endParaRPr lang="en-US"/>
            </a:p>
          </p:txBody>
        </p:sp>
        <p:sp>
          <p:nvSpPr>
            <p:cNvPr id="23713" name="Freeform 75"/>
            <p:cNvSpPr>
              <a:spLocks/>
            </p:cNvSpPr>
            <p:nvPr/>
          </p:nvSpPr>
          <p:spPr bwMode="auto">
            <a:xfrm>
              <a:off x="5281" y="1395"/>
              <a:ext cx="5" cy="4"/>
            </a:xfrm>
            <a:custGeom>
              <a:avLst/>
              <a:gdLst>
                <a:gd name="T0" fmla="*/ 3 w 9"/>
                <a:gd name="T1" fmla="*/ 2 h 8"/>
                <a:gd name="T2" fmla="*/ 2 w 9"/>
                <a:gd name="T3" fmla="*/ 2 h 8"/>
                <a:gd name="T4" fmla="*/ 0 w 9"/>
                <a:gd name="T5" fmla="*/ 1 h 8"/>
                <a:gd name="T6" fmla="*/ 1 w 9"/>
                <a:gd name="T7" fmla="*/ 0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7" y="8"/>
                  </a:lnTo>
                  <a:lnTo>
                    <a:pt x="0" y="2"/>
                  </a:lnTo>
                  <a:lnTo>
                    <a:pt x="1" y="0"/>
                  </a:lnTo>
                  <a:lnTo>
                    <a:pt x="9" y="7"/>
                  </a:lnTo>
                  <a:close/>
                </a:path>
              </a:pathLst>
            </a:custGeom>
            <a:solidFill>
              <a:srgbClr val="000000"/>
            </a:solidFill>
            <a:ln w="9525">
              <a:solidFill>
                <a:schemeClr val="bg1"/>
              </a:solidFill>
              <a:round/>
              <a:headEnd/>
              <a:tailEnd/>
            </a:ln>
          </p:spPr>
          <p:txBody>
            <a:bodyPr/>
            <a:lstStyle/>
            <a:p>
              <a:endParaRPr lang="en-US"/>
            </a:p>
          </p:txBody>
        </p:sp>
        <p:sp>
          <p:nvSpPr>
            <p:cNvPr id="23714" name="Freeform 76"/>
            <p:cNvSpPr>
              <a:spLocks/>
            </p:cNvSpPr>
            <p:nvPr/>
          </p:nvSpPr>
          <p:spPr bwMode="auto">
            <a:xfrm>
              <a:off x="5269" y="1408"/>
              <a:ext cx="5" cy="4"/>
            </a:xfrm>
            <a:custGeom>
              <a:avLst/>
              <a:gdLst>
                <a:gd name="T0" fmla="*/ 2 w 12"/>
                <a:gd name="T1" fmla="*/ 2 h 7"/>
                <a:gd name="T2" fmla="*/ 0 w 12"/>
                <a:gd name="T3" fmla="*/ 0 h 7"/>
                <a:gd name="T4" fmla="*/ 0 w 12"/>
                <a:gd name="T5" fmla="*/ 1 h 7"/>
                <a:gd name="T6" fmla="*/ 2 w 12"/>
                <a:gd name="T7" fmla="*/ 2 h 7"/>
                <a:gd name="T8" fmla="*/ 2 w 12"/>
                <a:gd name="T9" fmla="*/ 2 h 7"/>
                <a:gd name="T10" fmla="*/ 0 60000 65536"/>
                <a:gd name="T11" fmla="*/ 0 60000 65536"/>
                <a:gd name="T12" fmla="*/ 0 60000 65536"/>
                <a:gd name="T13" fmla="*/ 0 60000 65536"/>
                <a:gd name="T14" fmla="*/ 0 60000 65536"/>
                <a:gd name="T15" fmla="*/ 0 w 12"/>
                <a:gd name="T16" fmla="*/ 0 h 7"/>
                <a:gd name="T17" fmla="*/ 12 w 12"/>
                <a:gd name="T18" fmla="*/ 7 h 7"/>
              </a:gdLst>
              <a:ahLst/>
              <a:cxnLst>
                <a:cxn ang="T10">
                  <a:pos x="T0" y="T1"/>
                </a:cxn>
                <a:cxn ang="T11">
                  <a:pos x="T2" y="T3"/>
                </a:cxn>
                <a:cxn ang="T12">
                  <a:pos x="T4" y="T5"/>
                </a:cxn>
                <a:cxn ang="T13">
                  <a:pos x="T6" y="T7"/>
                </a:cxn>
                <a:cxn ang="T14">
                  <a:pos x="T8" y="T9"/>
                </a:cxn>
              </a:cxnLst>
              <a:rect l="T15" t="T16" r="T17" b="T18"/>
              <a:pathLst>
                <a:path w="12" h="7">
                  <a:moveTo>
                    <a:pt x="12" y="5"/>
                  </a:moveTo>
                  <a:lnTo>
                    <a:pt x="3" y="0"/>
                  </a:lnTo>
                  <a:lnTo>
                    <a:pt x="0" y="2"/>
                  </a:lnTo>
                  <a:lnTo>
                    <a:pt x="9" y="7"/>
                  </a:lnTo>
                  <a:lnTo>
                    <a:pt x="12" y="5"/>
                  </a:lnTo>
                  <a:close/>
                </a:path>
              </a:pathLst>
            </a:custGeom>
            <a:solidFill>
              <a:srgbClr val="000000"/>
            </a:solidFill>
            <a:ln w="9525">
              <a:solidFill>
                <a:schemeClr val="bg1"/>
              </a:solidFill>
              <a:round/>
              <a:headEnd/>
              <a:tailEnd/>
            </a:ln>
          </p:spPr>
          <p:txBody>
            <a:bodyPr/>
            <a:lstStyle/>
            <a:p>
              <a:endParaRPr lang="en-US"/>
            </a:p>
          </p:txBody>
        </p:sp>
        <p:sp>
          <p:nvSpPr>
            <p:cNvPr id="23715" name="Freeform 77"/>
            <p:cNvSpPr>
              <a:spLocks/>
            </p:cNvSpPr>
            <p:nvPr/>
          </p:nvSpPr>
          <p:spPr bwMode="auto">
            <a:xfrm>
              <a:off x="5268" y="1408"/>
              <a:ext cx="5" cy="5"/>
            </a:xfrm>
            <a:custGeom>
              <a:avLst/>
              <a:gdLst>
                <a:gd name="T0" fmla="*/ 3 w 9"/>
                <a:gd name="T1" fmla="*/ 2 h 9"/>
                <a:gd name="T2" fmla="*/ 1 w 9"/>
                <a:gd name="T3" fmla="*/ 0 h 9"/>
                <a:gd name="T4" fmla="*/ 0 w 9"/>
                <a:gd name="T5" fmla="*/ 1 h 9"/>
                <a:gd name="T6" fmla="*/ 2 w 9"/>
                <a:gd name="T7" fmla="*/ 3 h 9"/>
                <a:gd name="T8" fmla="*/ 3 w 9"/>
                <a:gd name="T9" fmla="*/ 2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8"/>
                  </a:moveTo>
                  <a:lnTo>
                    <a:pt x="3" y="0"/>
                  </a:lnTo>
                  <a:lnTo>
                    <a:pt x="0" y="1"/>
                  </a:lnTo>
                  <a:lnTo>
                    <a:pt x="6" y="9"/>
                  </a:lnTo>
                  <a:lnTo>
                    <a:pt x="9" y="8"/>
                  </a:lnTo>
                  <a:close/>
                </a:path>
              </a:pathLst>
            </a:custGeom>
            <a:solidFill>
              <a:srgbClr val="000000"/>
            </a:solidFill>
            <a:ln w="9525">
              <a:solidFill>
                <a:schemeClr val="bg1"/>
              </a:solidFill>
              <a:round/>
              <a:headEnd/>
              <a:tailEnd/>
            </a:ln>
          </p:spPr>
          <p:txBody>
            <a:bodyPr/>
            <a:lstStyle/>
            <a:p>
              <a:endParaRPr lang="en-US"/>
            </a:p>
          </p:txBody>
        </p:sp>
        <p:sp>
          <p:nvSpPr>
            <p:cNvPr id="23716" name="Freeform 78"/>
            <p:cNvSpPr>
              <a:spLocks/>
            </p:cNvSpPr>
            <p:nvPr/>
          </p:nvSpPr>
          <p:spPr bwMode="auto">
            <a:xfrm>
              <a:off x="5268" y="1408"/>
              <a:ext cx="5" cy="4"/>
            </a:xfrm>
            <a:custGeom>
              <a:avLst/>
              <a:gdLst>
                <a:gd name="T0" fmla="*/ 3 w 9"/>
                <a:gd name="T1" fmla="*/ 2 h 8"/>
                <a:gd name="T2" fmla="*/ 2 w 9"/>
                <a:gd name="T3" fmla="*/ 2 h 8"/>
                <a:gd name="T4" fmla="*/ 0 w 9"/>
                <a:gd name="T5" fmla="*/ 1 h 8"/>
                <a:gd name="T6" fmla="*/ 1 w 9"/>
                <a:gd name="T7" fmla="*/ 0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8" y="8"/>
                  </a:lnTo>
                  <a:lnTo>
                    <a:pt x="0" y="1"/>
                  </a:lnTo>
                  <a:lnTo>
                    <a:pt x="1" y="0"/>
                  </a:lnTo>
                  <a:lnTo>
                    <a:pt x="9" y="6"/>
                  </a:lnTo>
                  <a:close/>
                </a:path>
              </a:pathLst>
            </a:custGeom>
            <a:solidFill>
              <a:srgbClr val="000000"/>
            </a:solidFill>
            <a:ln w="9525">
              <a:solidFill>
                <a:schemeClr val="bg1"/>
              </a:solidFill>
              <a:round/>
              <a:headEnd/>
              <a:tailEnd/>
            </a:ln>
          </p:spPr>
          <p:txBody>
            <a:bodyPr/>
            <a:lstStyle/>
            <a:p>
              <a:endParaRPr lang="en-US"/>
            </a:p>
          </p:txBody>
        </p:sp>
        <p:sp>
          <p:nvSpPr>
            <p:cNvPr id="23717" name="Freeform 79"/>
            <p:cNvSpPr>
              <a:spLocks/>
            </p:cNvSpPr>
            <p:nvPr/>
          </p:nvSpPr>
          <p:spPr bwMode="auto">
            <a:xfrm>
              <a:off x="5255" y="1420"/>
              <a:ext cx="5" cy="6"/>
            </a:xfrm>
            <a:custGeom>
              <a:avLst/>
              <a:gdLst>
                <a:gd name="T0" fmla="*/ 2 w 11"/>
                <a:gd name="T1" fmla="*/ 2 h 11"/>
                <a:gd name="T2" fmla="*/ 1 w 11"/>
                <a:gd name="T3" fmla="*/ 0 h 11"/>
                <a:gd name="T4" fmla="*/ 0 w 11"/>
                <a:gd name="T5" fmla="*/ 1 h 11"/>
                <a:gd name="T6" fmla="*/ 1 w 11"/>
                <a:gd name="T7" fmla="*/ 3 h 11"/>
                <a:gd name="T8" fmla="*/ 2 w 11"/>
                <a:gd name="T9" fmla="*/ 2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8"/>
                  </a:moveTo>
                  <a:lnTo>
                    <a:pt x="5" y="0"/>
                  </a:lnTo>
                  <a:lnTo>
                    <a:pt x="0" y="4"/>
                  </a:lnTo>
                  <a:lnTo>
                    <a:pt x="6" y="11"/>
                  </a:lnTo>
                  <a:lnTo>
                    <a:pt x="11" y="8"/>
                  </a:lnTo>
                  <a:close/>
                </a:path>
              </a:pathLst>
            </a:custGeom>
            <a:solidFill>
              <a:srgbClr val="000000"/>
            </a:solidFill>
            <a:ln w="9525">
              <a:solidFill>
                <a:schemeClr val="bg1"/>
              </a:solidFill>
              <a:round/>
              <a:headEnd/>
              <a:tailEnd/>
            </a:ln>
          </p:spPr>
          <p:txBody>
            <a:bodyPr/>
            <a:lstStyle/>
            <a:p>
              <a:endParaRPr lang="en-US"/>
            </a:p>
          </p:txBody>
        </p:sp>
        <p:sp>
          <p:nvSpPr>
            <p:cNvPr id="23718" name="Freeform 80"/>
            <p:cNvSpPr>
              <a:spLocks/>
            </p:cNvSpPr>
            <p:nvPr/>
          </p:nvSpPr>
          <p:spPr bwMode="auto">
            <a:xfrm>
              <a:off x="5257" y="1420"/>
              <a:ext cx="3" cy="4"/>
            </a:xfrm>
            <a:custGeom>
              <a:avLst/>
              <a:gdLst>
                <a:gd name="T0" fmla="*/ 1 w 8"/>
                <a:gd name="T1" fmla="*/ 2 h 8"/>
                <a:gd name="T2" fmla="*/ 1 w 8"/>
                <a:gd name="T3" fmla="*/ 2 h 8"/>
                <a:gd name="T4" fmla="*/ 0 w 8"/>
                <a:gd name="T5" fmla="*/ 0 h 8"/>
                <a:gd name="T6" fmla="*/ 0 w 8"/>
                <a:gd name="T7" fmla="*/ 0 h 8"/>
                <a:gd name="T8" fmla="*/ 1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6"/>
                  </a:moveTo>
                  <a:lnTo>
                    <a:pt x="7" y="8"/>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719" name="Freeform 81"/>
            <p:cNvSpPr>
              <a:spLocks/>
            </p:cNvSpPr>
            <p:nvPr/>
          </p:nvSpPr>
          <p:spPr bwMode="auto">
            <a:xfrm>
              <a:off x="5241" y="1434"/>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4"/>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20" name="Freeform 82"/>
            <p:cNvSpPr>
              <a:spLocks/>
            </p:cNvSpPr>
            <p:nvPr/>
          </p:nvSpPr>
          <p:spPr bwMode="auto">
            <a:xfrm>
              <a:off x="5240" y="1436"/>
              <a:ext cx="5" cy="4"/>
            </a:xfrm>
            <a:custGeom>
              <a:avLst/>
              <a:gdLst>
                <a:gd name="T0" fmla="*/ 3 w 9"/>
                <a:gd name="T1" fmla="*/ 2 h 7"/>
                <a:gd name="T2" fmla="*/ 1 w 9"/>
                <a:gd name="T3" fmla="*/ 0 h 7"/>
                <a:gd name="T4" fmla="*/ 0 w 9"/>
                <a:gd name="T5" fmla="*/ 1 h 7"/>
                <a:gd name="T6" fmla="*/ 2 w 9"/>
                <a:gd name="T7" fmla="*/ 2 h 7"/>
                <a:gd name="T8" fmla="*/ 3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2"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721" name="Freeform 83"/>
            <p:cNvSpPr>
              <a:spLocks/>
            </p:cNvSpPr>
            <p:nvPr/>
          </p:nvSpPr>
          <p:spPr bwMode="auto">
            <a:xfrm>
              <a:off x="5241" y="1436"/>
              <a:ext cx="4" cy="3"/>
            </a:xfrm>
            <a:custGeom>
              <a:avLst/>
              <a:gdLst>
                <a:gd name="T0" fmla="*/ 2 w 7"/>
                <a:gd name="T1" fmla="*/ 1 h 7"/>
                <a:gd name="T2" fmla="*/ 2 w 7"/>
                <a:gd name="T3" fmla="*/ 1 h 7"/>
                <a:gd name="T4" fmla="*/ 0 w 7"/>
                <a:gd name="T5" fmla="*/ 0 h 7"/>
                <a:gd name="T6" fmla="*/ 0 w 7"/>
                <a:gd name="T7" fmla="*/ 0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7"/>
                  </a:moveTo>
                  <a:lnTo>
                    <a:pt x="7" y="7"/>
                  </a:lnTo>
                  <a:lnTo>
                    <a:pt x="0" y="0"/>
                  </a:lnTo>
                  <a:lnTo>
                    <a:pt x="7" y="7"/>
                  </a:lnTo>
                  <a:close/>
                </a:path>
              </a:pathLst>
            </a:custGeom>
            <a:solidFill>
              <a:srgbClr val="000000"/>
            </a:solidFill>
            <a:ln w="9525">
              <a:solidFill>
                <a:schemeClr val="bg1"/>
              </a:solidFill>
              <a:round/>
              <a:headEnd/>
              <a:tailEnd/>
            </a:ln>
          </p:spPr>
          <p:txBody>
            <a:bodyPr/>
            <a:lstStyle/>
            <a:p>
              <a:endParaRPr lang="en-US"/>
            </a:p>
          </p:txBody>
        </p:sp>
        <p:sp>
          <p:nvSpPr>
            <p:cNvPr id="23722" name="Freeform 84"/>
            <p:cNvSpPr>
              <a:spLocks/>
            </p:cNvSpPr>
            <p:nvPr/>
          </p:nvSpPr>
          <p:spPr bwMode="auto">
            <a:xfrm>
              <a:off x="5227" y="1448"/>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3"/>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23" name="Freeform 85"/>
            <p:cNvSpPr>
              <a:spLocks/>
            </p:cNvSpPr>
            <p:nvPr/>
          </p:nvSpPr>
          <p:spPr bwMode="auto">
            <a:xfrm>
              <a:off x="5226" y="1450"/>
              <a:ext cx="5" cy="4"/>
            </a:xfrm>
            <a:custGeom>
              <a:avLst/>
              <a:gdLst>
                <a:gd name="T0" fmla="*/ 2 w 12"/>
                <a:gd name="T1" fmla="*/ 2 h 8"/>
                <a:gd name="T2" fmla="*/ 0 w 12"/>
                <a:gd name="T3" fmla="*/ 0 h 8"/>
                <a:gd name="T4" fmla="*/ 0 w 12"/>
                <a:gd name="T5" fmla="*/ 1 h 8"/>
                <a:gd name="T6" fmla="*/ 2 w 12"/>
                <a:gd name="T7" fmla="*/ 2 h 8"/>
                <a:gd name="T8" fmla="*/ 2 w 12"/>
                <a:gd name="T9" fmla="*/ 2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7"/>
                  </a:moveTo>
                  <a:lnTo>
                    <a:pt x="2" y="0"/>
                  </a:lnTo>
                  <a:lnTo>
                    <a:pt x="0" y="2"/>
                  </a:lnTo>
                  <a:lnTo>
                    <a:pt x="10" y="8"/>
                  </a:lnTo>
                  <a:lnTo>
                    <a:pt x="12" y="7"/>
                  </a:lnTo>
                  <a:close/>
                </a:path>
              </a:pathLst>
            </a:custGeom>
            <a:solidFill>
              <a:srgbClr val="000000"/>
            </a:solidFill>
            <a:ln w="9525">
              <a:solidFill>
                <a:schemeClr val="bg1"/>
              </a:solidFill>
              <a:round/>
              <a:headEnd/>
              <a:tailEnd/>
            </a:ln>
          </p:spPr>
          <p:txBody>
            <a:bodyPr/>
            <a:lstStyle/>
            <a:p>
              <a:endParaRPr lang="en-US"/>
            </a:p>
          </p:txBody>
        </p:sp>
        <p:sp>
          <p:nvSpPr>
            <p:cNvPr id="23724" name="Freeform 86"/>
            <p:cNvSpPr>
              <a:spLocks/>
            </p:cNvSpPr>
            <p:nvPr/>
          </p:nvSpPr>
          <p:spPr bwMode="auto">
            <a:xfrm>
              <a:off x="5226" y="1450"/>
              <a:ext cx="5" cy="3"/>
            </a:xfrm>
            <a:custGeom>
              <a:avLst/>
              <a:gdLst>
                <a:gd name="T0" fmla="*/ 2 w 10"/>
                <a:gd name="T1" fmla="*/ 1 h 7"/>
                <a:gd name="T2" fmla="*/ 3 w 10"/>
                <a:gd name="T3" fmla="*/ 1 h 7"/>
                <a:gd name="T4" fmla="*/ 1 w 10"/>
                <a:gd name="T5" fmla="*/ 0 h 7"/>
                <a:gd name="T6" fmla="*/ 0 w 10"/>
                <a:gd name="T7" fmla="*/ 0 h 7"/>
                <a:gd name="T8" fmla="*/ 2 w 10"/>
                <a:gd name="T9" fmla="*/ 1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8" y="7"/>
                  </a:moveTo>
                  <a:lnTo>
                    <a:pt x="10" y="7"/>
                  </a:lnTo>
                  <a:lnTo>
                    <a:pt x="1" y="0"/>
                  </a:lnTo>
                  <a:lnTo>
                    <a:pt x="0" y="0"/>
                  </a:lnTo>
                  <a:lnTo>
                    <a:pt x="8" y="7"/>
                  </a:lnTo>
                  <a:close/>
                </a:path>
              </a:pathLst>
            </a:custGeom>
            <a:solidFill>
              <a:srgbClr val="000000"/>
            </a:solidFill>
            <a:ln w="9525">
              <a:solidFill>
                <a:schemeClr val="bg1"/>
              </a:solidFill>
              <a:round/>
              <a:headEnd/>
              <a:tailEnd/>
            </a:ln>
          </p:spPr>
          <p:txBody>
            <a:bodyPr/>
            <a:lstStyle/>
            <a:p>
              <a:endParaRPr lang="en-US"/>
            </a:p>
          </p:txBody>
        </p:sp>
        <p:sp>
          <p:nvSpPr>
            <p:cNvPr id="23725" name="Freeform 87"/>
            <p:cNvSpPr>
              <a:spLocks/>
            </p:cNvSpPr>
            <p:nvPr/>
          </p:nvSpPr>
          <p:spPr bwMode="auto">
            <a:xfrm>
              <a:off x="5212" y="1462"/>
              <a:ext cx="6" cy="7"/>
            </a:xfrm>
            <a:custGeom>
              <a:avLst/>
              <a:gdLst>
                <a:gd name="T0" fmla="*/ 3 w 11"/>
                <a:gd name="T1" fmla="*/ 3 h 12"/>
                <a:gd name="T2" fmla="*/ 1 w 11"/>
                <a:gd name="T3" fmla="*/ 0 h 12"/>
                <a:gd name="T4" fmla="*/ 0 w 11"/>
                <a:gd name="T5" fmla="*/ 1 h 12"/>
                <a:gd name="T6" fmla="*/ 2 w 11"/>
                <a:gd name="T7" fmla="*/ 4 h 12"/>
                <a:gd name="T8" fmla="*/ 3 w 11"/>
                <a:gd name="T9" fmla="*/ 3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8"/>
                  </a:moveTo>
                  <a:lnTo>
                    <a:pt x="4" y="0"/>
                  </a:lnTo>
                  <a:lnTo>
                    <a:pt x="0" y="3"/>
                  </a:lnTo>
                  <a:lnTo>
                    <a:pt x="7" y="12"/>
                  </a:lnTo>
                  <a:lnTo>
                    <a:pt x="11" y="8"/>
                  </a:lnTo>
                  <a:close/>
                </a:path>
              </a:pathLst>
            </a:custGeom>
            <a:solidFill>
              <a:srgbClr val="000000"/>
            </a:solidFill>
            <a:ln w="9525">
              <a:solidFill>
                <a:schemeClr val="bg1"/>
              </a:solidFill>
              <a:round/>
              <a:headEnd/>
              <a:tailEnd/>
            </a:ln>
          </p:spPr>
          <p:txBody>
            <a:bodyPr/>
            <a:lstStyle/>
            <a:p>
              <a:endParaRPr lang="en-US"/>
            </a:p>
          </p:txBody>
        </p:sp>
        <p:sp>
          <p:nvSpPr>
            <p:cNvPr id="23726" name="Freeform 88"/>
            <p:cNvSpPr>
              <a:spLocks/>
            </p:cNvSpPr>
            <p:nvPr/>
          </p:nvSpPr>
          <p:spPr bwMode="auto">
            <a:xfrm>
              <a:off x="5212" y="1465"/>
              <a:ext cx="4" cy="4"/>
            </a:xfrm>
            <a:custGeom>
              <a:avLst/>
              <a:gdLst>
                <a:gd name="T0" fmla="*/ 2 w 9"/>
                <a:gd name="T1" fmla="*/ 2 h 7"/>
                <a:gd name="T2" fmla="*/ 0 w 9"/>
                <a:gd name="T3" fmla="*/ 0 h 7"/>
                <a:gd name="T4" fmla="*/ 0 w 9"/>
                <a:gd name="T5" fmla="*/ 1 h 7"/>
                <a:gd name="T6" fmla="*/ 2 w 9"/>
                <a:gd name="T7" fmla="*/ 2 h 7"/>
                <a:gd name="T8" fmla="*/ 2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2"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727" name="Freeform 89"/>
            <p:cNvSpPr>
              <a:spLocks/>
            </p:cNvSpPr>
            <p:nvPr/>
          </p:nvSpPr>
          <p:spPr bwMode="auto">
            <a:xfrm>
              <a:off x="5212" y="1464"/>
              <a:ext cx="4" cy="4"/>
            </a:xfrm>
            <a:custGeom>
              <a:avLst/>
              <a:gdLst>
                <a:gd name="T0" fmla="*/ 2 w 7"/>
                <a:gd name="T1" fmla="*/ 2 h 9"/>
                <a:gd name="T2" fmla="*/ 2 w 7"/>
                <a:gd name="T3" fmla="*/ 2 h 9"/>
                <a:gd name="T4" fmla="*/ 0 w 7"/>
                <a:gd name="T5" fmla="*/ 0 h 9"/>
                <a:gd name="T6" fmla="*/ 0 w 7"/>
                <a:gd name="T7" fmla="*/ 0 h 9"/>
                <a:gd name="T8" fmla="*/ 2 w 7"/>
                <a:gd name="T9" fmla="*/ 2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9"/>
                  </a:moveTo>
                  <a:lnTo>
                    <a:pt x="7" y="8"/>
                  </a:lnTo>
                  <a:lnTo>
                    <a:pt x="0" y="0"/>
                  </a:lnTo>
                  <a:lnTo>
                    <a:pt x="0" y="1"/>
                  </a:lnTo>
                  <a:lnTo>
                    <a:pt x="7" y="9"/>
                  </a:lnTo>
                  <a:close/>
                </a:path>
              </a:pathLst>
            </a:custGeom>
            <a:solidFill>
              <a:srgbClr val="000000"/>
            </a:solidFill>
            <a:ln w="9525">
              <a:solidFill>
                <a:schemeClr val="bg1"/>
              </a:solidFill>
              <a:round/>
              <a:headEnd/>
              <a:tailEnd/>
            </a:ln>
          </p:spPr>
          <p:txBody>
            <a:bodyPr/>
            <a:lstStyle/>
            <a:p>
              <a:endParaRPr lang="en-US"/>
            </a:p>
          </p:txBody>
        </p:sp>
        <p:sp>
          <p:nvSpPr>
            <p:cNvPr id="23728" name="Freeform 90"/>
            <p:cNvSpPr>
              <a:spLocks/>
            </p:cNvSpPr>
            <p:nvPr/>
          </p:nvSpPr>
          <p:spPr bwMode="auto">
            <a:xfrm>
              <a:off x="5200" y="1477"/>
              <a:ext cx="4" cy="4"/>
            </a:xfrm>
            <a:custGeom>
              <a:avLst/>
              <a:gdLst>
                <a:gd name="T0" fmla="*/ 2 w 9"/>
                <a:gd name="T1" fmla="*/ 2 h 7"/>
                <a:gd name="T2" fmla="*/ 0 w 9"/>
                <a:gd name="T3" fmla="*/ 0 h 7"/>
                <a:gd name="T4" fmla="*/ 0 w 9"/>
                <a:gd name="T5" fmla="*/ 1 h 7"/>
                <a:gd name="T6" fmla="*/ 2 w 9"/>
                <a:gd name="T7" fmla="*/ 2 h 7"/>
                <a:gd name="T8" fmla="*/ 2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2"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729" name="Freeform 91"/>
            <p:cNvSpPr>
              <a:spLocks/>
            </p:cNvSpPr>
            <p:nvPr/>
          </p:nvSpPr>
          <p:spPr bwMode="auto">
            <a:xfrm>
              <a:off x="5198" y="1477"/>
              <a:ext cx="6" cy="6"/>
            </a:xfrm>
            <a:custGeom>
              <a:avLst/>
              <a:gdLst>
                <a:gd name="T0" fmla="*/ 3 w 11"/>
                <a:gd name="T1" fmla="*/ 2 h 10"/>
                <a:gd name="T2" fmla="*/ 1 w 11"/>
                <a:gd name="T3" fmla="*/ 0 h 10"/>
                <a:gd name="T4" fmla="*/ 0 w 11"/>
                <a:gd name="T5" fmla="*/ 1 h 10"/>
                <a:gd name="T6" fmla="*/ 2 w 11"/>
                <a:gd name="T7" fmla="*/ 4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3" y="0"/>
                  </a:lnTo>
                  <a:lnTo>
                    <a:pt x="0" y="4"/>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30" name="Freeform 92"/>
            <p:cNvSpPr>
              <a:spLocks/>
            </p:cNvSpPr>
            <p:nvPr/>
          </p:nvSpPr>
          <p:spPr bwMode="auto">
            <a:xfrm>
              <a:off x="5200" y="1477"/>
              <a:ext cx="4" cy="3"/>
            </a:xfrm>
            <a:custGeom>
              <a:avLst/>
              <a:gdLst>
                <a:gd name="T0" fmla="*/ 2 w 8"/>
                <a:gd name="T1" fmla="*/ 2 h 6"/>
                <a:gd name="T2" fmla="*/ 2 w 8"/>
                <a:gd name="T3" fmla="*/ 2 h 6"/>
                <a:gd name="T4" fmla="*/ 0 w 8"/>
                <a:gd name="T5" fmla="*/ 0 h 6"/>
                <a:gd name="T6" fmla="*/ 0 w 8"/>
                <a:gd name="T7" fmla="*/ 0 h 6"/>
                <a:gd name="T8" fmla="*/ 2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731" name="Freeform 93"/>
            <p:cNvSpPr>
              <a:spLocks/>
            </p:cNvSpPr>
            <p:nvPr/>
          </p:nvSpPr>
          <p:spPr bwMode="auto">
            <a:xfrm>
              <a:off x="5184" y="1491"/>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7"/>
                  </a:moveTo>
                  <a:lnTo>
                    <a:pt x="5" y="0"/>
                  </a:lnTo>
                  <a:lnTo>
                    <a:pt x="0" y="6"/>
                  </a:lnTo>
                  <a:lnTo>
                    <a:pt x="7" y="12"/>
                  </a:lnTo>
                  <a:lnTo>
                    <a:pt x="12" y="7"/>
                  </a:lnTo>
                  <a:close/>
                </a:path>
              </a:pathLst>
            </a:custGeom>
            <a:solidFill>
              <a:srgbClr val="000000"/>
            </a:solidFill>
            <a:ln w="9525">
              <a:solidFill>
                <a:schemeClr val="bg1"/>
              </a:solidFill>
              <a:round/>
              <a:headEnd/>
              <a:tailEnd/>
            </a:ln>
          </p:spPr>
          <p:txBody>
            <a:bodyPr/>
            <a:lstStyle/>
            <a:p>
              <a:endParaRPr lang="en-US"/>
            </a:p>
          </p:txBody>
        </p:sp>
        <p:sp>
          <p:nvSpPr>
            <p:cNvPr id="23732" name="Freeform 94"/>
            <p:cNvSpPr>
              <a:spLocks/>
            </p:cNvSpPr>
            <p:nvPr/>
          </p:nvSpPr>
          <p:spPr bwMode="auto">
            <a:xfrm>
              <a:off x="5186" y="1490"/>
              <a:ext cx="4" cy="4"/>
            </a:xfrm>
            <a:custGeom>
              <a:avLst/>
              <a:gdLst>
                <a:gd name="T0" fmla="*/ 2 w 7"/>
                <a:gd name="T1" fmla="*/ 2 h 8"/>
                <a:gd name="T2" fmla="*/ 2 w 7"/>
                <a:gd name="T3" fmla="*/ 2 h 8"/>
                <a:gd name="T4" fmla="*/ 0 w 7"/>
                <a:gd name="T5" fmla="*/ 0 h 8"/>
                <a:gd name="T6" fmla="*/ 0 w 7"/>
                <a:gd name="T7" fmla="*/ 0 h 8"/>
                <a:gd name="T8" fmla="*/ 2 w 7"/>
                <a:gd name="T9" fmla="*/ 2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7" y="7"/>
                  </a:lnTo>
                  <a:lnTo>
                    <a:pt x="0" y="0"/>
                  </a:lnTo>
                  <a:lnTo>
                    <a:pt x="7" y="8"/>
                  </a:lnTo>
                  <a:close/>
                </a:path>
              </a:pathLst>
            </a:custGeom>
            <a:solidFill>
              <a:srgbClr val="000000"/>
            </a:solidFill>
            <a:ln w="9525">
              <a:solidFill>
                <a:schemeClr val="bg1"/>
              </a:solidFill>
              <a:round/>
              <a:headEnd/>
              <a:tailEnd/>
            </a:ln>
          </p:spPr>
          <p:txBody>
            <a:bodyPr/>
            <a:lstStyle/>
            <a:p>
              <a:endParaRPr lang="en-US"/>
            </a:p>
          </p:txBody>
        </p:sp>
        <p:sp>
          <p:nvSpPr>
            <p:cNvPr id="23733" name="Freeform 95"/>
            <p:cNvSpPr>
              <a:spLocks/>
            </p:cNvSpPr>
            <p:nvPr/>
          </p:nvSpPr>
          <p:spPr bwMode="auto">
            <a:xfrm>
              <a:off x="5171" y="1504"/>
              <a:ext cx="6" cy="6"/>
            </a:xfrm>
            <a:custGeom>
              <a:avLst/>
              <a:gdLst>
                <a:gd name="T0" fmla="*/ 3 w 13"/>
                <a:gd name="T1" fmla="*/ 2 h 11"/>
                <a:gd name="T2" fmla="*/ 1 w 13"/>
                <a:gd name="T3" fmla="*/ 0 h 11"/>
                <a:gd name="T4" fmla="*/ 0 w 13"/>
                <a:gd name="T5" fmla="*/ 1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8"/>
                  </a:moveTo>
                  <a:lnTo>
                    <a:pt x="5" y="0"/>
                  </a:lnTo>
                  <a:lnTo>
                    <a:pt x="0" y="4"/>
                  </a:lnTo>
                  <a:lnTo>
                    <a:pt x="8" y="11"/>
                  </a:lnTo>
                  <a:lnTo>
                    <a:pt x="13" y="8"/>
                  </a:lnTo>
                  <a:close/>
                </a:path>
              </a:pathLst>
            </a:custGeom>
            <a:solidFill>
              <a:srgbClr val="000000"/>
            </a:solidFill>
            <a:ln w="9525">
              <a:solidFill>
                <a:schemeClr val="bg1"/>
              </a:solidFill>
              <a:round/>
              <a:headEnd/>
              <a:tailEnd/>
            </a:ln>
          </p:spPr>
          <p:txBody>
            <a:bodyPr/>
            <a:lstStyle/>
            <a:p>
              <a:endParaRPr lang="en-US"/>
            </a:p>
          </p:txBody>
        </p:sp>
        <p:sp>
          <p:nvSpPr>
            <p:cNvPr id="23734" name="Freeform 96"/>
            <p:cNvSpPr>
              <a:spLocks/>
            </p:cNvSpPr>
            <p:nvPr/>
          </p:nvSpPr>
          <p:spPr bwMode="auto">
            <a:xfrm>
              <a:off x="5173" y="1504"/>
              <a:ext cx="4" cy="4"/>
            </a:xfrm>
            <a:custGeom>
              <a:avLst/>
              <a:gdLst>
                <a:gd name="T0" fmla="*/ 2 w 9"/>
                <a:gd name="T1" fmla="*/ 2 h 8"/>
                <a:gd name="T2" fmla="*/ 2 w 9"/>
                <a:gd name="T3" fmla="*/ 2 h 8"/>
                <a:gd name="T4" fmla="*/ 0 w 9"/>
                <a:gd name="T5" fmla="*/ 0 h 8"/>
                <a:gd name="T6" fmla="*/ 0 w 9"/>
                <a:gd name="T7" fmla="*/ 0 h 8"/>
                <a:gd name="T8" fmla="*/ 2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9" y="8"/>
                  </a:lnTo>
                  <a:lnTo>
                    <a:pt x="0" y="0"/>
                  </a:lnTo>
                  <a:lnTo>
                    <a:pt x="1" y="0"/>
                  </a:lnTo>
                  <a:lnTo>
                    <a:pt x="9" y="6"/>
                  </a:lnTo>
                  <a:close/>
                </a:path>
              </a:pathLst>
            </a:custGeom>
            <a:solidFill>
              <a:srgbClr val="000000"/>
            </a:solidFill>
            <a:ln w="9525">
              <a:solidFill>
                <a:schemeClr val="bg1"/>
              </a:solidFill>
              <a:round/>
              <a:headEnd/>
              <a:tailEnd/>
            </a:ln>
          </p:spPr>
          <p:txBody>
            <a:bodyPr/>
            <a:lstStyle/>
            <a:p>
              <a:endParaRPr lang="en-US"/>
            </a:p>
          </p:txBody>
        </p:sp>
        <p:sp>
          <p:nvSpPr>
            <p:cNvPr id="23735" name="Freeform 97"/>
            <p:cNvSpPr>
              <a:spLocks/>
            </p:cNvSpPr>
            <p:nvPr/>
          </p:nvSpPr>
          <p:spPr bwMode="auto">
            <a:xfrm>
              <a:off x="5159" y="1518"/>
              <a:ext cx="5" cy="4"/>
            </a:xfrm>
            <a:custGeom>
              <a:avLst/>
              <a:gdLst>
                <a:gd name="T0" fmla="*/ 3 w 10"/>
                <a:gd name="T1" fmla="*/ 1 h 9"/>
                <a:gd name="T2" fmla="*/ 1 w 10"/>
                <a:gd name="T3" fmla="*/ 0 h 9"/>
                <a:gd name="T4" fmla="*/ 0 w 10"/>
                <a:gd name="T5" fmla="*/ 0 h 9"/>
                <a:gd name="T6" fmla="*/ 3 w 10"/>
                <a:gd name="T7" fmla="*/ 2 h 9"/>
                <a:gd name="T8" fmla="*/ 3 w 10"/>
                <a:gd name="T9" fmla="*/ 1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1" y="0"/>
                  </a:lnTo>
                  <a:lnTo>
                    <a:pt x="0" y="1"/>
                  </a:lnTo>
                  <a:lnTo>
                    <a:pt x="9" y="9"/>
                  </a:lnTo>
                  <a:lnTo>
                    <a:pt x="10" y="7"/>
                  </a:lnTo>
                  <a:close/>
                </a:path>
              </a:pathLst>
            </a:custGeom>
            <a:solidFill>
              <a:srgbClr val="000000"/>
            </a:solidFill>
            <a:ln w="9525">
              <a:solidFill>
                <a:schemeClr val="bg1"/>
              </a:solidFill>
              <a:round/>
              <a:headEnd/>
              <a:tailEnd/>
            </a:ln>
          </p:spPr>
          <p:txBody>
            <a:bodyPr/>
            <a:lstStyle/>
            <a:p>
              <a:endParaRPr lang="en-US"/>
            </a:p>
          </p:txBody>
        </p:sp>
        <p:sp>
          <p:nvSpPr>
            <p:cNvPr id="23736" name="Freeform 98"/>
            <p:cNvSpPr>
              <a:spLocks/>
            </p:cNvSpPr>
            <p:nvPr/>
          </p:nvSpPr>
          <p:spPr bwMode="auto">
            <a:xfrm>
              <a:off x="5157" y="1519"/>
              <a:ext cx="5" cy="5"/>
            </a:xfrm>
            <a:custGeom>
              <a:avLst/>
              <a:gdLst>
                <a:gd name="T0" fmla="*/ 2 w 12"/>
                <a:gd name="T1" fmla="*/ 2 h 10"/>
                <a:gd name="T2" fmla="*/ 1 w 12"/>
                <a:gd name="T3" fmla="*/ 0 h 10"/>
                <a:gd name="T4" fmla="*/ 0 w 12"/>
                <a:gd name="T5" fmla="*/ 1 h 10"/>
                <a:gd name="T6" fmla="*/ 1 w 12"/>
                <a:gd name="T7" fmla="*/ 3 h 10"/>
                <a:gd name="T8" fmla="*/ 2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8"/>
                  </a:moveTo>
                  <a:lnTo>
                    <a:pt x="4" y="0"/>
                  </a:lnTo>
                  <a:lnTo>
                    <a:pt x="0" y="3"/>
                  </a:lnTo>
                  <a:lnTo>
                    <a:pt x="8" y="10"/>
                  </a:lnTo>
                  <a:lnTo>
                    <a:pt x="12" y="8"/>
                  </a:lnTo>
                  <a:close/>
                </a:path>
              </a:pathLst>
            </a:custGeom>
            <a:solidFill>
              <a:srgbClr val="000000"/>
            </a:solidFill>
            <a:ln w="9525">
              <a:solidFill>
                <a:schemeClr val="bg1"/>
              </a:solidFill>
              <a:round/>
              <a:headEnd/>
              <a:tailEnd/>
            </a:ln>
          </p:spPr>
          <p:txBody>
            <a:bodyPr/>
            <a:lstStyle/>
            <a:p>
              <a:endParaRPr lang="en-US"/>
            </a:p>
          </p:txBody>
        </p:sp>
        <p:sp>
          <p:nvSpPr>
            <p:cNvPr id="23737" name="Freeform 99"/>
            <p:cNvSpPr>
              <a:spLocks/>
            </p:cNvSpPr>
            <p:nvPr/>
          </p:nvSpPr>
          <p:spPr bwMode="auto">
            <a:xfrm>
              <a:off x="5158" y="1519"/>
              <a:ext cx="4" cy="3"/>
            </a:xfrm>
            <a:custGeom>
              <a:avLst/>
              <a:gdLst>
                <a:gd name="T0" fmla="*/ 2 w 9"/>
                <a:gd name="T1" fmla="*/ 1 h 8"/>
                <a:gd name="T2" fmla="*/ 2 w 9"/>
                <a:gd name="T3" fmla="*/ 1 h 8"/>
                <a:gd name="T4" fmla="*/ 0 w 9"/>
                <a:gd name="T5" fmla="*/ 0 h 8"/>
                <a:gd name="T6" fmla="*/ 0 w 9"/>
                <a:gd name="T7" fmla="*/ 0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8"/>
                  </a:lnTo>
                  <a:lnTo>
                    <a:pt x="0" y="0"/>
                  </a:lnTo>
                  <a:lnTo>
                    <a:pt x="1" y="0"/>
                  </a:lnTo>
                  <a:lnTo>
                    <a:pt x="9" y="8"/>
                  </a:lnTo>
                  <a:close/>
                </a:path>
              </a:pathLst>
            </a:custGeom>
            <a:solidFill>
              <a:srgbClr val="000000"/>
            </a:solidFill>
            <a:ln w="9525">
              <a:solidFill>
                <a:schemeClr val="bg1"/>
              </a:solidFill>
              <a:round/>
              <a:headEnd/>
              <a:tailEnd/>
            </a:ln>
          </p:spPr>
          <p:txBody>
            <a:bodyPr/>
            <a:lstStyle/>
            <a:p>
              <a:endParaRPr lang="en-US"/>
            </a:p>
          </p:txBody>
        </p:sp>
        <p:sp>
          <p:nvSpPr>
            <p:cNvPr id="23738" name="Freeform 100"/>
            <p:cNvSpPr>
              <a:spLocks/>
            </p:cNvSpPr>
            <p:nvPr/>
          </p:nvSpPr>
          <p:spPr bwMode="auto">
            <a:xfrm>
              <a:off x="5143" y="1532"/>
              <a:ext cx="6" cy="5"/>
            </a:xfrm>
            <a:custGeom>
              <a:avLst/>
              <a:gdLst>
                <a:gd name="T0" fmla="*/ 3 w 11"/>
                <a:gd name="T1" fmla="*/ 2 h 10"/>
                <a:gd name="T2" fmla="*/ 1 w 11"/>
                <a:gd name="T3" fmla="*/ 0 h 10"/>
                <a:gd name="T4" fmla="*/ 0 w 11"/>
                <a:gd name="T5" fmla="*/ 1 h 10"/>
                <a:gd name="T6" fmla="*/ 3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7"/>
                  </a:moveTo>
                  <a:lnTo>
                    <a:pt x="2" y="0"/>
                  </a:lnTo>
                  <a:lnTo>
                    <a:pt x="0" y="2"/>
                  </a:lnTo>
                  <a:lnTo>
                    <a:pt x="9" y="10"/>
                  </a:lnTo>
                  <a:lnTo>
                    <a:pt x="11" y="7"/>
                  </a:lnTo>
                  <a:close/>
                </a:path>
              </a:pathLst>
            </a:custGeom>
            <a:solidFill>
              <a:srgbClr val="000000"/>
            </a:solidFill>
            <a:ln w="9525">
              <a:solidFill>
                <a:schemeClr val="bg1"/>
              </a:solidFill>
              <a:round/>
              <a:headEnd/>
              <a:tailEnd/>
            </a:ln>
          </p:spPr>
          <p:txBody>
            <a:bodyPr/>
            <a:lstStyle/>
            <a:p>
              <a:endParaRPr lang="en-US"/>
            </a:p>
          </p:txBody>
        </p:sp>
        <p:sp>
          <p:nvSpPr>
            <p:cNvPr id="23739" name="Freeform 101"/>
            <p:cNvSpPr>
              <a:spLocks/>
            </p:cNvSpPr>
            <p:nvPr/>
          </p:nvSpPr>
          <p:spPr bwMode="auto">
            <a:xfrm>
              <a:off x="5142" y="1533"/>
              <a:ext cx="6" cy="5"/>
            </a:xfrm>
            <a:custGeom>
              <a:avLst/>
              <a:gdLst>
                <a:gd name="T0" fmla="*/ 3 w 12"/>
                <a:gd name="T1" fmla="*/ 2 h 10"/>
                <a:gd name="T2" fmla="*/ 1 w 12"/>
                <a:gd name="T3" fmla="*/ 0 h 10"/>
                <a:gd name="T4" fmla="*/ 0 w 12"/>
                <a:gd name="T5" fmla="*/ 1 h 10"/>
                <a:gd name="T6" fmla="*/ 3 w 12"/>
                <a:gd name="T7" fmla="*/ 3 h 10"/>
                <a:gd name="T8" fmla="*/ 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8"/>
                  </a:moveTo>
                  <a:lnTo>
                    <a:pt x="3" y="0"/>
                  </a:lnTo>
                  <a:lnTo>
                    <a:pt x="0" y="3"/>
                  </a:lnTo>
                  <a:lnTo>
                    <a:pt x="9" y="10"/>
                  </a:lnTo>
                  <a:lnTo>
                    <a:pt x="12" y="8"/>
                  </a:lnTo>
                  <a:close/>
                </a:path>
              </a:pathLst>
            </a:custGeom>
            <a:solidFill>
              <a:srgbClr val="000000"/>
            </a:solidFill>
            <a:ln w="9525">
              <a:solidFill>
                <a:schemeClr val="bg1"/>
              </a:solidFill>
              <a:round/>
              <a:headEnd/>
              <a:tailEnd/>
            </a:ln>
          </p:spPr>
          <p:txBody>
            <a:bodyPr/>
            <a:lstStyle/>
            <a:p>
              <a:endParaRPr lang="en-US"/>
            </a:p>
          </p:txBody>
        </p:sp>
        <p:sp>
          <p:nvSpPr>
            <p:cNvPr id="23740" name="Freeform 102"/>
            <p:cNvSpPr>
              <a:spLocks/>
            </p:cNvSpPr>
            <p:nvPr/>
          </p:nvSpPr>
          <p:spPr bwMode="auto">
            <a:xfrm>
              <a:off x="5143" y="1533"/>
              <a:ext cx="4" cy="4"/>
            </a:xfrm>
            <a:custGeom>
              <a:avLst/>
              <a:gdLst>
                <a:gd name="T0" fmla="*/ 2 w 8"/>
                <a:gd name="T1" fmla="*/ 2 h 8"/>
                <a:gd name="T2" fmla="*/ 2 w 8"/>
                <a:gd name="T3" fmla="*/ 2 h 8"/>
                <a:gd name="T4" fmla="*/ 0 w 8"/>
                <a:gd name="T5" fmla="*/ 0 h 8"/>
                <a:gd name="T6" fmla="*/ 0 w 8"/>
                <a:gd name="T7" fmla="*/ 0 h 8"/>
                <a:gd name="T8" fmla="*/ 2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8"/>
                  </a:lnTo>
                  <a:lnTo>
                    <a:pt x="0" y="0"/>
                  </a:lnTo>
                  <a:lnTo>
                    <a:pt x="8" y="8"/>
                  </a:lnTo>
                  <a:close/>
                </a:path>
              </a:pathLst>
            </a:custGeom>
            <a:solidFill>
              <a:srgbClr val="000000"/>
            </a:solidFill>
            <a:ln w="9525">
              <a:solidFill>
                <a:schemeClr val="bg1"/>
              </a:solidFill>
              <a:round/>
              <a:headEnd/>
              <a:tailEnd/>
            </a:ln>
          </p:spPr>
          <p:txBody>
            <a:bodyPr/>
            <a:lstStyle/>
            <a:p>
              <a:endParaRPr lang="en-US"/>
            </a:p>
          </p:txBody>
        </p:sp>
        <p:sp>
          <p:nvSpPr>
            <p:cNvPr id="23741" name="Freeform 103"/>
            <p:cNvSpPr>
              <a:spLocks/>
            </p:cNvSpPr>
            <p:nvPr/>
          </p:nvSpPr>
          <p:spPr bwMode="auto">
            <a:xfrm>
              <a:off x="5128" y="1547"/>
              <a:ext cx="6" cy="6"/>
            </a:xfrm>
            <a:custGeom>
              <a:avLst/>
              <a:gdLst>
                <a:gd name="T0" fmla="*/ 3 w 13"/>
                <a:gd name="T1" fmla="*/ 2 h 12"/>
                <a:gd name="T2" fmla="*/ 1 w 13"/>
                <a:gd name="T3" fmla="*/ 0 h 12"/>
                <a:gd name="T4" fmla="*/ 0 w 13"/>
                <a:gd name="T5" fmla="*/ 1 h 12"/>
                <a:gd name="T6" fmla="*/ 2 w 13"/>
                <a:gd name="T7" fmla="*/ 3 h 12"/>
                <a:gd name="T8" fmla="*/ 3 w 13"/>
                <a:gd name="T9" fmla="*/ 2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5" y="0"/>
                  </a:lnTo>
                  <a:lnTo>
                    <a:pt x="0" y="4"/>
                  </a:lnTo>
                  <a:lnTo>
                    <a:pt x="8" y="12"/>
                  </a:lnTo>
                  <a:lnTo>
                    <a:pt x="13" y="8"/>
                  </a:lnTo>
                  <a:close/>
                </a:path>
              </a:pathLst>
            </a:custGeom>
            <a:solidFill>
              <a:srgbClr val="000000"/>
            </a:solidFill>
            <a:ln w="9525">
              <a:solidFill>
                <a:schemeClr val="bg1"/>
              </a:solidFill>
              <a:round/>
              <a:headEnd/>
              <a:tailEnd/>
            </a:ln>
          </p:spPr>
          <p:txBody>
            <a:bodyPr/>
            <a:lstStyle/>
            <a:p>
              <a:endParaRPr lang="en-US"/>
            </a:p>
          </p:txBody>
        </p:sp>
        <p:sp>
          <p:nvSpPr>
            <p:cNvPr id="23742" name="Freeform 104"/>
            <p:cNvSpPr>
              <a:spLocks/>
            </p:cNvSpPr>
            <p:nvPr/>
          </p:nvSpPr>
          <p:spPr bwMode="auto">
            <a:xfrm>
              <a:off x="5114" y="1562"/>
              <a:ext cx="6" cy="5"/>
            </a:xfrm>
            <a:custGeom>
              <a:avLst/>
              <a:gdLst>
                <a:gd name="T0" fmla="*/ 3 w 13"/>
                <a:gd name="T1" fmla="*/ 1 h 12"/>
                <a:gd name="T2" fmla="*/ 1 w 13"/>
                <a:gd name="T3" fmla="*/ 0 h 12"/>
                <a:gd name="T4" fmla="*/ 0 w 13"/>
                <a:gd name="T5" fmla="*/ 1 h 12"/>
                <a:gd name="T6" fmla="*/ 2 w 13"/>
                <a:gd name="T7" fmla="*/ 2 h 12"/>
                <a:gd name="T8" fmla="*/ 3 w 13"/>
                <a:gd name="T9" fmla="*/ 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7"/>
                  </a:moveTo>
                  <a:lnTo>
                    <a:pt x="4" y="0"/>
                  </a:lnTo>
                  <a:lnTo>
                    <a:pt x="0" y="5"/>
                  </a:lnTo>
                  <a:lnTo>
                    <a:pt x="9" y="12"/>
                  </a:lnTo>
                  <a:lnTo>
                    <a:pt x="13" y="7"/>
                  </a:lnTo>
                  <a:close/>
                </a:path>
              </a:pathLst>
            </a:custGeom>
            <a:solidFill>
              <a:srgbClr val="000000"/>
            </a:solidFill>
            <a:ln w="9525">
              <a:solidFill>
                <a:schemeClr val="bg1"/>
              </a:solidFill>
              <a:round/>
              <a:headEnd/>
              <a:tailEnd/>
            </a:ln>
          </p:spPr>
          <p:txBody>
            <a:bodyPr/>
            <a:lstStyle/>
            <a:p>
              <a:endParaRPr lang="en-US"/>
            </a:p>
          </p:txBody>
        </p:sp>
        <p:sp>
          <p:nvSpPr>
            <p:cNvPr id="23743" name="Freeform 105"/>
            <p:cNvSpPr>
              <a:spLocks/>
            </p:cNvSpPr>
            <p:nvPr/>
          </p:nvSpPr>
          <p:spPr bwMode="auto">
            <a:xfrm>
              <a:off x="5115" y="1561"/>
              <a:ext cx="4" cy="4"/>
            </a:xfrm>
            <a:custGeom>
              <a:avLst/>
              <a:gdLst>
                <a:gd name="T0" fmla="*/ 2 w 9"/>
                <a:gd name="T1" fmla="*/ 2 h 8"/>
                <a:gd name="T2" fmla="*/ 2 w 9"/>
                <a:gd name="T3" fmla="*/ 2 h 8"/>
                <a:gd name="T4" fmla="*/ 0 w 9"/>
                <a:gd name="T5" fmla="*/ 0 h 8"/>
                <a:gd name="T6" fmla="*/ 0 w 9"/>
                <a:gd name="T7" fmla="*/ 0 h 8"/>
                <a:gd name="T8" fmla="*/ 2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6"/>
                  </a:lnTo>
                  <a:lnTo>
                    <a:pt x="1" y="0"/>
                  </a:lnTo>
                  <a:lnTo>
                    <a:pt x="0" y="0"/>
                  </a:lnTo>
                  <a:lnTo>
                    <a:pt x="9" y="8"/>
                  </a:lnTo>
                  <a:close/>
                </a:path>
              </a:pathLst>
            </a:custGeom>
            <a:solidFill>
              <a:srgbClr val="000000"/>
            </a:solidFill>
            <a:ln w="9525">
              <a:solidFill>
                <a:schemeClr val="bg1"/>
              </a:solidFill>
              <a:round/>
              <a:headEnd/>
              <a:tailEnd/>
            </a:ln>
          </p:spPr>
          <p:txBody>
            <a:bodyPr/>
            <a:lstStyle/>
            <a:p>
              <a:endParaRPr lang="en-US"/>
            </a:p>
          </p:txBody>
        </p:sp>
        <p:sp>
          <p:nvSpPr>
            <p:cNvPr id="23744" name="Freeform 106"/>
            <p:cNvSpPr>
              <a:spLocks/>
            </p:cNvSpPr>
            <p:nvPr/>
          </p:nvSpPr>
          <p:spPr bwMode="auto">
            <a:xfrm>
              <a:off x="5100" y="1576"/>
              <a:ext cx="6" cy="5"/>
            </a:xfrm>
            <a:custGeom>
              <a:avLst/>
              <a:gdLst>
                <a:gd name="T0" fmla="*/ 3 w 13"/>
                <a:gd name="T1" fmla="*/ 1 h 11"/>
                <a:gd name="T2" fmla="*/ 1 w 13"/>
                <a:gd name="T3" fmla="*/ 0 h 11"/>
                <a:gd name="T4" fmla="*/ 0 w 13"/>
                <a:gd name="T5" fmla="*/ 1 h 11"/>
                <a:gd name="T6" fmla="*/ 2 w 13"/>
                <a:gd name="T7" fmla="*/ 2 h 11"/>
                <a:gd name="T8" fmla="*/ 3 w 13"/>
                <a:gd name="T9" fmla="*/ 1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4" y="0"/>
                  </a:lnTo>
                  <a:lnTo>
                    <a:pt x="0" y="5"/>
                  </a:lnTo>
                  <a:lnTo>
                    <a:pt x="9"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745" name="Freeform 107"/>
            <p:cNvSpPr>
              <a:spLocks/>
            </p:cNvSpPr>
            <p:nvPr/>
          </p:nvSpPr>
          <p:spPr bwMode="auto">
            <a:xfrm>
              <a:off x="5086" y="1589"/>
              <a:ext cx="5" cy="6"/>
            </a:xfrm>
            <a:custGeom>
              <a:avLst/>
              <a:gdLst>
                <a:gd name="T0" fmla="*/ 2 w 11"/>
                <a:gd name="T1" fmla="*/ 2 h 10"/>
                <a:gd name="T2" fmla="*/ 0 w 11"/>
                <a:gd name="T3" fmla="*/ 0 h 10"/>
                <a:gd name="T4" fmla="*/ 0 w 11"/>
                <a:gd name="T5" fmla="*/ 1 h 10"/>
                <a:gd name="T6" fmla="*/ 1 w 11"/>
                <a:gd name="T7" fmla="*/ 4 h 10"/>
                <a:gd name="T8" fmla="*/ 2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3" y="0"/>
                  </a:lnTo>
                  <a:lnTo>
                    <a:pt x="0" y="4"/>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46" name="Freeform 108"/>
            <p:cNvSpPr>
              <a:spLocks/>
            </p:cNvSpPr>
            <p:nvPr/>
          </p:nvSpPr>
          <p:spPr bwMode="auto">
            <a:xfrm>
              <a:off x="5085" y="1591"/>
              <a:ext cx="5" cy="4"/>
            </a:xfrm>
            <a:custGeom>
              <a:avLst/>
              <a:gdLst>
                <a:gd name="T0" fmla="*/ 3 w 9"/>
                <a:gd name="T1" fmla="*/ 2 h 7"/>
                <a:gd name="T2" fmla="*/ 1 w 9"/>
                <a:gd name="T3" fmla="*/ 0 h 7"/>
                <a:gd name="T4" fmla="*/ 0 w 9"/>
                <a:gd name="T5" fmla="*/ 1 h 7"/>
                <a:gd name="T6" fmla="*/ 2 w 9"/>
                <a:gd name="T7" fmla="*/ 2 h 7"/>
                <a:gd name="T8" fmla="*/ 3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2"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747" name="Freeform 109"/>
            <p:cNvSpPr>
              <a:spLocks/>
            </p:cNvSpPr>
            <p:nvPr/>
          </p:nvSpPr>
          <p:spPr bwMode="auto">
            <a:xfrm>
              <a:off x="5086" y="1591"/>
              <a:ext cx="4" cy="3"/>
            </a:xfrm>
            <a:custGeom>
              <a:avLst/>
              <a:gdLst>
                <a:gd name="T0" fmla="*/ 2 w 7"/>
                <a:gd name="T1" fmla="*/ 1 h 7"/>
                <a:gd name="T2" fmla="*/ 2 w 7"/>
                <a:gd name="T3" fmla="*/ 1 h 7"/>
                <a:gd name="T4" fmla="*/ 0 w 7"/>
                <a:gd name="T5" fmla="*/ 0 h 7"/>
                <a:gd name="T6" fmla="*/ 0 w 7"/>
                <a:gd name="T7" fmla="*/ 0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7"/>
                  </a:moveTo>
                  <a:lnTo>
                    <a:pt x="7" y="7"/>
                  </a:lnTo>
                  <a:lnTo>
                    <a:pt x="0" y="0"/>
                  </a:lnTo>
                  <a:lnTo>
                    <a:pt x="7" y="7"/>
                  </a:lnTo>
                  <a:close/>
                </a:path>
              </a:pathLst>
            </a:custGeom>
            <a:solidFill>
              <a:srgbClr val="000000"/>
            </a:solidFill>
            <a:ln w="9525">
              <a:solidFill>
                <a:schemeClr val="bg1"/>
              </a:solidFill>
              <a:round/>
              <a:headEnd/>
              <a:tailEnd/>
            </a:ln>
          </p:spPr>
          <p:txBody>
            <a:bodyPr/>
            <a:lstStyle/>
            <a:p>
              <a:endParaRPr lang="en-US"/>
            </a:p>
          </p:txBody>
        </p:sp>
        <p:sp>
          <p:nvSpPr>
            <p:cNvPr id="23748" name="Freeform 110"/>
            <p:cNvSpPr>
              <a:spLocks/>
            </p:cNvSpPr>
            <p:nvPr/>
          </p:nvSpPr>
          <p:spPr bwMode="auto">
            <a:xfrm>
              <a:off x="5072" y="1603"/>
              <a:ext cx="6" cy="5"/>
            </a:xfrm>
            <a:custGeom>
              <a:avLst/>
              <a:gdLst>
                <a:gd name="T0" fmla="*/ 4 w 10"/>
                <a:gd name="T1" fmla="*/ 2 h 9"/>
                <a:gd name="T2" fmla="*/ 1 w 10"/>
                <a:gd name="T3" fmla="*/ 0 h 9"/>
                <a:gd name="T4" fmla="*/ 0 w 10"/>
                <a:gd name="T5" fmla="*/ 1 h 9"/>
                <a:gd name="T6" fmla="*/ 3 w 10"/>
                <a:gd name="T7" fmla="*/ 3 h 9"/>
                <a:gd name="T8" fmla="*/ 4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3" y="0"/>
                  </a:lnTo>
                  <a:lnTo>
                    <a:pt x="0" y="2"/>
                  </a:lnTo>
                  <a:lnTo>
                    <a:pt x="8" y="9"/>
                  </a:lnTo>
                  <a:lnTo>
                    <a:pt x="10" y="6"/>
                  </a:lnTo>
                  <a:close/>
                </a:path>
              </a:pathLst>
            </a:custGeom>
            <a:solidFill>
              <a:srgbClr val="000000"/>
            </a:solidFill>
            <a:ln w="9525">
              <a:solidFill>
                <a:schemeClr val="bg1"/>
              </a:solidFill>
              <a:round/>
              <a:headEnd/>
              <a:tailEnd/>
            </a:ln>
          </p:spPr>
          <p:txBody>
            <a:bodyPr/>
            <a:lstStyle/>
            <a:p>
              <a:endParaRPr lang="en-US"/>
            </a:p>
          </p:txBody>
        </p:sp>
        <p:sp>
          <p:nvSpPr>
            <p:cNvPr id="23749" name="Freeform 111"/>
            <p:cNvSpPr>
              <a:spLocks/>
            </p:cNvSpPr>
            <p:nvPr/>
          </p:nvSpPr>
          <p:spPr bwMode="auto">
            <a:xfrm>
              <a:off x="5072" y="1605"/>
              <a:ext cx="4" cy="3"/>
            </a:xfrm>
            <a:custGeom>
              <a:avLst/>
              <a:gdLst>
                <a:gd name="T0" fmla="*/ 2 w 9"/>
                <a:gd name="T1" fmla="*/ 1 h 8"/>
                <a:gd name="T2" fmla="*/ 0 w 9"/>
                <a:gd name="T3" fmla="*/ 0 h 8"/>
                <a:gd name="T4" fmla="*/ 0 w 9"/>
                <a:gd name="T5" fmla="*/ 0 h 8"/>
                <a:gd name="T6" fmla="*/ 1 w 9"/>
                <a:gd name="T7" fmla="*/ 1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1" y="0"/>
                  </a:lnTo>
                  <a:lnTo>
                    <a:pt x="0" y="2"/>
                  </a:lnTo>
                  <a:lnTo>
                    <a:pt x="7" y="8"/>
                  </a:lnTo>
                  <a:lnTo>
                    <a:pt x="9" y="7"/>
                  </a:lnTo>
                  <a:close/>
                </a:path>
              </a:pathLst>
            </a:custGeom>
            <a:solidFill>
              <a:srgbClr val="000000"/>
            </a:solidFill>
            <a:ln w="9525">
              <a:solidFill>
                <a:schemeClr val="bg1"/>
              </a:solidFill>
              <a:round/>
              <a:headEnd/>
              <a:tailEnd/>
            </a:ln>
          </p:spPr>
          <p:txBody>
            <a:bodyPr/>
            <a:lstStyle/>
            <a:p>
              <a:endParaRPr lang="en-US"/>
            </a:p>
          </p:txBody>
        </p:sp>
        <p:sp>
          <p:nvSpPr>
            <p:cNvPr id="23750" name="Freeform 112"/>
            <p:cNvSpPr>
              <a:spLocks/>
            </p:cNvSpPr>
            <p:nvPr/>
          </p:nvSpPr>
          <p:spPr bwMode="auto">
            <a:xfrm>
              <a:off x="5072" y="1604"/>
              <a:ext cx="4" cy="3"/>
            </a:xfrm>
            <a:custGeom>
              <a:avLst/>
              <a:gdLst>
                <a:gd name="T0" fmla="*/ 2 w 8"/>
                <a:gd name="T1" fmla="*/ 2 h 6"/>
                <a:gd name="T2" fmla="*/ 2 w 8"/>
                <a:gd name="T3" fmla="*/ 2 h 6"/>
                <a:gd name="T4" fmla="*/ 0 w 8"/>
                <a:gd name="T5" fmla="*/ 0 h 6"/>
                <a:gd name="T6" fmla="*/ 0 w 8"/>
                <a:gd name="T7" fmla="*/ 0 h 6"/>
                <a:gd name="T8" fmla="*/ 2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751" name="Freeform 113"/>
            <p:cNvSpPr>
              <a:spLocks/>
            </p:cNvSpPr>
            <p:nvPr/>
          </p:nvSpPr>
          <p:spPr bwMode="auto">
            <a:xfrm>
              <a:off x="5059" y="1616"/>
              <a:ext cx="5" cy="6"/>
            </a:xfrm>
            <a:custGeom>
              <a:avLst/>
              <a:gdLst>
                <a:gd name="T0" fmla="*/ 2 w 12"/>
                <a:gd name="T1" fmla="*/ 2 h 11"/>
                <a:gd name="T2" fmla="*/ 1 w 12"/>
                <a:gd name="T3" fmla="*/ 0 h 11"/>
                <a:gd name="T4" fmla="*/ 0 w 12"/>
                <a:gd name="T5" fmla="*/ 1 h 11"/>
                <a:gd name="T6" fmla="*/ 1 w 12"/>
                <a:gd name="T7" fmla="*/ 3 h 11"/>
                <a:gd name="T8" fmla="*/ 2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8"/>
                  </a:moveTo>
                  <a:lnTo>
                    <a:pt x="4" y="0"/>
                  </a:lnTo>
                  <a:lnTo>
                    <a:pt x="0" y="4"/>
                  </a:lnTo>
                  <a:lnTo>
                    <a:pt x="8" y="11"/>
                  </a:lnTo>
                  <a:lnTo>
                    <a:pt x="12" y="8"/>
                  </a:lnTo>
                  <a:close/>
                </a:path>
              </a:pathLst>
            </a:custGeom>
            <a:solidFill>
              <a:srgbClr val="000000"/>
            </a:solidFill>
            <a:ln w="9525">
              <a:solidFill>
                <a:schemeClr val="bg1"/>
              </a:solidFill>
              <a:round/>
              <a:headEnd/>
              <a:tailEnd/>
            </a:ln>
          </p:spPr>
          <p:txBody>
            <a:bodyPr/>
            <a:lstStyle/>
            <a:p>
              <a:endParaRPr lang="en-US"/>
            </a:p>
          </p:txBody>
        </p:sp>
        <p:sp>
          <p:nvSpPr>
            <p:cNvPr id="23752" name="Freeform 114"/>
            <p:cNvSpPr>
              <a:spLocks/>
            </p:cNvSpPr>
            <p:nvPr/>
          </p:nvSpPr>
          <p:spPr bwMode="auto">
            <a:xfrm>
              <a:off x="5058" y="1619"/>
              <a:ext cx="4" cy="3"/>
            </a:xfrm>
            <a:custGeom>
              <a:avLst/>
              <a:gdLst>
                <a:gd name="T0" fmla="*/ 2 w 9"/>
                <a:gd name="T1" fmla="*/ 1 h 8"/>
                <a:gd name="T2" fmla="*/ 0 w 9"/>
                <a:gd name="T3" fmla="*/ 0 h 8"/>
                <a:gd name="T4" fmla="*/ 0 w 9"/>
                <a:gd name="T5" fmla="*/ 0 h 8"/>
                <a:gd name="T6" fmla="*/ 1 w 9"/>
                <a:gd name="T7" fmla="*/ 1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1" y="0"/>
                  </a:lnTo>
                  <a:lnTo>
                    <a:pt x="0" y="1"/>
                  </a:lnTo>
                  <a:lnTo>
                    <a:pt x="7" y="8"/>
                  </a:lnTo>
                  <a:lnTo>
                    <a:pt x="9" y="6"/>
                  </a:lnTo>
                  <a:close/>
                </a:path>
              </a:pathLst>
            </a:custGeom>
            <a:solidFill>
              <a:srgbClr val="000000"/>
            </a:solidFill>
            <a:ln w="9525">
              <a:solidFill>
                <a:schemeClr val="bg1"/>
              </a:solidFill>
              <a:round/>
              <a:headEnd/>
              <a:tailEnd/>
            </a:ln>
          </p:spPr>
          <p:txBody>
            <a:bodyPr/>
            <a:lstStyle/>
            <a:p>
              <a:endParaRPr lang="en-US"/>
            </a:p>
          </p:txBody>
        </p:sp>
        <p:sp>
          <p:nvSpPr>
            <p:cNvPr id="23753" name="Freeform 115"/>
            <p:cNvSpPr>
              <a:spLocks/>
            </p:cNvSpPr>
            <p:nvPr/>
          </p:nvSpPr>
          <p:spPr bwMode="auto">
            <a:xfrm>
              <a:off x="5059" y="1618"/>
              <a:ext cx="3" cy="4"/>
            </a:xfrm>
            <a:custGeom>
              <a:avLst/>
              <a:gdLst>
                <a:gd name="T0" fmla="*/ 1 w 8"/>
                <a:gd name="T1" fmla="*/ 2 h 7"/>
                <a:gd name="T2" fmla="*/ 1 w 8"/>
                <a:gd name="T3" fmla="*/ 2 h 7"/>
                <a:gd name="T4" fmla="*/ 0 w 8"/>
                <a:gd name="T5" fmla="*/ 0 h 7"/>
                <a:gd name="T6" fmla="*/ 0 w 8"/>
                <a:gd name="T7" fmla="*/ 0 h 7"/>
                <a:gd name="T8" fmla="*/ 1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7"/>
                  </a:moveTo>
                  <a:lnTo>
                    <a:pt x="8" y="6"/>
                  </a:lnTo>
                  <a:lnTo>
                    <a:pt x="0" y="0"/>
                  </a:lnTo>
                  <a:lnTo>
                    <a:pt x="8" y="7"/>
                  </a:lnTo>
                  <a:close/>
                </a:path>
              </a:pathLst>
            </a:custGeom>
            <a:solidFill>
              <a:srgbClr val="000000"/>
            </a:solidFill>
            <a:ln w="9525">
              <a:solidFill>
                <a:schemeClr val="bg1"/>
              </a:solidFill>
              <a:round/>
              <a:headEnd/>
              <a:tailEnd/>
            </a:ln>
          </p:spPr>
          <p:txBody>
            <a:bodyPr/>
            <a:lstStyle/>
            <a:p>
              <a:endParaRPr lang="en-US"/>
            </a:p>
          </p:txBody>
        </p:sp>
        <p:sp>
          <p:nvSpPr>
            <p:cNvPr id="23754" name="Freeform 116"/>
            <p:cNvSpPr>
              <a:spLocks/>
            </p:cNvSpPr>
            <p:nvPr/>
          </p:nvSpPr>
          <p:spPr bwMode="auto">
            <a:xfrm>
              <a:off x="5045" y="1630"/>
              <a:ext cx="6" cy="6"/>
            </a:xfrm>
            <a:custGeom>
              <a:avLst/>
              <a:gdLst>
                <a:gd name="T0" fmla="*/ 3 w 13"/>
                <a:gd name="T1" fmla="*/ 2 h 11"/>
                <a:gd name="T2" fmla="*/ 1 w 13"/>
                <a:gd name="T3" fmla="*/ 0 h 11"/>
                <a:gd name="T4" fmla="*/ 0 w 13"/>
                <a:gd name="T5" fmla="*/ 1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5" y="0"/>
                  </a:lnTo>
                  <a:lnTo>
                    <a:pt x="0" y="4"/>
                  </a:lnTo>
                  <a:lnTo>
                    <a:pt x="8" y="11"/>
                  </a:lnTo>
                  <a:lnTo>
                    <a:pt x="13" y="7"/>
                  </a:lnTo>
                  <a:close/>
                </a:path>
              </a:pathLst>
            </a:custGeom>
            <a:solidFill>
              <a:srgbClr val="000000"/>
            </a:solidFill>
            <a:ln w="9525">
              <a:solidFill>
                <a:schemeClr val="bg1"/>
              </a:solidFill>
              <a:round/>
              <a:headEnd/>
              <a:tailEnd/>
            </a:ln>
          </p:spPr>
          <p:txBody>
            <a:bodyPr/>
            <a:lstStyle/>
            <a:p>
              <a:endParaRPr lang="en-US"/>
            </a:p>
          </p:txBody>
        </p:sp>
        <p:sp>
          <p:nvSpPr>
            <p:cNvPr id="23755" name="Freeform 117"/>
            <p:cNvSpPr>
              <a:spLocks/>
            </p:cNvSpPr>
            <p:nvPr/>
          </p:nvSpPr>
          <p:spPr bwMode="auto">
            <a:xfrm>
              <a:off x="5031" y="1644"/>
              <a:ext cx="7" cy="6"/>
            </a:xfrm>
            <a:custGeom>
              <a:avLst/>
              <a:gdLst>
                <a:gd name="T0" fmla="*/ 4 w 12"/>
                <a:gd name="T1" fmla="*/ 2 h 11"/>
                <a:gd name="T2" fmla="*/ 1 w 12"/>
                <a:gd name="T3" fmla="*/ 0 h 11"/>
                <a:gd name="T4" fmla="*/ 0 w 12"/>
                <a:gd name="T5" fmla="*/ 2 h 11"/>
                <a:gd name="T6" fmla="*/ 3 w 12"/>
                <a:gd name="T7" fmla="*/ 3 h 11"/>
                <a:gd name="T8" fmla="*/ 4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6"/>
                  </a:moveTo>
                  <a:lnTo>
                    <a:pt x="3" y="0"/>
                  </a:lnTo>
                  <a:lnTo>
                    <a:pt x="0" y="5"/>
                  </a:lnTo>
                  <a:lnTo>
                    <a:pt x="9" y="11"/>
                  </a:lnTo>
                  <a:lnTo>
                    <a:pt x="12" y="6"/>
                  </a:lnTo>
                  <a:close/>
                </a:path>
              </a:pathLst>
            </a:custGeom>
            <a:solidFill>
              <a:srgbClr val="000000"/>
            </a:solidFill>
            <a:ln w="9525">
              <a:solidFill>
                <a:schemeClr val="bg1"/>
              </a:solidFill>
              <a:round/>
              <a:headEnd/>
              <a:tailEnd/>
            </a:ln>
          </p:spPr>
          <p:txBody>
            <a:bodyPr/>
            <a:lstStyle/>
            <a:p>
              <a:endParaRPr lang="en-US"/>
            </a:p>
          </p:txBody>
        </p:sp>
        <p:sp>
          <p:nvSpPr>
            <p:cNvPr id="23756" name="Freeform 118"/>
            <p:cNvSpPr>
              <a:spLocks/>
            </p:cNvSpPr>
            <p:nvPr/>
          </p:nvSpPr>
          <p:spPr bwMode="auto">
            <a:xfrm>
              <a:off x="5017" y="1657"/>
              <a:ext cx="7" cy="6"/>
            </a:xfrm>
            <a:custGeom>
              <a:avLst/>
              <a:gdLst>
                <a:gd name="T0" fmla="*/ 4 w 14"/>
                <a:gd name="T1" fmla="*/ 2 h 13"/>
                <a:gd name="T2" fmla="*/ 2 w 14"/>
                <a:gd name="T3" fmla="*/ 0 h 13"/>
                <a:gd name="T4" fmla="*/ 0 w 14"/>
                <a:gd name="T5" fmla="*/ 1 h 13"/>
                <a:gd name="T6" fmla="*/ 3 w 14"/>
                <a:gd name="T7" fmla="*/ 3 h 13"/>
                <a:gd name="T8" fmla="*/ 4 w 14"/>
                <a:gd name="T9" fmla="*/ 2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lnTo>
                    <a:pt x="5" y="0"/>
                  </a:lnTo>
                  <a:lnTo>
                    <a:pt x="0" y="5"/>
                  </a:lnTo>
                  <a:lnTo>
                    <a:pt x="9" y="13"/>
                  </a:lnTo>
                  <a:lnTo>
                    <a:pt x="14" y="8"/>
                  </a:lnTo>
                  <a:close/>
                </a:path>
              </a:pathLst>
            </a:custGeom>
            <a:solidFill>
              <a:srgbClr val="000000"/>
            </a:solidFill>
            <a:ln w="9525">
              <a:solidFill>
                <a:schemeClr val="bg1"/>
              </a:solidFill>
              <a:round/>
              <a:headEnd/>
              <a:tailEnd/>
            </a:ln>
          </p:spPr>
          <p:txBody>
            <a:bodyPr/>
            <a:lstStyle/>
            <a:p>
              <a:endParaRPr lang="en-US"/>
            </a:p>
          </p:txBody>
        </p:sp>
        <p:sp>
          <p:nvSpPr>
            <p:cNvPr id="23757" name="Freeform 119"/>
            <p:cNvSpPr>
              <a:spLocks/>
            </p:cNvSpPr>
            <p:nvPr/>
          </p:nvSpPr>
          <p:spPr bwMode="auto">
            <a:xfrm>
              <a:off x="5003" y="1671"/>
              <a:ext cx="7" cy="6"/>
            </a:xfrm>
            <a:custGeom>
              <a:avLst/>
              <a:gdLst>
                <a:gd name="T0" fmla="*/ 4 w 14"/>
                <a:gd name="T1" fmla="*/ 2 h 13"/>
                <a:gd name="T2" fmla="*/ 2 w 14"/>
                <a:gd name="T3" fmla="*/ 0 h 13"/>
                <a:gd name="T4" fmla="*/ 0 w 14"/>
                <a:gd name="T5" fmla="*/ 1 h 13"/>
                <a:gd name="T6" fmla="*/ 3 w 14"/>
                <a:gd name="T7" fmla="*/ 3 h 13"/>
                <a:gd name="T8" fmla="*/ 4 w 14"/>
                <a:gd name="T9" fmla="*/ 2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lnTo>
                    <a:pt x="5" y="0"/>
                  </a:lnTo>
                  <a:lnTo>
                    <a:pt x="0" y="5"/>
                  </a:lnTo>
                  <a:lnTo>
                    <a:pt x="9" y="13"/>
                  </a:lnTo>
                  <a:lnTo>
                    <a:pt x="14" y="8"/>
                  </a:lnTo>
                  <a:close/>
                </a:path>
              </a:pathLst>
            </a:custGeom>
            <a:solidFill>
              <a:srgbClr val="000000"/>
            </a:solidFill>
            <a:ln w="9525">
              <a:solidFill>
                <a:schemeClr val="bg1"/>
              </a:solidFill>
              <a:round/>
              <a:headEnd/>
              <a:tailEnd/>
            </a:ln>
          </p:spPr>
          <p:txBody>
            <a:bodyPr/>
            <a:lstStyle/>
            <a:p>
              <a:endParaRPr lang="en-US"/>
            </a:p>
          </p:txBody>
        </p:sp>
        <p:sp>
          <p:nvSpPr>
            <p:cNvPr id="23758" name="Freeform 120"/>
            <p:cNvSpPr>
              <a:spLocks/>
            </p:cNvSpPr>
            <p:nvPr/>
          </p:nvSpPr>
          <p:spPr bwMode="auto">
            <a:xfrm>
              <a:off x="5005" y="1671"/>
              <a:ext cx="5" cy="4"/>
            </a:xfrm>
            <a:custGeom>
              <a:avLst/>
              <a:gdLst>
                <a:gd name="T0" fmla="*/ 3 w 9"/>
                <a:gd name="T1" fmla="*/ 2 h 8"/>
                <a:gd name="T2" fmla="*/ 3 w 9"/>
                <a:gd name="T3" fmla="*/ 2 h 8"/>
                <a:gd name="T4" fmla="*/ 0 w 9"/>
                <a:gd name="T5" fmla="*/ 0 h 8"/>
                <a:gd name="T6" fmla="*/ 0 w 9"/>
                <a:gd name="T7" fmla="*/ 0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8"/>
                  </a:lnTo>
                  <a:lnTo>
                    <a:pt x="0" y="0"/>
                  </a:lnTo>
                  <a:lnTo>
                    <a:pt x="9" y="8"/>
                  </a:lnTo>
                  <a:close/>
                </a:path>
              </a:pathLst>
            </a:custGeom>
            <a:solidFill>
              <a:srgbClr val="000000"/>
            </a:solidFill>
            <a:ln w="9525">
              <a:solidFill>
                <a:schemeClr val="bg1"/>
              </a:solidFill>
              <a:round/>
              <a:headEnd/>
              <a:tailEnd/>
            </a:ln>
          </p:spPr>
          <p:txBody>
            <a:bodyPr/>
            <a:lstStyle/>
            <a:p>
              <a:endParaRPr lang="en-US"/>
            </a:p>
          </p:txBody>
        </p:sp>
        <p:sp>
          <p:nvSpPr>
            <p:cNvPr id="23759" name="Freeform 121"/>
            <p:cNvSpPr>
              <a:spLocks/>
            </p:cNvSpPr>
            <p:nvPr/>
          </p:nvSpPr>
          <p:spPr bwMode="auto">
            <a:xfrm>
              <a:off x="4991" y="1686"/>
              <a:ext cx="5" cy="4"/>
            </a:xfrm>
            <a:custGeom>
              <a:avLst/>
              <a:gdLst>
                <a:gd name="T0" fmla="*/ 3 w 10"/>
                <a:gd name="T1" fmla="*/ 2 h 9"/>
                <a:gd name="T2" fmla="*/ 1 w 10"/>
                <a:gd name="T3" fmla="*/ 0 h 9"/>
                <a:gd name="T4" fmla="*/ 0 w 10"/>
                <a:gd name="T5" fmla="*/ 0 h 9"/>
                <a:gd name="T6" fmla="*/ 3 w 10"/>
                <a:gd name="T7" fmla="*/ 2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lnTo>
                    <a:pt x="1" y="0"/>
                  </a:lnTo>
                  <a:lnTo>
                    <a:pt x="0" y="2"/>
                  </a:lnTo>
                  <a:lnTo>
                    <a:pt x="9" y="9"/>
                  </a:lnTo>
                  <a:lnTo>
                    <a:pt x="10" y="8"/>
                  </a:lnTo>
                  <a:close/>
                </a:path>
              </a:pathLst>
            </a:custGeom>
            <a:solidFill>
              <a:srgbClr val="000000"/>
            </a:solidFill>
            <a:ln w="9525">
              <a:solidFill>
                <a:schemeClr val="bg1"/>
              </a:solidFill>
              <a:round/>
              <a:headEnd/>
              <a:tailEnd/>
            </a:ln>
          </p:spPr>
          <p:txBody>
            <a:bodyPr/>
            <a:lstStyle/>
            <a:p>
              <a:endParaRPr lang="en-US"/>
            </a:p>
          </p:txBody>
        </p:sp>
        <p:sp>
          <p:nvSpPr>
            <p:cNvPr id="23760" name="Freeform 122"/>
            <p:cNvSpPr>
              <a:spLocks/>
            </p:cNvSpPr>
            <p:nvPr/>
          </p:nvSpPr>
          <p:spPr bwMode="auto">
            <a:xfrm>
              <a:off x="4990" y="1686"/>
              <a:ext cx="5" cy="5"/>
            </a:xfrm>
            <a:custGeom>
              <a:avLst/>
              <a:gdLst>
                <a:gd name="T0" fmla="*/ 3 w 10"/>
                <a:gd name="T1" fmla="*/ 2 h 10"/>
                <a:gd name="T2" fmla="*/ 1 w 10"/>
                <a:gd name="T3" fmla="*/ 0 h 10"/>
                <a:gd name="T4" fmla="*/ 0 w 10"/>
                <a:gd name="T5" fmla="*/ 1 h 10"/>
                <a:gd name="T6" fmla="*/ 2 w 10"/>
                <a:gd name="T7" fmla="*/ 3 h 10"/>
                <a:gd name="T8" fmla="*/ 3 w 10"/>
                <a:gd name="T9" fmla="*/ 2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7"/>
                  </a:moveTo>
                  <a:lnTo>
                    <a:pt x="3" y="0"/>
                  </a:lnTo>
                  <a:lnTo>
                    <a:pt x="0" y="2"/>
                  </a:lnTo>
                  <a:lnTo>
                    <a:pt x="8" y="10"/>
                  </a:lnTo>
                  <a:lnTo>
                    <a:pt x="10" y="7"/>
                  </a:lnTo>
                  <a:close/>
                </a:path>
              </a:pathLst>
            </a:custGeom>
            <a:solidFill>
              <a:srgbClr val="000000"/>
            </a:solidFill>
            <a:ln w="9525">
              <a:solidFill>
                <a:schemeClr val="bg1"/>
              </a:solidFill>
              <a:round/>
              <a:headEnd/>
              <a:tailEnd/>
            </a:ln>
          </p:spPr>
          <p:txBody>
            <a:bodyPr/>
            <a:lstStyle/>
            <a:p>
              <a:endParaRPr lang="en-US"/>
            </a:p>
          </p:txBody>
        </p:sp>
        <p:sp>
          <p:nvSpPr>
            <p:cNvPr id="23761" name="Freeform 123"/>
            <p:cNvSpPr>
              <a:spLocks/>
            </p:cNvSpPr>
            <p:nvPr/>
          </p:nvSpPr>
          <p:spPr bwMode="auto">
            <a:xfrm>
              <a:off x="4990" y="1686"/>
              <a:ext cx="5" cy="4"/>
            </a:xfrm>
            <a:custGeom>
              <a:avLst/>
              <a:gdLst>
                <a:gd name="T0" fmla="*/ 3 w 9"/>
                <a:gd name="T1" fmla="*/ 2 h 7"/>
                <a:gd name="T2" fmla="*/ 3 w 9"/>
                <a:gd name="T3" fmla="*/ 2 h 7"/>
                <a:gd name="T4" fmla="*/ 0 w 9"/>
                <a:gd name="T5" fmla="*/ 0 h 7"/>
                <a:gd name="T6" fmla="*/ 1 w 9"/>
                <a:gd name="T7" fmla="*/ 0 h 7"/>
                <a:gd name="T8" fmla="*/ 3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7"/>
                  </a:moveTo>
                  <a:lnTo>
                    <a:pt x="9" y="7"/>
                  </a:lnTo>
                  <a:lnTo>
                    <a:pt x="0" y="0"/>
                  </a:lnTo>
                  <a:lnTo>
                    <a:pt x="2" y="0"/>
                  </a:lnTo>
                  <a:lnTo>
                    <a:pt x="9" y="7"/>
                  </a:lnTo>
                  <a:close/>
                </a:path>
              </a:pathLst>
            </a:custGeom>
            <a:solidFill>
              <a:srgbClr val="000000"/>
            </a:solidFill>
            <a:ln w="9525">
              <a:solidFill>
                <a:schemeClr val="bg1"/>
              </a:solidFill>
              <a:round/>
              <a:headEnd/>
              <a:tailEnd/>
            </a:ln>
          </p:spPr>
          <p:txBody>
            <a:bodyPr/>
            <a:lstStyle/>
            <a:p>
              <a:endParaRPr lang="en-US"/>
            </a:p>
          </p:txBody>
        </p:sp>
        <p:sp>
          <p:nvSpPr>
            <p:cNvPr id="23762" name="Freeform 124"/>
            <p:cNvSpPr>
              <a:spLocks/>
            </p:cNvSpPr>
            <p:nvPr/>
          </p:nvSpPr>
          <p:spPr bwMode="auto">
            <a:xfrm>
              <a:off x="4975" y="1699"/>
              <a:ext cx="7" cy="6"/>
            </a:xfrm>
            <a:custGeom>
              <a:avLst/>
              <a:gdLst>
                <a:gd name="T0" fmla="*/ 4 w 14"/>
                <a:gd name="T1" fmla="*/ 1 h 13"/>
                <a:gd name="T2" fmla="*/ 2 w 14"/>
                <a:gd name="T3" fmla="*/ 0 h 13"/>
                <a:gd name="T4" fmla="*/ 0 w 14"/>
                <a:gd name="T5" fmla="*/ 1 h 13"/>
                <a:gd name="T6" fmla="*/ 3 w 14"/>
                <a:gd name="T7" fmla="*/ 3 h 13"/>
                <a:gd name="T8" fmla="*/ 4 w 14"/>
                <a:gd name="T9" fmla="*/ 1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7"/>
                  </a:moveTo>
                  <a:lnTo>
                    <a:pt x="5" y="0"/>
                  </a:lnTo>
                  <a:lnTo>
                    <a:pt x="0" y="5"/>
                  </a:lnTo>
                  <a:lnTo>
                    <a:pt x="9" y="13"/>
                  </a:lnTo>
                  <a:lnTo>
                    <a:pt x="14" y="7"/>
                  </a:lnTo>
                  <a:close/>
                </a:path>
              </a:pathLst>
            </a:custGeom>
            <a:solidFill>
              <a:srgbClr val="000000"/>
            </a:solidFill>
            <a:ln w="9525">
              <a:solidFill>
                <a:schemeClr val="bg1"/>
              </a:solidFill>
              <a:round/>
              <a:headEnd/>
              <a:tailEnd/>
            </a:ln>
          </p:spPr>
          <p:txBody>
            <a:bodyPr/>
            <a:lstStyle/>
            <a:p>
              <a:endParaRPr lang="en-US"/>
            </a:p>
          </p:txBody>
        </p:sp>
        <p:sp>
          <p:nvSpPr>
            <p:cNvPr id="23763" name="Freeform 125"/>
            <p:cNvSpPr>
              <a:spLocks/>
            </p:cNvSpPr>
            <p:nvPr/>
          </p:nvSpPr>
          <p:spPr bwMode="auto">
            <a:xfrm>
              <a:off x="4961" y="1713"/>
              <a:ext cx="7" cy="6"/>
            </a:xfrm>
            <a:custGeom>
              <a:avLst/>
              <a:gdLst>
                <a:gd name="T0" fmla="*/ 4 w 14"/>
                <a:gd name="T1" fmla="*/ 2 h 12"/>
                <a:gd name="T2" fmla="*/ 2 w 14"/>
                <a:gd name="T3" fmla="*/ 0 h 12"/>
                <a:gd name="T4" fmla="*/ 0 w 14"/>
                <a:gd name="T5" fmla="*/ 2 h 12"/>
                <a:gd name="T6" fmla="*/ 3 w 14"/>
                <a:gd name="T7" fmla="*/ 3 h 12"/>
                <a:gd name="T8" fmla="*/ 4 w 14"/>
                <a:gd name="T9" fmla="*/ 2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14" y="7"/>
                  </a:moveTo>
                  <a:lnTo>
                    <a:pt x="5" y="0"/>
                  </a:lnTo>
                  <a:lnTo>
                    <a:pt x="0" y="5"/>
                  </a:lnTo>
                  <a:lnTo>
                    <a:pt x="9" y="12"/>
                  </a:lnTo>
                  <a:lnTo>
                    <a:pt x="14" y="7"/>
                  </a:lnTo>
                  <a:close/>
                </a:path>
              </a:pathLst>
            </a:custGeom>
            <a:solidFill>
              <a:srgbClr val="000000"/>
            </a:solidFill>
            <a:ln w="9525">
              <a:solidFill>
                <a:schemeClr val="bg1"/>
              </a:solidFill>
              <a:round/>
              <a:headEnd/>
              <a:tailEnd/>
            </a:ln>
          </p:spPr>
          <p:txBody>
            <a:bodyPr/>
            <a:lstStyle/>
            <a:p>
              <a:endParaRPr lang="en-US"/>
            </a:p>
          </p:txBody>
        </p:sp>
        <p:sp>
          <p:nvSpPr>
            <p:cNvPr id="23764" name="Freeform 126"/>
            <p:cNvSpPr>
              <a:spLocks/>
            </p:cNvSpPr>
            <p:nvPr/>
          </p:nvSpPr>
          <p:spPr bwMode="auto">
            <a:xfrm>
              <a:off x="4948" y="1727"/>
              <a:ext cx="5" cy="5"/>
            </a:xfrm>
            <a:custGeom>
              <a:avLst/>
              <a:gdLst>
                <a:gd name="T0" fmla="*/ 3 w 10"/>
                <a:gd name="T1" fmla="*/ 2 h 9"/>
                <a:gd name="T2" fmla="*/ 1 w 10"/>
                <a:gd name="T3" fmla="*/ 0 h 9"/>
                <a:gd name="T4" fmla="*/ 0 w 10"/>
                <a:gd name="T5" fmla="*/ 1 h 9"/>
                <a:gd name="T6" fmla="*/ 3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1" y="0"/>
                  </a:lnTo>
                  <a:lnTo>
                    <a:pt x="0" y="1"/>
                  </a:lnTo>
                  <a:lnTo>
                    <a:pt x="9" y="9"/>
                  </a:lnTo>
                  <a:lnTo>
                    <a:pt x="10" y="7"/>
                  </a:lnTo>
                  <a:close/>
                </a:path>
              </a:pathLst>
            </a:custGeom>
            <a:solidFill>
              <a:srgbClr val="000000"/>
            </a:solidFill>
            <a:ln w="9525">
              <a:solidFill>
                <a:schemeClr val="bg1"/>
              </a:solidFill>
              <a:round/>
              <a:headEnd/>
              <a:tailEnd/>
            </a:ln>
          </p:spPr>
          <p:txBody>
            <a:bodyPr/>
            <a:lstStyle/>
            <a:p>
              <a:endParaRPr lang="en-US"/>
            </a:p>
          </p:txBody>
        </p:sp>
        <p:sp>
          <p:nvSpPr>
            <p:cNvPr id="23765" name="Freeform 127"/>
            <p:cNvSpPr>
              <a:spLocks/>
            </p:cNvSpPr>
            <p:nvPr/>
          </p:nvSpPr>
          <p:spPr bwMode="auto">
            <a:xfrm>
              <a:off x="4947" y="1729"/>
              <a:ext cx="5" cy="4"/>
            </a:xfrm>
            <a:custGeom>
              <a:avLst/>
              <a:gdLst>
                <a:gd name="T0" fmla="*/ 3 w 10"/>
                <a:gd name="T1" fmla="*/ 1 h 9"/>
                <a:gd name="T2" fmla="*/ 1 w 10"/>
                <a:gd name="T3" fmla="*/ 0 h 9"/>
                <a:gd name="T4" fmla="*/ 0 w 10"/>
                <a:gd name="T5" fmla="*/ 0 h 9"/>
                <a:gd name="T6" fmla="*/ 2 w 10"/>
                <a:gd name="T7" fmla="*/ 2 h 9"/>
                <a:gd name="T8" fmla="*/ 3 w 10"/>
                <a:gd name="T9" fmla="*/ 1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3" y="0"/>
                  </a:lnTo>
                  <a:lnTo>
                    <a:pt x="0" y="3"/>
                  </a:lnTo>
                  <a:lnTo>
                    <a:pt x="8" y="9"/>
                  </a:lnTo>
                  <a:lnTo>
                    <a:pt x="10" y="7"/>
                  </a:lnTo>
                  <a:close/>
                </a:path>
              </a:pathLst>
            </a:custGeom>
            <a:solidFill>
              <a:srgbClr val="000000"/>
            </a:solidFill>
            <a:ln w="9525">
              <a:solidFill>
                <a:schemeClr val="bg1"/>
              </a:solidFill>
              <a:round/>
              <a:headEnd/>
              <a:tailEnd/>
            </a:ln>
          </p:spPr>
          <p:txBody>
            <a:bodyPr/>
            <a:lstStyle/>
            <a:p>
              <a:endParaRPr lang="en-US"/>
            </a:p>
          </p:txBody>
        </p:sp>
        <p:sp>
          <p:nvSpPr>
            <p:cNvPr id="23766" name="Freeform 128"/>
            <p:cNvSpPr>
              <a:spLocks/>
            </p:cNvSpPr>
            <p:nvPr/>
          </p:nvSpPr>
          <p:spPr bwMode="auto">
            <a:xfrm>
              <a:off x="4948" y="1728"/>
              <a:ext cx="4" cy="4"/>
            </a:xfrm>
            <a:custGeom>
              <a:avLst/>
              <a:gdLst>
                <a:gd name="T0" fmla="*/ 2 w 8"/>
                <a:gd name="T1" fmla="*/ 2 h 8"/>
                <a:gd name="T2" fmla="*/ 2 w 8"/>
                <a:gd name="T3" fmla="*/ 2 h 8"/>
                <a:gd name="T4" fmla="*/ 0 w 8"/>
                <a:gd name="T5" fmla="*/ 0 h 8"/>
                <a:gd name="T6" fmla="*/ 1 w 8"/>
                <a:gd name="T7" fmla="*/ 0 h 8"/>
                <a:gd name="T8" fmla="*/ 2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6"/>
                  </a:lnTo>
                  <a:lnTo>
                    <a:pt x="0" y="0"/>
                  </a:lnTo>
                  <a:lnTo>
                    <a:pt x="1" y="0"/>
                  </a:lnTo>
                  <a:lnTo>
                    <a:pt x="8" y="8"/>
                  </a:lnTo>
                  <a:close/>
                </a:path>
              </a:pathLst>
            </a:custGeom>
            <a:solidFill>
              <a:srgbClr val="000000"/>
            </a:solidFill>
            <a:ln w="9525">
              <a:solidFill>
                <a:schemeClr val="bg1"/>
              </a:solidFill>
              <a:round/>
              <a:headEnd/>
              <a:tailEnd/>
            </a:ln>
          </p:spPr>
          <p:txBody>
            <a:bodyPr/>
            <a:lstStyle/>
            <a:p>
              <a:endParaRPr lang="en-US"/>
            </a:p>
          </p:txBody>
        </p:sp>
        <p:sp>
          <p:nvSpPr>
            <p:cNvPr id="23767" name="Freeform 129"/>
            <p:cNvSpPr>
              <a:spLocks/>
            </p:cNvSpPr>
            <p:nvPr/>
          </p:nvSpPr>
          <p:spPr bwMode="auto">
            <a:xfrm>
              <a:off x="4933" y="1741"/>
              <a:ext cx="7" cy="6"/>
            </a:xfrm>
            <a:custGeom>
              <a:avLst/>
              <a:gdLst>
                <a:gd name="T0" fmla="*/ 4 w 13"/>
                <a:gd name="T1" fmla="*/ 2 h 11"/>
                <a:gd name="T2" fmla="*/ 2 w 13"/>
                <a:gd name="T3" fmla="*/ 0 h 11"/>
                <a:gd name="T4" fmla="*/ 0 w 13"/>
                <a:gd name="T5" fmla="*/ 1 h 11"/>
                <a:gd name="T6" fmla="*/ 2 w 13"/>
                <a:gd name="T7" fmla="*/ 3 h 11"/>
                <a:gd name="T8" fmla="*/ 4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6" y="0"/>
                  </a:lnTo>
                  <a:lnTo>
                    <a:pt x="0" y="3"/>
                  </a:lnTo>
                  <a:lnTo>
                    <a:pt x="8" y="11"/>
                  </a:lnTo>
                  <a:lnTo>
                    <a:pt x="13" y="7"/>
                  </a:lnTo>
                  <a:close/>
                </a:path>
              </a:pathLst>
            </a:custGeom>
            <a:solidFill>
              <a:srgbClr val="000000"/>
            </a:solidFill>
            <a:ln w="9525">
              <a:solidFill>
                <a:schemeClr val="bg1"/>
              </a:solidFill>
              <a:round/>
              <a:headEnd/>
              <a:tailEnd/>
            </a:ln>
          </p:spPr>
          <p:txBody>
            <a:bodyPr/>
            <a:lstStyle/>
            <a:p>
              <a:endParaRPr lang="en-US"/>
            </a:p>
          </p:txBody>
        </p:sp>
        <p:sp>
          <p:nvSpPr>
            <p:cNvPr id="23768" name="Freeform 130"/>
            <p:cNvSpPr>
              <a:spLocks/>
            </p:cNvSpPr>
            <p:nvPr/>
          </p:nvSpPr>
          <p:spPr bwMode="auto">
            <a:xfrm>
              <a:off x="4921" y="1755"/>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3" y="0"/>
                  </a:lnTo>
                  <a:lnTo>
                    <a:pt x="0" y="3"/>
                  </a:lnTo>
                  <a:lnTo>
                    <a:pt x="8" y="9"/>
                  </a:lnTo>
                  <a:lnTo>
                    <a:pt x="10" y="7"/>
                  </a:lnTo>
                  <a:close/>
                </a:path>
              </a:pathLst>
            </a:custGeom>
            <a:solidFill>
              <a:srgbClr val="000000"/>
            </a:solidFill>
            <a:ln w="9525">
              <a:solidFill>
                <a:schemeClr val="bg1"/>
              </a:solidFill>
              <a:round/>
              <a:headEnd/>
              <a:tailEnd/>
            </a:ln>
          </p:spPr>
          <p:txBody>
            <a:bodyPr/>
            <a:lstStyle/>
            <a:p>
              <a:endParaRPr lang="en-US"/>
            </a:p>
          </p:txBody>
        </p:sp>
        <p:sp>
          <p:nvSpPr>
            <p:cNvPr id="23769" name="Freeform 131"/>
            <p:cNvSpPr>
              <a:spLocks/>
            </p:cNvSpPr>
            <p:nvPr/>
          </p:nvSpPr>
          <p:spPr bwMode="auto">
            <a:xfrm>
              <a:off x="4920" y="1757"/>
              <a:ext cx="5" cy="3"/>
            </a:xfrm>
            <a:custGeom>
              <a:avLst/>
              <a:gdLst>
                <a:gd name="T0" fmla="*/ 3 w 10"/>
                <a:gd name="T1" fmla="*/ 1 h 8"/>
                <a:gd name="T2" fmla="*/ 1 w 10"/>
                <a:gd name="T3" fmla="*/ 0 h 8"/>
                <a:gd name="T4" fmla="*/ 0 w 10"/>
                <a:gd name="T5" fmla="*/ 0 h 8"/>
                <a:gd name="T6" fmla="*/ 3 w 10"/>
                <a:gd name="T7" fmla="*/ 1 h 8"/>
                <a:gd name="T8" fmla="*/ 3 w 10"/>
                <a:gd name="T9" fmla="*/ 1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lnTo>
                    <a:pt x="1" y="0"/>
                  </a:lnTo>
                  <a:lnTo>
                    <a:pt x="0" y="1"/>
                  </a:lnTo>
                  <a:lnTo>
                    <a:pt x="9" y="8"/>
                  </a:lnTo>
                  <a:lnTo>
                    <a:pt x="10" y="6"/>
                  </a:lnTo>
                  <a:close/>
                </a:path>
              </a:pathLst>
            </a:custGeom>
            <a:solidFill>
              <a:srgbClr val="000000"/>
            </a:solidFill>
            <a:ln w="9525">
              <a:solidFill>
                <a:schemeClr val="bg1"/>
              </a:solidFill>
              <a:round/>
              <a:headEnd/>
              <a:tailEnd/>
            </a:ln>
          </p:spPr>
          <p:txBody>
            <a:bodyPr/>
            <a:lstStyle/>
            <a:p>
              <a:endParaRPr lang="en-US"/>
            </a:p>
          </p:txBody>
        </p:sp>
        <p:sp>
          <p:nvSpPr>
            <p:cNvPr id="23770" name="Freeform 132"/>
            <p:cNvSpPr>
              <a:spLocks/>
            </p:cNvSpPr>
            <p:nvPr/>
          </p:nvSpPr>
          <p:spPr bwMode="auto">
            <a:xfrm>
              <a:off x="4920" y="1756"/>
              <a:ext cx="4" cy="3"/>
            </a:xfrm>
            <a:custGeom>
              <a:avLst/>
              <a:gdLst>
                <a:gd name="T0" fmla="*/ 2 w 9"/>
                <a:gd name="T1" fmla="*/ 2 h 6"/>
                <a:gd name="T2" fmla="*/ 2 w 9"/>
                <a:gd name="T3" fmla="*/ 2 h 6"/>
                <a:gd name="T4" fmla="*/ 0 w 9"/>
                <a:gd name="T5" fmla="*/ 0 h 6"/>
                <a:gd name="T6" fmla="*/ 0 w 9"/>
                <a:gd name="T7" fmla="*/ 0 h 6"/>
                <a:gd name="T8" fmla="*/ 2 w 9"/>
                <a:gd name="T9" fmla="*/ 2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9" y="6"/>
                  </a:lnTo>
                  <a:lnTo>
                    <a:pt x="1" y="0"/>
                  </a:lnTo>
                  <a:lnTo>
                    <a:pt x="0" y="0"/>
                  </a:lnTo>
                  <a:lnTo>
                    <a:pt x="9" y="6"/>
                  </a:lnTo>
                  <a:close/>
                </a:path>
              </a:pathLst>
            </a:custGeom>
            <a:solidFill>
              <a:srgbClr val="000000"/>
            </a:solidFill>
            <a:ln w="9525">
              <a:solidFill>
                <a:schemeClr val="bg1"/>
              </a:solidFill>
              <a:round/>
              <a:headEnd/>
              <a:tailEnd/>
            </a:ln>
          </p:spPr>
          <p:txBody>
            <a:bodyPr/>
            <a:lstStyle/>
            <a:p>
              <a:endParaRPr lang="en-US"/>
            </a:p>
          </p:txBody>
        </p:sp>
        <p:sp>
          <p:nvSpPr>
            <p:cNvPr id="23771" name="Freeform 133"/>
            <p:cNvSpPr>
              <a:spLocks/>
            </p:cNvSpPr>
            <p:nvPr/>
          </p:nvSpPr>
          <p:spPr bwMode="auto">
            <a:xfrm>
              <a:off x="4906" y="1769"/>
              <a:ext cx="6" cy="5"/>
            </a:xfrm>
            <a:custGeom>
              <a:avLst/>
              <a:gdLst>
                <a:gd name="T0" fmla="*/ 3 w 13"/>
                <a:gd name="T1" fmla="*/ 2 h 11"/>
                <a:gd name="T2" fmla="*/ 1 w 13"/>
                <a:gd name="T3" fmla="*/ 0 h 11"/>
                <a:gd name="T4" fmla="*/ 0 w 13"/>
                <a:gd name="T5" fmla="*/ 1 h 11"/>
                <a:gd name="T6" fmla="*/ 2 w 13"/>
                <a:gd name="T7" fmla="*/ 2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8"/>
                  </a:moveTo>
                  <a:lnTo>
                    <a:pt x="5" y="0"/>
                  </a:lnTo>
                  <a:lnTo>
                    <a:pt x="0" y="4"/>
                  </a:lnTo>
                  <a:lnTo>
                    <a:pt x="8" y="11"/>
                  </a:lnTo>
                  <a:lnTo>
                    <a:pt x="13" y="8"/>
                  </a:lnTo>
                  <a:close/>
                </a:path>
              </a:pathLst>
            </a:custGeom>
            <a:solidFill>
              <a:srgbClr val="000000"/>
            </a:solidFill>
            <a:ln w="9525">
              <a:solidFill>
                <a:schemeClr val="bg1"/>
              </a:solidFill>
              <a:round/>
              <a:headEnd/>
              <a:tailEnd/>
            </a:ln>
          </p:spPr>
          <p:txBody>
            <a:bodyPr/>
            <a:lstStyle/>
            <a:p>
              <a:endParaRPr lang="en-US"/>
            </a:p>
          </p:txBody>
        </p:sp>
        <p:sp>
          <p:nvSpPr>
            <p:cNvPr id="23772" name="Freeform 134"/>
            <p:cNvSpPr>
              <a:spLocks/>
            </p:cNvSpPr>
            <p:nvPr/>
          </p:nvSpPr>
          <p:spPr bwMode="auto">
            <a:xfrm>
              <a:off x="4893" y="1782"/>
              <a:ext cx="5" cy="6"/>
            </a:xfrm>
            <a:custGeom>
              <a:avLst/>
              <a:gdLst>
                <a:gd name="T0" fmla="*/ 2 w 12"/>
                <a:gd name="T1" fmla="*/ 2 h 10"/>
                <a:gd name="T2" fmla="*/ 1 w 12"/>
                <a:gd name="T3" fmla="*/ 0 h 10"/>
                <a:gd name="T4" fmla="*/ 0 w 12"/>
                <a:gd name="T5" fmla="*/ 1 h 10"/>
                <a:gd name="T6" fmla="*/ 1 w 12"/>
                <a:gd name="T7" fmla="*/ 4 h 10"/>
                <a:gd name="T8" fmla="*/ 2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4" y="0"/>
                  </a:lnTo>
                  <a:lnTo>
                    <a:pt x="0" y="4"/>
                  </a:lnTo>
                  <a:lnTo>
                    <a:pt x="8" y="10"/>
                  </a:lnTo>
                  <a:lnTo>
                    <a:pt x="12" y="6"/>
                  </a:lnTo>
                  <a:close/>
                </a:path>
              </a:pathLst>
            </a:custGeom>
            <a:solidFill>
              <a:srgbClr val="000000"/>
            </a:solidFill>
            <a:ln w="9525">
              <a:solidFill>
                <a:schemeClr val="bg1"/>
              </a:solidFill>
              <a:round/>
              <a:headEnd/>
              <a:tailEnd/>
            </a:ln>
          </p:spPr>
          <p:txBody>
            <a:bodyPr/>
            <a:lstStyle/>
            <a:p>
              <a:endParaRPr lang="en-US"/>
            </a:p>
          </p:txBody>
        </p:sp>
        <p:sp>
          <p:nvSpPr>
            <p:cNvPr id="23773" name="Freeform 135"/>
            <p:cNvSpPr>
              <a:spLocks/>
            </p:cNvSpPr>
            <p:nvPr/>
          </p:nvSpPr>
          <p:spPr bwMode="auto">
            <a:xfrm>
              <a:off x="4892" y="1784"/>
              <a:ext cx="5" cy="4"/>
            </a:xfrm>
            <a:custGeom>
              <a:avLst/>
              <a:gdLst>
                <a:gd name="T0" fmla="*/ 3 w 10"/>
                <a:gd name="T1" fmla="*/ 2 h 7"/>
                <a:gd name="T2" fmla="*/ 1 w 10"/>
                <a:gd name="T3" fmla="*/ 0 h 7"/>
                <a:gd name="T4" fmla="*/ 0 w 10"/>
                <a:gd name="T5" fmla="*/ 1 h 7"/>
                <a:gd name="T6" fmla="*/ 3 w 10"/>
                <a:gd name="T7" fmla="*/ 2 h 7"/>
                <a:gd name="T8" fmla="*/ 3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6"/>
                  </a:moveTo>
                  <a:lnTo>
                    <a:pt x="1" y="0"/>
                  </a:lnTo>
                  <a:lnTo>
                    <a:pt x="0" y="1"/>
                  </a:lnTo>
                  <a:lnTo>
                    <a:pt x="9" y="7"/>
                  </a:lnTo>
                  <a:lnTo>
                    <a:pt x="10" y="6"/>
                  </a:lnTo>
                  <a:close/>
                </a:path>
              </a:pathLst>
            </a:custGeom>
            <a:solidFill>
              <a:srgbClr val="000000"/>
            </a:solidFill>
            <a:ln w="9525">
              <a:solidFill>
                <a:schemeClr val="bg1"/>
              </a:solidFill>
              <a:round/>
              <a:headEnd/>
              <a:tailEnd/>
            </a:ln>
          </p:spPr>
          <p:txBody>
            <a:bodyPr/>
            <a:lstStyle/>
            <a:p>
              <a:endParaRPr lang="en-US"/>
            </a:p>
          </p:txBody>
        </p:sp>
        <p:sp>
          <p:nvSpPr>
            <p:cNvPr id="23774" name="Freeform 136"/>
            <p:cNvSpPr>
              <a:spLocks/>
            </p:cNvSpPr>
            <p:nvPr/>
          </p:nvSpPr>
          <p:spPr bwMode="auto">
            <a:xfrm>
              <a:off x="4892" y="1784"/>
              <a:ext cx="5" cy="3"/>
            </a:xfrm>
            <a:custGeom>
              <a:avLst/>
              <a:gdLst>
                <a:gd name="T0" fmla="*/ 3 w 9"/>
                <a:gd name="T1" fmla="*/ 1 h 7"/>
                <a:gd name="T2" fmla="*/ 3 w 9"/>
                <a:gd name="T3" fmla="*/ 1 h 7"/>
                <a:gd name="T4" fmla="*/ 1 w 9"/>
                <a:gd name="T5" fmla="*/ 0 h 7"/>
                <a:gd name="T6" fmla="*/ 0 w 9"/>
                <a:gd name="T7" fmla="*/ 0 h 7"/>
                <a:gd name="T8" fmla="*/ 3 w 9"/>
                <a:gd name="T9" fmla="*/ 1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7"/>
                  </a:moveTo>
                  <a:lnTo>
                    <a:pt x="9" y="7"/>
                  </a:lnTo>
                  <a:lnTo>
                    <a:pt x="1" y="0"/>
                  </a:lnTo>
                  <a:lnTo>
                    <a:pt x="0" y="0"/>
                  </a:lnTo>
                  <a:lnTo>
                    <a:pt x="9" y="7"/>
                  </a:lnTo>
                  <a:close/>
                </a:path>
              </a:pathLst>
            </a:custGeom>
            <a:solidFill>
              <a:srgbClr val="000000"/>
            </a:solidFill>
            <a:ln w="9525">
              <a:solidFill>
                <a:schemeClr val="bg1"/>
              </a:solidFill>
              <a:round/>
              <a:headEnd/>
              <a:tailEnd/>
            </a:ln>
          </p:spPr>
          <p:txBody>
            <a:bodyPr/>
            <a:lstStyle/>
            <a:p>
              <a:endParaRPr lang="en-US"/>
            </a:p>
          </p:txBody>
        </p:sp>
        <p:sp>
          <p:nvSpPr>
            <p:cNvPr id="23775" name="Freeform 137"/>
            <p:cNvSpPr>
              <a:spLocks/>
            </p:cNvSpPr>
            <p:nvPr/>
          </p:nvSpPr>
          <p:spPr bwMode="auto">
            <a:xfrm>
              <a:off x="4879" y="1797"/>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3" y="0"/>
                  </a:lnTo>
                  <a:lnTo>
                    <a:pt x="0" y="4"/>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76" name="Freeform 138"/>
            <p:cNvSpPr>
              <a:spLocks/>
            </p:cNvSpPr>
            <p:nvPr/>
          </p:nvSpPr>
          <p:spPr bwMode="auto">
            <a:xfrm>
              <a:off x="4864" y="1810"/>
              <a:ext cx="7" cy="6"/>
            </a:xfrm>
            <a:custGeom>
              <a:avLst/>
              <a:gdLst>
                <a:gd name="T0" fmla="*/ 4 w 13"/>
                <a:gd name="T1" fmla="*/ 2 h 11"/>
                <a:gd name="T2" fmla="*/ 2 w 13"/>
                <a:gd name="T3" fmla="*/ 0 h 11"/>
                <a:gd name="T4" fmla="*/ 0 w 13"/>
                <a:gd name="T5" fmla="*/ 2 h 11"/>
                <a:gd name="T6" fmla="*/ 2 w 13"/>
                <a:gd name="T7" fmla="*/ 3 h 11"/>
                <a:gd name="T8" fmla="*/ 4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6" y="0"/>
                  </a:lnTo>
                  <a:lnTo>
                    <a:pt x="0" y="5"/>
                  </a:lnTo>
                  <a:lnTo>
                    <a:pt x="8"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777" name="Freeform 139"/>
            <p:cNvSpPr>
              <a:spLocks/>
            </p:cNvSpPr>
            <p:nvPr/>
          </p:nvSpPr>
          <p:spPr bwMode="auto">
            <a:xfrm>
              <a:off x="4852" y="1824"/>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lnTo>
                    <a:pt x="3" y="0"/>
                  </a:lnTo>
                  <a:lnTo>
                    <a:pt x="0" y="2"/>
                  </a:lnTo>
                  <a:lnTo>
                    <a:pt x="8" y="9"/>
                  </a:lnTo>
                  <a:lnTo>
                    <a:pt x="10" y="8"/>
                  </a:lnTo>
                  <a:close/>
                </a:path>
              </a:pathLst>
            </a:custGeom>
            <a:solidFill>
              <a:srgbClr val="000000"/>
            </a:solidFill>
            <a:ln w="9525">
              <a:solidFill>
                <a:schemeClr val="bg1"/>
              </a:solidFill>
              <a:round/>
              <a:headEnd/>
              <a:tailEnd/>
            </a:ln>
          </p:spPr>
          <p:txBody>
            <a:bodyPr/>
            <a:lstStyle/>
            <a:p>
              <a:endParaRPr lang="en-US"/>
            </a:p>
          </p:txBody>
        </p:sp>
        <p:sp>
          <p:nvSpPr>
            <p:cNvPr id="23778" name="Freeform 140"/>
            <p:cNvSpPr>
              <a:spLocks/>
            </p:cNvSpPr>
            <p:nvPr/>
          </p:nvSpPr>
          <p:spPr bwMode="auto">
            <a:xfrm>
              <a:off x="4850" y="1825"/>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2" y="0"/>
                  </a:lnTo>
                  <a:lnTo>
                    <a:pt x="0" y="2"/>
                  </a:lnTo>
                  <a:lnTo>
                    <a:pt x="7" y="9"/>
                  </a:lnTo>
                  <a:lnTo>
                    <a:pt x="10" y="6"/>
                  </a:lnTo>
                  <a:close/>
                </a:path>
              </a:pathLst>
            </a:custGeom>
            <a:solidFill>
              <a:srgbClr val="000000"/>
            </a:solidFill>
            <a:ln w="9525">
              <a:solidFill>
                <a:schemeClr val="bg1"/>
              </a:solidFill>
              <a:round/>
              <a:headEnd/>
              <a:tailEnd/>
            </a:ln>
          </p:spPr>
          <p:txBody>
            <a:bodyPr/>
            <a:lstStyle/>
            <a:p>
              <a:endParaRPr lang="en-US"/>
            </a:p>
          </p:txBody>
        </p:sp>
        <p:sp>
          <p:nvSpPr>
            <p:cNvPr id="23779" name="Freeform 141"/>
            <p:cNvSpPr>
              <a:spLocks/>
            </p:cNvSpPr>
            <p:nvPr/>
          </p:nvSpPr>
          <p:spPr bwMode="auto">
            <a:xfrm>
              <a:off x="4852" y="1825"/>
              <a:ext cx="3" cy="4"/>
            </a:xfrm>
            <a:custGeom>
              <a:avLst/>
              <a:gdLst>
                <a:gd name="T0" fmla="*/ 1 w 8"/>
                <a:gd name="T1" fmla="*/ 2 h 7"/>
                <a:gd name="T2" fmla="*/ 1 w 8"/>
                <a:gd name="T3" fmla="*/ 2 h 7"/>
                <a:gd name="T4" fmla="*/ 0 w 8"/>
                <a:gd name="T5" fmla="*/ 0 h 7"/>
                <a:gd name="T6" fmla="*/ 0 w 8"/>
                <a:gd name="T7" fmla="*/ 0 h 7"/>
                <a:gd name="T8" fmla="*/ 1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7"/>
                  </a:moveTo>
                  <a:lnTo>
                    <a:pt x="8" y="6"/>
                  </a:lnTo>
                  <a:lnTo>
                    <a:pt x="0" y="0"/>
                  </a:lnTo>
                  <a:lnTo>
                    <a:pt x="8" y="7"/>
                  </a:lnTo>
                  <a:close/>
                </a:path>
              </a:pathLst>
            </a:custGeom>
            <a:solidFill>
              <a:srgbClr val="000000"/>
            </a:solidFill>
            <a:ln w="9525">
              <a:solidFill>
                <a:schemeClr val="bg1"/>
              </a:solidFill>
              <a:round/>
              <a:headEnd/>
              <a:tailEnd/>
            </a:ln>
          </p:spPr>
          <p:txBody>
            <a:bodyPr/>
            <a:lstStyle/>
            <a:p>
              <a:endParaRPr lang="en-US"/>
            </a:p>
          </p:txBody>
        </p:sp>
        <p:sp>
          <p:nvSpPr>
            <p:cNvPr id="23780" name="Freeform 142"/>
            <p:cNvSpPr>
              <a:spLocks/>
            </p:cNvSpPr>
            <p:nvPr/>
          </p:nvSpPr>
          <p:spPr bwMode="auto">
            <a:xfrm>
              <a:off x="4836" y="1838"/>
              <a:ext cx="7" cy="6"/>
            </a:xfrm>
            <a:custGeom>
              <a:avLst/>
              <a:gdLst>
                <a:gd name="T0" fmla="*/ 4 w 12"/>
                <a:gd name="T1" fmla="*/ 2 h 13"/>
                <a:gd name="T2" fmla="*/ 2 w 12"/>
                <a:gd name="T3" fmla="*/ 0 h 13"/>
                <a:gd name="T4" fmla="*/ 0 w 12"/>
                <a:gd name="T5" fmla="*/ 1 h 13"/>
                <a:gd name="T6" fmla="*/ 2 w 12"/>
                <a:gd name="T7" fmla="*/ 3 h 13"/>
                <a:gd name="T8" fmla="*/ 4 w 12"/>
                <a:gd name="T9" fmla="*/ 2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8"/>
                  </a:moveTo>
                  <a:lnTo>
                    <a:pt x="5" y="0"/>
                  </a:lnTo>
                  <a:lnTo>
                    <a:pt x="0" y="5"/>
                  </a:lnTo>
                  <a:lnTo>
                    <a:pt x="7" y="13"/>
                  </a:lnTo>
                  <a:lnTo>
                    <a:pt x="12" y="8"/>
                  </a:lnTo>
                  <a:close/>
                </a:path>
              </a:pathLst>
            </a:custGeom>
            <a:solidFill>
              <a:srgbClr val="000000"/>
            </a:solidFill>
            <a:ln w="9525">
              <a:solidFill>
                <a:schemeClr val="bg1"/>
              </a:solidFill>
              <a:round/>
              <a:headEnd/>
              <a:tailEnd/>
            </a:ln>
          </p:spPr>
          <p:txBody>
            <a:bodyPr/>
            <a:lstStyle/>
            <a:p>
              <a:endParaRPr lang="en-US"/>
            </a:p>
          </p:txBody>
        </p:sp>
        <p:sp>
          <p:nvSpPr>
            <p:cNvPr id="23781" name="Freeform 143"/>
            <p:cNvSpPr>
              <a:spLocks/>
            </p:cNvSpPr>
            <p:nvPr/>
          </p:nvSpPr>
          <p:spPr bwMode="auto">
            <a:xfrm>
              <a:off x="4822" y="1853"/>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8"/>
                  </a:moveTo>
                  <a:lnTo>
                    <a:pt x="5" y="0"/>
                  </a:lnTo>
                  <a:lnTo>
                    <a:pt x="0" y="4"/>
                  </a:lnTo>
                  <a:lnTo>
                    <a:pt x="7" y="12"/>
                  </a:lnTo>
                  <a:lnTo>
                    <a:pt x="12" y="8"/>
                  </a:lnTo>
                  <a:close/>
                </a:path>
              </a:pathLst>
            </a:custGeom>
            <a:solidFill>
              <a:srgbClr val="000000"/>
            </a:solidFill>
            <a:ln w="9525">
              <a:solidFill>
                <a:schemeClr val="bg1"/>
              </a:solidFill>
              <a:round/>
              <a:headEnd/>
              <a:tailEnd/>
            </a:ln>
          </p:spPr>
          <p:txBody>
            <a:bodyPr/>
            <a:lstStyle/>
            <a:p>
              <a:endParaRPr lang="en-US"/>
            </a:p>
          </p:txBody>
        </p:sp>
        <p:sp>
          <p:nvSpPr>
            <p:cNvPr id="23782" name="Freeform 144"/>
            <p:cNvSpPr>
              <a:spLocks/>
            </p:cNvSpPr>
            <p:nvPr/>
          </p:nvSpPr>
          <p:spPr bwMode="auto">
            <a:xfrm>
              <a:off x="4807" y="1867"/>
              <a:ext cx="7" cy="6"/>
            </a:xfrm>
            <a:custGeom>
              <a:avLst/>
              <a:gdLst>
                <a:gd name="T0" fmla="*/ 4 w 12"/>
                <a:gd name="T1" fmla="*/ 2 h 12"/>
                <a:gd name="T2" fmla="*/ 2 w 12"/>
                <a:gd name="T3" fmla="*/ 0 h 12"/>
                <a:gd name="T4" fmla="*/ 0 w 12"/>
                <a:gd name="T5" fmla="*/ 2 h 12"/>
                <a:gd name="T6" fmla="*/ 2 w 12"/>
                <a:gd name="T7" fmla="*/ 3 h 12"/>
                <a:gd name="T8" fmla="*/ 4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7"/>
                  </a:moveTo>
                  <a:lnTo>
                    <a:pt x="5" y="0"/>
                  </a:lnTo>
                  <a:lnTo>
                    <a:pt x="0" y="6"/>
                  </a:lnTo>
                  <a:lnTo>
                    <a:pt x="7" y="12"/>
                  </a:lnTo>
                  <a:lnTo>
                    <a:pt x="12" y="7"/>
                  </a:lnTo>
                  <a:close/>
                </a:path>
              </a:pathLst>
            </a:custGeom>
            <a:solidFill>
              <a:srgbClr val="000000"/>
            </a:solidFill>
            <a:ln w="9525">
              <a:solidFill>
                <a:schemeClr val="bg1"/>
              </a:solidFill>
              <a:round/>
              <a:headEnd/>
              <a:tailEnd/>
            </a:ln>
          </p:spPr>
          <p:txBody>
            <a:bodyPr/>
            <a:lstStyle/>
            <a:p>
              <a:endParaRPr lang="en-US"/>
            </a:p>
          </p:txBody>
        </p:sp>
        <p:sp>
          <p:nvSpPr>
            <p:cNvPr id="23783" name="Freeform 145"/>
            <p:cNvSpPr>
              <a:spLocks/>
            </p:cNvSpPr>
            <p:nvPr/>
          </p:nvSpPr>
          <p:spPr bwMode="auto">
            <a:xfrm>
              <a:off x="4810" y="1867"/>
              <a:ext cx="4" cy="3"/>
            </a:xfrm>
            <a:custGeom>
              <a:avLst/>
              <a:gdLst>
                <a:gd name="T0" fmla="*/ 2 w 7"/>
                <a:gd name="T1" fmla="*/ 1 h 8"/>
                <a:gd name="T2" fmla="*/ 2 w 7"/>
                <a:gd name="T3" fmla="*/ 1 h 8"/>
                <a:gd name="T4" fmla="*/ 0 w 7"/>
                <a:gd name="T5" fmla="*/ 0 h 8"/>
                <a:gd name="T6" fmla="*/ 0 w 7"/>
                <a:gd name="T7" fmla="*/ 0 h 8"/>
                <a:gd name="T8" fmla="*/ 2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7" y="7"/>
                  </a:lnTo>
                  <a:lnTo>
                    <a:pt x="0" y="0"/>
                  </a:lnTo>
                  <a:lnTo>
                    <a:pt x="7" y="8"/>
                  </a:lnTo>
                  <a:close/>
                </a:path>
              </a:pathLst>
            </a:custGeom>
            <a:solidFill>
              <a:srgbClr val="000000"/>
            </a:solidFill>
            <a:ln w="9525">
              <a:solidFill>
                <a:schemeClr val="bg1"/>
              </a:solidFill>
              <a:round/>
              <a:headEnd/>
              <a:tailEnd/>
            </a:ln>
          </p:spPr>
          <p:txBody>
            <a:bodyPr/>
            <a:lstStyle/>
            <a:p>
              <a:endParaRPr lang="en-US"/>
            </a:p>
          </p:txBody>
        </p:sp>
        <p:sp>
          <p:nvSpPr>
            <p:cNvPr id="23784" name="Freeform 146"/>
            <p:cNvSpPr>
              <a:spLocks/>
            </p:cNvSpPr>
            <p:nvPr/>
          </p:nvSpPr>
          <p:spPr bwMode="auto">
            <a:xfrm>
              <a:off x="4793" y="1881"/>
              <a:ext cx="7" cy="6"/>
            </a:xfrm>
            <a:custGeom>
              <a:avLst/>
              <a:gdLst>
                <a:gd name="T0" fmla="*/ 4 w 12"/>
                <a:gd name="T1" fmla="*/ 2 h 12"/>
                <a:gd name="T2" fmla="*/ 2 w 12"/>
                <a:gd name="T3" fmla="*/ 0 h 12"/>
                <a:gd name="T4" fmla="*/ 0 w 12"/>
                <a:gd name="T5" fmla="*/ 1 h 12"/>
                <a:gd name="T6" fmla="*/ 2 w 12"/>
                <a:gd name="T7" fmla="*/ 3 h 12"/>
                <a:gd name="T8" fmla="*/ 4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8"/>
                  </a:moveTo>
                  <a:lnTo>
                    <a:pt x="5" y="0"/>
                  </a:lnTo>
                  <a:lnTo>
                    <a:pt x="0" y="4"/>
                  </a:lnTo>
                  <a:lnTo>
                    <a:pt x="7" y="12"/>
                  </a:lnTo>
                  <a:lnTo>
                    <a:pt x="12" y="8"/>
                  </a:lnTo>
                  <a:close/>
                </a:path>
              </a:pathLst>
            </a:custGeom>
            <a:solidFill>
              <a:srgbClr val="000000"/>
            </a:solidFill>
            <a:ln w="9525">
              <a:solidFill>
                <a:schemeClr val="bg1"/>
              </a:solidFill>
              <a:round/>
              <a:headEnd/>
              <a:tailEnd/>
            </a:ln>
          </p:spPr>
          <p:txBody>
            <a:bodyPr/>
            <a:lstStyle/>
            <a:p>
              <a:endParaRPr lang="en-US"/>
            </a:p>
          </p:txBody>
        </p:sp>
        <p:sp>
          <p:nvSpPr>
            <p:cNvPr id="23785" name="Freeform 147"/>
            <p:cNvSpPr>
              <a:spLocks/>
            </p:cNvSpPr>
            <p:nvPr/>
          </p:nvSpPr>
          <p:spPr bwMode="auto">
            <a:xfrm>
              <a:off x="4779" y="1896"/>
              <a:ext cx="7" cy="5"/>
            </a:xfrm>
            <a:custGeom>
              <a:avLst/>
              <a:gdLst>
                <a:gd name="T0" fmla="*/ 4 w 13"/>
                <a:gd name="T1" fmla="*/ 1 h 12"/>
                <a:gd name="T2" fmla="*/ 1 w 13"/>
                <a:gd name="T3" fmla="*/ 0 h 12"/>
                <a:gd name="T4" fmla="*/ 0 w 13"/>
                <a:gd name="T5" fmla="*/ 1 h 12"/>
                <a:gd name="T6" fmla="*/ 3 w 13"/>
                <a:gd name="T7" fmla="*/ 2 h 12"/>
                <a:gd name="T8" fmla="*/ 4 w 13"/>
                <a:gd name="T9" fmla="*/ 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7"/>
                  </a:moveTo>
                  <a:lnTo>
                    <a:pt x="4" y="0"/>
                  </a:lnTo>
                  <a:lnTo>
                    <a:pt x="0" y="6"/>
                  </a:lnTo>
                  <a:lnTo>
                    <a:pt x="9" y="12"/>
                  </a:lnTo>
                  <a:lnTo>
                    <a:pt x="13" y="7"/>
                  </a:lnTo>
                  <a:close/>
                </a:path>
              </a:pathLst>
            </a:custGeom>
            <a:solidFill>
              <a:srgbClr val="000000"/>
            </a:solidFill>
            <a:ln w="9525">
              <a:solidFill>
                <a:schemeClr val="bg1"/>
              </a:solidFill>
              <a:round/>
              <a:headEnd/>
              <a:tailEnd/>
            </a:ln>
          </p:spPr>
          <p:txBody>
            <a:bodyPr/>
            <a:lstStyle/>
            <a:p>
              <a:endParaRPr lang="en-US"/>
            </a:p>
          </p:txBody>
        </p:sp>
        <p:sp>
          <p:nvSpPr>
            <p:cNvPr id="23786" name="Freeform 148"/>
            <p:cNvSpPr>
              <a:spLocks/>
            </p:cNvSpPr>
            <p:nvPr/>
          </p:nvSpPr>
          <p:spPr bwMode="auto">
            <a:xfrm>
              <a:off x="4767" y="1909"/>
              <a:ext cx="4" cy="4"/>
            </a:xfrm>
            <a:custGeom>
              <a:avLst/>
              <a:gdLst>
                <a:gd name="T0" fmla="*/ 2 w 8"/>
                <a:gd name="T1" fmla="*/ 2 h 9"/>
                <a:gd name="T2" fmla="*/ 1 w 8"/>
                <a:gd name="T3" fmla="*/ 0 h 9"/>
                <a:gd name="T4" fmla="*/ 0 w 8"/>
                <a:gd name="T5" fmla="*/ 0 h 9"/>
                <a:gd name="T6" fmla="*/ 2 w 8"/>
                <a:gd name="T7" fmla="*/ 2 h 9"/>
                <a:gd name="T8" fmla="*/ 2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lnTo>
                    <a:pt x="1" y="0"/>
                  </a:lnTo>
                  <a:lnTo>
                    <a:pt x="0" y="1"/>
                  </a:lnTo>
                  <a:lnTo>
                    <a:pt x="7" y="9"/>
                  </a:lnTo>
                  <a:lnTo>
                    <a:pt x="8" y="8"/>
                  </a:lnTo>
                  <a:close/>
                </a:path>
              </a:pathLst>
            </a:custGeom>
            <a:solidFill>
              <a:srgbClr val="000000"/>
            </a:solidFill>
            <a:ln w="9525">
              <a:solidFill>
                <a:schemeClr val="bg1"/>
              </a:solidFill>
              <a:round/>
              <a:headEnd/>
              <a:tailEnd/>
            </a:ln>
          </p:spPr>
          <p:txBody>
            <a:bodyPr/>
            <a:lstStyle/>
            <a:p>
              <a:endParaRPr lang="en-US"/>
            </a:p>
          </p:txBody>
        </p:sp>
        <p:sp>
          <p:nvSpPr>
            <p:cNvPr id="23787" name="Freeform 149"/>
            <p:cNvSpPr>
              <a:spLocks/>
            </p:cNvSpPr>
            <p:nvPr/>
          </p:nvSpPr>
          <p:spPr bwMode="auto">
            <a:xfrm>
              <a:off x="4765" y="1910"/>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3"/>
                  </a:lnTo>
                  <a:lnTo>
                    <a:pt x="7"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788" name="Freeform 150"/>
            <p:cNvSpPr>
              <a:spLocks/>
            </p:cNvSpPr>
            <p:nvPr/>
          </p:nvSpPr>
          <p:spPr bwMode="auto">
            <a:xfrm>
              <a:off x="4767" y="1910"/>
              <a:ext cx="4" cy="3"/>
            </a:xfrm>
            <a:custGeom>
              <a:avLst/>
              <a:gdLst>
                <a:gd name="T0" fmla="*/ 2 w 7"/>
                <a:gd name="T1" fmla="*/ 1 h 8"/>
                <a:gd name="T2" fmla="*/ 2 w 7"/>
                <a:gd name="T3" fmla="*/ 1 h 8"/>
                <a:gd name="T4" fmla="*/ 0 w 7"/>
                <a:gd name="T5" fmla="*/ 0 h 8"/>
                <a:gd name="T6" fmla="*/ 0 w 7"/>
                <a:gd name="T7" fmla="*/ 0 h 8"/>
                <a:gd name="T8" fmla="*/ 2 w 7"/>
                <a:gd name="T9" fmla="*/ 1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7" y="7"/>
                  </a:lnTo>
                  <a:lnTo>
                    <a:pt x="0" y="0"/>
                  </a:lnTo>
                  <a:lnTo>
                    <a:pt x="7" y="8"/>
                  </a:lnTo>
                  <a:close/>
                </a:path>
              </a:pathLst>
            </a:custGeom>
            <a:solidFill>
              <a:srgbClr val="000000"/>
            </a:solidFill>
            <a:ln w="9525">
              <a:solidFill>
                <a:schemeClr val="bg1"/>
              </a:solidFill>
              <a:round/>
              <a:headEnd/>
              <a:tailEnd/>
            </a:ln>
          </p:spPr>
          <p:txBody>
            <a:bodyPr/>
            <a:lstStyle/>
            <a:p>
              <a:endParaRPr lang="en-US"/>
            </a:p>
          </p:txBody>
        </p:sp>
        <p:sp>
          <p:nvSpPr>
            <p:cNvPr id="23789" name="Freeform 151"/>
            <p:cNvSpPr>
              <a:spLocks/>
            </p:cNvSpPr>
            <p:nvPr/>
          </p:nvSpPr>
          <p:spPr bwMode="auto">
            <a:xfrm>
              <a:off x="4751" y="1924"/>
              <a:ext cx="6" cy="5"/>
            </a:xfrm>
            <a:custGeom>
              <a:avLst/>
              <a:gdLst>
                <a:gd name="T0" fmla="*/ 3 w 13"/>
                <a:gd name="T1" fmla="*/ 1 h 12"/>
                <a:gd name="T2" fmla="*/ 1 w 13"/>
                <a:gd name="T3" fmla="*/ 0 h 12"/>
                <a:gd name="T4" fmla="*/ 0 w 13"/>
                <a:gd name="T5" fmla="*/ 1 h 12"/>
                <a:gd name="T6" fmla="*/ 1 w 13"/>
                <a:gd name="T7" fmla="*/ 2 h 12"/>
                <a:gd name="T8" fmla="*/ 3 w 13"/>
                <a:gd name="T9" fmla="*/ 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6"/>
                  </a:moveTo>
                  <a:lnTo>
                    <a:pt x="5" y="0"/>
                  </a:lnTo>
                  <a:lnTo>
                    <a:pt x="0" y="5"/>
                  </a:lnTo>
                  <a:lnTo>
                    <a:pt x="7" y="12"/>
                  </a:lnTo>
                  <a:lnTo>
                    <a:pt x="13" y="6"/>
                  </a:lnTo>
                  <a:close/>
                </a:path>
              </a:pathLst>
            </a:custGeom>
            <a:solidFill>
              <a:srgbClr val="000000"/>
            </a:solidFill>
            <a:ln w="9525">
              <a:solidFill>
                <a:schemeClr val="bg1"/>
              </a:solidFill>
              <a:round/>
              <a:headEnd/>
              <a:tailEnd/>
            </a:ln>
          </p:spPr>
          <p:txBody>
            <a:bodyPr/>
            <a:lstStyle/>
            <a:p>
              <a:endParaRPr lang="en-US"/>
            </a:p>
          </p:txBody>
        </p:sp>
        <p:sp>
          <p:nvSpPr>
            <p:cNvPr id="23790" name="Freeform 152"/>
            <p:cNvSpPr>
              <a:spLocks/>
            </p:cNvSpPr>
            <p:nvPr/>
          </p:nvSpPr>
          <p:spPr bwMode="auto">
            <a:xfrm>
              <a:off x="4737" y="1938"/>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7"/>
                  </a:moveTo>
                  <a:lnTo>
                    <a:pt x="4" y="0"/>
                  </a:lnTo>
                  <a:lnTo>
                    <a:pt x="0" y="4"/>
                  </a:lnTo>
                  <a:lnTo>
                    <a:pt x="8" y="10"/>
                  </a:lnTo>
                  <a:lnTo>
                    <a:pt x="11" y="7"/>
                  </a:lnTo>
                  <a:close/>
                </a:path>
              </a:pathLst>
            </a:custGeom>
            <a:solidFill>
              <a:srgbClr val="000000"/>
            </a:solidFill>
            <a:ln w="9525">
              <a:solidFill>
                <a:schemeClr val="bg1"/>
              </a:solidFill>
              <a:round/>
              <a:headEnd/>
              <a:tailEnd/>
            </a:ln>
          </p:spPr>
          <p:txBody>
            <a:bodyPr/>
            <a:lstStyle/>
            <a:p>
              <a:endParaRPr lang="en-US"/>
            </a:p>
          </p:txBody>
        </p:sp>
        <p:sp>
          <p:nvSpPr>
            <p:cNvPr id="23791" name="Freeform 153"/>
            <p:cNvSpPr>
              <a:spLocks/>
            </p:cNvSpPr>
            <p:nvPr/>
          </p:nvSpPr>
          <p:spPr bwMode="auto">
            <a:xfrm>
              <a:off x="4723" y="1952"/>
              <a:ext cx="6" cy="5"/>
            </a:xfrm>
            <a:custGeom>
              <a:avLst/>
              <a:gdLst>
                <a:gd name="T0" fmla="*/ 3 w 12"/>
                <a:gd name="T1" fmla="*/ 2 h 10"/>
                <a:gd name="T2" fmla="*/ 1 w 12"/>
                <a:gd name="T3" fmla="*/ 0 h 10"/>
                <a:gd name="T4" fmla="*/ 0 w 12"/>
                <a:gd name="T5" fmla="*/ 1 h 10"/>
                <a:gd name="T6" fmla="*/ 2 w 12"/>
                <a:gd name="T7" fmla="*/ 3 h 10"/>
                <a:gd name="T8" fmla="*/ 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4" y="0"/>
                  </a:lnTo>
                  <a:lnTo>
                    <a:pt x="0" y="4"/>
                  </a:lnTo>
                  <a:lnTo>
                    <a:pt x="8" y="10"/>
                  </a:lnTo>
                  <a:lnTo>
                    <a:pt x="12" y="6"/>
                  </a:lnTo>
                  <a:close/>
                </a:path>
              </a:pathLst>
            </a:custGeom>
            <a:solidFill>
              <a:srgbClr val="000000"/>
            </a:solidFill>
            <a:ln w="9525">
              <a:solidFill>
                <a:schemeClr val="bg1"/>
              </a:solidFill>
              <a:round/>
              <a:headEnd/>
              <a:tailEnd/>
            </a:ln>
          </p:spPr>
          <p:txBody>
            <a:bodyPr/>
            <a:lstStyle/>
            <a:p>
              <a:endParaRPr lang="en-US"/>
            </a:p>
          </p:txBody>
        </p:sp>
        <p:sp>
          <p:nvSpPr>
            <p:cNvPr id="23792" name="Freeform 154"/>
            <p:cNvSpPr>
              <a:spLocks/>
            </p:cNvSpPr>
            <p:nvPr/>
          </p:nvSpPr>
          <p:spPr bwMode="auto">
            <a:xfrm>
              <a:off x="4710" y="1966"/>
              <a:ext cx="5" cy="4"/>
            </a:xfrm>
            <a:custGeom>
              <a:avLst/>
              <a:gdLst>
                <a:gd name="T0" fmla="*/ 3 w 10"/>
                <a:gd name="T1" fmla="*/ 1 h 9"/>
                <a:gd name="T2" fmla="*/ 1 w 10"/>
                <a:gd name="T3" fmla="*/ 0 h 9"/>
                <a:gd name="T4" fmla="*/ 0 w 10"/>
                <a:gd name="T5" fmla="*/ 0 h 9"/>
                <a:gd name="T6" fmla="*/ 2 w 10"/>
                <a:gd name="T7" fmla="*/ 2 h 9"/>
                <a:gd name="T8" fmla="*/ 3 w 10"/>
                <a:gd name="T9" fmla="*/ 1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2" y="0"/>
                  </a:lnTo>
                  <a:lnTo>
                    <a:pt x="0" y="2"/>
                  </a:lnTo>
                  <a:lnTo>
                    <a:pt x="7" y="9"/>
                  </a:lnTo>
                  <a:lnTo>
                    <a:pt x="10" y="6"/>
                  </a:lnTo>
                  <a:close/>
                </a:path>
              </a:pathLst>
            </a:custGeom>
            <a:solidFill>
              <a:srgbClr val="000000"/>
            </a:solidFill>
            <a:ln w="9525">
              <a:solidFill>
                <a:schemeClr val="bg1"/>
              </a:solidFill>
              <a:round/>
              <a:headEnd/>
              <a:tailEnd/>
            </a:ln>
          </p:spPr>
          <p:txBody>
            <a:bodyPr/>
            <a:lstStyle/>
            <a:p>
              <a:endParaRPr lang="en-US"/>
            </a:p>
          </p:txBody>
        </p:sp>
        <p:sp>
          <p:nvSpPr>
            <p:cNvPr id="23793" name="Freeform 155"/>
            <p:cNvSpPr>
              <a:spLocks/>
            </p:cNvSpPr>
            <p:nvPr/>
          </p:nvSpPr>
          <p:spPr bwMode="auto">
            <a:xfrm>
              <a:off x="4709" y="1967"/>
              <a:ext cx="5" cy="4"/>
            </a:xfrm>
            <a:custGeom>
              <a:avLst/>
              <a:gdLst>
                <a:gd name="T0" fmla="*/ 3 w 9"/>
                <a:gd name="T1" fmla="*/ 2 h 8"/>
                <a:gd name="T2" fmla="*/ 1 w 9"/>
                <a:gd name="T3" fmla="*/ 0 h 8"/>
                <a:gd name="T4" fmla="*/ 0 w 9"/>
                <a:gd name="T5" fmla="*/ 1 h 8"/>
                <a:gd name="T6" fmla="*/ 2 w 9"/>
                <a:gd name="T7" fmla="*/ 2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2" y="0"/>
                  </a:lnTo>
                  <a:lnTo>
                    <a:pt x="0" y="2"/>
                  </a:lnTo>
                  <a:lnTo>
                    <a:pt x="8" y="8"/>
                  </a:lnTo>
                  <a:lnTo>
                    <a:pt x="9" y="7"/>
                  </a:lnTo>
                  <a:close/>
                </a:path>
              </a:pathLst>
            </a:custGeom>
            <a:solidFill>
              <a:srgbClr val="000000"/>
            </a:solidFill>
            <a:ln w="9525">
              <a:solidFill>
                <a:schemeClr val="bg1"/>
              </a:solidFill>
              <a:round/>
              <a:headEnd/>
              <a:tailEnd/>
            </a:ln>
          </p:spPr>
          <p:txBody>
            <a:bodyPr/>
            <a:lstStyle/>
            <a:p>
              <a:endParaRPr lang="en-US"/>
            </a:p>
          </p:txBody>
        </p:sp>
        <p:sp>
          <p:nvSpPr>
            <p:cNvPr id="23794" name="Freeform 156"/>
            <p:cNvSpPr>
              <a:spLocks/>
            </p:cNvSpPr>
            <p:nvPr/>
          </p:nvSpPr>
          <p:spPr bwMode="auto">
            <a:xfrm>
              <a:off x="4710" y="1967"/>
              <a:ext cx="4" cy="3"/>
            </a:xfrm>
            <a:custGeom>
              <a:avLst/>
              <a:gdLst>
                <a:gd name="T0" fmla="*/ 2 w 7"/>
                <a:gd name="T1" fmla="*/ 1 h 7"/>
                <a:gd name="T2" fmla="*/ 2 w 7"/>
                <a:gd name="T3" fmla="*/ 1 h 7"/>
                <a:gd name="T4" fmla="*/ 0 w 7"/>
                <a:gd name="T5" fmla="*/ 0 h 7"/>
                <a:gd name="T6" fmla="*/ 0 w 7"/>
                <a:gd name="T7" fmla="*/ 0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7"/>
                  </a:moveTo>
                  <a:lnTo>
                    <a:pt x="7" y="7"/>
                  </a:lnTo>
                  <a:lnTo>
                    <a:pt x="0" y="0"/>
                  </a:lnTo>
                  <a:lnTo>
                    <a:pt x="7" y="7"/>
                  </a:lnTo>
                  <a:close/>
                </a:path>
              </a:pathLst>
            </a:custGeom>
            <a:solidFill>
              <a:srgbClr val="000000"/>
            </a:solidFill>
            <a:ln w="9525">
              <a:solidFill>
                <a:schemeClr val="bg1"/>
              </a:solidFill>
              <a:round/>
              <a:headEnd/>
              <a:tailEnd/>
            </a:ln>
          </p:spPr>
          <p:txBody>
            <a:bodyPr/>
            <a:lstStyle/>
            <a:p>
              <a:endParaRPr lang="en-US"/>
            </a:p>
          </p:txBody>
        </p:sp>
        <p:sp>
          <p:nvSpPr>
            <p:cNvPr id="23795" name="Freeform 157"/>
            <p:cNvSpPr>
              <a:spLocks/>
            </p:cNvSpPr>
            <p:nvPr/>
          </p:nvSpPr>
          <p:spPr bwMode="auto">
            <a:xfrm>
              <a:off x="4695" y="1980"/>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796" name="Freeform 158"/>
            <p:cNvSpPr>
              <a:spLocks/>
            </p:cNvSpPr>
            <p:nvPr/>
          </p:nvSpPr>
          <p:spPr bwMode="auto">
            <a:xfrm>
              <a:off x="4697" y="1979"/>
              <a:ext cx="4" cy="3"/>
            </a:xfrm>
            <a:custGeom>
              <a:avLst/>
              <a:gdLst>
                <a:gd name="T0" fmla="*/ 2 w 8"/>
                <a:gd name="T1" fmla="*/ 2 h 6"/>
                <a:gd name="T2" fmla="*/ 2 w 8"/>
                <a:gd name="T3" fmla="*/ 2 h 6"/>
                <a:gd name="T4" fmla="*/ 0 w 8"/>
                <a:gd name="T5" fmla="*/ 0 h 6"/>
                <a:gd name="T6" fmla="*/ 0 w 8"/>
                <a:gd name="T7" fmla="*/ 0 h 6"/>
                <a:gd name="T8" fmla="*/ 2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797" name="Freeform 159"/>
            <p:cNvSpPr>
              <a:spLocks/>
            </p:cNvSpPr>
            <p:nvPr/>
          </p:nvSpPr>
          <p:spPr bwMode="auto">
            <a:xfrm>
              <a:off x="4681" y="1994"/>
              <a:ext cx="7" cy="6"/>
            </a:xfrm>
            <a:custGeom>
              <a:avLst/>
              <a:gdLst>
                <a:gd name="T0" fmla="*/ 4 w 12"/>
                <a:gd name="T1" fmla="*/ 2 h 11"/>
                <a:gd name="T2" fmla="*/ 1 w 12"/>
                <a:gd name="T3" fmla="*/ 0 h 11"/>
                <a:gd name="T4" fmla="*/ 0 w 12"/>
                <a:gd name="T5" fmla="*/ 2 h 11"/>
                <a:gd name="T6" fmla="*/ 3 w 12"/>
                <a:gd name="T7" fmla="*/ 3 h 11"/>
                <a:gd name="T8" fmla="*/ 4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6"/>
                  </a:moveTo>
                  <a:lnTo>
                    <a:pt x="3" y="0"/>
                  </a:lnTo>
                  <a:lnTo>
                    <a:pt x="0" y="5"/>
                  </a:lnTo>
                  <a:lnTo>
                    <a:pt x="8" y="11"/>
                  </a:lnTo>
                  <a:lnTo>
                    <a:pt x="12" y="6"/>
                  </a:lnTo>
                  <a:close/>
                </a:path>
              </a:pathLst>
            </a:custGeom>
            <a:solidFill>
              <a:srgbClr val="000000"/>
            </a:solidFill>
            <a:ln w="9525">
              <a:solidFill>
                <a:schemeClr val="bg1"/>
              </a:solidFill>
              <a:round/>
              <a:headEnd/>
              <a:tailEnd/>
            </a:ln>
          </p:spPr>
          <p:txBody>
            <a:bodyPr/>
            <a:lstStyle/>
            <a:p>
              <a:endParaRPr lang="en-US"/>
            </a:p>
          </p:txBody>
        </p:sp>
        <p:sp>
          <p:nvSpPr>
            <p:cNvPr id="23798" name="Freeform 160"/>
            <p:cNvSpPr>
              <a:spLocks/>
            </p:cNvSpPr>
            <p:nvPr/>
          </p:nvSpPr>
          <p:spPr bwMode="auto">
            <a:xfrm>
              <a:off x="4667" y="2008"/>
              <a:ext cx="6" cy="5"/>
            </a:xfrm>
            <a:custGeom>
              <a:avLst/>
              <a:gdLst>
                <a:gd name="T0" fmla="*/ 3 w 11"/>
                <a:gd name="T1" fmla="*/ 1 h 11"/>
                <a:gd name="T2" fmla="*/ 1 w 11"/>
                <a:gd name="T3" fmla="*/ 0 h 11"/>
                <a:gd name="T4" fmla="*/ 0 w 11"/>
                <a:gd name="T5" fmla="*/ 1 h 11"/>
                <a:gd name="T6" fmla="*/ 2 w 11"/>
                <a:gd name="T7" fmla="*/ 2 h 11"/>
                <a:gd name="T8" fmla="*/ 3 w 11"/>
                <a:gd name="T9" fmla="*/ 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7"/>
                  </a:moveTo>
                  <a:lnTo>
                    <a:pt x="4" y="0"/>
                  </a:lnTo>
                  <a:lnTo>
                    <a:pt x="0" y="4"/>
                  </a:lnTo>
                  <a:lnTo>
                    <a:pt x="7" y="11"/>
                  </a:lnTo>
                  <a:lnTo>
                    <a:pt x="11" y="7"/>
                  </a:lnTo>
                  <a:close/>
                </a:path>
              </a:pathLst>
            </a:custGeom>
            <a:solidFill>
              <a:srgbClr val="000000"/>
            </a:solidFill>
            <a:ln w="9525">
              <a:solidFill>
                <a:schemeClr val="bg1"/>
              </a:solidFill>
              <a:round/>
              <a:headEnd/>
              <a:tailEnd/>
            </a:ln>
          </p:spPr>
          <p:txBody>
            <a:bodyPr/>
            <a:lstStyle/>
            <a:p>
              <a:endParaRPr lang="en-US"/>
            </a:p>
          </p:txBody>
        </p:sp>
        <p:sp>
          <p:nvSpPr>
            <p:cNvPr id="23799" name="Freeform 161"/>
            <p:cNvSpPr>
              <a:spLocks/>
            </p:cNvSpPr>
            <p:nvPr/>
          </p:nvSpPr>
          <p:spPr bwMode="auto">
            <a:xfrm>
              <a:off x="4653" y="2022"/>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7"/>
                  </a:moveTo>
                  <a:lnTo>
                    <a:pt x="5" y="0"/>
                  </a:lnTo>
                  <a:lnTo>
                    <a:pt x="0" y="5"/>
                  </a:lnTo>
                  <a:lnTo>
                    <a:pt x="7" y="12"/>
                  </a:lnTo>
                  <a:lnTo>
                    <a:pt x="12" y="7"/>
                  </a:lnTo>
                  <a:close/>
                </a:path>
              </a:pathLst>
            </a:custGeom>
            <a:solidFill>
              <a:srgbClr val="000000"/>
            </a:solidFill>
            <a:ln w="9525">
              <a:solidFill>
                <a:schemeClr val="bg1"/>
              </a:solidFill>
              <a:round/>
              <a:headEnd/>
              <a:tailEnd/>
            </a:ln>
          </p:spPr>
          <p:txBody>
            <a:bodyPr/>
            <a:lstStyle/>
            <a:p>
              <a:endParaRPr lang="en-US"/>
            </a:p>
          </p:txBody>
        </p:sp>
        <p:sp>
          <p:nvSpPr>
            <p:cNvPr id="23800" name="Freeform 162"/>
            <p:cNvSpPr>
              <a:spLocks/>
            </p:cNvSpPr>
            <p:nvPr/>
          </p:nvSpPr>
          <p:spPr bwMode="auto">
            <a:xfrm>
              <a:off x="4640" y="2035"/>
              <a:ext cx="5" cy="6"/>
            </a:xfrm>
            <a:custGeom>
              <a:avLst/>
              <a:gdLst>
                <a:gd name="T0" fmla="*/ 2 w 11"/>
                <a:gd name="T1" fmla="*/ 2 h 11"/>
                <a:gd name="T2" fmla="*/ 1 w 11"/>
                <a:gd name="T3" fmla="*/ 0 h 11"/>
                <a:gd name="T4" fmla="*/ 0 w 11"/>
                <a:gd name="T5" fmla="*/ 1 h 11"/>
                <a:gd name="T6" fmla="*/ 2 w 11"/>
                <a:gd name="T7" fmla="*/ 3 h 11"/>
                <a:gd name="T8" fmla="*/ 2 w 11"/>
                <a:gd name="T9" fmla="*/ 2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7"/>
                  </a:moveTo>
                  <a:lnTo>
                    <a:pt x="4" y="0"/>
                  </a:lnTo>
                  <a:lnTo>
                    <a:pt x="0" y="4"/>
                  </a:lnTo>
                  <a:lnTo>
                    <a:pt x="8" y="11"/>
                  </a:lnTo>
                  <a:lnTo>
                    <a:pt x="11" y="7"/>
                  </a:lnTo>
                  <a:close/>
                </a:path>
              </a:pathLst>
            </a:custGeom>
            <a:solidFill>
              <a:srgbClr val="000000"/>
            </a:solidFill>
            <a:ln w="9525">
              <a:solidFill>
                <a:schemeClr val="bg1"/>
              </a:solidFill>
              <a:round/>
              <a:headEnd/>
              <a:tailEnd/>
            </a:ln>
          </p:spPr>
          <p:txBody>
            <a:bodyPr/>
            <a:lstStyle/>
            <a:p>
              <a:endParaRPr lang="en-US"/>
            </a:p>
          </p:txBody>
        </p:sp>
        <p:sp>
          <p:nvSpPr>
            <p:cNvPr id="23801" name="Freeform 163"/>
            <p:cNvSpPr>
              <a:spLocks/>
            </p:cNvSpPr>
            <p:nvPr/>
          </p:nvSpPr>
          <p:spPr bwMode="auto">
            <a:xfrm>
              <a:off x="4626" y="2049"/>
              <a:ext cx="5" cy="5"/>
            </a:xfrm>
            <a:custGeom>
              <a:avLst/>
              <a:gdLst>
                <a:gd name="T0" fmla="*/ 3 w 10"/>
                <a:gd name="T1" fmla="*/ 2 h 9"/>
                <a:gd name="T2" fmla="*/ 1 w 10"/>
                <a:gd name="T3" fmla="*/ 0 h 9"/>
                <a:gd name="T4" fmla="*/ 0 w 10"/>
                <a:gd name="T5" fmla="*/ 1 h 9"/>
                <a:gd name="T6" fmla="*/ 2 w 10"/>
                <a:gd name="T7" fmla="*/ 3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2" y="0"/>
                  </a:lnTo>
                  <a:lnTo>
                    <a:pt x="0" y="3"/>
                  </a:lnTo>
                  <a:lnTo>
                    <a:pt x="7" y="9"/>
                  </a:lnTo>
                  <a:lnTo>
                    <a:pt x="10" y="6"/>
                  </a:lnTo>
                  <a:close/>
                </a:path>
              </a:pathLst>
            </a:custGeom>
            <a:solidFill>
              <a:srgbClr val="000000"/>
            </a:solidFill>
            <a:ln w="9525">
              <a:solidFill>
                <a:schemeClr val="bg1"/>
              </a:solidFill>
              <a:round/>
              <a:headEnd/>
              <a:tailEnd/>
            </a:ln>
          </p:spPr>
          <p:txBody>
            <a:bodyPr/>
            <a:lstStyle/>
            <a:p>
              <a:endParaRPr lang="en-US"/>
            </a:p>
          </p:txBody>
        </p:sp>
        <p:sp>
          <p:nvSpPr>
            <p:cNvPr id="23802" name="Freeform 164"/>
            <p:cNvSpPr>
              <a:spLocks/>
            </p:cNvSpPr>
            <p:nvPr/>
          </p:nvSpPr>
          <p:spPr bwMode="auto">
            <a:xfrm>
              <a:off x="4626" y="2051"/>
              <a:ext cx="5" cy="4"/>
            </a:xfrm>
            <a:custGeom>
              <a:avLst/>
              <a:gdLst>
                <a:gd name="T0" fmla="*/ 3 w 10"/>
                <a:gd name="T1" fmla="*/ 2 h 7"/>
                <a:gd name="T2" fmla="*/ 1 w 10"/>
                <a:gd name="T3" fmla="*/ 0 h 7"/>
                <a:gd name="T4" fmla="*/ 0 w 10"/>
                <a:gd name="T5" fmla="*/ 1 h 7"/>
                <a:gd name="T6" fmla="*/ 3 w 10"/>
                <a:gd name="T7" fmla="*/ 2 h 7"/>
                <a:gd name="T8" fmla="*/ 3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6"/>
                  </a:moveTo>
                  <a:lnTo>
                    <a:pt x="2" y="0"/>
                  </a:lnTo>
                  <a:lnTo>
                    <a:pt x="0" y="1"/>
                  </a:lnTo>
                  <a:lnTo>
                    <a:pt x="9" y="7"/>
                  </a:lnTo>
                  <a:lnTo>
                    <a:pt x="10" y="6"/>
                  </a:lnTo>
                  <a:close/>
                </a:path>
              </a:pathLst>
            </a:custGeom>
            <a:solidFill>
              <a:srgbClr val="000000"/>
            </a:solidFill>
            <a:ln w="9525">
              <a:solidFill>
                <a:schemeClr val="bg1"/>
              </a:solidFill>
              <a:round/>
              <a:headEnd/>
              <a:tailEnd/>
            </a:ln>
          </p:spPr>
          <p:txBody>
            <a:bodyPr/>
            <a:lstStyle/>
            <a:p>
              <a:endParaRPr lang="en-US"/>
            </a:p>
          </p:txBody>
        </p:sp>
        <p:sp>
          <p:nvSpPr>
            <p:cNvPr id="23803" name="Freeform 165"/>
            <p:cNvSpPr>
              <a:spLocks/>
            </p:cNvSpPr>
            <p:nvPr/>
          </p:nvSpPr>
          <p:spPr bwMode="auto">
            <a:xfrm>
              <a:off x="4626" y="2050"/>
              <a:ext cx="4" cy="3"/>
            </a:xfrm>
            <a:custGeom>
              <a:avLst/>
              <a:gdLst>
                <a:gd name="T0" fmla="*/ 2 w 9"/>
                <a:gd name="T1" fmla="*/ 1 h 7"/>
                <a:gd name="T2" fmla="*/ 2 w 9"/>
                <a:gd name="T3" fmla="*/ 1 h 7"/>
                <a:gd name="T4" fmla="*/ 0 w 9"/>
                <a:gd name="T5" fmla="*/ 0 h 7"/>
                <a:gd name="T6" fmla="*/ 0 w 9"/>
                <a:gd name="T7" fmla="*/ 0 h 7"/>
                <a:gd name="T8" fmla="*/ 2 w 9"/>
                <a:gd name="T9" fmla="*/ 1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7"/>
                  </a:moveTo>
                  <a:lnTo>
                    <a:pt x="9" y="7"/>
                  </a:lnTo>
                  <a:lnTo>
                    <a:pt x="2" y="0"/>
                  </a:lnTo>
                  <a:lnTo>
                    <a:pt x="0" y="0"/>
                  </a:lnTo>
                  <a:lnTo>
                    <a:pt x="9" y="7"/>
                  </a:lnTo>
                  <a:close/>
                </a:path>
              </a:pathLst>
            </a:custGeom>
            <a:solidFill>
              <a:srgbClr val="000000"/>
            </a:solidFill>
            <a:ln w="9525">
              <a:solidFill>
                <a:schemeClr val="bg1"/>
              </a:solidFill>
              <a:round/>
              <a:headEnd/>
              <a:tailEnd/>
            </a:ln>
          </p:spPr>
          <p:txBody>
            <a:bodyPr/>
            <a:lstStyle/>
            <a:p>
              <a:endParaRPr lang="en-US"/>
            </a:p>
          </p:txBody>
        </p:sp>
        <p:sp>
          <p:nvSpPr>
            <p:cNvPr id="23804" name="Freeform 166"/>
            <p:cNvSpPr>
              <a:spLocks/>
            </p:cNvSpPr>
            <p:nvPr/>
          </p:nvSpPr>
          <p:spPr bwMode="auto">
            <a:xfrm>
              <a:off x="4613" y="2063"/>
              <a:ext cx="4" cy="4"/>
            </a:xfrm>
            <a:custGeom>
              <a:avLst/>
              <a:gdLst>
                <a:gd name="T0" fmla="*/ 2 w 9"/>
                <a:gd name="T1" fmla="*/ 2 h 8"/>
                <a:gd name="T2" fmla="*/ 0 w 9"/>
                <a:gd name="T3" fmla="*/ 0 h 8"/>
                <a:gd name="T4" fmla="*/ 0 w 9"/>
                <a:gd name="T5" fmla="*/ 1 h 8"/>
                <a:gd name="T6" fmla="*/ 2 w 9"/>
                <a:gd name="T7" fmla="*/ 2 h 8"/>
                <a:gd name="T8" fmla="*/ 2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1" y="0"/>
                  </a:lnTo>
                  <a:lnTo>
                    <a:pt x="0" y="1"/>
                  </a:lnTo>
                  <a:lnTo>
                    <a:pt x="8" y="8"/>
                  </a:lnTo>
                  <a:lnTo>
                    <a:pt x="9" y="7"/>
                  </a:lnTo>
                  <a:close/>
                </a:path>
              </a:pathLst>
            </a:custGeom>
            <a:solidFill>
              <a:srgbClr val="000000"/>
            </a:solidFill>
            <a:ln w="9525">
              <a:solidFill>
                <a:schemeClr val="bg1"/>
              </a:solidFill>
              <a:round/>
              <a:headEnd/>
              <a:tailEnd/>
            </a:ln>
          </p:spPr>
          <p:txBody>
            <a:bodyPr/>
            <a:lstStyle/>
            <a:p>
              <a:endParaRPr lang="en-US"/>
            </a:p>
          </p:txBody>
        </p:sp>
        <p:sp>
          <p:nvSpPr>
            <p:cNvPr id="23805" name="Freeform 167"/>
            <p:cNvSpPr>
              <a:spLocks/>
            </p:cNvSpPr>
            <p:nvPr/>
          </p:nvSpPr>
          <p:spPr bwMode="auto">
            <a:xfrm>
              <a:off x="4612" y="2064"/>
              <a:ext cx="5" cy="4"/>
            </a:xfrm>
            <a:custGeom>
              <a:avLst/>
              <a:gdLst>
                <a:gd name="T0" fmla="*/ 2 w 11"/>
                <a:gd name="T1" fmla="*/ 1 h 9"/>
                <a:gd name="T2" fmla="*/ 0 w 11"/>
                <a:gd name="T3" fmla="*/ 0 h 9"/>
                <a:gd name="T4" fmla="*/ 0 w 11"/>
                <a:gd name="T5" fmla="*/ 0 h 9"/>
                <a:gd name="T6" fmla="*/ 2 w 11"/>
                <a:gd name="T7" fmla="*/ 2 h 9"/>
                <a:gd name="T8" fmla="*/ 2 w 11"/>
                <a:gd name="T9" fmla="*/ 1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6"/>
                  </a:moveTo>
                  <a:lnTo>
                    <a:pt x="3" y="0"/>
                  </a:lnTo>
                  <a:lnTo>
                    <a:pt x="0" y="3"/>
                  </a:lnTo>
                  <a:lnTo>
                    <a:pt x="8" y="9"/>
                  </a:lnTo>
                  <a:lnTo>
                    <a:pt x="11" y="6"/>
                  </a:lnTo>
                  <a:close/>
                </a:path>
              </a:pathLst>
            </a:custGeom>
            <a:solidFill>
              <a:srgbClr val="000000"/>
            </a:solidFill>
            <a:ln w="9525">
              <a:solidFill>
                <a:schemeClr val="bg1"/>
              </a:solidFill>
              <a:round/>
              <a:headEnd/>
              <a:tailEnd/>
            </a:ln>
          </p:spPr>
          <p:txBody>
            <a:bodyPr/>
            <a:lstStyle/>
            <a:p>
              <a:endParaRPr lang="en-US"/>
            </a:p>
          </p:txBody>
        </p:sp>
        <p:sp>
          <p:nvSpPr>
            <p:cNvPr id="23806" name="Freeform 168"/>
            <p:cNvSpPr>
              <a:spLocks/>
            </p:cNvSpPr>
            <p:nvPr/>
          </p:nvSpPr>
          <p:spPr bwMode="auto">
            <a:xfrm>
              <a:off x="4613" y="2063"/>
              <a:ext cx="4" cy="4"/>
            </a:xfrm>
            <a:custGeom>
              <a:avLst/>
              <a:gdLst>
                <a:gd name="T0" fmla="*/ 2 w 8"/>
                <a:gd name="T1" fmla="*/ 2 h 7"/>
                <a:gd name="T2" fmla="*/ 2 w 8"/>
                <a:gd name="T3" fmla="*/ 2 h 7"/>
                <a:gd name="T4" fmla="*/ 0 w 8"/>
                <a:gd name="T5" fmla="*/ 0 h 7"/>
                <a:gd name="T6" fmla="*/ 0 w 8"/>
                <a:gd name="T7" fmla="*/ 0 h 7"/>
                <a:gd name="T8" fmla="*/ 2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7"/>
                  </a:moveTo>
                  <a:lnTo>
                    <a:pt x="8" y="6"/>
                  </a:lnTo>
                  <a:lnTo>
                    <a:pt x="0" y="0"/>
                  </a:lnTo>
                  <a:lnTo>
                    <a:pt x="8" y="7"/>
                  </a:lnTo>
                  <a:close/>
                </a:path>
              </a:pathLst>
            </a:custGeom>
            <a:solidFill>
              <a:srgbClr val="000000"/>
            </a:solidFill>
            <a:ln w="9525">
              <a:solidFill>
                <a:schemeClr val="bg1"/>
              </a:solidFill>
              <a:round/>
              <a:headEnd/>
              <a:tailEnd/>
            </a:ln>
          </p:spPr>
          <p:txBody>
            <a:bodyPr/>
            <a:lstStyle/>
            <a:p>
              <a:endParaRPr lang="en-US"/>
            </a:p>
          </p:txBody>
        </p:sp>
        <p:sp>
          <p:nvSpPr>
            <p:cNvPr id="23807" name="Freeform 169"/>
            <p:cNvSpPr>
              <a:spLocks/>
            </p:cNvSpPr>
            <p:nvPr/>
          </p:nvSpPr>
          <p:spPr bwMode="auto">
            <a:xfrm>
              <a:off x="4598" y="2077"/>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8"/>
                  </a:moveTo>
                  <a:lnTo>
                    <a:pt x="5" y="0"/>
                  </a:lnTo>
                  <a:lnTo>
                    <a:pt x="0" y="4"/>
                  </a:lnTo>
                  <a:lnTo>
                    <a:pt x="7" y="12"/>
                  </a:lnTo>
                  <a:lnTo>
                    <a:pt x="12" y="8"/>
                  </a:lnTo>
                  <a:close/>
                </a:path>
              </a:pathLst>
            </a:custGeom>
            <a:solidFill>
              <a:srgbClr val="000000"/>
            </a:solidFill>
            <a:ln w="9525">
              <a:solidFill>
                <a:schemeClr val="bg1"/>
              </a:solidFill>
              <a:round/>
              <a:headEnd/>
              <a:tailEnd/>
            </a:ln>
          </p:spPr>
          <p:txBody>
            <a:bodyPr/>
            <a:lstStyle/>
            <a:p>
              <a:endParaRPr lang="en-US"/>
            </a:p>
          </p:txBody>
        </p:sp>
        <p:sp>
          <p:nvSpPr>
            <p:cNvPr id="23808" name="Freeform 170"/>
            <p:cNvSpPr>
              <a:spLocks/>
            </p:cNvSpPr>
            <p:nvPr/>
          </p:nvSpPr>
          <p:spPr bwMode="auto">
            <a:xfrm>
              <a:off x="4600" y="2077"/>
              <a:ext cx="4" cy="3"/>
            </a:xfrm>
            <a:custGeom>
              <a:avLst/>
              <a:gdLst>
                <a:gd name="T0" fmla="*/ 2 w 9"/>
                <a:gd name="T1" fmla="*/ 1 h 8"/>
                <a:gd name="T2" fmla="*/ 2 w 9"/>
                <a:gd name="T3" fmla="*/ 1 h 8"/>
                <a:gd name="T4" fmla="*/ 0 w 9"/>
                <a:gd name="T5" fmla="*/ 0 h 8"/>
                <a:gd name="T6" fmla="*/ 0 w 9"/>
                <a:gd name="T7" fmla="*/ 0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9" y="8"/>
                  </a:lnTo>
                  <a:lnTo>
                    <a:pt x="0" y="0"/>
                  </a:lnTo>
                  <a:lnTo>
                    <a:pt x="2" y="0"/>
                  </a:lnTo>
                  <a:lnTo>
                    <a:pt x="9" y="7"/>
                  </a:lnTo>
                  <a:close/>
                </a:path>
              </a:pathLst>
            </a:custGeom>
            <a:solidFill>
              <a:srgbClr val="000000"/>
            </a:solidFill>
            <a:ln w="9525">
              <a:solidFill>
                <a:schemeClr val="bg1"/>
              </a:solidFill>
              <a:round/>
              <a:headEnd/>
              <a:tailEnd/>
            </a:ln>
          </p:spPr>
          <p:txBody>
            <a:bodyPr/>
            <a:lstStyle/>
            <a:p>
              <a:endParaRPr lang="en-US"/>
            </a:p>
          </p:txBody>
        </p:sp>
        <p:sp>
          <p:nvSpPr>
            <p:cNvPr id="23809" name="Freeform 171"/>
            <p:cNvSpPr>
              <a:spLocks/>
            </p:cNvSpPr>
            <p:nvPr/>
          </p:nvSpPr>
          <p:spPr bwMode="auto">
            <a:xfrm>
              <a:off x="4584" y="2091"/>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7"/>
                  </a:moveTo>
                  <a:lnTo>
                    <a:pt x="5" y="0"/>
                  </a:lnTo>
                  <a:lnTo>
                    <a:pt x="0" y="5"/>
                  </a:lnTo>
                  <a:lnTo>
                    <a:pt x="7" y="12"/>
                  </a:lnTo>
                  <a:lnTo>
                    <a:pt x="12" y="7"/>
                  </a:lnTo>
                  <a:close/>
                </a:path>
              </a:pathLst>
            </a:custGeom>
            <a:solidFill>
              <a:srgbClr val="000000"/>
            </a:solidFill>
            <a:ln w="9525">
              <a:solidFill>
                <a:schemeClr val="bg1"/>
              </a:solidFill>
              <a:round/>
              <a:headEnd/>
              <a:tailEnd/>
            </a:ln>
          </p:spPr>
          <p:txBody>
            <a:bodyPr/>
            <a:lstStyle/>
            <a:p>
              <a:endParaRPr lang="en-US"/>
            </a:p>
          </p:txBody>
        </p:sp>
        <p:sp>
          <p:nvSpPr>
            <p:cNvPr id="23810" name="Freeform 172"/>
            <p:cNvSpPr>
              <a:spLocks/>
            </p:cNvSpPr>
            <p:nvPr/>
          </p:nvSpPr>
          <p:spPr bwMode="auto">
            <a:xfrm>
              <a:off x="4570" y="2105"/>
              <a:ext cx="6" cy="5"/>
            </a:xfrm>
            <a:custGeom>
              <a:avLst/>
              <a:gdLst>
                <a:gd name="T0" fmla="*/ 3 w 12"/>
                <a:gd name="T1" fmla="*/ 2 h 11"/>
                <a:gd name="T2" fmla="*/ 2 w 12"/>
                <a:gd name="T3" fmla="*/ 0 h 11"/>
                <a:gd name="T4" fmla="*/ 0 w 12"/>
                <a:gd name="T5" fmla="*/ 1 h 11"/>
                <a:gd name="T6" fmla="*/ 2 w 12"/>
                <a:gd name="T7" fmla="*/ 2 h 11"/>
                <a:gd name="T8" fmla="*/ 3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8"/>
                  </a:moveTo>
                  <a:lnTo>
                    <a:pt x="5" y="0"/>
                  </a:lnTo>
                  <a:lnTo>
                    <a:pt x="0" y="4"/>
                  </a:lnTo>
                  <a:lnTo>
                    <a:pt x="7" y="11"/>
                  </a:lnTo>
                  <a:lnTo>
                    <a:pt x="12" y="8"/>
                  </a:lnTo>
                  <a:close/>
                </a:path>
              </a:pathLst>
            </a:custGeom>
            <a:solidFill>
              <a:srgbClr val="000000"/>
            </a:solidFill>
            <a:ln w="9525">
              <a:solidFill>
                <a:schemeClr val="bg1"/>
              </a:solidFill>
              <a:round/>
              <a:headEnd/>
              <a:tailEnd/>
            </a:ln>
          </p:spPr>
          <p:txBody>
            <a:bodyPr/>
            <a:lstStyle/>
            <a:p>
              <a:endParaRPr lang="en-US"/>
            </a:p>
          </p:txBody>
        </p:sp>
        <p:sp>
          <p:nvSpPr>
            <p:cNvPr id="23811" name="Freeform 173"/>
            <p:cNvSpPr>
              <a:spLocks/>
            </p:cNvSpPr>
            <p:nvPr/>
          </p:nvSpPr>
          <p:spPr bwMode="auto">
            <a:xfrm>
              <a:off x="4557" y="2118"/>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4" y="0"/>
                  </a:lnTo>
                  <a:lnTo>
                    <a:pt x="0" y="5"/>
                  </a:lnTo>
                  <a:lnTo>
                    <a:pt x="9"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12" name="Freeform 174"/>
            <p:cNvSpPr>
              <a:spLocks/>
            </p:cNvSpPr>
            <p:nvPr/>
          </p:nvSpPr>
          <p:spPr bwMode="auto">
            <a:xfrm>
              <a:off x="4542" y="2132"/>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13" name="Freeform 175"/>
            <p:cNvSpPr>
              <a:spLocks/>
            </p:cNvSpPr>
            <p:nvPr/>
          </p:nvSpPr>
          <p:spPr bwMode="auto">
            <a:xfrm>
              <a:off x="4529" y="2146"/>
              <a:ext cx="6" cy="6"/>
            </a:xfrm>
            <a:custGeom>
              <a:avLst/>
              <a:gdLst>
                <a:gd name="T0" fmla="*/ 3 w 12"/>
                <a:gd name="T1" fmla="*/ 2 h 11"/>
                <a:gd name="T2" fmla="*/ 1 w 12"/>
                <a:gd name="T3" fmla="*/ 0 h 11"/>
                <a:gd name="T4" fmla="*/ 0 w 12"/>
                <a:gd name="T5" fmla="*/ 2 h 11"/>
                <a:gd name="T6" fmla="*/ 2 w 12"/>
                <a:gd name="T7" fmla="*/ 3 h 11"/>
                <a:gd name="T8" fmla="*/ 3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6"/>
                  </a:moveTo>
                  <a:lnTo>
                    <a:pt x="3" y="0"/>
                  </a:lnTo>
                  <a:lnTo>
                    <a:pt x="0" y="5"/>
                  </a:lnTo>
                  <a:lnTo>
                    <a:pt x="8" y="11"/>
                  </a:lnTo>
                  <a:lnTo>
                    <a:pt x="12" y="6"/>
                  </a:lnTo>
                  <a:close/>
                </a:path>
              </a:pathLst>
            </a:custGeom>
            <a:solidFill>
              <a:srgbClr val="000000"/>
            </a:solidFill>
            <a:ln w="9525">
              <a:solidFill>
                <a:schemeClr val="bg1"/>
              </a:solidFill>
              <a:round/>
              <a:headEnd/>
              <a:tailEnd/>
            </a:ln>
          </p:spPr>
          <p:txBody>
            <a:bodyPr/>
            <a:lstStyle/>
            <a:p>
              <a:endParaRPr lang="en-US"/>
            </a:p>
          </p:txBody>
        </p:sp>
        <p:sp>
          <p:nvSpPr>
            <p:cNvPr id="23814" name="Freeform 176"/>
            <p:cNvSpPr>
              <a:spLocks/>
            </p:cNvSpPr>
            <p:nvPr/>
          </p:nvSpPr>
          <p:spPr bwMode="auto">
            <a:xfrm>
              <a:off x="4515" y="2160"/>
              <a:ext cx="6" cy="5"/>
            </a:xfrm>
            <a:custGeom>
              <a:avLst/>
              <a:gdLst>
                <a:gd name="T0" fmla="*/ 4 w 10"/>
                <a:gd name="T1" fmla="*/ 2 h 9"/>
                <a:gd name="T2" fmla="*/ 1 w 10"/>
                <a:gd name="T3" fmla="*/ 0 h 9"/>
                <a:gd name="T4" fmla="*/ 0 w 10"/>
                <a:gd name="T5" fmla="*/ 1 h 9"/>
                <a:gd name="T6" fmla="*/ 3 w 10"/>
                <a:gd name="T7" fmla="*/ 3 h 9"/>
                <a:gd name="T8" fmla="*/ 4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2" y="0"/>
                  </a:lnTo>
                  <a:lnTo>
                    <a:pt x="0" y="3"/>
                  </a:lnTo>
                  <a:lnTo>
                    <a:pt x="8" y="9"/>
                  </a:lnTo>
                  <a:lnTo>
                    <a:pt x="10" y="7"/>
                  </a:lnTo>
                  <a:close/>
                </a:path>
              </a:pathLst>
            </a:custGeom>
            <a:solidFill>
              <a:srgbClr val="000000"/>
            </a:solidFill>
            <a:ln w="9525">
              <a:solidFill>
                <a:schemeClr val="bg1"/>
              </a:solidFill>
              <a:round/>
              <a:headEnd/>
              <a:tailEnd/>
            </a:ln>
          </p:spPr>
          <p:txBody>
            <a:bodyPr/>
            <a:lstStyle/>
            <a:p>
              <a:endParaRPr lang="en-US"/>
            </a:p>
          </p:txBody>
        </p:sp>
        <p:sp>
          <p:nvSpPr>
            <p:cNvPr id="23815" name="Freeform 177"/>
            <p:cNvSpPr>
              <a:spLocks/>
            </p:cNvSpPr>
            <p:nvPr/>
          </p:nvSpPr>
          <p:spPr bwMode="auto">
            <a:xfrm>
              <a:off x="4515" y="2161"/>
              <a:ext cx="4" cy="4"/>
            </a:xfrm>
            <a:custGeom>
              <a:avLst/>
              <a:gdLst>
                <a:gd name="T0" fmla="*/ 2 w 9"/>
                <a:gd name="T1" fmla="*/ 2 h 8"/>
                <a:gd name="T2" fmla="*/ 0 w 9"/>
                <a:gd name="T3" fmla="*/ 0 h 8"/>
                <a:gd name="T4" fmla="*/ 0 w 9"/>
                <a:gd name="T5" fmla="*/ 1 h 8"/>
                <a:gd name="T6" fmla="*/ 1 w 9"/>
                <a:gd name="T7" fmla="*/ 2 h 8"/>
                <a:gd name="T8" fmla="*/ 2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1" y="0"/>
                  </a:lnTo>
                  <a:lnTo>
                    <a:pt x="0" y="1"/>
                  </a:lnTo>
                  <a:lnTo>
                    <a:pt x="7" y="8"/>
                  </a:lnTo>
                  <a:lnTo>
                    <a:pt x="9" y="6"/>
                  </a:lnTo>
                  <a:close/>
                </a:path>
              </a:pathLst>
            </a:custGeom>
            <a:solidFill>
              <a:srgbClr val="000000"/>
            </a:solidFill>
            <a:ln w="9525">
              <a:solidFill>
                <a:schemeClr val="bg1"/>
              </a:solidFill>
              <a:round/>
              <a:headEnd/>
              <a:tailEnd/>
            </a:ln>
          </p:spPr>
          <p:txBody>
            <a:bodyPr/>
            <a:lstStyle/>
            <a:p>
              <a:endParaRPr lang="en-US"/>
            </a:p>
          </p:txBody>
        </p:sp>
        <p:sp>
          <p:nvSpPr>
            <p:cNvPr id="23816" name="Freeform 178"/>
            <p:cNvSpPr>
              <a:spLocks/>
            </p:cNvSpPr>
            <p:nvPr/>
          </p:nvSpPr>
          <p:spPr bwMode="auto">
            <a:xfrm>
              <a:off x="4515" y="2161"/>
              <a:ext cx="4" cy="3"/>
            </a:xfrm>
            <a:custGeom>
              <a:avLst/>
              <a:gdLst>
                <a:gd name="T0" fmla="*/ 2 w 8"/>
                <a:gd name="T1" fmla="*/ 2 h 6"/>
                <a:gd name="T2" fmla="*/ 2 w 8"/>
                <a:gd name="T3" fmla="*/ 2 h 6"/>
                <a:gd name="T4" fmla="*/ 0 w 8"/>
                <a:gd name="T5" fmla="*/ 0 h 6"/>
                <a:gd name="T6" fmla="*/ 0 w 8"/>
                <a:gd name="T7" fmla="*/ 0 h 6"/>
                <a:gd name="T8" fmla="*/ 2 w 8"/>
                <a:gd name="T9" fmla="*/ 2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8" y="6"/>
                  </a:lnTo>
                  <a:lnTo>
                    <a:pt x="0" y="0"/>
                  </a:lnTo>
                  <a:lnTo>
                    <a:pt x="8" y="6"/>
                  </a:lnTo>
                  <a:close/>
                </a:path>
              </a:pathLst>
            </a:custGeom>
            <a:solidFill>
              <a:srgbClr val="000000"/>
            </a:solidFill>
            <a:ln w="9525">
              <a:solidFill>
                <a:schemeClr val="bg1"/>
              </a:solidFill>
              <a:round/>
              <a:headEnd/>
              <a:tailEnd/>
            </a:ln>
          </p:spPr>
          <p:txBody>
            <a:bodyPr/>
            <a:lstStyle/>
            <a:p>
              <a:endParaRPr lang="en-US"/>
            </a:p>
          </p:txBody>
        </p:sp>
        <p:sp>
          <p:nvSpPr>
            <p:cNvPr id="23817" name="Freeform 179"/>
            <p:cNvSpPr>
              <a:spLocks/>
            </p:cNvSpPr>
            <p:nvPr/>
          </p:nvSpPr>
          <p:spPr bwMode="auto">
            <a:xfrm>
              <a:off x="4503" y="2174"/>
              <a:ext cx="5" cy="4"/>
            </a:xfrm>
            <a:custGeom>
              <a:avLst/>
              <a:gdLst>
                <a:gd name="T0" fmla="*/ 3 w 10"/>
                <a:gd name="T1" fmla="*/ 2 h 8"/>
                <a:gd name="T2" fmla="*/ 1 w 10"/>
                <a:gd name="T3" fmla="*/ 0 h 8"/>
                <a:gd name="T4" fmla="*/ 0 w 10"/>
                <a:gd name="T5" fmla="*/ 1 h 8"/>
                <a:gd name="T6" fmla="*/ 3 w 10"/>
                <a:gd name="T7" fmla="*/ 2 h 8"/>
                <a:gd name="T8" fmla="*/ 3 w 10"/>
                <a:gd name="T9" fmla="*/ 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7"/>
                  </a:moveTo>
                  <a:lnTo>
                    <a:pt x="1" y="0"/>
                  </a:lnTo>
                  <a:lnTo>
                    <a:pt x="0" y="2"/>
                  </a:lnTo>
                  <a:lnTo>
                    <a:pt x="9" y="8"/>
                  </a:lnTo>
                  <a:lnTo>
                    <a:pt x="10" y="7"/>
                  </a:lnTo>
                  <a:close/>
                </a:path>
              </a:pathLst>
            </a:custGeom>
            <a:solidFill>
              <a:srgbClr val="000000"/>
            </a:solidFill>
            <a:ln w="9525">
              <a:solidFill>
                <a:schemeClr val="bg1"/>
              </a:solidFill>
              <a:round/>
              <a:headEnd/>
              <a:tailEnd/>
            </a:ln>
          </p:spPr>
          <p:txBody>
            <a:bodyPr/>
            <a:lstStyle/>
            <a:p>
              <a:endParaRPr lang="en-US"/>
            </a:p>
          </p:txBody>
        </p:sp>
        <p:sp>
          <p:nvSpPr>
            <p:cNvPr id="23818" name="Freeform 180"/>
            <p:cNvSpPr>
              <a:spLocks/>
            </p:cNvSpPr>
            <p:nvPr/>
          </p:nvSpPr>
          <p:spPr bwMode="auto">
            <a:xfrm>
              <a:off x="4501" y="2174"/>
              <a:ext cx="6" cy="6"/>
            </a:xfrm>
            <a:custGeom>
              <a:avLst/>
              <a:gdLst>
                <a:gd name="T0" fmla="*/ 3 w 11"/>
                <a:gd name="T1" fmla="*/ 2 h 12"/>
                <a:gd name="T2" fmla="*/ 1 w 11"/>
                <a:gd name="T3" fmla="*/ 0 h 12"/>
                <a:gd name="T4" fmla="*/ 0 w 11"/>
                <a:gd name="T5" fmla="*/ 1 h 12"/>
                <a:gd name="T6" fmla="*/ 2 w 11"/>
                <a:gd name="T7" fmla="*/ 3 h 12"/>
                <a:gd name="T8" fmla="*/ 3 w 11"/>
                <a:gd name="T9" fmla="*/ 2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8"/>
                  </a:moveTo>
                  <a:lnTo>
                    <a:pt x="4" y="0"/>
                  </a:lnTo>
                  <a:lnTo>
                    <a:pt x="0" y="4"/>
                  </a:lnTo>
                  <a:lnTo>
                    <a:pt x="7" y="12"/>
                  </a:lnTo>
                  <a:lnTo>
                    <a:pt x="11" y="8"/>
                  </a:lnTo>
                  <a:close/>
                </a:path>
              </a:pathLst>
            </a:custGeom>
            <a:solidFill>
              <a:srgbClr val="000000"/>
            </a:solidFill>
            <a:ln w="9525">
              <a:solidFill>
                <a:schemeClr val="bg1"/>
              </a:solidFill>
              <a:round/>
              <a:headEnd/>
              <a:tailEnd/>
            </a:ln>
          </p:spPr>
          <p:txBody>
            <a:bodyPr/>
            <a:lstStyle/>
            <a:p>
              <a:endParaRPr lang="en-US"/>
            </a:p>
          </p:txBody>
        </p:sp>
        <p:sp>
          <p:nvSpPr>
            <p:cNvPr id="23819" name="Freeform 181"/>
            <p:cNvSpPr>
              <a:spLocks/>
            </p:cNvSpPr>
            <p:nvPr/>
          </p:nvSpPr>
          <p:spPr bwMode="auto">
            <a:xfrm>
              <a:off x="4502" y="2174"/>
              <a:ext cx="5" cy="4"/>
            </a:xfrm>
            <a:custGeom>
              <a:avLst/>
              <a:gdLst>
                <a:gd name="T0" fmla="*/ 3 w 9"/>
                <a:gd name="T1" fmla="*/ 2 h 8"/>
                <a:gd name="T2" fmla="*/ 3 w 9"/>
                <a:gd name="T3" fmla="*/ 2 h 8"/>
                <a:gd name="T4" fmla="*/ 0 w 9"/>
                <a:gd name="T5" fmla="*/ 0 h 8"/>
                <a:gd name="T6" fmla="*/ 1 w 9"/>
                <a:gd name="T7" fmla="*/ 0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9" y="8"/>
                  </a:lnTo>
                  <a:lnTo>
                    <a:pt x="0" y="0"/>
                  </a:lnTo>
                  <a:lnTo>
                    <a:pt x="2" y="0"/>
                  </a:lnTo>
                  <a:lnTo>
                    <a:pt x="9" y="7"/>
                  </a:lnTo>
                  <a:close/>
                </a:path>
              </a:pathLst>
            </a:custGeom>
            <a:solidFill>
              <a:srgbClr val="000000"/>
            </a:solidFill>
            <a:ln w="9525">
              <a:solidFill>
                <a:schemeClr val="bg1"/>
              </a:solidFill>
              <a:round/>
              <a:headEnd/>
              <a:tailEnd/>
            </a:ln>
          </p:spPr>
          <p:txBody>
            <a:bodyPr/>
            <a:lstStyle/>
            <a:p>
              <a:endParaRPr lang="en-US"/>
            </a:p>
          </p:txBody>
        </p:sp>
        <p:sp>
          <p:nvSpPr>
            <p:cNvPr id="23820" name="Freeform 182"/>
            <p:cNvSpPr>
              <a:spLocks/>
            </p:cNvSpPr>
            <p:nvPr/>
          </p:nvSpPr>
          <p:spPr bwMode="auto">
            <a:xfrm>
              <a:off x="4487" y="2188"/>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4"/>
                  </a:lnTo>
                  <a:lnTo>
                    <a:pt x="8"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821" name="Freeform 183"/>
            <p:cNvSpPr>
              <a:spLocks/>
            </p:cNvSpPr>
            <p:nvPr/>
          </p:nvSpPr>
          <p:spPr bwMode="auto">
            <a:xfrm>
              <a:off x="4473" y="2202"/>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22" name="Freeform 184"/>
            <p:cNvSpPr>
              <a:spLocks/>
            </p:cNvSpPr>
            <p:nvPr/>
          </p:nvSpPr>
          <p:spPr bwMode="auto">
            <a:xfrm>
              <a:off x="4459" y="2216"/>
              <a:ext cx="6" cy="5"/>
            </a:xfrm>
            <a:custGeom>
              <a:avLst/>
              <a:gdLst>
                <a:gd name="T0" fmla="*/ 3 w 12"/>
                <a:gd name="T1" fmla="*/ 2 h 10"/>
                <a:gd name="T2" fmla="*/ 1 w 12"/>
                <a:gd name="T3" fmla="*/ 0 h 10"/>
                <a:gd name="T4" fmla="*/ 0 w 12"/>
                <a:gd name="T5" fmla="*/ 1 h 10"/>
                <a:gd name="T6" fmla="*/ 2 w 12"/>
                <a:gd name="T7" fmla="*/ 3 h 10"/>
                <a:gd name="T8" fmla="*/ 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4" y="0"/>
                  </a:lnTo>
                  <a:lnTo>
                    <a:pt x="0" y="4"/>
                  </a:lnTo>
                  <a:lnTo>
                    <a:pt x="8" y="10"/>
                  </a:lnTo>
                  <a:lnTo>
                    <a:pt x="12" y="6"/>
                  </a:lnTo>
                  <a:close/>
                </a:path>
              </a:pathLst>
            </a:custGeom>
            <a:solidFill>
              <a:srgbClr val="000000"/>
            </a:solidFill>
            <a:ln w="9525">
              <a:solidFill>
                <a:schemeClr val="bg1"/>
              </a:solidFill>
              <a:round/>
              <a:headEnd/>
              <a:tailEnd/>
            </a:ln>
          </p:spPr>
          <p:txBody>
            <a:bodyPr/>
            <a:lstStyle/>
            <a:p>
              <a:endParaRPr lang="en-US"/>
            </a:p>
          </p:txBody>
        </p:sp>
        <p:sp>
          <p:nvSpPr>
            <p:cNvPr id="23823" name="Freeform 185"/>
            <p:cNvSpPr>
              <a:spLocks/>
            </p:cNvSpPr>
            <p:nvPr/>
          </p:nvSpPr>
          <p:spPr bwMode="auto">
            <a:xfrm>
              <a:off x="4445" y="2230"/>
              <a:ext cx="6" cy="5"/>
            </a:xfrm>
            <a:custGeom>
              <a:avLst/>
              <a:gdLst>
                <a:gd name="T0" fmla="*/ 3 w 12"/>
                <a:gd name="T1" fmla="*/ 2 h 10"/>
                <a:gd name="T2" fmla="*/ 1 w 12"/>
                <a:gd name="T3" fmla="*/ 0 h 10"/>
                <a:gd name="T4" fmla="*/ 0 w 12"/>
                <a:gd name="T5" fmla="*/ 1 h 10"/>
                <a:gd name="T6" fmla="*/ 2 w 12"/>
                <a:gd name="T7" fmla="*/ 3 h 10"/>
                <a:gd name="T8" fmla="*/ 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6"/>
                  </a:moveTo>
                  <a:lnTo>
                    <a:pt x="4" y="0"/>
                  </a:lnTo>
                  <a:lnTo>
                    <a:pt x="0" y="3"/>
                  </a:lnTo>
                  <a:lnTo>
                    <a:pt x="8" y="10"/>
                  </a:lnTo>
                  <a:lnTo>
                    <a:pt x="12" y="6"/>
                  </a:lnTo>
                  <a:close/>
                </a:path>
              </a:pathLst>
            </a:custGeom>
            <a:solidFill>
              <a:srgbClr val="000000"/>
            </a:solidFill>
            <a:ln w="9525">
              <a:solidFill>
                <a:schemeClr val="bg1"/>
              </a:solidFill>
              <a:round/>
              <a:headEnd/>
              <a:tailEnd/>
            </a:ln>
          </p:spPr>
          <p:txBody>
            <a:bodyPr/>
            <a:lstStyle/>
            <a:p>
              <a:endParaRPr lang="en-US"/>
            </a:p>
          </p:txBody>
        </p:sp>
        <p:sp>
          <p:nvSpPr>
            <p:cNvPr id="23824" name="Freeform 186"/>
            <p:cNvSpPr>
              <a:spLocks/>
            </p:cNvSpPr>
            <p:nvPr/>
          </p:nvSpPr>
          <p:spPr bwMode="auto">
            <a:xfrm>
              <a:off x="4432" y="2244"/>
              <a:ext cx="5" cy="4"/>
            </a:xfrm>
            <a:custGeom>
              <a:avLst/>
              <a:gdLst>
                <a:gd name="T0" fmla="*/ 3 w 10"/>
                <a:gd name="T1" fmla="*/ 2 h 8"/>
                <a:gd name="T2" fmla="*/ 1 w 10"/>
                <a:gd name="T3" fmla="*/ 0 h 8"/>
                <a:gd name="T4" fmla="*/ 0 w 10"/>
                <a:gd name="T5" fmla="*/ 1 h 8"/>
                <a:gd name="T6" fmla="*/ 2 w 10"/>
                <a:gd name="T7" fmla="*/ 2 h 8"/>
                <a:gd name="T8" fmla="*/ 3 w 10"/>
                <a:gd name="T9" fmla="*/ 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lnTo>
                    <a:pt x="2" y="0"/>
                  </a:lnTo>
                  <a:lnTo>
                    <a:pt x="0" y="2"/>
                  </a:lnTo>
                  <a:lnTo>
                    <a:pt x="7" y="8"/>
                  </a:lnTo>
                  <a:lnTo>
                    <a:pt x="10" y="6"/>
                  </a:lnTo>
                  <a:close/>
                </a:path>
              </a:pathLst>
            </a:custGeom>
            <a:solidFill>
              <a:srgbClr val="000000"/>
            </a:solidFill>
            <a:ln w="9525">
              <a:solidFill>
                <a:schemeClr val="bg1"/>
              </a:solidFill>
              <a:round/>
              <a:headEnd/>
              <a:tailEnd/>
            </a:ln>
          </p:spPr>
          <p:txBody>
            <a:bodyPr/>
            <a:lstStyle/>
            <a:p>
              <a:endParaRPr lang="en-US"/>
            </a:p>
          </p:txBody>
        </p:sp>
        <p:sp>
          <p:nvSpPr>
            <p:cNvPr id="23825" name="Freeform 187"/>
            <p:cNvSpPr>
              <a:spLocks/>
            </p:cNvSpPr>
            <p:nvPr/>
          </p:nvSpPr>
          <p:spPr bwMode="auto">
            <a:xfrm>
              <a:off x="4431" y="2245"/>
              <a:ext cx="5" cy="4"/>
            </a:xfrm>
            <a:custGeom>
              <a:avLst/>
              <a:gdLst>
                <a:gd name="T0" fmla="*/ 3 w 8"/>
                <a:gd name="T1" fmla="*/ 2 h 8"/>
                <a:gd name="T2" fmla="*/ 1 w 8"/>
                <a:gd name="T3" fmla="*/ 0 h 8"/>
                <a:gd name="T4" fmla="*/ 0 w 8"/>
                <a:gd name="T5" fmla="*/ 1 h 8"/>
                <a:gd name="T6" fmla="*/ 3 w 8"/>
                <a:gd name="T7" fmla="*/ 2 h 8"/>
                <a:gd name="T8" fmla="*/ 3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6"/>
                  </a:moveTo>
                  <a:lnTo>
                    <a:pt x="1" y="0"/>
                  </a:lnTo>
                  <a:lnTo>
                    <a:pt x="0" y="1"/>
                  </a:lnTo>
                  <a:lnTo>
                    <a:pt x="7" y="8"/>
                  </a:lnTo>
                  <a:lnTo>
                    <a:pt x="8" y="6"/>
                  </a:lnTo>
                  <a:close/>
                </a:path>
              </a:pathLst>
            </a:custGeom>
            <a:solidFill>
              <a:srgbClr val="000000"/>
            </a:solidFill>
            <a:ln w="9525">
              <a:solidFill>
                <a:schemeClr val="bg1"/>
              </a:solidFill>
              <a:round/>
              <a:headEnd/>
              <a:tailEnd/>
            </a:ln>
          </p:spPr>
          <p:txBody>
            <a:bodyPr/>
            <a:lstStyle/>
            <a:p>
              <a:endParaRPr lang="en-US"/>
            </a:p>
          </p:txBody>
        </p:sp>
        <p:sp>
          <p:nvSpPr>
            <p:cNvPr id="23826" name="Freeform 188"/>
            <p:cNvSpPr>
              <a:spLocks/>
            </p:cNvSpPr>
            <p:nvPr/>
          </p:nvSpPr>
          <p:spPr bwMode="auto">
            <a:xfrm>
              <a:off x="4432" y="2244"/>
              <a:ext cx="4" cy="4"/>
            </a:xfrm>
            <a:custGeom>
              <a:avLst/>
              <a:gdLst>
                <a:gd name="T0" fmla="*/ 2 w 7"/>
                <a:gd name="T1" fmla="*/ 3 h 6"/>
                <a:gd name="T2" fmla="*/ 2 w 7"/>
                <a:gd name="T3" fmla="*/ 3 h 6"/>
                <a:gd name="T4" fmla="*/ 0 w 7"/>
                <a:gd name="T5" fmla="*/ 0 h 6"/>
                <a:gd name="T6" fmla="*/ 0 w 7"/>
                <a:gd name="T7" fmla="*/ 0 h 6"/>
                <a:gd name="T8" fmla="*/ 2 w 7"/>
                <a:gd name="T9" fmla="*/ 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7" y="6"/>
                  </a:lnTo>
                  <a:lnTo>
                    <a:pt x="0" y="0"/>
                  </a:lnTo>
                  <a:lnTo>
                    <a:pt x="7" y="6"/>
                  </a:lnTo>
                  <a:close/>
                </a:path>
              </a:pathLst>
            </a:custGeom>
            <a:solidFill>
              <a:srgbClr val="000000"/>
            </a:solidFill>
            <a:ln w="9525">
              <a:solidFill>
                <a:schemeClr val="bg1"/>
              </a:solidFill>
              <a:round/>
              <a:headEnd/>
              <a:tailEnd/>
            </a:ln>
          </p:spPr>
          <p:txBody>
            <a:bodyPr/>
            <a:lstStyle/>
            <a:p>
              <a:endParaRPr lang="en-US"/>
            </a:p>
          </p:txBody>
        </p:sp>
        <p:sp>
          <p:nvSpPr>
            <p:cNvPr id="23827" name="Freeform 189"/>
            <p:cNvSpPr>
              <a:spLocks/>
            </p:cNvSpPr>
            <p:nvPr/>
          </p:nvSpPr>
          <p:spPr bwMode="auto">
            <a:xfrm>
              <a:off x="4417" y="2258"/>
              <a:ext cx="6" cy="5"/>
            </a:xfrm>
            <a:custGeom>
              <a:avLst/>
              <a:gdLst>
                <a:gd name="T0" fmla="*/ 3 w 13"/>
                <a:gd name="T1" fmla="*/ 1 h 12"/>
                <a:gd name="T2" fmla="*/ 1 w 13"/>
                <a:gd name="T3" fmla="*/ 0 h 12"/>
                <a:gd name="T4" fmla="*/ 0 w 13"/>
                <a:gd name="T5" fmla="*/ 1 h 12"/>
                <a:gd name="T6" fmla="*/ 2 w 13"/>
                <a:gd name="T7" fmla="*/ 2 h 12"/>
                <a:gd name="T8" fmla="*/ 3 w 13"/>
                <a:gd name="T9" fmla="*/ 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7"/>
                  </a:moveTo>
                  <a:lnTo>
                    <a:pt x="6" y="0"/>
                  </a:lnTo>
                  <a:lnTo>
                    <a:pt x="0" y="5"/>
                  </a:lnTo>
                  <a:lnTo>
                    <a:pt x="8" y="12"/>
                  </a:lnTo>
                  <a:lnTo>
                    <a:pt x="13" y="7"/>
                  </a:lnTo>
                  <a:close/>
                </a:path>
              </a:pathLst>
            </a:custGeom>
            <a:solidFill>
              <a:srgbClr val="000000"/>
            </a:solidFill>
            <a:ln w="9525">
              <a:solidFill>
                <a:schemeClr val="bg1"/>
              </a:solidFill>
              <a:round/>
              <a:headEnd/>
              <a:tailEnd/>
            </a:ln>
          </p:spPr>
          <p:txBody>
            <a:bodyPr/>
            <a:lstStyle/>
            <a:p>
              <a:endParaRPr lang="en-US"/>
            </a:p>
          </p:txBody>
        </p:sp>
        <p:sp>
          <p:nvSpPr>
            <p:cNvPr id="23828" name="Freeform 190"/>
            <p:cNvSpPr>
              <a:spLocks/>
            </p:cNvSpPr>
            <p:nvPr/>
          </p:nvSpPr>
          <p:spPr bwMode="auto">
            <a:xfrm>
              <a:off x="4419" y="2257"/>
              <a:ext cx="4" cy="3"/>
            </a:xfrm>
            <a:custGeom>
              <a:avLst/>
              <a:gdLst>
                <a:gd name="T0" fmla="*/ 2 w 7"/>
                <a:gd name="T1" fmla="*/ 2 h 6"/>
                <a:gd name="T2" fmla="*/ 2 w 7"/>
                <a:gd name="T3" fmla="*/ 2 h 6"/>
                <a:gd name="T4" fmla="*/ 0 w 7"/>
                <a:gd name="T5" fmla="*/ 0 h 6"/>
                <a:gd name="T6" fmla="*/ 0 w 7"/>
                <a:gd name="T7" fmla="*/ 0 h 6"/>
                <a:gd name="T8" fmla="*/ 2 w 7"/>
                <a:gd name="T9" fmla="*/ 2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7" y="6"/>
                  </a:lnTo>
                  <a:lnTo>
                    <a:pt x="0" y="0"/>
                  </a:lnTo>
                  <a:lnTo>
                    <a:pt x="7" y="6"/>
                  </a:lnTo>
                  <a:close/>
                </a:path>
              </a:pathLst>
            </a:custGeom>
            <a:solidFill>
              <a:srgbClr val="000000"/>
            </a:solidFill>
            <a:ln w="9525">
              <a:solidFill>
                <a:schemeClr val="bg1"/>
              </a:solidFill>
              <a:round/>
              <a:headEnd/>
              <a:tailEnd/>
            </a:ln>
          </p:spPr>
          <p:txBody>
            <a:bodyPr/>
            <a:lstStyle/>
            <a:p>
              <a:endParaRPr lang="en-US"/>
            </a:p>
          </p:txBody>
        </p:sp>
        <p:sp>
          <p:nvSpPr>
            <p:cNvPr id="23829" name="Freeform 191"/>
            <p:cNvSpPr>
              <a:spLocks/>
            </p:cNvSpPr>
            <p:nvPr/>
          </p:nvSpPr>
          <p:spPr bwMode="auto">
            <a:xfrm>
              <a:off x="4403" y="2272"/>
              <a:ext cx="6" cy="5"/>
            </a:xfrm>
            <a:custGeom>
              <a:avLst/>
              <a:gdLst>
                <a:gd name="T0" fmla="*/ 3 w 12"/>
                <a:gd name="T1" fmla="*/ 1 h 12"/>
                <a:gd name="T2" fmla="*/ 2 w 12"/>
                <a:gd name="T3" fmla="*/ 0 h 12"/>
                <a:gd name="T4" fmla="*/ 0 w 12"/>
                <a:gd name="T5" fmla="*/ 1 h 12"/>
                <a:gd name="T6" fmla="*/ 2 w 12"/>
                <a:gd name="T7" fmla="*/ 2 h 12"/>
                <a:gd name="T8" fmla="*/ 3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7"/>
                  </a:moveTo>
                  <a:lnTo>
                    <a:pt x="5" y="0"/>
                  </a:lnTo>
                  <a:lnTo>
                    <a:pt x="0" y="5"/>
                  </a:lnTo>
                  <a:lnTo>
                    <a:pt x="7" y="12"/>
                  </a:lnTo>
                  <a:lnTo>
                    <a:pt x="12" y="7"/>
                  </a:lnTo>
                  <a:close/>
                </a:path>
              </a:pathLst>
            </a:custGeom>
            <a:solidFill>
              <a:srgbClr val="000000"/>
            </a:solidFill>
            <a:ln w="9525">
              <a:solidFill>
                <a:schemeClr val="bg1"/>
              </a:solidFill>
              <a:round/>
              <a:headEnd/>
              <a:tailEnd/>
            </a:ln>
          </p:spPr>
          <p:txBody>
            <a:bodyPr/>
            <a:lstStyle/>
            <a:p>
              <a:endParaRPr lang="en-US"/>
            </a:p>
          </p:txBody>
        </p:sp>
        <p:sp>
          <p:nvSpPr>
            <p:cNvPr id="23830" name="Freeform 192"/>
            <p:cNvSpPr>
              <a:spLocks/>
            </p:cNvSpPr>
            <p:nvPr/>
          </p:nvSpPr>
          <p:spPr bwMode="auto">
            <a:xfrm>
              <a:off x="4389" y="2286"/>
              <a:ext cx="6" cy="5"/>
            </a:xfrm>
            <a:custGeom>
              <a:avLst/>
              <a:gdLst>
                <a:gd name="T0" fmla="*/ 3 w 12"/>
                <a:gd name="T1" fmla="*/ 1 h 11"/>
                <a:gd name="T2" fmla="*/ 2 w 12"/>
                <a:gd name="T3" fmla="*/ 0 h 11"/>
                <a:gd name="T4" fmla="*/ 0 w 12"/>
                <a:gd name="T5" fmla="*/ 1 h 11"/>
                <a:gd name="T6" fmla="*/ 2 w 12"/>
                <a:gd name="T7" fmla="*/ 2 h 11"/>
                <a:gd name="T8" fmla="*/ 3 w 12"/>
                <a:gd name="T9" fmla="*/ 1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6"/>
                  </a:moveTo>
                  <a:lnTo>
                    <a:pt x="5" y="0"/>
                  </a:lnTo>
                  <a:lnTo>
                    <a:pt x="0" y="5"/>
                  </a:lnTo>
                  <a:lnTo>
                    <a:pt x="7" y="11"/>
                  </a:lnTo>
                  <a:lnTo>
                    <a:pt x="12" y="6"/>
                  </a:lnTo>
                  <a:close/>
                </a:path>
              </a:pathLst>
            </a:custGeom>
            <a:solidFill>
              <a:srgbClr val="000000"/>
            </a:solidFill>
            <a:ln w="9525">
              <a:solidFill>
                <a:schemeClr val="bg1"/>
              </a:solidFill>
              <a:round/>
              <a:headEnd/>
              <a:tailEnd/>
            </a:ln>
          </p:spPr>
          <p:txBody>
            <a:bodyPr/>
            <a:lstStyle/>
            <a:p>
              <a:endParaRPr lang="en-US"/>
            </a:p>
          </p:txBody>
        </p:sp>
        <p:sp>
          <p:nvSpPr>
            <p:cNvPr id="23831" name="Freeform 193"/>
            <p:cNvSpPr>
              <a:spLocks/>
            </p:cNvSpPr>
            <p:nvPr/>
          </p:nvSpPr>
          <p:spPr bwMode="auto">
            <a:xfrm>
              <a:off x="4375" y="2299"/>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32" name="Freeform 194"/>
            <p:cNvSpPr>
              <a:spLocks/>
            </p:cNvSpPr>
            <p:nvPr/>
          </p:nvSpPr>
          <p:spPr bwMode="auto">
            <a:xfrm>
              <a:off x="4360" y="2314"/>
              <a:ext cx="7" cy="6"/>
            </a:xfrm>
            <a:custGeom>
              <a:avLst/>
              <a:gdLst>
                <a:gd name="T0" fmla="*/ 4 w 12"/>
                <a:gd name="T1" fmla="*/ 2 h 11"/>
                <a:gd name="T2" fmla="*/ 2 w 12"/>
                <a:gd name="T3" fmla="*/ 0 h 11"/>
                <a:gd name="T4" fmla="*/ 0 w 12"/>
                <a:gd name="T5" fmla="*/ 2 h 11"/>
                <a:gd name="T6" fmla="*/ 2 w 12"/>
                <a:gd name="T7" fmla="*/ 3 h 11"/>
                <a:gd name="T8" fmla="*/ 4 w 12"/>
                <a:gd name="T9" fmla="*/ 2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6"/>
                  </a:moveTo>
                  <a:lnTo>
                    <a:pt x="5" y="0"/>
                  </a:lnTo>
                  <a:lnTo>
                    <a:pt x="0" y="5"/>
                  </a:lnTo>
                  <a:lnTo>
                    <a:pt x="7" y="11"/>
                  </a:lnTo>
                  <a:lnTo>
                    <a:pt x="12" y="6"/>
                  </a:lnTo>
                  <a:close/>
                </a:path>
              </a:pathLst>
            </a:custGeom>
            <a:solidFill>
              <a:srgbClr val="000000"/>
            </a:solidFill>
            <a:ln w="9525">
              <a:solidFill>
                <a:schemeClr val="bg1"/>
              </a:solidFill>
              <a:round/>
              <a:headEnd/>
              <a:tailEnd/>
            </a:ln>
          </p:spPr>
          <p:txBody>
            <a:bodyPr/>
            <a:lstStyle/>
            <a:p>
              <a:endParaRPr lang="en-US"/>
            </a:p>
          </p:txBody>
        </p:sp>
        <p:sp>
          <p:nvSpPr>
            <p:cNvPr id="23833" name="Freeform 195"/>
            <p:cNvSpPr>
              <a:spLocks/>
            </p:cNvSpPr>
            <p:nvPr/>
          </p:nvSpPr>
          <p:spPr bwMode="auto">
            <a:xfrm>
              <a:off x="4363" y="2313"/>
              <a:ext cx="4" cy="4"/>
            </a:xfrm>
            <a:custGeom>
              <a:avLst/>
              <a:gdLst>
                <a:gd name="T0" fmla="*/ 2 w 7"/>
                <a:gd name="T1" fmla="*/ 2 h 7"/>
                <a:gd name="T2" fmla="*/ 2 w 7"/>
                <a:gd name="T3" fmla="*/ 2 h 7"/>
                <a:gd name="T4" fmla="*/ 0 w 7"/>
                <a:gd name="T5" fmla="*/ 0 h 7"/>
                <a:gd name="T6" fmla="*/ 0 w 7"/>
                <a:gd name="T7" fmla="*/ 0 h 7"/>
                <a:gd name="T8" fmla="*/ 2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7"/>
                  </a:moveTo>
                  <a:lnTo>
                    <a:pt x="7" y="6"/>
                  </a:lnTo>
                  <a:lnTo>
                    <a:pt x="0" y="0"/>
                  </a:lnTo>
                  <a:lnTo>
                    <a:pt x="7" y="7"/>
                  </a:lnTo>
                  <a:close/>
                </a:path>
              </a:pathLst>
            </a:custGeom>
            <a:solidFill>
              <a:srgbClr val="000000"/>
            </a:solidFill>
            <a:ln w="9525">
              <a:solidFill>
                <a:schemeClr val="bg1"/>
              </a:solidFill>
              <a:round/>
              <a:headEnd/>
              <a:tailEnd/>
            </a:ln>
          </p:spPr>
          <p:txBody>
            <a:bodyPr/>
            <a:lstStyle/>
            <a:p>
              <a:endParaRPr lang="en-US"/>
            </a:p>
          </p:txBody>
        </p:sp>
        <p:sp>
          <p:nvSpPr>
            <p:cNvPr id="23834" name="Freeform 196"/>
            <p:cNvSpPr>
              <a:spLocks/>
            </p:cNvSpPr>
            <p:nvPr/>
          </p:nvSpPr>
          <p:spPr bwMode="auto">
            <a:xfrm>
              <a:off x="4346" y="2328"/>
              <a:ext cx="7" cy="6"/>
            </a:xfrm>
            <a:custGeom>
              <a:avLst/>
              <a:gdLst>
                <a:gd name="T0" fmla="*/ 4 w 14"/>
                <a:gd name="T1" fmla="*/ 2 h 11"/>
                <a:gd name="T2" fmla="*/ 2 w 14"/>
                <a:gd name="T3" fmla="*/ 0 h 11"/>
                <a:gd name="T4" fmla="*/ 0 w 14"/>
                <a:gd name="T5" fmla="*/ 2 h 11"/>
                <a:gd name="T6" fmla="*/ 3 w 14"/>
                <a:gd name="T7" fmla="*/ 3 h 11"/>
                <a:gd name="T8" fmla="*/ 4 w 14"/>
                <a:gd name="T9" fmla="*/ 2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14" y="6"/>
                  </a:moveTo>
                  <a:lnTo>
                    <a:pt x="5" y="0"/>
                  </a:lnTo>
                  <a:lnTo>
                    <a:pt x="0" y="5"/>
                  </a:lnTo>
                  <a:lnTo>
                    <a:pt x="9" y="11"/>
                  </a:lnTo>
                  <a:lnTo>
                    <a:pt x="14" y="6"/>
                  </a:lnTo>
                  <a:close/>
                </a:path>
              </a:pathLst>
            </a:custGeom>
            <a:solidFill>
              <a:srgbClr val="000000"/>
            </a:solidFill>
            <a:ln w="9525">
              <a:solidFill>
                <a:schemeClr val="bg1"/>
              </a:solidFill>
              <a:round/>
              <a:headEnd/>
              <a:tailEnd/>
            </a:ln>
          </p:spPr>
          <p:txBody>
            <a:bodyPr/>
            <a:lstStyle/>
            <a:p>
              <a:endParaRPr lang="en-US"/>
            </a:p>
          </p:txBody>
        </p:sp>
        <p:sp>
          <p:nvSpPr>
            <p:cNvPr id="23835" name="Freeform 197"/>
            <p:cNvSpPr>
              <a:spLocks/>
            </p:cNvSpPr>
            <p:nvPr/>
          </p:nvSpPr>
          <p:spPr bwMode="auto">
            <a:xfrm>
              <a:off x="4333" y="2342"/>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4" y="0"/>
                  </a:lnTo>
                  <a:lnTo>
                    <a:pt x="0" y="5"/>
                  </a:lnTo>
                  <a:lnTo>
                    <a:pt x="9"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36" name="Freeform 198"/>
            <p:cNvSpPr>
              <a:spLocks/>
            </p:cNvSpPr>
            <p:nvPr/>
          </p:nvSpPr>
          <p:spPr bwMode="auto">
            <a:xfrm>
              <a:off x="4320" y="2356"/>
              <a:ext cx="4" cy="4"/>
            </a:xfrm>
            <a:custGeom>
              <a:avLst/>
              <a:gdLst>
                <a:gd name="T0" fmla="*/ 2 w 9"/>
                <a:gd name="T1" fmla="*/ 2 h 7"/>
                <a:gd name="T2" fmla="*/ 0 w 9"/>
                <a:gd name="T3" fmla="*/ 0 h 7"/>
                <a:gd name="T4" fmla="*/ 0 w 9"/>
                <a:gd name="T5" fmla="*/ 1 h 7"/>
                <a:gd name="T6" fmla="*/ 1 w 9"/>
                <a:gd name="T7" fmla="*/ 2 h 7"/>
                <a:gd name="T8" fmla="*/ 2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1" y="0"/>
                  </a:lnTo>
                  <a:lnTo>
                    <a:pt x="0" y="1"/>
                  </a:lnTo>
                  <a:lnTo>
                    <a:pt x="7" y="7"/>
                  </a:lnTo>
                  <a:lnTo>
                    <a:pt x="9" y="6"/>
                  </a:lnTo>
                  <a:close/>
                </a:path>
              </a:pathLst>
            </a:custGeom>
            <a:solidFill>
              <a:srgbClr val="000000"/>
            </a:solidFill>
            <a:ln w="9525">
              <a:solidFill>
                <a:schemeClr val="bg1"/>
              </a:solidFill>
              <a:round/>
              <a:headEnd/>
              <a:tailEnd/>
            </a:ln>
          </p:spPr>
          <p:txBody>
            <a:bodyPr/>
            <a:lstStyle/>
            <a:p>
              <a:endParaRPr lang="en-US"/>
            </a:p>
          </p:txBody>
        </p:sp>
        <p:sp>
          <p:nvSpPr>
            <p:cNvPr id="23837" name="Freeform 199"/>
            <p:cNvSpPr>
              <a:spLocks/>
            </p:cNvSpPr>
            <p:nvPr/>
          </p:nvSpPr>
          <p:spPr bwMode="auto">
            <a:xfrm>
              <a:off x="4318" y="2357"/>
              <a:ext cx="6" cy="5"/>
            </a:xfrm>
            <a:custGeom>
              <a:avLst/>
              <a:gdLst>
                <a:gd name="T0" fmla="*/ 3 w 11"/>
                <a:gd name="T1" fmla="*/ 2 h 10"/>
                <a:gd name="T2" fmla="*/ 1 w 11"/>
                <a:gd name="T3" fmla="*/ 0 h 10"/>
                <a:gd name="T4" fmla="*/ 0 w 11"/>
                <a:gd name="T5" fmla="*/ 1 h 10"/>
                <a:gd name="T6" fmla="*/ 2 w 11"/>
                <a:gd name="T7" fmla="*/ 3 h 10"/>
                <a:gd name="T8" fmla="*/ 3 w 11"/>
                <a:gd name="T9" fmla="*/ 2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4"/>
                  </a:lnTo>
                  <a:lnTo>
                    <a:pt x="8" y="10"/>
                  </a:lnTo>
                  <a:lnTo>
                    <a:pt x="11" y="6"/>
                  </a:lnTo>
                  <a:close/>
                </a:path>
              </a:pathLst>
            </a:custGeom>
            <a:solidFill>
              <a:srgbClr val="000000"/>
            </a:solidFill>
            <a:ln w="9525">
              <a:solidFill>
                <a:schemeClr val="bg1"/>
              </a:solidFill>
              <a:round/>
              <a:headEnd/>
              <a:tailEnd/>
            </a:ln>
          </p:spPr>
          <p:txBody>
            <a:bodyPr/>
            <a:lstStyle/>
            <a:p>
              <a:endParaRPr lang="en-US"/>
            </a:p>
          </p:txBody>
        </p:sp>
        <p:sp>
          <p:nvSpPr>
            <p:cNvPr id="23838" name="Freeform 200"/>
            <p:cNvSpPr>
              <a:spLocks/>
            </p:cNvSpPr>
            <p:nvPr/>
          </p:nvSpPr>
          <p:spPr bwMode="auto">
            <a:xfrm>
              <a:off x="4320" y="2356"/>
              <a:ext cx="4" cy="4"/>
            </a:xfrm>
            <a:custGeom>
              <a:avLst/>
              <a:gdLst>
                <a:gd name="T0" fmla="*/ 2 w 7"/>
                <a:gd name="T1" fmla="*/ 3 h 6"/>
                <a:gd name="T2" fmla="*/ 2 w 7"/>
                <a:gd name="T3" fmla="*/ 3 h 6"/>
                <a:gd name="T4" fmla="*/ 0 w 7"/>
                <a:gd name="T5" fmla="*/ 0 h 6"/>
                <a:gd name="T6" fmla="*/ 0 w 7"/>
                <a:gd name="T7" fmla="*/ 0 h 6"/>
                <a:gd name="T8" fmla="*/ 2 w 7"/>
                <a:gd name="T9" fmla="*/ 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7" y="6"/>
                  </a:lnTo>
                  <a:lnTo>
                    <a:pt x="0" y="0"/>
                  </a:lnTo>
                  <a:lnTo>
                    <a:pt x="7" y="6"/>
                  </a:lnTo>
                  <a:close/>
                </a:path>
              </a:pathLst>
            </a:custGeom>
            <a:solidFill>
              <a:srgbClr val="000000"/>
            </a:solidFill>
            <a:ln w="9525">
              <a:solidFill>
                <a:schemeClr val="bg1"/>
              </a:solidFill>
              <a:round/>
              <a:headEnd/>
              <a:tailEnd/>
            </a:ln>
          </p:spPr>
          <p:txBody>
            <a:bodyPr/>
            <a:lstStyle/>
            <a:p>
              <a:endParaRPr lang="en-US"/>
            </a:p>
          </p:txBody>
        </p:sp>
        <p:sp>
          <p:nvSpPr>
            <p:cNvPr id="23839" name="Freeform 201"/>
            <p:cNvSpPr>
              <a:spLocks/>
            </p:cNvSpPr>
            <p:nvPr/>
          </p:nvSpPr>
          <p:spPr bwMode="auto">
            <a:xfrm>
              <a:off x="4304" y="2370"/>
              <a:ext cx="6" cy="6"/>
            </a:xfrm>
            <a:custGeom>
              <a:avLst/>
              <a:gdLst>
                <a:gd name="T0" fmla="*/ 3 w 13"/>
                <a:gd name="T1" fmla="*/ 2 h 11"/>
                <a:gd name="T2" fmla="*/ 1 w 13"/>
                <a:gd name="T3" fmla="*/ 0 h 11"/>
                <a:gd name="T4" fmla="*/ 0 w 13"/>
                <a:gd name="T5" fmla="*/ 1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5" y="0"/>
                  </a:lnTo>
                  <a:lnTo>
                    <a:pt x="0" y="3"/>
                  </a:lnTo>
                  <a:lnTo>
                    <a:pt x="8" y="11"/>
                  </a:lnTo>
                  <a:lnTo>
                    <a:pt x="13" y="7"/>
                  </a:lnTo>
                  <a:close/>
                </a:path>
              </a:pathLst>
            </a:custGeom>
            <a:solidFill>
              <a:srgbClr val="000000"/>
            </a:solidFill>
            <a:ln w="9525">
              <a:solidFill>
                <a:schemeClr val="bg1"/>
              </a:solidFill>
              <a:round/>
              <a:headEnd/>
              <a:tailEnd/>
            </a:ln>
          </p:spPr>
          <p:txBody>
            <a:bodyPr/>
            <a:lstStyle/>
            <a:p>
              <a:endParaRPr lang="en-US"/>
            </a:p>
          </p:txBody>
        </p:sp>
        <p:sp>
          <p:nvSpPr>
            <p:cNvPr id="23840" name="Freeform 202"/>
            <p:cNvSpPr>
              <a:spLocks/>
            </p:cNvSpPr>
            <p:nvPr/>
          </p:nvSpPr>
          <p:spPr bwMode="auto">
            <a:xfrm>
              <a:off x="4290" y="2384"/>
              <a:ext cx="6" cy="6"/>
            </a:xfrm>
            <a:custGeom>
              <a:avLst/>
              <a:gdLst>
                <a:gd name="T0" fmla="*/ 3 w 12"/>
                <a:gd name="T1" fmla="*/ 2 h 12"/>
                <a:gd name="T2" fmla="*/ 1 w 12"/>
                <a:gd name="T3" fmla="*/ 0 h 12"/>
                <a:gd name="T4" fmla="*/ 0 w 12"/>
                <a:gd name="T5" fmla="*/ 1 h 12"/>
                <a:gd name="T6" fmla="*/ 2 w 12"/>
                <a:gd name="T7" fmla="*/ 3 h 12"/>
                <a:gd name="T8" fmla="*/ 3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8"/>
                  </a:moveTo>
                  <a:lnTo>
                    <a:pt x="4" y="0"/>
                  </a:lnTo>
                  <a:lnTo>
                    <a:pt x="0" y="4"/>
                  </a:lnTo>
                  <a:lnTo>
                    <a:pt x="8" y="12"/>
                  </a:lnTo>
                  <a:lnTo>
                    <a:pt x="12" y="8"/>
                  </a:lnTo>
                  <a:close/>
                </a:path>
              </a:pathLst>
            </a:custGeom>
            <a:solidFill>
              <a:srgbClr val="000000"/>
            </a:solidFill>
            <a:ln w="9525">
              <a:solidFill>
                <a:schemeClr val="bg1"/>
              </a:solidFill>
              <a:round/>
              <a:headEnd/>
              <a:tailEnd/>
            </a:ln>
          </p:spPr>
          <p:txBody>
            <a:bodyPr/>
            <a:lstStyle/>
            <a:p>
              <a:endParaRPr lang="en-US"/>
            </a:p>
          </p:txBody>
        </p:sp>
        <p:sp>
          <p:nvSpPr>
            <p:cNvPr id="23841" name="Freeform 203"/>
            <p:cNvSpPr>
              <a:spLocks/>
            </p:cNvSpPr>
            <p:nvPr/>
          </p:nvSpPr>
          <p:spPr bwMode="auto">
            <a:xfrm>
              <a:off x="4290" y="2387"/>
              <a:ext cx="4" cy="4"/>
            </a:xfrm>
            <a:custGeom>
              <a:avLst/>
              <a:gdLst>
                <a:gd name="T0" fmla="*/ 2 w 9"/>
                <a:gd name="T1" fmla="*/ 2 h 7"/>
                <a:gd name="T2" fmla="*/ 0 w 9"/>
                <a:gd name="T3" fmla="*/ 0 h 7"/>
                <a:gd name="T4" fmla="*/ 0 w 9"/>
                <a:gd name="T5" fmla="*/ 1 h 7"/>
                <a:gd name="T6" fmla="*/ 2 w 9"/>
                <a:gd name="T7" fmla="*/ 2 h 7"/>
                <a:gd name="T8" fmla="*/ 2 w 9"/>
                <a:gd name="T9" fmla="*/ 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1" y="0"/>
                  </a:lnTo>
                  <a:lnTo>
                    <a:pt x="0" y="1"/>
                  </a:lnTo>
                  <a:lnTo>
                    <a:pt x="8" y="7"/>
                  </a:lnTo>
                  <a:lnTo>
                    <a:pt x="9" y="6"/>
                  </a:lnTo>
                  <a:close/>
                </a:path>
              </a:pathLst>
            </a:custGeom>
            <a:solidFill>
              <a:srgbClr val="000000"/>
            </a:solidFill>
            <a:ln w="9525">
              <a:solidFill>
                <a:schemeClr val="bg1"/>
              </a:solidFill>
              <a:round/>
              <a:headEnd/>
              <a:tailEnd/>
            </a:ln>
          </p:spPr>
          <p:txBody>
            <a:bodyPr/>
            <a:lstStyle/>
            <a:p>
              <a:endParaRPr lang="en-US"/>
            </a:p>
          </p:txBody>
        </p:sp>
        <p:sp>
          <p:nvSpPr>
            <p:cNvPr id="23842" name="Freeform 204"/>
            <p:cNvSpPr>
              <a:spLocks/>
            </p:cNvSpPr>
            <p:nvPr/>
          </p:nvSpPr>
          <p:spPr bwMode="auto">
            <a:xfrm>
              <a:off x="4290" y="2386"/>
              <a:ext cx="4" cy="4"/>
            </a:xfrm>
            <a:custGeom>
              <a:avLst/>
              <a:gdLst>
                <a:gd name="T0" fmla="*/ 2 w 8"/>
                <a:gd name="T1" fmla="*/ 2 h 8"/>
                <a:gd name="T2" fmla="*/ 2 w 8"/>
                <a:gd name="T3" fmla="*/ 2 h 8"/>
                <a:gd name="T4" fmla="*/ 0 w 8"/>
                <a:gd name="T5" fmla="*/ 0 h 8"/>
                <a:gd name="T6" fmla="*/ 0 w 8"/>
                <a:gd name="T7" fmla="*/ 0 h 8"/>
                <a:gd name="T8" fmla="*/ 2 w 8"/>
                <a:gd name="T9" fmla="*/ 2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7"/>
                  </a:lnTo>
                  <a:lnTo>
                    <a:pt x="0" y="0"/>
                  </a:lnTo>
                  <a:lnTo>
                    <a:pt x="8" y="8"/>
                  </a:lnTo>
                  <a:close/>
                </a:path>
              </a:pathLst>
            </a:custGeom>
            <a:solidFill>
              <a:srgbClr val="000000"/>
            </a:solidFill>
            <a:ln w="9525">
              <a:solidFill>
                <a:schemeClr val="bg1"/>
              </a:solidFill>
              <a:round/>
              <a:headEnd/>
              <a:tailEnd/>
            </a:ln>
          </p:spPr>
          <p:txBody>
            <a:bodyPr/>
            <a:lstStyle/>
            <a:p>
              <a:endParaRPr lang="en-US"/>
            </a:p>
          </p:txBody>
        </p:sp>
        <p:sp>
          <p:nvSpPr>
            <p:cNvPr id="23843" name="Freeform 205"/>
            <p:cNvSpPr>
              <a:spLocks/>
            </p:cNvSpPr>
            <p:nvPr/>
          </p:nvSpPr>
          <p:spPr bwMode="auto">
            <a:xfrm>
              <a:off x="4276" y="2399"/>
              <a:ext cx="7" cy="5"/>
            </a:xfrm>
            <a:custGeom>
              <a:avLst/>
              <a:gdLst>
                <a:gd name="T0" fmla="*/ 4 w 13"/>
                <a:gd name="T1" fmla="*/ 1 h 11"/>
                <a:gd name="T2" fmla="*/ 1 w 13"/>
                <a:gd name="T3" fmla="*/ 0 h 11"/>
                <a:gd name="T4" fmla="*/ 0 w 13"/>
                <a:gd name="T5" fmla="*/ 1 h 11"/>
                <a:gd name="T6" fmla="*/ 3 w 13"/>
                <a:gd name="T7" fmla="*/ 2 h 11"/>
                <a:gd name="T8" fmla="*/ 4 w 13"/>
                <a:gd name="T9" fmla="*/ 1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4" y="0"/>
                  </a:lnTo>
                  <a:lnTo>
                    <a:pt x="0" y="5"/>
                  </a:lnTo>
                  <a:lnTo>
                    <a:pt x="9"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44" name="Freeform 206"/>
            <p:cNvSpPr>
              <a:spLocks/>
            </p:cNvSpPr>
            <p:nvPr/>
          </p:nvSpPr>
          <p:spPr bwMode="auto">
            <a:xfrm>
              <a:off x="4262" y="2412"/>
              <a:ext cx="6" cy="6"/>
            </a:xfrm>
            <a:custGeom>
              <a:avLst/>
              <a:gdLst>
                <a:gd name="T0" fmla="*/ 3 w 11"/>
                <a:gd name="T1" fmla="*/ 2 h 13"/>
                <a:gd name="T2" fmla="*/ 1 w 11"/>
                <a:gd name="T3" fmla="*/ 0 h 13"/>
                <a:gd name="T4" fmla="*/ 0 w 11"/>
                <a:gd name="T5" fmla="*/ 1 h 13"/>
                <a:gd name="T6" fmla="*/ 2 w 11"/>
                <a:gd name="T7" fmla="*/ 3 h 13"/>
                <a:gd name="T8" fmla="*/ 3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8"/>
                  </a:moveTo>
                  <a:lnTo>
                    <a:pt x="3" y="0"/>
                  </a:lnTo>
                  <a:lnTo>
                    <a:pt x="0" y="5"/>
                  </a:lnTo>
                  <a:lnTo>
                    <a:pt x="7" y="13"/>
                  </a:lnTo>
                  <a:lnTo>
                    <a:pt x="11" y="8"/>
                  </a:lnTo>
                  <a:close/>
                </a:path>
              </a:pathLst>
            </a:custGeom>
            <a:solidFill>
              <a:srgbClr val="000000"/>
            </a:solidFill>
            <a:ln w="9525">
              <a:solidFill>
                <a:schemeClr val="bg1"/>
              </a:solidFill>
              <a:round/>
              <a:headEnd/>
              <a:tailEnd/>
            </a:ln>
          </p:spPr>
          <p:txBody>
            <a:bodyPr/>
            <a:lstStyle/>
            <a:p>
              <a:endParaRPr lang="en-US"/>
            </a:p>
          </p:txBody>
        </p:sp>
        <p:sp>
          <p:nvSpPr>
            <p:cNvPr id="23845" name="Freeform 207"/>
            <p:cNvSpPr>
              <a:spLocks/>
            </p:cNvSpPr>
            <p:nvPr/>
          </p:nvSpPr>
          <p:spPr bwMode="auto">
            <a:xfrm>
              <a:off x="4250" y="2427"/>
              <a:ext cx="4" cy="3"/>
            </a:xfrm>
            <a:custGeom>
              <a:avLst/>
              <a:gdLst>
                <a:gd name="T0" fmla="*/ 2 w 9"/>
                <a:gd name="T1" fmla="*/ 1 h 8"/>
                <a:gd name="T2" fmla="*/ 0 w 9"/>
                <a:gd name="T3" fmla="*/ 0 h 8"/>
                <a:gd name="T4" fmla="*/ 0 w 9"/>
                <a:gd name="T5" fmla="*/ 0 h 8"/>
                <a:gd name="T6" fmla="*/ 2 w 9"/>
                <a:gd name="T7" fmla="*/ 1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2" y="0"/>
                  </a:lnTo>
                  <a:lnTo>
                    <a:pt x="0" y="2"/>
                  </a:lnTo>
                  <a:lnTo>
                    <a:pt x="8" y="8"/>
                  </a:lnTo>
                  <a:lnTo>
                    <a:pt x="9" y="7"/>
                  </a:lnTo>
                  <a:close/>
                </a:path>
              </a:pathLst>
            </a:custGeom>
            <a:solidFill>
              <a:srgbClr val="000000"/>
            </a:solidFill>
            <a:ln w="9525">
              <a:solidFill>
                <a:schemeClr val="bg1"/>
              </a:solidFill>
              <a:round/>
              <a:headEnd/>
              <a:tailEnd/>
            </a:ln>
          </p:spPr>
          <p:txBody>
            <a:bodyPr/>
            <a:lstStyle/>
            <a:p>
              <a:endParaRPr lang="en-US"/>
            </a:p>
          </p:txBody>
        </p:sp>
        <p:sp>
          <p:nvSpPr>
            <p:cNvPr id="23846" name="Freeform 208"/>
            <p:cNvSpPr>
              <a:spLocks/>
            </p:cNvSpPr>
            <p:nvPr/>
          </p:nvSpPr>
          <p:spPr bwMode="auto">
            <a:xfrm>
              <a:off x="4248" y="2427"/>
              <a:ext cx="5" cy="5"/>
            </a:xfrm>
            <a:custGeom>
              <a:avLst/>
              <a:gdLst>
                <a:gd name="T0" fmla="*/ 3 w 10"/>
                <a:gd name="T1" fmla="*/ 3 h 8"/>
                <a:gd name="T2" fmla="*/ 1 w 10"/>
                <a:gd name="T3" fmla="*/ 0 h 8"/>
                <a:gd name="T4" fmla="*/ 0 w 10"/>
                <a:gd name="T5" fmla="*/ 1 h 8"/>
                <a:gd name="T6" fmla="*/ 2 w 10"/>
                <a:gd name="T7" fmla="*/ 3 h 8"/>
                <a:gd name="T8" fmla="*/ 3 w 10"/>
                <a:gd name="T9" fmla="*/ 3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lnTo>
                    <a:pt x="2" y="0"/>
                  </a:lnTo>
                  <a:lnTo>
                    <a:pt x="0" y="2"/>
                  </a:lnTo>
                  <a:lnTo>
                    <a:pt x="7" y="8"/>
                  </a:lnTo>
                  <a:lnTo>
                    <a:pt x="10" y="6"/>
                  </a:lnTo>
                  <a:close/>
                </a:path>
              </a:pathLst>
            </a:custGeom>
            <a:solidFill>
              <a:srgbClr val="000000"/>
            </a:solidFill>
            <a:ln w="9525">
              <a:solidFill>
                <a:schemeClr val="bg1"/>
              </a:solidFill>
              <a:round/>
              <a:headEnd/>
              <a:tailEnd/>
            </a:ln>
          </p:spPr>
          <p:txBody>
            <a:bodyPr/>
            <a:lstStyle/>
            <a:p>
              <a:endParaRPr lang="en-US"/>
            </a:p>
          </p:txBody>
        </p:sp>
        <p:sp>
          <p:nvSpPr>
            <p:cNvPr id="23847" name="Freeform 209"/>
            <p:cNvSpPr>
              <a:spLocks/>
            </p:cNvSpPr>
            <p:nvPr/>
          </p:nvSpPr>
          <p:spPr bwMode="auto">
            <a:xfrm>
              <a:off x="4250" y="2427"/>
              <a:ext cx="3" cy="3"/>
            </a:xfrm>
            <a:custGeom>
              <a:avLst/>
              <a:gdLst>
                <a:gd name="T0" fmla="*/ 1 w 8"/>
                <a:gd name="T1" fmla="*/ 1 h 7"/>
                <a:gd name="T2" fmla="*/ 1 w 8"/>
                <a:gd name="T3" fmla="*/ 1 h 7"/>
                <a:gd name="T4" fmla="*/ 0 w 8"/>
                <a:gd name="T5" fmla="*/ 0 h 7"/>
                <a:gd name="T6" fmla="*/ 0 w 8"/>
                <a:gd name="T7" fmla="*/ 0 h 7"/>
                <a:gd name="T8" fmla="*/ 1 w 8"/>
                <a:gd name="T9" fmla="*/ 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7"/>
                  </a:moveTo>
                  <a:lnTo>
                    <a:pt x="8" y="7"/>
                  </a:lnTo>
                  <a:lnTo>
                    <a:pt x="0" y="0"/>
                  </a:lnTo>
                  <a:lnTo>
                    <a:pt x="8" y="7"/>
                  </a:lnTo>
                  <a:close/>
                </a:path>
              </a:pathLst>
            </a:custGeom>
            <a:solidFill>
              <a:srgbClr val="000000"/>
            </a:solidFill>
            <a:ln w="9525">
              <a:solidFill>
                <a:schemeClr val="bg1"/>
              </a:solidFill>
              <a:round/>
              <a:headEnd/>
              <a:tailEnd/>
            </a:ln>
          </p:spPr>
          <p:txBody>
            <a:bodyPr/>
            <a:lstStyle/>
            <a:p>
              <a:endParaRPr lang="en-US"/>
            </a:p>
          </p:txBody>
        </p:sp>
        <p:sp>
          <p:nvSpPr>
            <p:cNvPr id="23848" name="Freeform 210"/>
            <p:cNvSpPr>
              <a:spLocks/>
            </p:cNvSpPr>
            <p:nvPr/>
          </p:nvSpPr>
          <p:spPr bwMode="auto">
            <a:xfrm>
              <a:off x="4235" y="2440"/>
              <a:ext cx="6" cy="6"/>
            </a:xfrm>
            <a:custGeom>
              <a:avLst/>
              <a:gdLst>
                <a:gd name="T0" fmla="*/ 3 w 13"/>
                <a:gd name="T1" fmla="*/ 2 h 11"/>
                <a:gd name="T2" fmla="*/ 1 w 13"/>
                <a:gd name="T3" fmla="*/ 0 h 11"/>
                <a:gd name="T4" fmla="*/ 0 w 13"/>
                <a:gd name="T5" fmla="*/ 2 h 11"/>
                <a:gd name="T6" fmla="*/ 2 w 13"/>
                <a:gd name="T7" fmla="*/ 3 h 11"/>
                <a:gd name="T8" fmla="*/ 3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4" y="0"/>
                  </a:lnTo>
                  <a:lnTo>
                    <a:pt x="0" y="5"/>
                  </a:lnTo>
                  <a:lnTo>
                    <a:pt x="9" y="11"/>
                  </a:lnTo>
                  <a:lnTo>
                    <a:pt x="13" y="6"/>
                  </a:lnTo>
                  <a:close/>
                </a:path>
              </a:pathLst>
            </a:custGeom>
            <a:solidFill>
              <a:srgbClr val="000000"/>
            </a:solidFill>
            <a:ln w="9525">
              <a:solidFill>
                <a:schemeClr val="bg1"/>
              </a:solidFill>
              <a:round/>
              <a:headEnd/>
              <a:tailEnd/>
            </a:ln>
          </p:spPr>
          <p:txBody>
            <a:bodyPr/>
            <a:lstStyle/>
            <a:p>
              <a:endParaRPr lang="en-US"/>
            </a:p>
          </p:txBody>
        </p:sp>
        <p:sp>
          <p:nvSpPr>
            <p:cNvPr id="23849" name="Freeform 211"/>
            <p:cNvSpPr>
              <a:spLocks/>
            </p:cNvSpPr>
            <p:nvPr/>
          </p:nvSpPr>
          <p:spPr bwMode="auto">
            <a:xfrm>
              <a:off x="4222" y="2453"/>
              <a:ext cx="5" cy="5"/>
            </a:xfrm>
            <a:custGeom>
              <a:avLst/>
              <a:gdLst>
                <a:gd name="T0" fmla="*/ 3 w 10"/>
                <a:gd name="T1" fmla="*/ 2 h 11"/>
                <a:gd name="T2" fmla="*/ 1 w 10"/>
                <a:gd name="T3" fmla="*/ 0 h 11"/>
                <a:gd name="T4" fmla="*/ 0 w 10"/>
                <a:gd name="T5" fmla="*/ 0 h 11"/>
                <a:gd name="T6" fmla="*/ 2 w 10"/>
                <a:gd name="T7" fmla="*/ 2 h 11"/>
                <a:gd name="T8" fmla="*/ 3 w 10"/>
                <a:gd name="T9" fmla="*/ 2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2" y="0"/>
                  </a:lnTo>
                  <a:lnTo>
                    <a:pt x="0" y="3"/>
                  </a:lnTo>
                  <a:lnTo>
                    <a:pt x="7" y="11"/>
                  </a:lnTo>
                  <a:lnTo>
                    <a:pt x="10" y="8"/>
                  </a:lnTo>
                  <a:close/>
                </a:path>
              </a:pathLst>
            </a:custGeom>
            <a:solidFill>
              <a:srgbClr val="000000"/>
            </a:solidFill>
            <a:ln w="9525">
              <a:solidFill>
                <a:schemeClr val="bg1"/>
              </a:solidFill>
              <a:round/>
              <a:headEnd/>
              <a:tailEnd/>
            </a:ln>
          </p:spPr>
          <p:txBody>
            <a:bodyPr/>
            <a:lstStyle/>
            <a:p>
              <a:endParaRPr lang="en-US"/>
            </a:p>
          </p:txBody>
        </p:sp>
        <p:sp>
          <p:nvSpPr>
            <p:cNvPr id="23850" name="Freeform 212"/>
            <p:cNvSpPr>
              <a:spLocks/>
            </p:cNvSpPr>
            <p:nvPr/>
          </p:nvSpPr>
          <p:spPr bwMode="auto">
            <a:xfrm>
              <a:off x="4221" y="2455"/>
              <a:ext cx="5" cy="4"/>
            </a:xfrm>
            <a:custGeom>
              <a:avLst/>
              <a:gdLst>
                <a:gd name="T0" fmla="*/ 3 w 9"/>
                <a:gd name="T1" fmla="*/ 2 h 8"/>
                <a:gd name="T2" fmla="*/ 1 w 9"/>
                <a:gd name="T3" fmla="*/ 0 h 8"/>
                <a:gd name="T4" fmla="*/ 0 w 9"/>
                <a:gd name="T5" fmla="*/ 1 h 8"/>
                <a:gd name="T6" fmla="*/ 2 w 9"/>
                <a:gd name="T7" fmla="*/ 2 h 8"/>
                <a:gd name="T8" fmla="*/ 3 w 9"/>
                <a:gd name="T9" fmla="*/ 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2" y="0"/>
                  </a:lnTo>
                  <a:lnTo>
                    <a:pt x="0" y="1"/>
                  </a:lnTo>
                  <a:lnTo>
                    <a:pt x="8" y="8"/>
                  </a:lnTo>
                  <a:lnTo>
                    <a:pt x="9" y="7"/>
                  </a:lnTo>
                  <a:close/>
                </a:path>
              </a:pathLst>
            </a:custGeom>
            <a:solidFill>
              <a:srgbClr val="000000"/>
            </a:solidFill>
            <a:ln w="9525">
              <a:solidFill>
                <a:schemeClr val="bg1"/>
              </a:solidFill>
              <a:round/>
              <a:headEnd/>
              <a:tailEnd/>
            </a:ln>
          </p:spPr>
          <p:txBody>
            <a:bodyPr/>
            <a:lstStyle/>
            <a:p>
              <a:endParaRPr lang="en-US"/>
            </a:p>
          </p:txBody>
        </p:sp>
        <p:sp>
          <p:nvSpPr>
            <p:cNvPr id="23851" name="Freeform 213"/>
            <p:cNvSpPr>
              <a:spLocks/>
            </p:cNvSpPr>
            <p:nvPr/>
          </p:nvSpPr>
          <p:spPr bwMode="auto">
            <a:xfrm>
              <a:off x="4222" y="2454"/>
              <a:ext cx="4" cy="4"/>
            </a:xfrm>
            <a:custGeom>
              <a:avLst/>
              <a:gdLst>
                <a:gd name="T0" fmla="*/ 2 w 7"/>
                <a:gd name="T1" fmla="*/ 2 h 8"/>
                <a:gd name="T2" fmla="*/ 2 w 7"/>
                <a:gd name="T3" fmla="*/ 2 h 8"/>
                <a:gd name="T4" fmla="*/ 0 w 7"/>
                <a:gd name="T5" fmla="*/ 0 h 8"/>
                <a:gd name="T6" fmla="*/ 0 w 7"/>
                <a:gd name="T7" fmla="*/ 0 h 8"/>
                <a:gd name="T8" fmla="*/ 2 w 7"/>
                <a:gd name="T9" fmla="*/ 2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7" y="6"/>
                  </a:lnTo>
                  <a:lnTo>
                    <a:pt x="0" y="0"/>
                  </a:lnTo>
                  <a:lnTo>
                    <a:pt x="7" y="8"/>
                  </a:lnTo>
                  <a:close/>
                </a:path>
              </a:pathLst>
            </a:custGeom>
            <a:solidFill>
              <a:srgbClr val="000000"/>
            </a:solidFill>
            <a:ln w="9525">
              <a:solidFill>
                <a:schemeClr val="bg1"/>
              </a:solidFill>
              <a:round/>
              <a:headEnd/>
              <a:tailEnd/>
            </a:ln>
          </p:spPr>
          <p:txBody>
            <a:bodyPr/>
            <a:lstStyle/>
            <a:p>
              <a:endParaRPr lang="en-US"/>
            </a:p>
          </p:txBody>
        </p:sp>
        <p:sp>
          <p:nvSpPr>
            <p:cNvPr id="23852" name="Freeform 214"/>
            <p:cNvSpPr>
              <a:spLocks/>
            </p:cNvSpPr>
            <p:nvPr/>
          </p:nvSpPr>
          <p:spPr bwMode="auto">
            <a:xfrm>
              <a:off x="4207" y="2467"/>
              <a:ext cx="7" cy="6"/>
            </a:xfrm>
            <a:custGeom>
              <a:avLst/>
              <a:gdLst>
                <a:gd name="T0" fmla="*/ 4 w 13"/>
                <a:gd name="T1" fmla="*/ 2 h 12"/>
                <a:gd name="T2" fmla="*/ 2 w 13"/>
                <a:gd name="T3" fmla="*/ 0 h 12"/>
                <a:gd name="T4" fmla="*/ 0 w 13"/>
                <a:gd name="T5" fmla="*/ 1 h 12"/>
                <a:gd name="T6" fmla="*/ 2 w 13"/>
                <a:gd name="T7" fmla="*/ 3 h 12"/>
                <a:gd name="T8" fmla="*/ 4 w 13"/>
                <a:gd name="T9" fmla="*/ 2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6" y="0"/>
                  </a:lnTo>
                  <a:lnTo>
                    <a:pt x="0" y="4"/>
                  </a:lnTo>
                  <a:lnTo>
                    <a:pt x="8" y="12"/>
                  </a:lnTo>
                  <a:lnTo>
                    <a:pt x="13" y="8"/>
                  </a:lnTo>
                  <a:close/>
                </a:path>
              </a:pathLst>
            </a:custGeom>
            <a:solidFill>
              <a:srgbClr val="000000"/>
            </a:solidFill>
            <a:ln w="9525">
              <a:solidFill>
                <a:schemeClr val="bg1"/>
              </a:solidFill>
              <a:round/>
              <a:headEnd/>
              <a:tailEnd/>
            </a:ln>
          </p:spPr>
          <p:txBody>
            <a:bodyPr/>
            <a:lstStyle/>
            <a:p>
              <a:endParaRPr lang="en-US"/>
            </a:p>
          </p:txBody>
        </p:sp>
        <p:sp>
          <p:nvSpPr>
            <p:cNvPr id="23853" name="Freeform 215"/>
            <p:cNvSpPr>
              <a:spLocks/>
            </p:cNvSpPr>
            <p:nvPr/>
          </p:nvSpPr>
          <p:spPr bwMode="auto">
            <a:xfrm>
              <a:off x="4195" y="2481"/>
              <a:ext cx="5" cy="4"/>
            </a:xfrm>
            <a:custGeom>
              <a:avLst/>
              <a:gdLst>
                <a:gd name="T0" fmla="*/ 3 w 10"/>
                <a:gd name="T1" fmla="*/ 2 h 9"/>
                <a:gd name="T2" fmla="*/ 1 w 10"/>
                <a:gd name="T3" fmla="*/ 0 h 9"/>
                <a:gd name="T4" fmla="*/ 0 w 10"/>
                <a:gd name="T5" fmla="*/ 0 h 9"/>
                <a:gd name="T6" fmla="*/ 3 w 10"/>
                <a:gd name="T7" fmla="*/ 2 h 9"/>
                <a:gd name="T8" fmla="*/ 3 w 10"/>
                <a:gd name="T9" fmla="*/ 2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lnTo>
                    <a:pt x="1" y="0"/>
                  </a:lnTo>
                  <a:lnTo>
                    <a:pt x="0" y="1"/>
                  </a:lnTo>
                  <a:lnTo>
                    <a:pt x="9" y="9"/>
                  </a:lnTo>
                  <a:lnTo>
                    <a:pt x="10" y="8"/>
                  </a:lnTo>
                  <a:close/>
                </a:path>
              </a:pathLst>
            </a:custGeom>
            <a:solidFill>
              <a:srgbClr val="000000"/>
            </a:solidFill>
            <a:ln w="9525">
              <a:solidFill>
                <a:schemeClr val="bg1"/>
              </a:solidFill>
              <a:round/>
              <a:headEnd/>
              <a:tailEnd/>
            </a:ln>
          </p:spPr>
          <p:txBody>
            <a:bodyPr/>
            <a:lstStyle/>
            <a:p>
              <a:endParaRPr lang="en-US"/>
            </a:p>
          </p:txBody>
        </p:sp>
        <p:sp>
          <p:nvSpPr>
            <p:cNvPr id="23854" name="Freeform 216"/>
            <p:cNvSpPr>
              <a:spLocks/>
            </p:cNvSpPr>
            <p:nvPr/>
          </p:nvSpPr>
          <p:spPr bwMode="auto">
            <a:xfrm>
              <a:off x="4193" y="2482"/>
              <a:ext cx="5" cy="5"/>
            </a:xfrm>
            <a:custGeom>
              <a:avLst/>
              <a:gdLst>
                <a:gd name="T0" fmla="*/ 3 w 10"/>
                <a:gd name="T1" fmla="*/ 3 h 8"/>
                <a:gd name="T2" fmla="*/ 1 w 10"/>
                <a:gd name="T3" fmla="*/ 0 h 8"/>
                <a:gd name="T4" fmla="*/ 0 w 10"/>
                <a:gd name="T5" fmla="*/ 1 h 8"/>
                <a:gd name="T6" fmla="*/ 2 w 10"/>
                <a:gd name="T7" fmla="*/ 3 h 8"/>
                <a:gd name="T8" fmla="*/ 3 w 10"/>
                <a:gd name="T9" fmla="*/ 3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lnTo>
                    <a:pt x="2" y="0"/>
                  </a:lnTo>
                  <a:lnTo>
                    <a:pt x="0" y="2"/>
                  </a:lnTo>
                  <a:lnTo>
                    <a:pt x="7" y="8"/>
                  </a:lnTo>
                  <a:lnTo>
                    <a:pt x="10" y="6"/>
                  </a:lnTo>
                  <a:close/>
                </a:path>
              </a:pathLst>
            </a:custGeom>
            <a:solidFill>
              <a:srgbClr val="000000"/>
            </a:solidFill>
            <a:ln w="9525">
              <a:solidFill>
                <a:schemeClr val="bg1"/>
              </a:solidFill>
              <a:round/>
              <a:headEnd/>
              <a:tailEnd/>
            </a:ln>
          </p:spPr>
          <p:txBody>
            <a:bodyPr/>
            <a:lstStyle/>
            <a:p>
              <a:endParaRPr lang="en-US"/>
            </a:p>
          </p:txBody>
        </p:sp>
        <p:sp>
          <p:nvSpPr>
            <p:cNvPr id="23855" name="Freeform 217"/>
            <p:cNvSpPr>
              <a:spLocks/>
            </p:cNvSpPr>
            <p:nvPr/>
          </p:nvSpPr>
          <p:spPr bwMode="auto">
            <a:xfrm>
              <a:off x="4194" y="2482"/>
              <a:ext cx="4" cy="3"/>
            </a:xfrm>
            <a:custGeom>
              <a:avLst/>
              <a:gdLst>
                <a:gd name="T0" fmla="*/ 2 w 9"/>
                <a:gd name="T1" fmla="*/ 1 h 8"/>
                <a:gd name="T2" fmla="*/ 2 w 9"/>
                <a:gd name="T3" fmla="*/ 1 h 8"/>
                <a:gd name="T4" fmla="*/ 0 w 9"/>
                <a:gd name="T5" fmla="*/ 0 h 8"/>
                <a:gd name="T6" fmla="*/ 0 w 9"/>
                <a:gd name="T7" fmla="*/ 0 h 8"/>
                <a:gd name="T8" fmla="*/ 2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7"/>
                  </a:lnTo>
                  <a:lnTo>
                    <a:pt x="0" y="0"/>
                  </a:lnTo>
                  <a:lnTo>
                    <a:pt x="1" y="0"/>
                  </a:lnTo>
                  <a:lnTo>
                    <a:pt x="9" y="8"/>
                  </a:lnTo>
                  <a:close/>
                </a:path>
              </a:pathLst>
            </a:custGeom>
            <a:solidFill>
              <a:srgbClr val="000000"/>
            </a:solidFill>
            <a:ln w="9525">
              <a:solidFill>
                <a:schemeClr val="bg1"/>
              </a:solidFill>
              <a:round/>
              <a:headEnd/>
              <a:tailEnd/>
            </a:ln>
          </p:spPr>
          <p:txBody>
            <a:bodyPr/>
            <a:lstStyle/>
            <a:p>
              <a:endParaRPr lang="en-US"/>
            </a:p>
          </p:txBody>
        </p:sp>
        <p:sp>
          <p:nvSpPr>
            <p:cNvPr id="23856" name="Freeform 218"/>
            <p:cNvSpPr>
              <a:spLocks/>
            </p:cNvSpPr>
            <p:nvPr/>
          </p:nvSpPr>
          <p:spPr bwMode="auto">
            <a:xfrm>
              <a:off x="4179" y="2496"/>
              <a:ext cx="7" cy="5"/>
            </a:xfrm>
            <a:custGeom>
              <a:avLst/>
              <a:gdLst>
                <a:gd name="T0" fmla="*/ 4 w 14"/>
                <a:gd name="T1" fmla="*/ 2 h 10"/>
                <a:gd name="T2" fmla="*/ 2 w 14"/>
                <a:gd name="T3" fmla="*/ 0 h 10"/>
                <a:gd name="T4" fmla="*/ 0 w 14"/>
                <a:gd name="T5" fmla="*/ 1 h 10"/>
                <a:gd name="T6" fmla="*/ 3 w 14"/>
                <a:gd name="T7" fmla="*/ 3 h 10"/>
                <a:gd name="T8" fmla="*/ 4 w 14"/>
                <a:gd name="T9" fmla="*/ 2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4" y="7"/>
                  </a:moveTo>
                  <a:lnTo>
                    <a:pt x="5" y="0"/>
                  </a:lnTo>
                  <a:lnTo>
                    <a:pt x="0" y="4"/>
                  </a:lnTo>
                  <a:lnTo>
                    <a:pt x="9" y="10"/>
                  </a:lnTo>
                  <a:lnTo>
                    <a:pt x="14" y="7"/>
                  </a:lnTo>
                  <a:close/>
                </a:path>
              </a:pathLst>
            </a:custGeom>
            <a:solidFill>
              <a:srgbClr val="000000"/>
            </a:solidFill>
            <a:ln w="9525">
              <a:solidFill>
                <a:schemeClr val="bg1"/>
              </a:solidFill>
              <a:round/>
              <a:headEnd/>
              <a:tailEnd/>
            </a:ln>
          </p:spPr>
          <p:txBody>
            <a:bodyPr/>
            <a:lstStyle/>
            <a:p>
              <a:endParaRPr lang="en-US"/>
            </a:p>
          </p:txBody>
        </p:sp>
        <p:sp>
          <p:nvSpPr>
            <p:cNvPr id="23857" name="Freeform 219"/>
            <p:cNvSpPr>
              <a:spLocks/>
            </p:cNvSpPr>
            <p:nvPr/>
          </p:nvSpPr>
          <p:spPr bwMode="auto">
            <a:xfrm>
              <a:off x="4165" y="2509"/>
              <a:ext cx="7" cy="6"/>
            </a:xfrm>
            <a:custGeom>
              <a:avLst/>
              <a:gdLst>
                <a:gd name="T0" fmla="*/ 4 w 13"/>
                <a:gd name="T1" fmla="*/ 2 h 11"/>
                <a:gd name="T2" fmla="*/ 1 w 13"/>
                <a:gd name="T3" fmla="*/ 0 h 11"/>
                <a:gd name="T4" fmla="*/ 0 w 13"/>
                <a:gd name="T5" fmla="*/ 1 h 11"/>
                <a:gd name="T6" fmla="*/ 3 w 13"/>
                <a:gd name="T7" fmla="*/ 3 h 11"/>
                <a:gd name="T8" fmla="*/ 4 w 13"/>
                <a:gd name="T9" fmla="*/ 2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4" y="0"/>
                  </a:lnTo>
                  <a:lnTo>
                    <a:pt x="0" y="4"/>
                  </a:lnTo>
                  <a:lnTo>
                    <a:pt x="9" y="11"/>
                  </a:lnTo>
                  <a:lnTo>
                    <a:pt x="13" y="7"/>
                  </a:lnTo>
                  <a:close/>
                </a:path>
              </a:pathLst>
            </a:custGeom>
            <a:solidFill>
              <a:srgbClr val="000000"/>
            </a:solidFill>
            <a:ln w="9525">
              <a:solidFill>
                <a:schemeClr val="bg1"/>
              </a:solidFill>
              <a:round/>
              <a:headEnd/>
              <a:tailEnd/>
            </a:ln>
          </p:spPr>
          <p:txBody>
            <a:bodyPr/>
            <a:lstStyle/>
            <a:p>
              <a:endParaRPr lang="en-US"/>
            </a:p>
          </p:txBody>
        </p:sp>
      </p:grpSp>
      <p:sp>
        <p:nvSpPr>
          <p:cNvPr id="23571" name="Freeform 220"/>
          <p:cNvSpPr>
            <a:spLocks/>
          </p:cNvSpPr>
          <p:nvPr/>
        </p:nvSpPr>
        <p:spPr bwMode="auto">
          <a:xfrm>
            <a:off x="6592888" y="4005263"/>
            <a:ext cx="7937" cy="7937"/>
          </a:xfrm>
          <a:custGeom>
            <a:avLst/>
            <a:gdLst>
              <a:gd name="T0" fmla="*/ 6299597 w 10"/>
              <a:gd name="T1" fmla="*/ 5443900 h 9"/>
              <a:gd name="T2" fmla="*/ 630198 w 10"/>
              <a:gd name="T3" fmla="*/ 0 h 9"/>
              <a:gd name="T4" fmla="*/ 0 w 10"/>
              <a:gd name="T5" fmla="*/ 777826 h 9"/>
              <a:gd name="T6" fmla="*/ 5039995 w 10"/>
              <a:gd name="T7" fmla="*/ 6999552 h 9"/>
              <a:gd name="T8" fmla="*/ 6299597 w 10"/>
              <a:gd name="T9" fmla="*/ 544390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1" y="0"/>
                </a:lnTo>
                <a:lnTo>
                  <a:pt x="0" y="1"/>
                </a:lnTo>
                <a:lnTo>
                  <a:pt x="8" y="9"/>
                </a:ln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21"/>
          <p:cNvSpPr>
            <a:spLocks/>
          </p:cNvSpPr>
          <p:nvPr/>
        </p:nvSpPr>
        <p:spPr bwMode="auto">
          <a:xfrm>
            <a:off x="6591300" y="4006850"/>
            <a:ext cx="7938" cy="7938"/>
          </a:xfrm>
          <a:custGeom>
            <a:avLst/>
            <a:gdLst>
              <a:gd name="T0" fmla="*/ 5728349 w 11"/>
              <a:gd name="T1" fmla="*/ 5040630 h 10"/>
              <a:gd name="T2" fmla="*/ 1562343 w 11"/>
              <a:gd name="T3" fmla="*/ 0 h 10"/>
              <a:gd name="T4" fmla="*/ 0 w 11"/>
              <a:gd name="T5" fmla="*/ 1890038 h 10"/>
              <a:gd name="T6" fmla="*/ 4687028 w 11"/>
              <a:gd name="T7" fmla="*/ 6301184 h 10"/>
              <a:gd name="T8" fmla="*/ 5728349 w 11"/>
              <a:gd name="T9" fmla="*/ 504063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8"/>
                </a:moveTo>
                <a:lnTo>
                  <a:pt x="3" y="0"/>
                </a:lnTo>
                <a:lnTo>
                  <a:pt x="0" y="3"/>
                </a:lnTo>
                <a:lnTo>
                  <a:pt x="9" y="10"/>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22"/>
          <p:cNvSpPr>
            <a:spLocks/>
          </p:cNvSpPr>
          <p:nvPr/>
        </p:nvSpPr>
        <p:spPr bwMode="auto">
          <a:xfrm>
            <a:off x="6591300" y="4006850"/>
            <a:ext cx="7938" cy="6350"/>
          </a:xfrm>
          <a:custGeom>
            <a:avLst/>
            <a:gdLst>
              <a:gd name="T0" fmla="*/ 7001316 w 9"/>
              <a:gd name="T1" fmla="*/ 5040313 h 8"/>
              <a:gd name="T2" fmla="*/ 7001316 w 9"/>
              <a:gd name="T3" fmla="*/ 5040313 h 8"/>
              <a:gd name="T4" fmla="*/ 0 w 9"/>
              <a:gd name="T5" fmla="*/ 0 h 8"/>
              <a:gd name="T6" fmla="*/ 0 w 9"/>
              <a:gd name="T7" fmla="*/ 0 h 8"/>
              <a:gd name="T8" fmla="*/ 7001316 w 9"/>
              <a:gd name="T9" fmla="*/ 5040313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8"/>
                </a:lnTo>
                <a:lnTo>
                  <a:pt x="0" y="0"/>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23"/>
          <p:cNvSpPr>
            <a:spLocks/>
          </p:cNvSpPr>
          <p:nvPr/>
        </p:nvSpPr>
        <p:spPr bwMode="auto">
          <a:xfrm>
            <a:off x="6569075" y="4027488"/>
            <a:ext cx="9525" cy="9525"/>
          </a:xfrm>
          <a:custGeom>
            <a:avLst/>
            <a:gdLst>
              <a:gd name="T0" fmla="*/ 6978894 w 13"/>
              <a:gd name="T1" fmla="*/ 5248275 h 11"/>
              <a:gd name="T2" fmla="*/ 2147521 w 13"/>
              <a:gd name="T3" fmla="*/ 0 h 11"/>
              <a:gd name="T4" fmla="*/ 0 w 13"/>
              <a:gd name="T5" fmla="*/ 2999509 h 11"/>
              <a:gd name="T6" fmla="*/ 4831373 w 13"/>
              <a:gd name="T7" fmla="*/ 8247784 h 11"/>
              <a:gd name="T8" fmla="*/ 6978894 w 13"/>
              <a:gd name="T9" fmla="*/ 5248275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4" y="0"/>
                </a:lnTo>
                <a:lnTo>
                  <a:pt x="0" y="4"/>
                </a:lnTo>
                <a:lnTo>
                  <a:pt x="9" y="11"/>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24"/>
          <p:cNvSpPr>
            <a:spLocks/>
          </p:cNvSpPr>
          <p:nvPr/>
        </p:nvSpPr>
        <p:spPr bwMode="auto">
          <a:xfrm>
            <a:off x="6567488" y="4030663"/>
            <a:ext cx="6350" cy="7937"/>
          </a:xfrm>
          <a:custGeom>
            <a:avLst/>
            <a:gdLst>
              <a:gd name="T0" fmla="*/ 4480278 w 9"/>
              <a:gd name="T1" fmla="*/ 6890308 h 8"/>
              <a:gd name="T2" fmla="*/ 498122 w 9"/>
              <a:gd name="T3" fmla="*/ 0 h 8"/>
              <a:gd name="T4" fmla="*/ 0 w 9"/>
              <a:gd name="T5" fmla="*/ 984188 h 8"/>
              <a:gd name="T6" fmla="*/ 3982156 w 9"/>
              <a:gd name="T7" fmla="*/ 7874496 h 8"/>
              <a:gd name="T8" fmla="*/ 4480278 w 9"/>
              <a:gd name="T9" fmla="*/ 6890308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1" y="0"/>
                </a:lnTo>
                <a:lnTo>
                  <a:pt x="0" y="1"/>
                </a:lnTo>
                <a:lnTo>
                  <a:pt x="8" y="8"/>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25"/>
          <p:cNvSpPr>
            <a:spLocks/>
          </p:cNvSpPr>
          <p:nvPr/>
        </p:nvSpPr>
        <p:spPr bwMode="auto">
          <a:xfrm>
            <a:off x="6567488" y="4030663"/>
            <a:ext cx="6350" cy="6350"/>
          </a:xfrm>
          <a:custGeom>
            <a:avLst/>
            <a:gdLst>
              <a:gd name="T0" fmla="*/ 4480278 w 9"/>
              <a:gd name="T1" fmla="*/ 5760357 h 7"/>
              <a:gd name="T2" fmla="*/ 4480278 w 9"/>
              <a:gd name="T3" fmla="*/ 5760357 h 7"/>
              <a:gd name="T4" fmla="*/ 0 w 9"/>
              <a:gd name="T5" fmla="*/ 0 h 7"/>
              <a:gd name="T6" fmla="*/ 498122 w 9"/>
              <a:gd name="T7" fmla="*/ 0 h 7"/>
              <a:gd name="T8" fmla="*/ 4480278 w 9"/>
              <a:gd name="T9" fmla="*/ 5760357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7"/>
                </a:moveTo>
                <a:lnTo>
                  <a:pt x="9" y="7"/>
                </a:lnTo>
                <a:lnTo>
                  <a:pt x="0" y="0"/>
                </a:lnTo>
                <a:lnTo>
                  <a:pt x="1" y="0"/>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26"/>
          <p:cNvSpPr>
            <a:spLocks/>
          </p:cNvSpPr>
          <p:nvPr/>
        </p:nvSpPr>
        <p:spPr bwMode="auto">
          <a:xfrm>
            <a:off x="6545263" y="4049713"/>
            <a:ext cx="9525" cy="9525"/>
          </a:xfrm>
          <a:custGeom>
            <a:avLst/>
            <a:gdLst>
              <a:gd name="T0" fmla="*/ 6978894 w 13"/>
              <a:gd name="T1" fmla="*/ 5248275 h 11"/>
              <a:gd name="T2" fmla="*/ 2147521 w 13"/>
              <a:gd name="T3" fmla="*/ 0 h 11"/>
              <a:gd name="T4" fmla="*/ 0 w 13"/>
              <a:gd name="T5" fmla="*/ 2249632 h 11"/>
              <a:gd name="T6" fmla="*/ 4831373 w 13"/>
              <a:gd name="T7" fmla="*/ 8247784 h 11"/>
              <a:gd name="T8" fmla="*/ 6978894 w 13"/>
              <a:gd name="T9" fmla="*/ 5248275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4" y="0"/>
                </a:lnTo>
                <a:lnTo>
                  <a:pt x="0" y="3"/>
                </a:lnTo>
                <a:lnTo>
                  <a:pt x="9" y="11"/>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27"/>
          <p:cNvSpPr>
            <a:spLocks/>
          </p:cNvSpPr>
          <p:nvPr/>
        </p:nvSpPr>
        <p:spPr bwMode="auto">
          <a:xfrm>
            <a:off x="6523038" y="4071938"/>
            <a:ext cx="11112" cy="9525"/>
          </a:xfrm>
          <a:custGeom>
            <a:avLst/>
            <a:gdLst>
              <a:gd name="T0" fmla="*/ 8819753 w 14"/>
              <a:gd name="T1" fmla="*/ 4295042 h 13"/>
              <a:gd name="T2" fmla="*/ 3150252 w 14"/>
              <a:gd name="T3" fmla="*/ 0 h 13"/>
              <a:gd name="T4" fmla="*/ 0 w 14"/>
              <a:gd name="T5" fmla="*/ 2683852 h 13"/>
              <a:gd name="T6" fmla="*/ 5669501 w 14"/>
              <a:gd name="T7" fmla="*/ 6978894 h 13"/>
              <a:gd name="T8" fmla="*/ 8819753 w 14"/>
              <a:gd name="T9" fmla="*/ 4295042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lnTo>
                  <a:pt x="5" y="0"/>
                </a:lnTo>
                <a:lnTo>
                  <a:pt x="0" y="5"/>
                </a:lnTo>
                <a:lnTo>
                  <a:pt x="9" y="13"/>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28"/>
          <p:cNvSpPr>
            <a:spLocks/>
          </p:cNvSpPr>
          <p:nvPr/>
        </p:nvSpPr>
        <p:spPr bwMode="auto">
          <a:xfrm>
            <a:off x="6500813" y="4094163"/>
            <a:ext cx="11112" cy="9525"/>
          </a:xfrm>
          <a:custGeom>
            <a:avLst/>
            <a:gdLst>
              <a:gd name="T0" fmla="*/ 9498196 w 13"/>
              <a:gd name="T1" fmla="*/ 4410075 h 12"/>
              <a:gd name="T2" fmla="*/ 3653284 w 13"/>
              <a:gd name="T3" fmla="*/ 0 h 12"/>
              <a:gd name="T4" fmla="*/ 0 w 13"/>
              <a:gd name="T5" fmla="*/ 3150394 h 12"/>
              <a:gd name="T6" fmla="*/ 5844912 w 13"/>
              <a:gd name="T7" fmla="*/ 7560469 h 12"/>
              <a:gd name="T8" fmla="*/ 9498196 w 13"/>
              <a:gd name="T9" fmla="*/ 4410075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7"/>
                </a:moveTo>
                <a:lnTo>
                  <a:pt x="5" y="0"/>
                </a:lnTo>
                <a:lnTo>
                  <a:pt x="0" y="5"/>
                </a:lnTo>
                <a:lnTo>
                  <a:pt x="8" y="12"/>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29"/>
          <p:cNvSpPr>
            <a:spLocks/>
          </p:cNvSpPr>
          <p:nvPr/>
        </p:nvSpPr>
        <p:spPr bwMode="auto">
          <a:xfrm>
            <a:off x="6480175" y="4116388"/>
            <a:ext cx="9525" cy="7937"/>
          </a:xfrm>
          <a:custGeom>
            <a:avLst/>
            <a:gdLst>
              <a:gd name="T0" fmla="*/ 8247784 w 11"/>
              <a:gd name="T1" fmla="*/ 3779599 h 10"/>
              <a:gd name="T2" fmla="*/ 2999509 w 11"/>
              <a:gd name="T3" fmla="*/ 0 h 10"/>
              <a:gd name="T4" fmla="*/ 0 w 11"/>
              <a:gd name="T5" fmla="*/ 2519998 h 10"/>
              <a:gd name="T6" fmla="*/ 5248275 w 11"/>
              <a:gd name="T7" fmla="*/ 6299597 h 10"/>
              <a:gd name="T8" fmla="*/ 8247784 w 11"/>
              <a:gd name="T9" fmla="*/ 3779599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4"/>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230"/>
          <p:cNvSpPr>
            <a:spLocks/>
          </p:cNvSpPr>
          <p:nvPr/>
        </p:nvSpPr>
        <p:spPr bwMode="auto">
          <a:xfrm>
            <a:off x="6457950" y="4137025"/>
            <a:ext cx="9525" cy="9525"/>
          </a:xfrm>
          <a:custGeom>
            <a:avLst/>
            <a:gdLst>
              <a:gd name="T0" fmla="*/ 6978894 w 13"/>
              <a:gd name="T1" fmla="*/ 4498398 h 11"/>
              <a:gd name="T2" fmla="*/ 2683852 w 13"/>
              <a:gd name="T3" fmla="*/ 0 h 11"/>
              <a:gd name="T4" fmla="*/ 0 w 13"/>
              <a:gd name="T5" fmla="*/ 3749386 h 11"/>
              <a:gd name="T6" fmla="*/ 4295042 w 13"/>
              <a:gd name="T7" fmla="*/ 8247784 h 11"/>
              <a:gd name="T8" fmla="*/ 6978894 w 13"/>
              <a:gd name="T9" fmla="*/ 4498398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231"/>
          <p:cNvSpPr>
            <a:spLocks/>
          </p:cNvSpPr>
          <p:nvPr/>
        </p:nvSpPr>
        <p:spPr bwMode="auto">
          <a:xfrm>
            <a:off x="6435725" y="4159250"/>
            <a:ext cx="9525" cy="9525"/>
          </a:xfrm>
          <a:custGeom>
            <a:avLst/>
            <a:gdLst>
              <a:gd name="T0" fmla="*/ 6978894 w 13"/>
              <a:gd name="T1" fmla="*/ 4498398 h 11"/>
              <a:gd name="T2" fmla="*/ 2683852 w 13"/>
              <a:gd name="T3" fmla="*/ 0 h 11"/>
              <a:gd name="T4" fmla="*/ 0 w 13"/>
              <a:gd name="T5" fmla="*/ 3749386 h 11"/>
              <a:gd name="T6" fmla="*/ 4295042 w 13"/>
              <a:gd name="T7" fmla="*/ 8247784 h 11"/>
              <a:gd name="T8" fmla="*/ 6978894 w 13"/>
              <a:gd name="T9" fmla="*/ 4498398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6"/>
                </a:moveTo>
                <a:lnTo>
                  <a:pt x="5" y="0"/>
                </a:lnTo>
                <a:lnTo>
                  <a:pt x="0" y="5"/>
                </a:lnTo>
                <a:lnTo>
                  <a:pt x="8" y="11"/>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232"/>
          <p:cNvSpPr>
            <a:spLocks/>
          </p:cNvSpPr>
          <p:nvPr/>
        </p:nvSpPr>
        <p:spPr bwMode="auto">
          <a:xfrm>
            <a:off x="6415088" y="4181475"/>
            <a:ext cx="7937" cy="7938"/>
          </a:xfrm>
          <a:custGeom>
            <a:avLst/>
            <a:gdLst>
              <a:gd name="T0" fmla="*/ 5726906 w 11"/>
              <a:gd name="T1" fmla="*/ 3644985 h 11"/>
              <a:gd name="T2" fmla="*/ 1562146 w 11"/>
              <a:gd name="T3" fmla="*/ 0 h 11"/>
              <a:gd name="T4" fmla="*/ 0 w 11"/>
              <a:gd name="T5" fmla="*/ 2083364 h 11"/>
              <a:gd name="T6" fmla="*/ 3644526 w 11"/>
              <a:gd name="T7" fmla="*/ 5728349 h 11"/>
              <a:gd name="T8" fmla="*/ 5726906 w 11"/>
              <a:gd name="T9" fmla="*/ 364498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7"/>
                </a:moveTo>
                <a:lnTo>
                  <a:pt x="3" y="0"/>
                </a:lnTo>
                <a:lnTo>
                  <a:pt x="0" y="4"/>
                </a:lnTo>
                <a:lnTo>
                  <a:pt x="7" y="11"/>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233"/>
          <p:cNvSpPr>
            <a:spLocks/>
          </p:cNvSpPr>
          <p:nvPr/>
        </p:nvSpPr>
        <p:spPr bwMode="auto">
          <a:xfrm>
            <a:off x="6413500" y="4184650"/>
            <a:ext cx="7938" cy="6350"/>
          </a:xfrm>
          <a:custGeom>
            <a:avLst/>
            <a:gdLst>
              <a:gd name="T0" fmla="*/ 6301184 w 10"/>
              <a:gd name="T1" fmla="*/ 4410075 h 8"/>
              <a:gd name="T2" fmla="*/ 1260554 w 10"/>
              <a:gd name="T3" fmla="*/ 0 h 8"/>
              <a:gd name="T4" fmla="*/ 0 w 10"/>
              <a:gd name="T5" fmla="*/ 630238 h 8"/>
              <a:gd name="T6" fmla="*/ 5670907 w 10"/>
              <a:gd name="T7" fmla="*/ 5040313 h 8"/>
              <a:gd name="T8" fmla="*/ 6301184 w 10"/>
              <a:gd name="T9" fmla="*/ 4410075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7"/>
                </a:moveTo>
                <a:lnTo>
                  <a:pt x="2" y="0"/>
                </a:lnTo>
                <a:lnTo>
                  <a:pt x="0" y="1"/>
                </a:lnTo>
                <a:lnTo>
                  <a:pt x="9" y="8"/>
                </a:ln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234"/>
          <p:cNvSpPr>
            <a:spLocks/>
          </p:cNvSpPr>
          <p:nvPr/>
        </p:nvSpPr>
        <p:spPr bwMode="auto">
          <a:xfrm>
            <a:off x="6413500" y="4183063"/>
            <a:ext cx="7938" cy="6350"/>
          </a:xfrm>
          <a:custGeom>
            <a:avLst/>
            <a:gdLst>
              <a:gd name="T0" fmla="*/ 7001316 w 9"/>
              <a:gd name="T1" fmla="*/ 6720417 h 6"/>
              <a:gd name="T2" fmla="*/ 7001316 w 9"/>
              <a:gd name="T3" fmla="*/ 6720417 h 6"/>
              <a:gd name="T4" fmla="*/ 1555848 w 9"/>
              <a:gd name="T5" fmla="*/ 0 h 6"/>
              <a:gd name="T6" fmla="*/ 0 w 9"/>
              <a:gd name="T7" fmla="*/ 0 h 6"/>
              <a:gd name="T8" fmla="*/ 7001316 w 9"/>
              <a:gd name="T9" fmla="*/ 672041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9" y="6"/>
                </a:lnTo>
                <a:lnTo>
                  <a:pt x="2" y="0"/>
                </a:lnTo>
                <a:lnTo>
                  <a:pt x="0" y="0"/>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235"/>
          <p:cNvSpPr>
            <a:spLocks/>
          </p:cNvSpPr>
          <p:nvPr/>
        </p:nvSpPr>
        <p:spPr bwMode="auto">
          <a:xfrm>
            <a:off x="6391275" y="4203700"/>
            <a:ext cx="11113" cy="9525"/>
          </a:xfrm>
          <a:custGeom>
            <a:avLst/>
            <a:gdLst>
              <a:gd name="T0" fmla="*/ 9499905 w 13"/>
              <a:gd name="T1" fmla="*/ 5040313 h 12"/>
              <a:gd name="T2" fmla="*/ 3653612 w 13"/>
              <a:gd name="T3" fmla="*/ 0 h 12"/>
              <a:gd name="T4" fmla="*/ 0 w 13"/>
              <a:gd name="T5" fmla="*/ 2520156 h 12"/>
              <a:gd name="T6" fmla="*/ 5846293 w 13"/>
              <a:gd name="T7" fmla="*/ 7560469 h 12"/>
              <a:gd name="T8" fmla="*/ 9499905 w 13"/>
              <a:gd name="T9" fmla="*/ 5040313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5" y="0"/>
                </a:lnTo>
                <a:lnTo>
                  <a:pt x="0" y="4"/>
                </a:lnTo>
                <a:lnTo>
                  <a:pt x="8" y="12"/>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236"/>
          <p:cNvSpPr>
            <a:spLocks/>
          </p:cNvSpPr>
          <p:nvPr/>
        </p:nvSpPr>
        <p:spPr bwMode="auto">
          <a:xfrm>
            <a:off x="6394450" y="4203700"/>
            <a:ext cx="7938" cy="6350"/>
          </a:xfrm>
          <a:custGeom>
            <a:avLst/>
            <a:gdLst>
              <a:gd name="T0" fmla="*/ 7001316 w 9"/>
              <a:gd name="T1" fmla="*/ 4410075 h 8"/>
              <a:gd name="T2" fmla="*/ 7001316 w 9"/>
              <a:gd name="T3" fmla="*/ 5040313 h 8"/>
              <a:gd name="T4" fmla="*/ 0 w 9"/>
              <a:gd name="T5" fmla="*/ 0 h 8"/>
              <a:gd name="T6" fmla="*/ 777924 w 9"/>
              <a:gd name="T7" fmla="*/ 0 h 8"/>
              <a:gd name="T8" fmla="*/ 7001316 w 9"/>
              <a:gd name="T9" fmla="*/ 44100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9" y="8"/>
                </a:lnTo>
                <a:lnTo>
                  <a:pt x="0" y="0"/>
                </a:lnTo>
                <a:lnTo>
                  <a:pt x="1" y="0"/>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237"/>
          <p:cNvSpPr>
            <a:spLocks/>
          </p:cNvSpPr>
          <p:nvPr/>
        </p:nvSpPr>
        <p:spPr bwMode="auto">
          <a:xfrm>
            <a:off x="6369050" y="4225925"/>
            <a:ext cx="9525" cy="9525"/>
          </a:xfrm>
          <a:custGeom>
            <a:avLst/>
            <a:gdLst>
              <a:gd name="T0" fmla="*/ 8247784 w 11"/>
              <a:gd name="T1" fmla="*/ 5998152 h 11"/>
              <a:gd name="T2" fmla="*/ 2249632 w 11"/>
              <a:gd name="T3" fmla="*/ 0 h 11"/>
              <a:gd name="T4" fmla="*/ 0 w 11"/>
              <a:gd name="T5" fmla="*/ 2999509 h 11"/>
              <a:gd name="T6" fmla="*/ 5248275 w 11"/>
              <a:gd name="T7" fmla="*/ 8247784 h 11"/>
              <a:gd name="T8" fmla="*/ 8247784 w 11"/>
              <a:gd name="T9" fmla="*/ 5998152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8"/>
                </a:moveTo>
                <a:lnTo>
                  <a:pt x="3" y="0"/>
                </a:lnTo>
                <a:lnTo>
                  <a:pt x="0" y="4"/>
                </a:lnTo>
                <a:lnTo>
                  <a:pt x="7" y="11"/>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238"/>
          <p:cNvSpPr>
            <a:spLocks/>
          </p:cNvSpPr>
          <p:nvPr/>
        </p:nvSpPr>
        <p:spPr bwMode="auto">
          <a:xfrm>
            <a:off x="6369050" y="4229100"/>
            <a:ext cx="7938" cy="6350"/>
          </a:xfrm>
          <a:custGeom>
            <a:avLst/>
            <a:gdLst>
              <a:gd name="T0" fmla="*/ 6301184 w 10"/>
              <a:gd name="T1" fmla="*/ 3484739 h 9"/>
              <a:gd name="T2" fmla="*/ 1260554 w 10"/>
              <a:gd name="T3" fmla="*/ 0 h 9"/>
              <a:gd name="T4" fmla="*/ 0 w 10"/>
              <a:gd name="T5" fmla="*/ 498122 h 9"/>
              <a:gd name="T6" fmla="*/ 5670907 w 10"/>
              <a:gd name="T7" fmla="*/ 4480278 h 9"/>
              <a:gd name="T8" fmla="*/ 6301184 w 10"/>
              <a:gd name="T9" fmla="*/ 348473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2" y="0"/>
                </a:lnTo>
                <a:lnTo>
                  <a:pt x="0" y="1"/>
                </a:lnTo>
                <a:lnTo>
                  <a:pt x="9" y="9"/>
                </a:ln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239"/>
          <p:cNvSpPr>
            <a:spLocks/>
          </p:cNvSpPr>
          <p:nvPr/>
        </p:nvSpPr>
        <p:spPr bwMode="auto">
          <a:xfrm>
            <a:off x="6369050" y="4229100"/>
            <a:ext cx="6350" cy="6350"/>
          </a:xfrm>
          <a:custGeom>
            <a:avLst/>
            <a:gdLst>
              <a:gd name="T0" fmla="*/ 4480278 w 9"/>
              <a:gd name="T1" fmla="*/ 5760357 h 7"/>
              <a:gd name="T2" fmla="*/ 4480278 w 9"/>
              <a:gd name="T3" fmla="*/ 5760357 h 7"/>
              <a:gd name="T4" fmla="*/ 995539 w 9"/>
              <a:gd name="T5" fmla="*/ 0 h 7"/>
              <a:gd name="T6" fmla="*/ 0 w 9"/>
              <a:gd name="T7" fmla="*/ 0 h 7"/>
              <a:gd name="T8" fmla="*/ 4480278 w 9"/>
              <a:gd name="T9" fmla="*/ 5760357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7"/>
                </a:moveTo>
                <a:lnTo>
                  <a:pt x="9" y="7"/>
                </a:lnTo>
                <a:lnTo>
                  <a:pt x="2" y="0"/>
                </a:lnTo>
                <a:lnTo>
                  <a:pt x="0" y="0"/>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240"/>
          <p:cNvSpPr>
            <a:spLocks/>
          </p:cNvSpPr>
          <p:nvPr/>
        </p:nvSpPr>
        <p:spPr bwMode="auto">
          <a:xfrm>
            <a:off x="6345238" y="4249738"/>
            <a:ext cx="11112" cy="9525"/>
          </a:xfrm>
          <a:custGeom>
            <a:avLst/>
            <a:gdLst>
              <a:gd name="T0" fmla="*/ 8819753 w 14"/>
              <a:gd name="T1" fmla="*/ 4295042 h 13"/>
              <a:gd name="T2" fmla="*/ 3150252 w 14"/>
              <a:gd name="T3" fmla="*/ 0 h 13"/>
              <a:gd name="T4" fmla="*/ 0 w 14"/>
              <a:gd name="T5" fmla="*/ 2683852 h 13"/>
              <a:gd name="T6" fmla="*/ 5669501 w 14"/>
              <a:gd name="T7" fmla="*/ 6978894 h 13"/>
              <a:gd name="T8" fmla="*/ 8819753 w 14"/>
              <a:gd name="T9" fmla="*/ 4295042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lnTo>
                  <a:pt x="5" y="0"/>
                </a:lnTo>
                <a:lnTo>
                  <a:pt x="0" y="5"/>
                </a:lnTo>
                <a:lnTo>
                  <a:pt x="9" y="13"/>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241"/>
          <p:cNvSpPr>
            <a:spLocks/>
          </p:cNvSpPr>
          <p:nvPr/>
        </p:nvSpPr>
        <p:spPr bwMode="auto">
          <a:xfrm>
            <a:off x="6323013" y="4271963"/>
            <a:ext cx="9525" cy="9525"/>
          </a:xfrm>
          <a:custGeom>
            <a:avLst/>
            <a:gdLst>
              <a:gd name="T0" fmla="*/ 6978894 w 13"/>
              <a:gd name="T1" fmla="*/ 5040313 h 12"/>
              <a:gd name="T2" fmla="*/ 2683852 w 13"/>
              <a:gd name="T3" fmla="*/ 0 h 12"/>
              <a:gd name="T4" fmla="*/ 0 w 13"/>
              <a:gd name="T5" fmla="*/ 2520156 h 12"/>
              <a:gd name="T6" fmla="*/ 4295042 w 13"/>
              <a:gd name="T7" fmla="*/ 7560469 h 12"/>
              <a:gd name="T8" fmla="*/ 6978894 w 13"/>
              <a:gd name="T9" fmla="*/ 5040313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5" y="0"/>
                </a:lnTo>
                <a:lnTo>
                  <a:pt x="0" y="4"/>
                </a:lnTo>
                <a:lnTo>
                  <a:pt x="8" y="12"/>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242"/>
          <p:cNvSpPr>
            <a:spLocks/>
          </p:cNvSpPr>
          <p:nvPr/>
        </p:nvSpPr>
        <p:spPr bwMode="auto">
          <a:xfrm>
            <a:off x="6300788" y="4295775"/>
            <a:ext cx="11112" cy="7938"/>
          </a:xfrm>
          <a:custGeom>
            <a:avLst/>
            <a:gdLst>
              <a:gd name="T0" fmla="*/ 9498196 w 13"/>
              <a:gd name="T1" fmla="*/ 3644985 h 11"/>
              <a:gd name="T2" fmla="*/ 2922456 w 13"/>
              <a:gd name="T3" fmla="*/ 0 h 11"/>
              <a:gd name="T4" fmla="*/ 0 w 13"/>
              <a:gd name="T5" fmla="*/ 2083364 h 11"/>
              <a:gd name="T6" fmla="*/ 6575740 w 13"/>
              <a:gd name="T7" fmla="*/ 5728349 h 11"/>
              <a:gd name="T8" fmla="*/ 9498196 w 13"/>
              <a:gd name="T9" fmla="*/ 3644985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13" y="7"/>
                </a:moveTo>
                <a:lnTo>
                  <a:pt x="4" y="0"/>
                </a:lnTo>
                <a:lnTo>
                  <a:pt x="0" y="4"/>
                </a:lnTo>
                <a:lnTo>
                  <a:pt x="9" y="11"/>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243"/>
          <p:cNvSpPr>
            <a:spLocks/>
          </p:cNvSpPr>
          <p:nvPr/>
        </p:nvSpPr>
        <p:spPr bwMode="auto">
          <a:xfrm>
            <a:off x="6280150" y="4316413"/>
            <a:ext cx="9525" cy="9525"/>
          </a:xfrm>
          <a:custGeom>
            <a:avLst/>
            <a:gdLst>
              <a:gd name="T0" fmla="*/ 8247784 w 11"/>
              <a:gd name="T1" fmla="*/ 5998152 h 11"/>
              <a:gd name="T2" fmla="*/ 2999509 w 11"/>
              <a:gd name="T3" fmla="*/ 0 h 11"/>
              <a:gd name="T4" fmla="*/ 0 w 11"/>
              <a:gd name="T5" fmla="*/ 2999509 h 11"/>
              <a:gd name="T6" fmla="*/ 5248275 w 11"/>
              <a:gd name="T7" fmla="*/ 8247784 h 11"/>
              <a:gd name="T8" fmla="*/ 8247784 w 11"/>
              <a:gd name="T9" fmla="*/ 5998152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8"/>
                </a:moveTo>
                <a:lnTo>
                  <a:pt x="4" y="0"/>
                </a:lnTo>
                <a:lnTo>
                  <a:pt x="0" y="4"/>
                </a:lnTo>
                <a:lnTo>
                  <a:pt x="7" y="11"/>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244"/>
          <p:cNvSpPr>
            <a:spLocks/>
          </p:cNvSpPr>
          <p:nvPr/>
        </p:nvSpPr>
        <p:spPr bwMode="auto">
          <a:xfrm>
            <a:off x="6257925" y="4338638"/>
            <a:ext cx="9525" cy="7937"/>
          </a:xfrm>
          <a:custGeom>
            <a:avLst/>
            <a:gdLst>
              <a:gd name="T0" fmla="*/ 8247784 w 11"/>
              <a:gd name="T1" fmla="*/ 3779599 h 10"/>
              <a:gd name="T2" fmla="*/ 2999509 w 11"/>
              <a:gd name="T3" fmla="*/ 0 h 10"/>
              <a:gd name="T4" fmla="*/ 0 w 11"/>
              <a:gd name="T5" fmla="*/ 2519998 h 10"/>
              <a:gd name="T6" fmla="*/ 5998152 w 11"/>
              <a:gd name="T7" fmla="*/ 6299597 h 10"/>
              <a:gd name="T8" fmla="*/ 8247784 w 11"/>
              <a:gd name="T9" fmla="*/ 3779599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6"/>
                </a:moveTo>
                <a:lnTo>
                  <a:pt x="4" y="0"/>
                </a:lnTo>
                <a:lnTo>
                  <a:pt x="0" y="4"/>
                </a:lnTo>
                <a:lnTo>
                  <a:pt x="8"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245"/>
          <p:cNvSpPr>
            <a:spLocks/>
          </p:cNvSpPr>
          <p:nvPr/>
        </p:nvSpPr>
        <p:spPr bwMode="auto">
          <a:xfrm>
            <a:off x="6256338" y="4341813"/>
            <a:ext cx="7937" cy="6350"/>
          </a:xfrm>
          <a:custGeom>
            <a:avLst/>
            <a:gdLst>
              <a:gd name="T0" fmla="*/ 6999552 w 9"/>
              <a:gd name="T1" fmla="*/ 4937579 h 7"/>
              <a:gd name="T2" fmla="*/ 777826 w 9"/>
              <a:gd name="T3" fmla="*/ 0 h 7"/>
              <a:gd name="T4" fmla="*/ 0 w 9"/>
              <a:gd name="T5" fmla="*/ 822779 h 7"/>
              <a:gd name="T6" fmla="*/ 5443900 w 9"/>
              <a:gd name="T7" fmla="*/ 5760357 h 7"/>
              <a:gd name="T8" fmla="*/ 6999552 w 9"/>
              <a:gd name="T9" fmla="*/ 4937579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1" y="0"/>
                </a:lnTo>
                <a:lnTo>
                  <a:pt x="0" y="1"/>
                </a:lnTo>
                <a:lnTo>
                  <a:pt x="7" y="7"/>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246"/>
          <p:cNvSpPr>
            <a:spLocks/>
          </p:cNvSpPr>
          <p:nvPr/>
        </p:nvSpPr>
        <p:spPr bwMode="auto">
          <a:xfrm>
            <a:off x="6257925" y="4340225"/>
            <a:ext cx="6350" cy="4763"/>
          </a:xfrm>
          <a:custGeom>
            <a:avLst/>
            <a:gdLst>
              <a:gd name="T0" fmla="*/ 5040313 w 8"/>
              <a:gd name="T1" fmla="*/ 3240881 h 7"/>
              <a:gd name="T2" fmla="*/ 5040313 w 8"/>
              <a:gd name="T3" fmla="*/ 3240881 h 7"/>
              <a:gd name="T4" fmla="*/ 0 w 8"/>
              <a:gd name="T5" fmla="*/ 0 h 7"/>
              <a:gd name="T6" fmla="*/ 0 w 8"/>
              <a:gd name="T7" fmla="*/ 0 h 7"/>
              <a:gd name="T8" fmla="*/ 5040313 w 8"/>
              <a:gd name="T9" fmla="*/ 324088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8" y="7"/>
                </a:moveTo>
                <a:lnTo>
                  <a:pt x="8" y="7"/>
                </a:lnTo>
                <a:lnTo>
                  <a:pt x="0" y="0"/>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247"/>
          <p:cNvSpPr>
            <a:spLocks/>
          </p:cNvSpPr>
          <p:nvPr/>
        </p:nvSpPr>
        <p:spPr bwMode="auto">
          <a:xfrm>
            <a:off x="6234113" y="4360863"/>
            <a:ext cx="11112" cy="9525"/>
          </a:xfrm>
          <a:custGeom>
            <a:avLst/>
            <a:gdLst>
              <a:gd name="T0" fmla="*/ 9498196 w 13"/>
              <a:gd name="T1" fmla="*/ 5670550 h 12"/>
              <a:gd name="T2" fmla="*/ 3653284 w 13"/>
              <a:gd name="T3" fmla="*/ 0 h 12"/>
              <a:gd name="T4" fmla="*/ 0 w 13"/>
              <a:gd name="T5" fmla="*/ 1889919 h 12"/>
              <a:gd name="T6" fmla="*/ 5844912 w 13"/>
              <a:gd name="T7" fmla="*/ 7560469 h 12"/>
              <a:gd name="T8" fmla="*/ 9498196 w 13"/>
              <a:gd name="T9" fmla="*/ 5670550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9"/>
                </a:moveTo>
                <a:lnTo>
                  <a:pt x="5" y="0"/>
                </a:lnTo>
                <a:lnTo>
                  <a:pt x="0" y="3"/>
                </a:lnTo>
                <a:lnTo>
                  <a:pt x="8" y="12"/>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248"/>
          <p:cNvSpPr>
            <a:spLocks/>
          </p:cNvSpPr>
          <p:nvPr/>
        </p:nvSpPr>
        <p:spPr bwMode="auto">
          <a:xfrm>
            <a:off x="6238875" y="4359275"/>
            <a:ext cx="6350" cy="7938"/>
          </a:xfrm>
          <a:custGeom>
            <a:avLst/>
            <a:gdLst>
              <a:gd name="T0" fmla="*/ 5040313 w 8"/>
              <a:gd name="T1" fmla="*/ 6223392 h 9"/>
              <a:gd name="T2" fmla="*/ 5040313 w 8"/>
              <a:gd name="T3" fmla="*/ 7001316 h 9"/>
              <a:gd name="T4" fmla="*/ 0 w 8"/>
              <a:gd name="T5" fmla="*/ 1555848 h 9"/>
              <a:gd name="T6" fmla="*/ 0 w 8"/>
              <a:gd name="T7" fmla="*/ 0 h 9"/>
              <a:gd name="T8" fmla="*/ 5040313 w 8"/>
              <a:gd name="T9" fmla="*/ 622339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lnTo>
                  <a:pt x="8" y="9"/>
                </a:lnTo>
                <a:lnTo>
                  <a:pt x="0" y="2"/>
                </a:lnTo>
                <a:lnTo>
                  <a:pt x="0" y="0"/>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249"/>
          <p:cNvSpPr>
            <a:spLocks/>
          </p:cNvSpPr>
          <p:nvPr/>
        </p:nvSpPr>
        <p:spPr bwMode="auto">
          <a:xfrm>
            <a:off x="6215063" y="4383088"/>
            <a:ext cx="7937" cy="6350"/>
          </a:xfrm>
          <a:custGeom>
            <a:avLst/>
            <a:gdLst>
              <a:gd name="T0" fmla="*/ 6999552 w 9"/>
              <a:gd name="T1" fmla="*/ 4410075 h 8"/>
              <a:gd name="T2" fmla="*/ 777826 w 9"/>
              <a:gd name="T3" fmla="*/ 0 h 8"/>
              <a:gd name="T4" fmla="*/ 0 w 9"/>
              <a:gd name="T5" fmla="*/ 1260475 h 8"/>
              <a:gd name="T6" fmla="*/ 5443900 w 9"/>
              <a:gd name="T7" fmla="*/ 5040313 h 8"/>
              <a:gd name="T8" fmla="*/ 6999552 w 9"/>
              <a:gd name="T9" fmla="*/ 44100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1" y="0"/>
                </a:lnTo>
                <a:lnTo>
                  <a:pt x="0" y="2"/>
                </a:lnTo>
                <a:lnTo>
                  <a:pt x="7" y="8"/>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250"/>
          <p:cNvSpPr>
            <a:spLocks/>
          </p:cNvSpPr>
          <p:nvPr/>
        </p:nvSpPr>
        <p:spPr bwMode="auto">
          <a:xfrm>
            <a:off x="6211888" y="4383088"/>
            <a:ext cx="11112" cy="7937"/>
          </a:xfrm>
          <a:custGeom>
            <a:avLst/>
            <a:gdLst>
              <a:gd name="T0" fmla="*/ 8819753 w 14"/>
              <a:gd name="T1" fmla="*/ 3779599 h 10"/>
              <a:gd name="T2" fmla="*/ 2520043 w 14"/>
              <a:gd name="T3" fmla="*/ 0 h 10"/>
              <a:gd name="T4" fmla="*/ 0 w 14"/>
              <a:gd name="T5" fmla="*/ 2519998 h 10"/>
              <a:gd name="T6" fmla="*/ 6299710 w 14"/>
              <a:gd name="T7" fmla="*/ 6299597 h 10"/>
              <a:gd name="T8" fmla="*/ 8819753 w 14"/>
              <a:gd name="T9" fmla="*/ 3779599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4" y="6"/>
                </a:moveTo>
                <a:lnTo>
                  <a:pt x="4" y="0"/>
                </a:lnTo>
                <a:lnTo>
                  <a:pt x="0" y="4"/>
                </a:lnTo>
                <a:lnTo>
                  <a:pt x="10" y="10"/>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251"/>
          <p:cNvSpPr>
            <a:spLocks/>
          </p:cNvSpPr>
          <p:nvPr/>
        </p:nvSpPr>
        <p:spPr bwMode="auto">
          <a:xfrm>
            <a:off x="6215063" y="4383088"/>
            <a:ext cx="7937" cy="4762"/>
          </a:xfrm>
          <a:custGeom>
            <a:avLst/>
            <a:gdLst>
              <a:gd name="T0" fmla="*/ 5039995 w 10"/>
              <a:gd name="T1" fmla="*/ 3239521 h 7"/>
              <a:gd name="T2" fmla="*/ 6299597 w 10"/>
              <a:gd name="T3" fmla="*/ 3239521 h 7"/>
              <a:gd name="T4" fmla="*/ 630198 w 10"/>
              <a:gd name="T5" fmla="*/ 0 h 7"/>
              <a:gd name="T6" fmla="*/ 0 w 10"/>
              <a:gd name="T7" fmla="*/ 0 h 7"/>
              <a:gd name="T8" fmla="*/ 5039995 w 10"/>
              <a:gd name="T9" fmla="*/ 3239521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8" y="7"/>
                </a:moveTo>
                <a:lnTo>
                  <a:pt x="10" y="7"/>
                </a:lnTo>
                <a:lnTo>
                  <a:pt x="1" y="0"/>
                </a:lnTo>
                <a:lnTo>
                  <a:pt x="0" y="0"/>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252"/>
          <p:cNvSpPr>
            <a:spLocks/>
          </p:cNvSpPr>
          <p:nvPr/>
        </p:nvSpPr>
        <p:spPr bwMode="auto">
          <a:xfrm>
            <a:off x="6191250" y="4405313"/>
            <a:ext cx="9525" cy="9525"/>
          </a:xfrm>
          <a:custGeom>
            <a:avLst/>
            <a:gdLst>
              <a:gd name="T0" fmla="*/ 6978894 w 13"/>
              <a:gd name="T1" fmla="*/ 4831373 h 13"/>
              <a:gd name="T2" fmla="*/ 2683852 w 13"/>
              <a:gd name="T3" fmla="*/ 0 h 13"/>
              <a:gd name="T4" fmla="*/ 0 w 13"/>
              <a:gd name="T5" fmla="*/ 2147521 h 13"/>
              <a:gd name="T6" fmla="*/ 4295042 w 13"/>
              <a:gd name="T7" fmla="*/ 6978894 h 13"/>
              <a:gd name="T8" fmla="*/ 6978894 w 13"/>
              <a:gd name="T9" fmla="*/ 4831373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3" y="9"/>
                </a:moveTo>
                <a:lnTo>
                  <a:pt x="5" y="0"/>
                </a:lnTo>
                <a:lnTo>
                  <a:pt x="0" y="4"/>
                </a:lnTo>
                <a:lnTo>
                  <a:pt x="8" y="13"/>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253"/>
          <p:cNvSpPr>
            <a:spLocks/>
          </p:cNvSpPr>
          <p:nvPr/>
        </p:nvSpPr>
        <p:spPr bwMode="auto">
          <a:xfrm>
            <a:off x="6194425" y="4403725"/>
            <a:ext cx="6350" cy="6350"/>
          </a:xfrm>
          <a:custGeom>
            <a:avLst/>
            <a:gdLst>
              <a:gd name="T0" fmla="*/ 5040313 w 8"/>
              <a:gd name="T1" fmla="*/ 3982156 h 9"/>
              <a:gd name="T2" fmla="*/ 5040313 w 8"/>
              <a:gd name="T3" fmla="*/ 4480278 h 9"/>
              <a:gd name="T4" fmla="*/ 0 w 8"/>
              <a:gd name="T5" fmla="*/ 498122 h 9"/>
              <a:gd name="T6" fmla="*/ 0 w 8"/>
              <a:gd name="T7" fmla="*/ 0 h 9"/>
              <a:gd name="T8" fmla="*/ 5040313 w 8"/>
              <a:gd name="T9" fmla="*/ 398215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lnTo>
                  <a:pt x="8" y="9"/>
                </a:lnTo>
                <a:lnTo>
                  <a:pt x="0" y="1"/>
                </a:lnTo>
                <a:lnTo>
                  <a:pt x="0" y="0"/>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254"/>
          <p:cNvSpPr>
            <a:spLocks/>
          </p:cNvSpPr>
          <p:nvPr/>
        </p:nvSpPr>
        <p:spPr bwMode="auto">
          <a:xfrm>
            <a:off x="6170613" y="4427538"/>
            <a:ext cx="9525" cy="7937"/>
          </a:xfrm>
          <a:custGeom>
            <a:avLst/>
            <a:gdLst>
              <a:gd name="T0" fmla="*/ 8247784 w 11"/>
              <a:gd name="T1" fmla="*/ 4409797 h 10"/>
              <a:gd name="T2" fmla="*/ 2999509 w 11"/>
              <a:gd name="T3" fmla="*/ 0 h 10"/>
              <a:gd name="T4" fmla="*/ 0 w 11"/>
              <a:gd name="T5" fmla="*/ 2519998 h 10"/>
              <a:gd name="T6" fmla="*/ 5248275 w 11"/>
              <a:gd name="T7" fmla="*/ 6299597 h 10"/>
              <a:gd name="T8" fmla="*/ 8247784 w 11"/>
              <a:gd name="T9" fmla="*/ 4409797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7"/>
                </a:moveTo>
                <a:lnTo>
                  <a:pt x="4" y="0"/>
                </a:lnTo>
                <a:lnTo>
                  <a:pt x="0" y="4"/>
                </a:lnTo>
                <a:lnTo>
                  <a:pt x="7" y="10"/>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255"/>
          <p:cNvSpPr>
            <a:spLocks/>
          </p:cNvSpPr>
          <p:nvPr/>
        </p:nvSpPr>
        <p:spPr bwMode="auto">
          <a:xfrm>
            <a:off x="6170613" y="4429125"/>
            <a:ext cx="6350" cy="6350"/>
          </a:xfrm>
          <a:custGeom>
            <a:avLst/>
            <a:gdLst>
              <a:gd name="T0" fmla="*/ 5760357 w 7"/>
              <a:gd name="T1" fmla="*/ 3484739 h 9"/>
              <a:gd name="T2" fmla="*/ 822779 w 7"/>
              <a:gd name="T3" fmla="*/ 0 h 9"/>
              <a:gd name="T4" fmla="*/ 0 w 7"/>
              <a:gd name="T5" fmla="*/ 498122 h 9"/>
              <a:gd name="T6" fmla="*/ 4937579 w 7"/>
              <a:gd name="T7" fmla="*/ 4480278 h 9"/>
              <a:gd name="T8" fmla="*/ 5760357 w 7"/>
              <a:gd name="T9" fmla="*/ 3484739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1" y="0"/>
                </a:lnTo>
                <a:lnTo>
                  <a:pt x="0" y="1"/>
                </a:lnTo>
                <a:lnTo>
                  <a:pt x="6" y="9"/>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256"/>
          <p:cNvSpPr>
            <a:spLocks/>
          </p:cNvSpPr>
          <p:nvPr/>
        </p:nvSpPr>
        <p:spPr bwMode="auto">
          <a:xfrm>
            <a:off x="6170613" y="4429125"/>
            <a:ext cx="6350" cy="6350"/>
          </a:xfrm>
          <a:custGeom>
            <a:avLst/>
            <a:gdLst>
              <a:gd name="T0" fmla="*/ 5760357 w 7"/>
              <a:gd name="T1" fmla="*/ 4937579 h 7"/>
              <a:gd name="T2" fmla="*/ 4937579 w 7"/>
              <a:gd name="T3" fmla="*/ 5760357 h 7"/>
              <a:gd name="T4" fmla="*/ 0 w 7"/>
              <a:gd name="T5" fmla="*/ 0 h 7"/>
              <a:gd name="T6" fmla="*/ 0 w 7"/>
              <a:gd name="T7" fmla="*/ 0 h 7"/>
              <a:gd name="T8" fmla="*/ 5760357 w 7"/>
              <a:gd name="T9" fmla="*/ 493757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6"/>
                </a:moveTo>
                <a:lnTo>
                  <a:pt x="6" y="7"/>
                </a:lnTo>
                <a:lnTo>
                  <a:pt x="0" y="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257"/>
          <p:cNvSpPr>
            <a:spLocks/>
          </p:cNvSpPr>
          <p:nvPr/>
        </p:nvSpPr>
        <p:spPr bwMode="auto">
          <a:xfrm>
            <a:off x="6148388" y="4446588"/>
            <a:ext cx="9525" cy="9525"/>
          </a:xfrm>
          <a:custGeom>
            <a:avLst/>
            <a:gdLst>
              <a:gd name="T0" fmla="*/ 6978894 w 13"/>
              <a:gd name="T1" fmla="*/ 5040313 h 12"/>
              <a:gd name="T2" fmla="*/ 2147521 w 13"/>
              <a:gd name="T3" fmla="*/ 0 h 12"/>
              <a:gd name="T4" fmla="*/ 0 w 13"/>
              <a:gd name="T5" fmla="*/ 2520156 h 12"/>
              <a:gd name="T6" fmla="*/ 4831373 w 13"/>
              <a:gd name="T7" fmla="*/ 7560469 h 12"/>
              <a:gd name="T8" fmla="*/ 6978894 w 13"/>
              <a:gd name="T9" fmla="*/ 5040313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4" y="0"/>
                </a:lnTo>
                <a:lnTo>
                  <a:pt x="0" y="4"/>
                </a:lnTo>
                <a:lnTo>
                  <a:pt x="9" y="12"/>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258"/>
          <p:cNvSpPr>
            <a:spLocks/>
          </p:cNvSpPr>
          <p:nvPr/>
        </p:nvSpPr>
        <p:spPr bwMode="auto">
          <a:xfrm>
            <a:off x="6149975" y="4446588"/>
            <a:ext cx="7938" cy="6350"/>
          </a:xfrm>
          <a:custGeom>
            <a:avLst/>
            <a:gdLst>
              <a:gd name="T0" fmla="*/ 7876481 w 8"/>
              <a:gd name="T1" fmla="*/ 4410075 h 8"/>
              <a:gd name="T2" fmla="*/ 7876481 w 8"/>
              <a:gd name="T3" fmla="*/ 5040313 h 8"/>
              <a:gd name="T4" fmla="*/ 984312 w 8"/>
              <a:gd name="T5" fmla="*/ 0 h 8"/>
              <a:gd name="T6" fmla="*/ 0 w 8"/>
              <a:gd name="T7" fmla="*/ 0 h 8"/>
              <a:gd name="T8" fmla="*/ 7876481 w 8"/>
              <a:gd name="T9" fmla="*/ 4410075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7"/>
                </a:moveTo>
                <a:lnTo>
                  <a:pt x="8" y="8"/>
                </a:lnTo>
                <a:lnTo>
                  <a:pt x="1" y="0"/>
                </a:lnTo>
                <a:lnTo>
                  <a:pt x="0" y="0"/>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259"/>
          <p:cNvSpPr>
            <a:spLocks/>
          </p:cNvSpPr>
          <p:nvPr/>
        </p:nvSpPr>
        <p:spPr bwMode="auto">
          <a:xfrm>
            <a:off x="6146800" y="4451350"/>
            <a:ext cx="7938" cy="6350"/>
          </a:xfrm>
          <a:custGeom>
            <a:avLst/>
            <a:gdLst>
              <a:gd name="T0" fmla="*/ 7001316 w 9"/>
              <a:gd name="T1" fmla="*/ 4937579 h 7"/>
              <a:gd name="T2" fmla="*/ 777924 w 9"/>
              <a:gd name="T3" fmla="*/ 0 h 7"/>
              <a:gd name="T4" fmla="*/ 0 w 9"/>
              <a:gd name="T5" fmla="*/ 822779 h 7"/>
              <a:gd name="T6" fmla="*/ 5445468 w 9"/>
              <a:gd name="T7" fmla="*/ 5760357 h 7"/>
              <a:gd name="T8" fmla="*/ 7001316 w 9"/>
              <a:gd name="T9" fmla="*/ 4937579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1" y="0"/>
                </a:lnTo>
                <a:lnTo>
                  <a:pt x="0" y="1"/>
                </a:lnTo>
                <a:lnTo>
                  <a:pt x="7" y="7"/>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260"/>
          <p:cNvSpPr>
            <a:spLocks/>
          </p:cNvSpPr>
          <p:nvPr/>
        </p:nvSpPr>
        <p:spPr bwMode="auto">
          <a:xfrm>
            <a:off x="6146800" y="4449763"/>
            <a:ext cx="7938" cy="6350"/>
          </a:xfrm>
          <a:custGeom>
            <a:avLst/>
            <a:gdLst>
              <a:gd name="T0" fmla="*/ 7001316 w 9"/>
              <a:gd name="T1" fmla="*/ 5040313 h 8"/>
              <a:gd name="T2" fmla="*/ 7001316 w 9"/>
              <a:gd name="T3" fmla="*/ 4410075 h 8"/>
              <a:gd name="T4" fmla="*/ 0 w 9"/>
              <a:gd name="T5" fmla="*/ 0 h 8"/>
              <a:gd name="T6" fmla="*/ 777924 w 9"/>
              <a:gd name="T7" fmla="*/ 0 h 8"/>
              <a:gd name="T8" fmla="*/ 7001316 w 9"/>
              <a:gd name="T9" fmla="*/ 5040313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9" y="7"/>
                </a:lnTo>
                <a:lnTo>
                  <a:pt x="0" y="0"/>
                </a:lnTo>
                <a:lnTo>
                  <a:pt x="1" y="0"/>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261"/>
          <p:cNvSpPr>
            <a:spLocks/>
          </p:cNvSpPr>
          <p:nvPr/>
        </p:nvSpPr>
        <p:spPr bwMode="auto">
          <a:xfrm>
            <a:off x="6127750" y="4470400"/>
            <a:ext cx="7938" cy="6350"/>
          </a:xfrm>
          <a:custGeom>
            <a:avLst/>
            <a:gdLst>
              <a:gd name="T0" fmla="*/ 6301184 w 10"/>
              <a:gd name="T1" fmla="*/ 4114800 h 7"/>
              <a:gd name="T2" fmla="*/ 630277 w 10"/>
              <a:gd name="T3" fmla="*/ 0 h 7"/>
              <a:gd name="T4" fmla="*/ 0 w 10"/>
              <a:gd name="T5" fmla="*/ 1645557 h 7"/>
              <a:gd name="T6" fmla="*/ 5670907 w 10"/>
              <a:gd name="T7" fmla="*/ 5760357 h 7"/>
              <a:gd name="T8" fmla="*/ 6301184 w 10"/>
              <a:gd name="T9" fmla="*/ 411480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0" y="5"/>
                </a:moveTo>
                <a:lnTo>
                  <a:pt x="1" y="0"/>
                </a:lnTo>
                <a:lnTo>
                  <a:pt x="0" y="2"/>
                </a:lnTo>
                <a:lnTo>
                  <a:pt x="9" y="7"/>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262"/>
          <p:cNvSpPr>
            <a:spLocks/>
          </p:cNvSpPr>
          <p:nvPr/>
        </p:nvSpPr>
        <p:spPr bwMode="auto">
          <a:xfrm>
            <a:off x="6126163" y="4470400"/>
            <a:ext cx="9525" cy="7938"/>
          </a:xfrm>
          <a:custGeom>
            <a:avLst/>
            <a:gdLst>
              <a:gd name="T0" fmla="*/ 7560469 w 12"/>
              <a:gd name="T1" fmla="*/ 4411147 h 10"/>
              <a:gd name="T2" fmla="*/ 1889919 w 12"/>
              <a:gd name="T3" fmla="*/ 0 h 10"/>
              <a:gd name="T4" fmla="*/ 0 w 12"/>
              <a:gd name="T5" fmla="*/ 1260554 h 10"/>
              <a:gd name="T6" fmla="*/ 5670550 w 12"/>
              <a:gd name="T7" fmla="*/ 6301184 h 10"/>
              <a:gd name="T8" fmla="*/ 7560469 w 12"/>
              <a:gd name="T9" fmla="*/ 44111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7"/>
                </a:moveTo>
                <a:lnTo>
                  <a:pt x="3" y="0"/>
                </a:lnTo>
                <a:lnTo>
                  <a:pt x="0" y="2"/>
                </a:lnTo>
                <a:lnTo>
                  <a:pt x="9" y="10"/>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263"/>
          <p:cNvSpPr>
            <a:spLocks/>
          </p:cNvSpPr>
          <p:nvPr/>
        </p:nvSpPr>
        <p:spPr bwMode="auto">
          <a:xfrm>
            <a:off x="6127750" y="4470400"/>
            <a:ext cx="6350" cy="6350"/>
          </a:xfrm>
          <a:custGeom>
            <a:avLst/>
            <a:gdLst>
              <a:gd name="T0" fmla="*/ 4480278 w 9"/>
              <a:gd name="T1" fmla="*/ 4937579 h 7"/>
              <a:gd name="T2" fmla="*/ 4480278 w 9"/>
              <a:gd name="T3" fmla="*/ 5760357 h 7"/>
              <a:gd name="T4" fmla="*/ 0 w 9"/>
              <a:gd name="T5" fmla="*/ 822779 h 7"/>
              <a:gd name="T6" fmla="*/ 0 w 9"/>
              <a:gd name="T7" fmla="*/ 0 h 7"/>
              <a:gd name="T8" fmla="*/ 4480278 w 9"/>
              <a:gd name="T9" fmla="*/ 4937579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9" y="7"/>
                </a:lnTo>
                <a:lnTo>
                  <a:pt x="0" y="1"/>
                </a:lnTo>
                <a:lnTo>
                  <a:pt x="0" y="0"/>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264"/>
          <p:cNvSpPr>
            <a:spLocks/>
          </p:cNvSpPr>
          <p:nvPr/>
        </p:nvSpPr>
        <p:spPr bwMode="auto">
          <a:xfrm>
            <a:off x="6103938" y="4492625"/>
            <a:ext cx="9525" cy="7938"/>
          </a:xfrm>
          <a:custGeom>
            <a:avLst/>
            <a:gdLst>
              <a:gd name="T0" fmla="*/ 6978894 w 13"/>
              <a:gd name="T1" fmla="*/ 3500658 h 12"/>
              <a:gd name="T2" fmla="*/ 2147521 w 13"/>
              <a:gd name="T3" fmla="*/ 0 h 12"/>
              <a:gd name="T4" fmla="*/ 0 w 13"/>
              <a:gd name="T5" fmla="*/ 1750329 h 12"/>
              <a:gd name="T6" fmla="*/ 4831373 w 13"/>
              <a:gd name="T7" fmla="*/ 5250987 h 12"/>
              <a:gd name="T8" fmla="*/ 6978894 w 13"/>
              <a:gd name="T9" fmla="*/ 3500658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8"/>
                </a:moveTo>
                <a:lnTo>
                  <a:pt x="4" y="0"/>
                </a:lnTo>
                <a:lnTo>
                  <a:pt x="0" y="4"/>
                </a:lnTo>
                <a:lnTo>
                  <a:pt x="9" y="12"/>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265"/>
          <p:cNvSpPr>
            <a:spLocks/>
          </p:cNvSpPr>
          <p:nvPr/>
        </p:nvSpPr>
        <p:spPr bwMode="auto">
          <a:xfrm>
            <a:off x="6105525" y="4492625"/>
            <a:ext cx="7938" cy="6350"/>
          </a:xfrm>
          <a:custGeom>
            <a:avLst/>
            <a:gdLst>
              <a:gd name="T0" fmla="*/ 7001316 w 9"/>
              <a:gd name="T1" fmla="*/ 4410075 h 8"/>
              <a:gd name="T2" fmla="*/ 7001316 w 9"/>
              <a:gd name="T3" fmla="*/ 5040313 h 8"/>
              <a:gd name="T4" fmla="*/ 0 w 9"/>
              <a:gd name="T5" fmla="*/ 1260475 h 8"/>
              <a:gd name="T6" fmla="*/ 0 w 9"/>
              <a:gd name="T7" fmla="*/ 0 h 8"/>
              <a:gd name="T8" fmla="*/ 7001316 w 9"/>
              <a:gd name="T9" fmla="*/ 44100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lnTo>
                  <a:pt x="9" y="8"/>
                </a:lnTo>
                <a:lnTo>
                  <a:pt x="0" y="2"/>
                </a:lnTo>
                <a:lnTo>
                  <a:pt x="0" y="0"/>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Rectangle 266"/>
          <p:cNvSpPr>
            <a:spLocks noChangeArrowheads="1"/>
          </p:cNvSpPr>
          <p:nvPr/>
        </p:nvSpPr>
        <p:spPr bwMode="auto">
          <a:xfrm>
            <a:off x="6105525" y="4495800"/>
            <a:ext cx="158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18" name="Freeform 267"/>
          <p:cNvSpPr>
            <a:spLocks/>
          </p:cNvSpPr>
          <p:nvPr/>
        </p:nvSpPr>
        <p:spPr bwMode="auto">
          <a:xfrm>
            <a:off x="6103938" y="4495800"/>
            <a:ext cx="6350" cy="4763"/>
          </a:xfrm>
          <a:custGeom>
            <a:avLst/>
            <a:gdLst>
              <a:gd name="T0" fmla="*/ 4480278 w 9"/>
              <a:gd name="T1" fmla="*/ 2835771 h 8"/>
              <a:gd name="T2" fmla="*/ 3982156 w 9"/>
              <a:gd name="T3" fmla="*/ 2835771 h 8"/>
              <a:gd name="T4" fmla="*/ 0 w 9"/>
              <a:gd name="T5" fmla="*/ 0 h 8"/>
              <a:gd name="T6" fmla="*/ 498122 w 9"/>
              <a:gd name="T7" fmla="*/ 0 h 8"/>
              <a:gd name="T8" fmla="*/ 4480278 w 9"/>
              <a:gd name="T9" fmla="*/ 283577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8" y="8"/>
                </a:lnTo>
                <a:lnTo>
                  <a:pt x="0" y="0"/>
                </a:lnTo>
                <a:lnTo>
                  <a:pt x="1" y="0"/>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268"/>
          <p:cNvSpPr>
            <a:spLocks/>
          </p:cNvSpPr>
          <p:nvPr/>
        </p:nvSpPr>
        <p:spPr bwMode="auto">
          <a:xfrm>
            <a:off x="6083300" y="4514850"/>
            <a:ext cx="9525" cy="6350"/>
          </a:xfrm>
          <a:custGeom>
            <a:avLst/>
            <a:gdLst>
              <a:gd name="T0" fmla="*/ 8247784 w 11"/>
              <a:gd name="T1" fmla="*/ 2489200 h 9"/>
              <a:gd name="T2" fmla="*/ 1499755 w 11"/>
              <a:gd name="T3" fmla="*/ 0 h 9"/>
              <a:gd name="T4" fmla="*/ 0 w 11"/>
              <a:gd name="T5" fmla="*/ 1991078 h 9"/>
              <a:gd name="T6" fmla="*/ 6748030 w 11"/>
              <a:gd name="T7" fmla="*/ 4480278 h 9"/>
              <a:gd name="T8" fmla="*/ 8247784 w 11"/>
              <a:gd name="T9" fmla="*/ 248920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5"/>
                </a:moveTo>
                <a:lnTo>
                  <a:pt x="2" y="0"/>
                </a:lnTo>
                <a:lnTo>
                  <a:pt x="0" y="4"/>
                </a:lnTo>
                <a:lnTo>
                  <a:pt x="9" y="9"/>
                </a:lnTo>
                <a:lnTo>
                  <a:pt x="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269"/>
          <p:cNvSpPr>
            <a:spLocks/>
          </p:cNvSpPr>
          <p:nvPr/>
        </p:nvSpPr>
        <p:spPr bwMode="auto">
          <a:xfrm>
            <a:off x="6084888" y="4513263"/>
            <a:ext cx="6350" cy="6350"/>
          </a:xfrm>
          <a:custGeom>
            <a:avLst/>
            <a:gdLst>
              <a:gd name="T0" fmla="*/ 3982156 w 9"/>
              <a:gd name="T1" fmla="*/ 5040313 h 8"/>
              <a:gd name="T2" fmla="*/ 4480278 w 9"/>
              <a:gd name="T3" fmla="*/ 3780631 h 8"/>
              <a:gd name="T4" fmla="*/ 498122 w 9"/>
              <a:gd name="T5" fmla="*/ 0 h 8"/>
              <a:gd name="T6" fmla="*/ 0 w 9"/>
              <a:gd name="T7" fmla="*/ 630238 h 8"/>
              <a:gd name="T8" fmla="*/ 3982156 w 9"/>
              <a:gd name="T9" fmla="*/ 5040313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8"/>
                </a:moveTo>
                <a:lnTo>
                  <a:pt x="9" y="6"/>
                </a:lnTo>
                <a:lnTo>
                  <a:pt x="1" y="0"/>
                </a:lnTo>
                <a:lnTo>
                  <a:pt x="0" y="1"/>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Rectangle 270"/>
          <p:cNvSpPr>
            <a:spLocks noChangeArrowheads="1"/>
          </p:cNvSpPr>
          <p:nvPr/>
        </p:nvSpPr>
        <p:spPr bwMode="auto">
          <a:xfrm>
            <a:off x="6084888" y="4516438"/>
            <a:ext cx="158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22" name="Freeform 271"/>
          <p:cNvSpPr>
            <a:spLocks/>
          </p:cNvSpPr>
          <p:nvPr/>
        </p:nvSpPr>
        <p:spPr bwMode="auto">
          <a:xfrm>
            <a:off x="6081713" y="4516438"/>
            <a:ext cx="7937" cy="6350"/>
          </a:xfrm>
          <a:custGeom>
            <a:avLst/>
            <a:gdLst>
              <a:gd name="T0" fmla="*/ 6999552 w 9"/>
              <a:gd name="T1" fmla="*/ 4937579 h 7"/>
              <a:gd name="T2" fmla="*/ 6221726 w 9"/>
              <a:gd name="T3" fmla="*/ 5760357 h 7"/>
              <a:gd name="T4" fmla="*/ 0 w 9"/>
              <a:gd name="T5" fmla="*/ 822779 h 7"/>
              <a:gd name="T6" fmla="*/ 1555652 w 9"/>
              <a:gd name="T7" fmla="*/ 0 h 7"/>
              <a:gd name="T8" fmla="*/ 6999552 w 9"/>
              <a:gd name="T9" fmla="*/ 4937579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8" y="7"/>
                </a:lnTo>
                <a:lnTo>
                  <a:pt x="0" y="1"/>
                </a:lnTo>
                <a:lnTo>
                  <a:pt x="2" y="0"/>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272"/>
          <p:cNvSpPr>
            <a:spLocks/>
          </p:cNvSpPr>
          <p:nvPr/>
        </p:nvSpPr>
        <p:spPr bwMode="auto">
          <a:xfrm>
            <a:off x="6064250" y="4533900"/>
            <a:ext cx="6350" cy="6350"/>
          </a:xfrm>
          <a:custGeom>
            <a:avLst/>
            <a:gdLst>
              <a:gd name="T0" fmla="*/ 4480278 w 9"/>
              <a:gd name="T1" fmla="*/ 4937579 h 7"/>
              <a:gd name="T2" fmla="*/ 498122 w 9"/>
              <a:gd name="T3" fmla="*/ 0 h 7"/>
              <a:gd name="T4" fmla="*/ 0 w 9"/>
              <a:gd name="T5" fmla="*/ 822779 h 7"/>
              <a:gd name="T6" fmla="*/ 3484739 w 9"/>
              <a:gd name="T7" fmla="*/ 5760357 h 7"/>
              <a:gd name="T8" fmla="*/ 4480278 w 9"/>
              <a:gd name="T9" fmla="*/ 4937579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9" y="6"/>
                </a:moveTo>
                <a:lnTo>
                  <a:pt x="1" y="0"/>
                </a:lnTo>
                <a:lnTo>
                  <a:pt x="0" y="1"/>
                </a:lnTo>
                <a:lnTo>
                  <a:pt x="7" y="7"/>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273"/>
          <p:cNvSpPr>
            <a:spLocks/>
          </p:cNvSpPr>
          <p:nvPr/>
        </p:nvSpPr>
        <p:spPr bwMode="auto">
          <a:xfrm>
            <a:off x="6062663" y="4535488"/>
            <a:ext cx="7937" cy="6350"/>
          </a:xfrm>
          <a:custGeom>
            <a:avLst/>
            <a:gdLst>
              <a:gd name="T0" fmla="*/ 6299597 w 10"/>
              <a:gd name="T1" fmla="*/ 2986617 h 9"/>
              <a:gd name="T2" fmla="*/ 1889800 w 10"/>
              <a:gd name="T3" fmla="*/ 0 h 9"/>
              <a:gd name="T4" fmla="*/ 0 w 10"/>
              <a:gd name="T5" fmla="*/ 995539 h 9"/>
              <a:gd name="T6" fmla="*/ 5039995 w 10"/>
              <a:gd name="T7" fmla="*/ 4480278 h 9"/>
              <a:gd name="T8" fmla="*/ 6299597 w 10"/>
              <a:gd name="T9" fmla="*/ 298661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6"/>
                </a:moveTo>
                <a:lnTo>
                  <a:pt x="3" y="0"/>
                </a:lnTo>
                <a:lnTo>
                  <a:pt x="0" y="2"/>
                </a:lnTo>
                <a:lnTo>
                  <a:pt x="8" y="9"/>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274"/>
          <p:cNvSpPr>
            <a:spLocks/>
          </p:cNvSpPr>
          <p:nvPr/>
        </p:nvSpPr>
        <p:spPr bwMode="auto">
          <a:xfrm>
            <a:off x="6064250" y="4533900"/>
            <a:ext cx="6350" cy="4763"/>
          </a:xfrm>
          <a:custGeom>
            <a:avLst/>
            <a:gdLst>
              <a:gd name="T0" fmla="*/ 5760357 w 7"/>
              <a:gd name="T1" fmla="*/ 3781028 h 6"/>
              <a:gd name="T2" fmla="*/ 5760357 w 7"/>
              <a:gd name="T3" fmla="*/ 3781028 h 6"/>
              <a:gd name="T4" fmla="*/ 0 w 7"/>
              <a:gd name="T5" fmla="*/ 0 h 6"/>
              <a:gd name="T6" fmla="*/ 0 w 7"/>
              <a:gd name="T7" fmla="*/ 0 h 6"/>
              <a:gd name="T8" fmla="*/ 5760357 w 7"/>
              <a:gd name="T9" fmla="*/ 3781028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7" y="6"/>
                </a:lnTo>
                <a:lnTo>
                  <a:pt x="0" y="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275"/>
          <p:cNvSpPr>
            <a:spLocks/>
          </p:cNvSpPr>
          <p:nvPr/>
        </p:nvSpPr>
        <p:spPr bwMode="auto">
          <a:xfrm>
            <a:off x="6043613" y="4554538"/>
            <a:ext cx="7937" cy="6350"/>
          </a:xfrm>
          <a:custGeom>
            <a:avLst/>
            <a:gdLst>
              <a:gd name="T0" fmla="*/ 6999552 w 9"/>
              <a:gd name="T1" fmla="*/ 3780631 h 8"/>
              <a:gd name="T2" fmla="*/ 1555652 w 9"/>
              <a:gd name="T3" fmla="*/ 0 h 8"/>
              <a:gd name="T4" fmla="*/ 0 w 9"/>
              <a:gd name="T5" fmla="*/ 630238 h 8"/>
              <a:gd name="T6" fmla="*/ 6221726 w 9"/>
              <a:gd name="T7" fmla="*/ 5040313 h 8"/>
              <a:gd name="T8" fmla="*/ 6999552 w 9"/>
              <a:gd name="T9" fmla="*/ 378063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6"/>
                </a:moveTo>
                <a:lnTo>
                  <a:pt x="2" y="0"/>
                </a:lnTo>
                <a:lnTo>
                  <a:pt x="0" y="1"/>
                </a:lnTo>
                <a:lnTo>
                  <a:pt x="8" y="8"/>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276"/>
          <p:cNvSpPr>
            <a:spLocks/>
          </p:cNvSpPr>
          <p:nvPr/>
        </p:nvSpPr>
        <p:spPr bwMode="auto">
          <a:xfrm>
            <a:off x="6042025" y="4556125"/>
            <a:ext cx="9525" cy="4763"/>
          </a:xfrm>
          <a:custGeom>
            <a:avLst/>
            <a:gdLst>
              <a:gd name="T0" fmla="*/ 6978894 w 13"/>
              <a:gd name="T1" fmla="*/ 1772431 h 8"/>
              <a:gd name="T2" fmla="*/ 537063 w 13"/>
              <a:gd name="T3" fmla="*/ 0 h 8"/>
              <a:gd name="T4" fmla="*/ 0 w 13"/>
              <a:gd name="T5" fmla="*/ 1063340 h 8"/>
              <a:gd name="T6" fmla="*/ 5905500 w 13"/>
              <a:gd name="T7" fmla="*/ 2835771 h 8"/>
              <a:gd name="T8" fmla="*/ 6978894 w 13"/>
              <a:gd name="T9" fmla="*/ 1772431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3" y="5"/>
                </a:moveTo>
                <a:lnTo>
                  <a:pt x="1" y="0"/>
                </a:lnTo>
                <a:lnTo>
                  <a:pt x="0" y="3"/>
                </a:lnTo>
                <a:lnTo>
                  <a:pt x="11" y="8"/>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277"/>
          <p:cNvSpPr>
            <a:spLocks/>
          </p:cNvSpPr>
          <p:nvPr/>
        </p:nvSpPr>
        <p:spPr bwMode="auto">
          <a:xfrm>
            <a:off x="6042025" y="4554538"/>
            <a:ext cx="9525" cy="4762"/>
          </a:xfrm>
          <a:custGeom>
            <a:avLst/>
            <a:gdLst>
              <a:gd name="T0" fmla="*/ 7497907 w 11"/>
              <a:gd name="T1" fmla="*/ 3779441 h 6"/>
              <a:gd name="T2" fmla="*/ 8247784 w 11"/>
              <a:gd name="T3" fmla="*/ 3779441 h 6"/>
              <a:gd name="T4" fmla="*/ 1499755 w 11"/>
              <a:gd name="T5" fmla="*/ 0 h 6"/>
              <a:gd name="T6" fmla="*/ 0 w 11"/>
              <a:gd name="T7" fmla="*/ 630171 h 6"/>
              <a:gd name="T8" fmla="*/ 7497907 w 11"/>
              <a:gd name="T9" fmla="*/ 3779441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0" y="6"/>
                </a:moveTo>
                <a:lnTo>
                  <a:pt x="11" y="6"/>
                </a:lnTo>
                <a:lnTo>
                  <a:pt x="2" y="0"/>
                </a:lnTo>
                <a:lnTo>
                  <a:pt x="0" y="1"/>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278"/>
          <p:cNvSpPr>
            <a:spLocks/>
          </p:cNvSpPr>
          <p:nvPr/>
        </p:nvSpPr>
        <p:spPr bwMode="auto">
          <a:xfrm>
            <a:off x="6042025" y="4556125"/>
            <a:ext cx="6350" cy="7938"/>
          </a:xfrm>
          <a:custGeom>
            <a:avLst/>
            <a:gdLst>
              <a:gd name="T0" fmla="*/ 4480278 w 9"/>
              <a:gd name="T1" fmla="*/ 4375823 h 12"/>
              <a:gd name="T2" fmla="*/ 995539 w 9"/>
              <a:gd name="T3" fmla="*/ 0 h 12"/>
              <a:gd name="T4" fmla="*/ 0 w 9"/>
              <a:gd name="T5" fmla="*/ 437913 h 12"/>
              <a:gd name="T6" fmla="*/ 2986617 w 9"/>
              <a:gd name="T7" fmla="*/ 5250987 h 12"/>
              <a:gd name="T8" fmla="*/ 4480278 w 9"/>
              <a:gd name="T9" fmla="*/ 4375823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2" y="0"/>
                </a:lnTo>
                <a:lnTo>
                  <a:pt x="0" y="1"/>
                </a:lnTo>
                <a:lnTo>
                  <a:pt x="6" y="12"/>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279"/>
          <p:cNvSpPr>
            <a:spLocks/>
          </p:cNvSpPr>
          <p:nvPr/>
        </p:nvSpPr>
        <p:spPr bwMode="auto">
          <a:xfrm>
            <a:off x="6040438" y="4556125"/>
            <a:ext cx="9525" cy="7938"/>
          </a:xfrm>
          <a:custGeom>
            <a:avLst/>
            <a:gdLst>
              <a:gd name="T0" fmla="*/ 8247784 w 11"/>
              <a:gd name="T1" fmla="*/ 5040630 h 10"/>
              <a:gd name="T2" fmla="*/ 5998152 w 11"/>
              <a:gd name="T3" fmla="*/ 6301184 h 10"/>
              <a:gd name="T4" fmla="*/ 0 w 11"/>
              <a:gd name="T5" fmla="*/ 1890038 h 10"/>
              <a:gd name="T6" fmla="*/ 1499755 w 11"/>
              <a:gd name="T7" fmla="*/ 0 h 10"/>
              <a:gd name="T8" fmla="*/ 8247784 w 11"/>
              <a:gd name="T9" fmla="*/ 504063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8"/>
                </a:moveTo>
                <a:lnTo>
                  <a:pt x="8" y="10"/>
                </a:lnTo>
                <a:lnTo>
                  <a:pt x="0" y="3"/>
                </a:lnTo>
                <a:lnTo>
                  <a:pt x="2" y="0"/>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280"/>
          <p:cNvSpPr>
            <a:spLocks/>
          </p:cNvSpPr>
          <p:nvPr/>
        </p:nvSpPr>
        <p:spPr bwMode="auto">
          <a:xfrm>
            <a:off x="6019800" y="4575175"/>
            <a:ext cx="9525" cy="9525"/>
          </a:xfrm>
          <a:custGeom>
            <a:avLst/>
            <a:gdLst>
              <a:gd name="T0" fmla="*/ 6978894 w 13"/>
              <a:gd name="T1" fmla="*/ 6930231 h 12"/>
              <a:gd name="T2" fmla="*/ 537063 w 13"/>
              <a:gd name="T3" fmla="*/ 0 h 12"/>
              <a:gd name="T4" fmla="*/ 0 w 13"/>
              <a:gd name="T5" fmla="*/ 1260475 h 12"/>
              <a:gd name="T6" fmla="*/ 5905500 w 13"/>
              <a:gd name="T7" fmla="*/ 7560469 h 12"/>
              <a:gd name="T8" fmla="*/ 6978894 w 13"/>
              <a:gd name="T9" fmla="*/ 693023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1"/>
                </a:moveTo>
                <a:lnTo>
                  <a:pt x="1" y="0"/>
                </a:lnTo>
                <a:lnTo>
                  <a:pt x="0" y="2"/>
                </a:lnTo>
                <a:lnTo>
                  <a:pt x="11" y="12"/>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281"/>
          <p:cNvSpPr>
            <a:spLocks/>
          </p:cNvSpPr>
          <p:nvPr/>
        </p:nvSpPr>
        <p:spPr bwMode="auto">
          <a:xfrm>
            <a:off x="6019800" y="4575175"/>
            <a:ext cx="9525" cy="7938"/>
          </a:xfrm>
          <a:custGeom>
            <a:avLst/>
            <a:gdLst>
              <a:gd name="T0" fmla="*/ 7497907 w 11"/>
              <a:gd name="T1" fmla="*/ 4166007 h 11"/>
              <a:gd name="T2" fmla="*/ 8247784 w 11"/>
              <a:gd name="T3" fmla="*/ 5728349 h 11"/>
              <a:gd name="T4" fmla="*/ 2249632 w 11"/>
              <a:gd name="T5" fmla="*/ 1041321 h 11"/>
              <a:gd name="T6" fmla="*/ 0 w 11"/>
              <a:gd name="T7" fmla="*/ 0 h 11"/>
              <a:gd name="T8" fmla="*/ 7497907 w 11"/>
              <a:gd name="T9" fmla="*/ 416600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0" y="8"/>
                </a:moveTo>
                <a:lnTo>
                  <a:pt x="11" y="11"/>
                </a:lnTo>
                <a:lnTo>
                  <a:pt x="3" y="2"/>
                </a:lnTo>
                <a:lnTo>
                  <a:pt x="0" y="0"/>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282"/>
          <p:cNvSpPr>
            <a:spLocks/>
          </p:cNvSpPr>
          <p:nvPr/>
        </p:nvSpPr>
        <p:spPr bwMode="auto">
          <a:xfrm>
            <a:off x="6018213" y="4578350"/>
            <a:ext cx="11112" cy="6350"/>
          </a:xfrm>
          <a:custGeom>
            <a:avLst/>
            <a:gdLst>
              <a:gd name="T0" fmla="*/ 10289712 w 12"/>
              <a:gd name="T1" fmla="*/ 3150394 h 8"/>
              <a:gd name="T2" fmla="*/ 857476 w 12"/>
              <a:gd name="T3" fmla="*/ 0 h 8"/>
              <a:gd name="T4" fmla="*/ 0 w 12"/>
              <a:gd name="T5" fmla="*/ 1889919 h 8"/>
              <a:gd name="T6" fmla="*/ 9432236 w 12"/>
              <a:gd name="T7" fmla="*/ 5040313 h 8"/>
              <a:gd name="T8" fmla="*/ 10289712 w 12"/>
              <a:gd name="T9" fmla="*/ 3150394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5"/>
                </a:moveTo>
                <a:lnTo>
                  <a:pt x="1" y="0"/>
                </a:lnTo>
                <a:lnTo>
                  <a:pt x="0" y="3"/>
                </a:lnTo>
                <a:lnTo>
                  <a:pt x="11" y="8"/>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283"/>
          <p:cNvSpPr>
            <a:spLocks/>
          </p:cNvSpPr>
          <p:nvPr/>
        </p:nvSpPr>
        <p:spPr bwMode="auto">
          <a:xfrm>
            <a:off x="6018213" y="4576763"/>
            <a:ext cx="9525" cy="7937"/>
          </a:xfrm>
          <a:custGeom>
            <a:avLst/>
            <a:gdLst>
              <a:gd name="T0" fmla="*/ 8247784 w 11"/>
              <a:gd name="T1" fmla="*/ 6299597 h 10"/>
              <a:gd name="T2" fmla="*/ 8247784 w 11"/>
              <a:gd name="T3" fmla="*/ 4409797 h 10"/>
              <a:gd name="T4" fmla="*/ 0 w 11"/>
              <a:gd name="T5" fmla="*/ 0 h 10"/>
              <a:gd name="T6" fmla="*/ 0 w 11"/>
              <a:gd name="T7" fmla="*/ 1259602 h 10"/>
              <a:gd name="T8" fmla="*/ 8247784 w 11"/>
              <a:gd name="T9" fmla="*/ 6299597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7"/>
                </a:lnTo>
                <a:lnTo>
                  <a:pt x="0" y="0"/>
                </a:lnTo>
                <a:lnTo>
                  <a:pt x="0" y="2"/>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284"/>
          <p:cNvSpPr>
            <a:spLocks/>
          </p:cNvSpPr>
          <p:nvPr/>
        </p:nvSpPr>
        <p:spPr bwMode="auto">
          <a:xfrm>
            <a:off x="6018213" y="4578350"/>
            <a:ext cx="7937" cy="9525"/>
          </a:xfrm>
          <a:custGeom>
            <a:avLst/>
            <a:gdLst>
              <a:gd name="T0" fmla="*/ 6999552 w 9"/>
              <a:gd name="T1" fmla="*/ 6300788 h 12"/>
              <a:gd name="T2" fmla="*/ 1555652 w 9"/>
              <a:gd name="T3" fmla="*/ 0 h 12"/>
              <a:gd name="T4" fmla="*/ 0 w 9"/>
              <a:gd name="T5" fmla="*/ 1260475 h 12"/>
              <a:gd name="T6" fmla="*/ 4666074 w 9"/>
              <a:gd name="T7" fmla="*/ 7560469 h 12"/>
              <a:gd name="T8" fmla="*/ 6999552 w 9"/>
              <a:gd name="T9" fmla="*/ 6300788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2" y="0"/>
                </a:lnTo>
                <a:lnTo>
                  <a:pt x="0" y="2"/>
                </a:lnTo>
                <a:lnTo>
                  <a:pt x="6" y="12"/>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285"/>
          <p:cNvSpPr>
            <a:spLocks/>
          </p:cNvSpPr>
          <p:nvPr/>
        </p:nvSpPr>
        <p:spPr bwMode="auto">
          <a:xfrm>
            <a:off x="6018213" y="4578350"/>
            <a:ext cx="7937" cy="7938"/>
          </a:xfrm>
          <a:custGeom>
            <a:avLst/>
            <a:gdLst>
              <a:gd name="T0" fmla="*/ 5249664 w 12"/>
              <a:gd name="T1" fmla="*/ 5040630 h 10"/>
              <a:gd name="T2" fmla="*/ 3937413 w 12"/>
              <a:gd name="T3" fmla="*/ 6301184 h 10"/>
              <a:gd name="T4" fmla="*/ 0 w 12"/>
              <a:gd name="T5" fmla="*/ 1890038 h 10"/>
              <a:gd name="T6" fmla="*/ 1312251 w 12"/>
              <a:gd name="T7" fmla="*/ 0 h 10"/>
              <a:gd name="T8" fmla="*/ 5249664 w 12"/>
              <a:gd name="T9" fmla="*/ 504063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2" y="8"/>
                </a:moveTo>
                <a:lnTo>
                  <a:pt x="9" y="10"/>
                </a:lnTo>
                <a:lnTo>
                  <a:pt x="0" y="3"/>
                </a:lnTo>
                <a:lnTo>
                  <a:pt x="3" y="0"/>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Line 286"/>
          <p:cNvSpPr>
            <a:spLocks noChangeShapeType="1"/>
          </p:cNvSpPr>
          <p:nvPr/>
        </p:nvSpPr>
        <p:spPr bwMode="auto">
          <a:xfrm>
            <a:off x="5995988" y="4606925"/>
            <a:ext cx="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8" name="Freeform 287"/>
          <p:cNvSpPr>
            <a:spLocks/>
          </p:cNvSpPr>
          <p:nvPr/>
        </p:nvSpPr>
        <p:spPr bwMode="auto">
          <a:xfrm>
            <a:off x="5991225" y="4603750"/>
            <a:ext cx="9525" cy="7938"/>
          </a:xfrm>
          <a:custGeom>
            <a:avLst/>
            <a:gdLst>
              <a:gd name="T0" fmla="*/ 8247784 w 11"/>
              <a:gd name="T1" fmla="*/ 6301184 h 10"/>
              <a:gd name="T2" fmla="*/ 8247784 w 11"/>
              <a:gd name="T3" fmla="*/ 3150592 h 10"/>
              <a:gd name="T4" fmla="*/ 0 w 11"/>
              <a:gd name="T5" fmla="*/ 0 h 10"/>
              <a:gd name="T6" fmla="*/ 0 w 11"/>
              <a:gd name="T7" fmla="*/ 3150592 h 10"/>
              <a:gd name="T8" fmla="*/ 8247784 w 11"/>
              <a:gd name="T9" fmla="*/ 630118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5"/>
                </a:lnTo>
                <a:lnTo>
                  <a:pt x="0" y="0"/>
                </a:lnTo>
                <a:lnTo>
                  <a:pt x="0" y="5"/>
                </a:lnTo>
                <a:lnTo>
                  <a:pt x="11" y="10"/>
                </a:lnTo>
                <a:close/>
              </a:path>
            </a:pathLst>
          </a:custGeom>
          <a:solidFill>
            <a:srgbClr val="000000"/>
          </a:solidFill>
          <a:ln w="9525">
            <a:solidFill>
              <a:srgbClr val="000000"/>
            </a:solidFill>
            <a:prstDash val="solid"/>
            <a:round/>
            <a:headEnd/>
            <a:tailEnd/>
          </a:ln>
        </p:spPr>
        <p:txBody>
          <a:bodyPr/>
          <a:lstStyle/>
          <a:p>
            <a:endParaRPr lang="en-US"/>
          </a:p>
        </p:txBody>
      </p:sp>
      <p:sp>
        <p:nvSpPr>
          <p:cNvPr id="23639" name="Freeform 288"/>
          <p:cNvSpPr>
            <a:spLocks/>
          </p:cNvSpPr>
          <p:nvPr/>
        </p:nvSpPr>
        <p:spPr bwMode="auto">
          <a:xfrm>
            <a:off x="5991225" y="4605338"/>
            <a:ext cx="11113" cy="7937"/>
          </a:xfrm>
          <a:custGeom>
            <a:avLst/>
            <a:gdLst>
              <a:gd name="T0" fmla="*/ 10291564 w 12"/>
              <a:gd name="T1" fmla="*/ 4374610 h 12"/>
              <a:gd name="T2" fmla="*/ 857553 w 12"/>
              <a:gd name="T3" fmla="*/ 0 h 12"/>
              <a:gd name="T4" fmla="*/ 0 w 12"/>
              <a:gd name="T5" fmla="*/ 437196 h 12"/>
              <a:gd name="T6" fmla="*/ 9434011 w 12"/>
              <a:gd name="T7" fmla="*/ 5249664 h 12"/>
              <a:gd name="T8" fmla="*/ 10291564 w 12"/>
              <a:gd name="T9" fmla="*/ 437461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0"/>
                </a:moveTo>
                <a:lnTo>
                  <a:pt x="1" y="0"/>
                </a:lnTo>
                <a:lnTo>
                  <a:pt x="0" y="1"/>
                </a:lnTo>
                <a:lnTo>
                  <a:pt x="11" y="12"/>
                </a:lnTo>
                <a:lnTo>
                  <a:pt x="1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0" name="Freeform 289"/>
          <p:cNvSpPr>
            <a:spLocks/>
          </p:cNvSpPr>
          <p:nvPr/>
        </p:nvSpPr>
        <p:spPr bwMode="auto">
          <a:xfrm>
            <a:off x="5991225" y="4605338"/>
            <a:ext cx="9525" cy="7937"/>
          </a:xfrm>
          <a:custGeom>
            <a:avLst/>
            <a:gdLst>
              <a:gd name="T0" fmla="*/ 8247784 w 11"/>
              <a:gd name="T1" fmla="*/ 3150195 h 10"/>
              <a:gd name="T2" fmla="*/ 8247784 w 11"/>
              <a:gd name="T3" fmla="*/ 6299597 h 10"/>
              <a:gd name="T4" fmla="*/ 0 w 11"/>
              <a:gd name="T5" fmla="*/ 3150195 h 10"/>
              <a:gd name="T6" fmla="*/ 0 w 11"/>
              <a:gd name="T7" fmla="*/ 0 h 10"/>
              <a:gd name="T8" fmla="*/ 8247784 w 11"/>
              <a:gd name="T9" fmla="*/ 3150195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5"/>
                </a:moveTo>
                <a:lnTo>
                  <a:pt x="11" y="10"/>
                </a:lnTo>
                <a:lnTo>
                  <a:pt x="0" y="5"/>
                </a:lnTo>
                <a:lnTo>
                  <a:pt x="0" y="0"/>
                </a:lnTo>
                <a:lnTo>
                  <a:pt x="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Line 290"/>
          <p:cNvSpPr>
            <a:spLocks noChangeShapeType="1"/>
          </p:cNvSpPr>
          <p:nvPr/>
        </p:nvSpPr>
        <p:spPr bwMode="auto">
          <a:xfrm flipH="1">
            <a:off x="5994400" y="4610100"/>
            <a:ext cx="15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Freeform 291"/>
          <p:cNvSpPr>
            <a:spLocks/>
          </p:cNvSpPr>
          <p:nvPr/>
        </p:nvSpPr>
        <p:spPr bwMode="auto">
          <a:xfrm>
            <a:off x="5991225" y="4605338"/>
            <a:ext cx="7938" cy="7937"/>
          </a:xfrm>
          <a:custGeom>
            <a:avLst/>
            <a:gdLst>
              <a:gd name="T0" fmla="*/ 5250987 w 12"/>
              <a:gd name="T1" fmla="*/ 5726906 h 11"/>
              <a:gd name="T2" fmla="*/ 3063407 w 12"/>
              <a:gd name="T3" fmla="*/ 5726906 h 11"/>
              <a:gd name="T4" fmla="*/ 0 w 12"/>
              <a:gd name="T5" fmla="*/ 0 h 11"/>
              <a:gd name="T6" fmla="*/ 3063407 w 12"/>
              <a:gd name="T7" fmla="*/ 0 h 11"/>
              <a:gd name="T8" fmla="*/ 5250987 w 12"/>
              <a:gd name="T9" fmla="*/ 5726906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2" y="11"/>
                </a:moveTo>
                <a:lnTo>
                  <a:pt x="7" y="11"/>
                </a:lnTo>
                <a:lnTo>
                  <a:pt x="0" y="0"/>
                </a:lnTo>
                <a:lnTo>
                  <a:pt x="7" y="0"/>
                </a:lnTo>
                <a:lnTo>
                  <a:pt x="12" y="11"/>
                </a:lnTo>
                <a:close/>
              </a:path>
            </a:pathLst>
          </a:custGeom>
          <a:solidFill>
            <a:srgbClr val="000000"/>
          </a:solidFill>
          <a:ln w="9525">
            <a:solidFill>
              <a:srgbClr val="000000"/>
            </a:solidFill>
            <a:prstDash val="solid"/>
            <a:round/>
            <a:headEnd/>
            <a:tailEnd/>
          </a:ln>
        </p:spPr>
        <p:txBody>
          <a:bodyPr/>
          <a:lstStyle/>
          <a:p>
            <a:endParaRPr lang="en-US"/>
          </a:p>
        </p:txBody>
      </p:sp>
      <p:sp>
        <p:nvSpPr>
          <p:cNvPr id="23643" name="Freeform 292"/>
          <p:cNvSpPr>
            <a:spLocks/>
          </p:cNvSpPr>
          <p:nvPr/>
        </p:nvSpPr>
        <p:spPr bwMode="auto">
          <a:xfrm>
            <a:off x="5989638" y="4605338"/>
            <a:ext cx="9525" cy="9525"/>
          </a:xfrm>
          <a:custGeom>
            <a:avLst/>
            <a:gdLst>
              <a:gd name="T0" fmla="*/ 6978894 w 13"/>
              <a:gd name="T1" fmla="*/ 6930231 h 12"/>
              <a:gd name="T2" fmla="*/ 537063 w 13"/>
              <a:gd name="T3" fmla="*/ 0 h 12"/>
              <a:gd name="T4" fmla="*/ 0 w 13"/>
              <a:gd name="T5" fmla="*/ 1260475 h 12"/>
              <a:gd name="T6" fmla="*/ 5905500 w 13"/>
              <a:gd name="T7" fmla="*/ 7560469 h 12"/>
              <a:gd name="T8" fmla="*/ 6978894 w 13"/>
              <a:gd name="T9" fmla="*/ 693023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1"/>
                </a:moveTo>
                <a:lnTo>
                  <a:pt x="1" y="0"/>
                </a:lnTo>
                <a:lnTo>
                  <a:pt x="0" y="2"/>
                </a:lnTo>
                <a:lnTo>
                  <a:pt x="11" y="12"/>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4" name="Freeform 293"/>
          <p:cNvSpPr>
            <a:spLocks/>
          </p:cNvSpPr>
          <p:nvPr/>
        </p:nvSpPr>
        <p:spPr bwMode="auto">
          <a:xfrm>
            <a:off x="5989638" y="4605338"/>
            <a:ext cx="9525" cy="7937"/>
          </a:xfrm>
          <a:custGeom>
            <a:avLst/>
            <a:gdLst>
              <a:gd name="T0" fmla="*/ 4498398 w 11"/>
              <a:gd name="T1" fmla="*/ 5726906 h 11"/>
              <a:gd name="T2" fmla="*/ 8247784 w 11"/>
              <a:gd name="T3" fmla="*/ 5726906 h 11"/>
              <a:gd name="T4" fmla="*/ 4498398 w 11"/>
              <a:gd name="T5" fmla="*/ 0 h 11"/>
              <a:gd name="T6" fmla="*/ 0 w 11"/>
              <a:gd name="T7" fmla="*/ 0 h 11"/>
              <a:gd name="T8" fmla="*/ 4498398 w 11"/>
              <a:gd name="T9" fmla="*/ 5726906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6" y="11"/>
                </a:moveTo>
                <a:lnTo>
                  <a:pt x="11" y="11"/>
                </a:lnTo>
                <a:lnTo>
                  <a:pt x="6" y="0"/>
                </a:lnTo>
                <a:lnTo>
                  <a:pt x="0" y="0"/>
                </a:lnTo>
                <a:lnTo>
                  <a:pt x="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5" name="Line 294"/>
          <p:cNvSpPr>
            <a:spLocks noChangeShapeType="1"/>
          </p:cNvSpPr>
          <p:nvPr/>
        </p:nvSpPr>
        <p:spPr bwMode="auto">
          <a:xfrm>
            <a:off x="5994400" y="4610100"/>
            <a:ext cx="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6" name="Freeform 295"/>
          <p:cNvSpPr>
            <a:spLocks/>
          </p:cNvSpPr>
          <p:nvPr/>
        </p:nvSpPr>
        <p:spPr bwMode="auto">
          <a:xfrm>
            <a:off x="5988050" y="4606925"/>
            <a:ext cx="9525" cy="7938"/>
          </a:xfrm>
          <a:custGeom>
            <a:avLst/>
            <a:gdLst>
              <a:gd name="T0" fmla="*/ 8247784 w 11"/>
              <a:gd name="T1" fmla="*/ 6301184 h 10"/>
              <a:gd name="T2" fmla="*/ 8247784 w 11"/>
              <a:gd name="T3" fmla="*/ 3150592 h 10"/>
              <a:gd name="T4" fmla="*/ 0 w 11"/>
              <a:gd name="T5" fmla="*/ 0 h 10"/>
              <a:gd name="T6" fmla="*/ 0 w 11"/>
              <a:gd name="T7" fmla="*/ 3150592 h 10"/>
              <a:gd name="T8" fmla="*/ 8247784 w 11"/>
              <a:gd name="T9" fmla="*/ 6301184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11" y="5"/>
                </a:lnTo>
                <a:lnTo>
                  <a:pt x="0" y="0"/>
                </a:lnTo>
                <a:lnTo>
                  <a:pt x="0" y="5"/>
                </a:lnTo>
                <a:lnTo>
                  <a:pt x="11" y="10"/>
                </a:lnTo>
                <a:close/>
              </a:path>
            </a:pathLst>
          </a:custGeom>
          <a:solidFill>
            <a:srgbClr val="000000"/>
          </a:solidFill>
          <a:ln w="9525">
            <a:solidFill>
              <a:srgbClr val="000000"/>
            </a:solidFill>
            <a:prstDash val="solid"/>
            <a:round/>
            <a:headEnd/>
            <a:tailEnd/>
          </a:ln>
        </p:spPr>
        <p:txBody>
          <a:bodyPr/>
          <a:lstStyle/>
          <a:p>
            <a:endParaRPr lang="en-US"/>
          </a:p>
        </p:txBody>
      </p:sp>
      <p:sp>
        <p:nvSpPr>
          <p:cNvPr id="23647" name="Line 296"/>
          <p:cNvSpPr>
            <a:spLocks noChangeShapeType="1"/>
          </p:cNvSpPr>
          <p:nvPr/>
        </p:nvSpPr>
        <p:spPr bwMode="auto">
          <a:xfrm flipV="1">
            <a:off x="5976938" y="462756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8" name="Freeform 297"/>
          <p:cNvSpPr>
            <a:spLocks/>
          </p:cNvSpPr>
          <p:nvPr/>
        </p:nvSpPr>
        <p:spPr bwMode="auto">
          <a:xfrm>
            <a:off x="5972175" y="4627563"/>
            <a:ext cx="9525" cy="0"/>
          </a:xfrm>
          <a:custGeom>
            <a:avLst/>
            <a:gdLst>
              <a:gd name="T0" fmla="*/ 4498398 w 11"/>
              <a:gd name="T1" fmla="*/ 8247784 w 11"/>
              <a:gd name="T2" fmla="*/ 4498398 w 11"/>
              <a:gd name="T3" fmla="*/ 0 w 11"/>
              <a:gd name="T4" fmla="*/ 4498398 w 11"/>
              <a:gd name="T5" fmla="*/ 0 60000 65536"/>
              <a:gd name="T6" fmla="*/ 0 60000 65536"/>
              <a:gd name="T7" fmla="*/ 0 60000 65536"/>
              <a:gd name="T8" fmla="*/ 0 60000 65536"/>
              <a:gd name="T9" fmla="*/ 0 60000 65536"/>
              <a:gd name="T10" fmla="*/ 0 w 11"/>
              <a:gd name="T11" fmla="*/ 11 w 11"/>
            </a:gdLst>
            <a:ahLst/>
            <a:cxnLst>
              <a:cxn ang="T5">
                <a:pos x="T0" y="0"/>
              </a:cxn>
              <a:cxn ang="T6">
                <a:pos x="T1" y="0"/>
              </a:cxn>
              <a:cxn ang="T7">
                <a:pos x="T2" y="0"/>
              </a:cxn>
              <a:cxn ang="T8">
                <a:pos x="T3" y="0"/>
              </a:cxn>
              <a:cxn ang="T9">
                <a:pos x="T4" y="0"/>
              </a:cxn>
            </a:cxnLst>
            <a:rect l="T10" t="0" r="T11" b="0"/>
            <a:pathLst>
              <a:path w="11">
                <a:moveTo>
                  <a:pt x="6" y="0"/>
                </a:moveTo>
                <a:lnTo>
                  <a:pt x="11"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23649" name="Line 298"/>
          <p:cNvSpPr>
            <a:spLocks noChangeShapeType="1"/>
          </p:cNvSpPr>
          <p:nvPr/>
        </p:nvSpPr>
        <p:spPr bwMode="auto">
          <a:xfrm flipH="1">
            <a:off x="5976938" y="462756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Freeform 299"/>
          <p:cNvSpPr>
            <a:spLocks/>
          </p:cNvSpPr>
          <p:nvPr/>
        </p:nvSpPr>
        <p:spPr bwMode="auto">
          <a:xfrm>
            <a:off x="5972175" y="4624388"/>
            <a:ext cx="9525" cy="7937"/>
          </a:xfrm>
          <a:custGeom>
            <a:avLst/>
            <a:gdLst>
              <a:gd name="T0" fmla="*/ 8247784 w 11"/>
              <a:gd name="T1" fmla="*/ 3150195 h 10"/>
              <a:gd name="T2" fmla="*/ 4498398 w 11"/>
              <a:gd name="T3" fmla="*/ 6299597 h 10"/>
              <a:gd name="T4" fmla="*/ 0 w 11"/>
              <a:gd name="T5" fmla="*/ 3150195 h 10"/>
              <a:gd name="T6" fmla="*/ 4498398 w 11"/>
              <a:gd name="T7" fmla="*/ 0 h 10"/>
              <a:gd name="T8" fmla="*/ 8247784 w 11"/>
              <a:gd name="T9" fmla="*/ 3150195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5"/>
                </a:moveTo>
                <a:lnTo>
                  <a:pt x="6" y="10"/>
                </a:lnTo>
                <a:lnTo>
                  <a:pt x="0" y="5"/>
                </a:lnTo>
                <a:lnTo>
                  <a:pt x="6" y="0"/>
                </a:lnTo>
                <a:lnTo>
                  <a:pt x="11" y="5"/>
                </a:lnTo>
                <a:close/>
              </a:path>
            </a:pathLst>
          </a:custGeom>
          <a:solidFill>
            <a:srgbClr val="000000"/>
          </a:solidFill>
          <a:ln w="9525">
            <a:solidFill>
              <a:srgbClr val="000000"/>
            </a:solidFill>
            <a:prstDash val="solid"/>
            <a:round/>
            <a:headEnd/>
            <a:tailEnd/>
          </a:ln>
        </p:spPr>
        <p:txBody>
          <a:bodyPr/>
          <a:lstStyle/>
          <a:p>
            <a:endParaRPr lang="en-US"/>
          </a:p>
        </p:txBody>
      </p:sp>
      <p:sp>
        <p:nvSpPr>
          <p:cNvPr id="23651" name="Line 300"/>
          <p:cNvSpPr>
            <a:spLocks noChangeShapeType="1"/>
          </p:cNvSpPr>
          <p:nvPr/>
        </p:nvSpPr>
        <p:spPr bwMode="auto">
          <a:xfrm>
            <a:off x="5976938" y="4627563"/>
            <a:ext cx="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2" name="Freeform 301"/>
          <p:cNvSpPr>
            <a:spLocks/>
          </p:cNvSpPr>
          <p:nvPr/>
        </p:nvSpPr>
        <p:spPr bwMode="auto">
          <a:xfrm>
            <a:off x="5972175" y="4627563"/>
            <a:ext cx="7938" cy="0"/>
          </a:xfrm>
          <a:custGeom>
            <a:avLst/>
            <a:gdLst>
              <a:gd name="T0" fmla="*/ 3063407 w 12"/>
              <a:gd name="T1" fmla="*/ 5250987 w 12"/>
              <a:gd name="T2" fmla="*/ 3063407 w 12"/>
              <a:gd name="T3" fmla="*/ 0 w 12"/>
              <a:gd name="T4" fmla="*/ 3063407 w 12"/>
              <a:gd name="T5" fmla="*/ 0 60000 65536"/>
              <a:gd name="T6" fmla="*/ 0 60000 65536"/>
              <a:gd name="T7" fmla="*/ 0 60000 65536"/>
              <a:gd name="T8" fmla="*/ 0 60000 65536"/>
              <a:gd name="T9" fmla="*/ 0 60000 65536"/>
              <a:gd name="T10" fmla="*/ 0 w 12"/>
              <a:gd name="T11" fmla="*/ 12 w 12"/>
            </a:gdLst>
            <a:ahLst/>
            <a:cxnLst>
              <a:cxn ang="T5">
                <a:pos x="T0" y="0"/>
              </a:cxn>
              <a:cxn ang="T6">
                <a:pos x="T1" y="0"/>
              </a:cxn>
              <a:cxn ang="T7">
                <a:pos x="T2" y="0"/>
              </a:cxn>
              <a:cxn ang="T8">
                <a:pos x="T3" y="0"/>
              </a:cxn>
              <a:cxn ang="T9">
                <a:pos x="T4" y="0"/>
              </a:cxn>
            </a:cxnLst>
            <a:rect l="T10" t="0" r="T11" b="0"/>
            <a:pathLst>
              <a:path w="12">
                <a:moveTo>
                  <a:pt x="7" y="0"/>
                </a:moveTo>
                <a:lnTo>
                  <a:pt x="12" y="0"/>
                </a:lnTo>
                <a:lnTo>
                  <a:pt x="7" y="0"/>
                </a:lnTo>
                <a:lnTo>
                  <a:pt x="0" y="0"/>
                </a:lnTo>
                <a:lnTo>
                  <a:pt x="7" y="0"/>
                </a:lnTo>
                <a:close/>
              </a:path>
            </a:pathLst>
          </a:custGeom>
          <a:solidFill>
            <a:srgbClr val="000000"/>
          </a:solidFill>
          <a:ln w="9525">
            <a:solidFill>
              <a:srgbClr val="000000"/>
            </a:solidFill>
            <a:prstDash val="solid"/>
            <a:round/>
            <a:headEnd/>
            <a:tailEnd/>
          </a:ln>
        </p:spPr>
        <p:txBody>
          <a:bodyPr/>
          <a:lstStyle/>
          <a:p>
            <a:endParaRPr lang="en-US"/>
          </a:p>
        </p:txBody>
      </p:sp>
      <p:sp>
        <p:nvSpPr>
          <p:cNvPr id="23653" name="Line 302"/>
          <p:cNvSpPr>
            <a:spLocks noChangeShapeType="1"/>
          </p:cNvSpPr>
          <p:nvPr/>
        </p:nvSpPr>
        <p:spPr bwMode="auto">
          <a:xfrm flipH="1">
            <a:off x="5975350" y="4629150"/>
            <a:ext cx="15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4" name="Freeform 303"/>
          <p:cNvSpPr>
            <a:spLocks/>
          </p:cNvSpPr>
          <p:nvPr/>
        </p:nvSpPr>
        <p:spPr bwMode="auto">
          <a:xfrm>
            <a:off x="5976938" y="4624388"/>
            <a:ext cx="0" cy="7937"/>
          </a:xfrm>
          <a:custGeom>
            <a:avLst/>
            <a:gdLst>
              <a:gd name="T0" fmla="*/ 3150195 h 10"/>
              <a:gd name="T1" fmla="*/ 6299597 h 10"/>
              <a:gd name="T2" fmla="*/ 3150195 h 10"/>
              <a:gd name="T3" fmla="*/ 0 h 10"/>
              <a:gd name="T4" fmla="*/ 3150195 h 10"/>
              <a:gd name="T5" fmla="*/ 0 60000 65536"/>
              <a:gd name="T6" fmla="*/ 0 60000 65536"/>
              <a:gd name="T7" fmla="*/ 0 60000 65536"/>
              <a:gd name="T8" fmla="*/ 0 60000 65536"/>
              <a:gd name="T9" fmla="*/ 0 60000 65536"/>
              <a:gd name="T10" fmla="*/ 0 h 10"/>
              <a:gd name="T11" fmla="*/ 10 h 10"/>
            </a:gdLst>
            <a:ahLst/>
            <a:cxnLst>
              <a:cxn ang="T5">
                <a:pos x="0" y="T0"/>
              </a:cxn>
              <a:cxn ang="T6">
                <a:pos x="0" y="T1"/>
              </a:cxn>
              <a:cxn ang="T7">
                <a:pos x="0" y="T2"/>
              </a:cxn>
              <a:cxn ang="T8">
                <a:pos x="0" y="T3"/>
              </a:cxn>
              <a:cxn ang="T9">
                <a:pos x="0" y="T4"/>
              </a:cxn>
            </a:cxnLst>
            <a:rect l="0" t="T10" r="0" b="T11"/>
            <a:pathLst>
              <a:path h="10">
                <a:moveTo>
                  <a:pt x="0" y="5"/>
                </a:moveTo>
                <a:lnTo>
                  <a:pt x="0" y="10"/>
                </a:lnTo>
                <a:lnTo>
                  <a:pt x="0" y="5"/>
                </a:lnTo>
                <a:lnTo>
                  <a:pt x="0" y="0"/>
                </a:lnTo>
                <a:lnTo>
                  <a:pt x="0" y="5"/>
                </a:lnTo>
                <a:close/>
              </a:path>
            </a:pathLst>
          </a:custGeom>
          <a:solidFill>
            <a:srgbClr val="000000"/>
          </a:solidFill>
          <a:ln w="9525">
            <a:solidFill>
              <a:srgbClr val="000000"/>
            </a:solidFill>
            <a:prstDash val="solid"/>
            <a:round/>
            <a:headEnd/>
            <a:tailEnd/>
          </a:ln>
        </p:spPr>
        <p:txBody>
          <a:bodyPr/>
          <a:lstStyle/>
          <a:p>
            <a:endParaRPr lang="en-US"/>
          </a:p>
        </p:txBody>
      </p:sp>
      <p:sp>
        <p:nvSpPr>
          <p:cNvPr id="23655" name="Line 304"/>
          <p:cNvSpPr>
            <a:spLocks noChangeShapeType="1"/>
          </p:cNvSpPr>
          <p:nvPr/>
        </p:nvSpPr>
        <p:spPr bwMode="auto">
          <a:xfrm flipV="1">
            <a:off x="5975350" y="462915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 name="Freeform 305"/>
          <p:cNvSpPr>
            <a:spLocks/>
          </p:cNvSpPr>
          <p:nvPr/>
        </p:nvSpPr>
        <p:spPr bwMode="auto">
          <a:xfrm>
            <a:off x="5970588" y="4629150"/>
            <a:ext cx="9525" cy="0"/>
          </a:xfrm>
          <a:custGeom>
            <a:avLst/>
            <a:gdLst>
              <a:gd name="T0" fmla="*/ 4498398 w 11"/>
              <a:gd name="T1" fmla="*/ 8247784 w 11"/>
              <a:gd name="T2" fmla="*/ 4498398 w 11"/>
              <a:gd name="T3" fmla="*/ 0 w 11"/>
              <a:gd name="T4" fmla="*/ 4498398 w 11"/>
              <a:gd name="T5" fmla="*/ 0 60000 65536"/>
              <a:gd name="T6" fmla="*/ 0 60000 65536"/>
              <a:gd name="T7" fmla="*/ 0 60000 65536"/>
              <a:gd name="T8" fmla="*/ 0 60000 65536"/>
              <a:gd name="T9" fmla="*/ 0 60000 65536"/>
              <a:gd name="T10" fmla="*/ 0 w 11"/>
              <a:gd name="T11" fmla="*/ 11 w 11"/>
            </a:gdLst>
            <a:ahLst/>
            <a:cxnLst>
              <a:cxn ang="T5">
                <a:pos x="T0" y="0"/>
              </a:cxn>
              <a:cxn ang="T6">
                <a:pos x="T1" y="0"/>
              </a:cxn>
              <a:cxn ang="T7">
                <a:pos x="T2" y="0"/>
              </a:cxn>
              <a:cxn ang="T8">
                <a:pos x="T3" y="0"/>
              </a:cxn>
              <a:cxn ang="T9">
                <a:pos x="T4" y="0"/>
              </a:cxn>
            </a:cxnLst>
            <a:rect l="T10" t="0" r="T11" b="0"/>
            <a:pathLst>
              <a:path w="11">
                <a:moveTo>
                  <a:pt x="6" y="0"/>
                </a:moveTo>
                <a:lnTo>
                  <a:pt x="11"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23657" name="Rectangle 306"/>
          <p:cNvSpPr>
            <a:spLocks noChangeArrowheads="1"/>
          </p:cNvSpPr>
          <p:nvPr/>
        </p:nvSpPr>
        <p:spPr bwMode="auto">
          <a:xfrm>
            <a:off x="5975350" y="2052638"/>
            <a:ext cx="2578100" cy="2576512"/>
          </a:xfrm>
          <a:prstGeom prst="rect">
            <a:avLst/>
          </a:prstGeom>
          <a:noFill/>
          <a:ln w="17526">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78998002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2"/>
          <p:cNvPicPr>
            <a:picLocks noChangeAspect="1" noChangeArrowheads="1"/>
          </p:cNvPicPr>
          <p:nvPr/>
        </p:nvPicPr>
        <p:blipFill>
          <a:blip r:embed="rId3" cstate="print"/>
          <a:srcRect t="92503"/>
          <a:stretch>
            <a:fillRect/>
          </a:stretch>
        </p:blipFill>
        <p:spPr bwMode="auto">
          <a:xfrm>
            <a:off x="304800" y="6248400"/>
            <a:ext cx="8301038" cy="533400"/>
          </a:xfrm>
          <a:prstGeom prst="rect">
            <a:avLst/>
          </a:prstGeom>
          <a:noFill/>
          <a:ln w="9525">
            <a:noFill/>
            <a:miter lim="800000"/>
            <a:headEnd/>
            <a:tailEnd/>
          </a:ln>
        </p:spPr>
      </p:pic>
      <p:pic>
        <p:nvPicPr>
          <p:cNvPr id="117763" name="Picture 3"/>
          <p:cNvPicPr>
            <a:picLocks noChangeAspect="1" noChangeArrowheads="1"/>
          </p:cNvPicPr>
          <p:nvPr/>
        </p:nvPicPr>
        <p:blipFill>
          <a:blip r:embed="rId4" cstate="print"/>
          <a:srcRect l="2972" t="20763" b="11111"/>
          <a:stretch>
            <a:fillRect/>
          </a:stretch>
        </p:blipFill>
        <p:spPr bwMode="auto">
          <a:xfrm>
            <a:off x="228600" y="990600"/>
            <a:ext cx="8863013" cy="5334000"/>
          </a:xfrm>
          <a:prstGeom prst="rect">
            <a:avLst/>
          </a:prstGeom>
          <a:noFill/>
          <a:ln w="9525">
            <a:noFill/>
            <a:miter lim="800000"/>
            <a:headEnd/>
            <a:tailEnd/>
          </a:ln>
        </p:spPr>
      </p:pic>
      <p:sp>
        <p:nvSpPr>
          <p:cNvPr id="117764" name="Text Box 10"/>
          <p:cNvSpPr txBox="1">
            <a:spLocks noChangeArrowheads="1"/>
          </p:cNvSpPr>
          <p:nvPr/>
        </p:nvSpPr>
        <p:spPr bwMode="auto">
          <a:xfrm>
            <a:off x="609600" y="1462088"/>
            <a:ext cx="6934200" cy="396875"/>
          </a:xfrm>
          <a:prstGeom prst="rect">
            <a:avLst/>
          </a:prstGeom>
          <a:noFill/>
          <a:ln w="9525">
            <a:noFill/>
            <a:miter lim="800000"/>
            <a:headEnd/>
            <a:tailEnd/>
          </a:ln>
        </p:spPr>
        <p:txBody>
          <a:bodyPr>
            <a:spAutoFit/>
          </a:bodyPr>
          <a:lstStyle/>
          <a:p>
            <a:pPr>
              <a:spcBef>
                <a:spcPct val="50000"/>
              </a:spcBef>
            </a:pPr>
            <a:r>
              <a:rPr lang="en-US" sz="2000"/>
              <a:t>All calibration data (in log10), with batch-specific regression</a:t>
            </a:r>
          </a:p>
        </p:txBody>
      </p:sp>
      <p:sp>
        <p:nvSpPr>
          <p:cNvPr id="117765" name="Rectangle 2"/>
          <p:cNvSpPr>
            <a:spLocks noGrp="1" noChangeArrowheads="1"/>
          </p:cNvSpPr>
          <p:nvPr>
            <p:ph type="title"/>
          </p:nvPr>
        </p:nvSpPr>
        <p:spPr/>
        <p:txBody>
          <a:bodyPr>
            <a:normAutofit fontScale="90000"/>
          </a:bodyPr>
          <a:lstStyle/>
          <a:p>
            <a:r>
              <a:rPr lang="en-US" sz="3600" smtClean="0"/>
              <a:t>All batches combined </a:t>
            </a:r>
            <a:br>
              <a:rPr lang="en-US" sz="3600" smtClean="0"/>
            </a:br>
            <a:r>
              <a:rPr lang="en-US" sz="2800" i="1" smtClean="0"/>
              <a:t>outliers in the calibration set</a:t>
            </a:r>
          </a:p>
        </p:txBody>
      </p:sp>
      <p:sp>
        <p:nvSpPr>
          <p:cNvPr id="117766" name="Line 13"/>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7767" name="Line 14"/>
          <p:cNvSpPr>
            <a:spLocks noChangeShapeType="1"/>
          </p:cNvSpPr>
          <p:nvPr/>
        </p:nvSpPr>
        <p:spPr bwMode="auto">
          <a:xfrm>
            <a:off x="5257800" y="6781800"/>
            <a:ext cx="457200" cy="0"/>
          </a:xfrm>
          <a:prstGeom prst="line">
            <a:avLst/>
          </a:prstGeom>
          <a:noFill/>
          <a:ln w="76200">
            <a:solidFill>
              <a:srgbClr val="FF0000"/>
            </a:solidFill>
            <a:round/>
            <a:headEnd/>
            <a:tailEnd/>
          </a:ln>
        </p:spPr>
        <p:txBody>
          <a:bodyPr/>
          <a:lstStyle/>
          <a:p>
            <a:endParaRPr lang="en-US"/>
          </a:p>
        </p:txBody>
      </p:sp>
      <p:sp>
        <p:nvSpPr>
          <p:cNvPr id="117768" name="Line 15"/>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7769" name="Line 16"/>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10" name="Slide Number Placeholder 9"/>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110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srcRect t="92503"/>
          <a:stretch>
            <a:fillRect/>
          </a:stretch>
        </p:blipFill>
        <p:spPr bwMode="auto">
          <a:xfrm>
            <a:off x="304800" y="6248400"/>
            <a:ext cx="8301038" cy="533400"/>
          </a:xfrm>
          <a:prstGeom prst="rect">
            <a:avLst/>
          </a:prstGeom>
          <a:noFill/>
          <a:ln w="9525">
            <a:noFill/>
            <a:miter lim="800000"/>
            <a:headEnd/>
            <a:tailEnd/>
          </a:ln>
        </p:spPr>
      </p:pic>
      <p:pic>
        <p:nvPicPr>
          <p:cNvPr id="118787" name="Picture 4"/>
          <p:cNvPicPr>
            <a:picLocks noChangeAspect="1" noChangeArrowheads="1"/>
          </p:cNvPicPr>
          <p:nvPr/>
        </p:nvPicPr>
        <p:blipFill>
          <a:blip r:embed="rId4" cstate="print"/>
          <a:srcRect l="2625" t="20761" b="11111"/>
          <a:stretch>
            <a:fillRect/>
          </a:stretch>
        </p:blipFill>
        <p:spPr bwMode="auto">
          <a:xfrm>
            <a:off x="200025" y="990600"/>
            <a:ext cx="8894763" cy="5334000"/>
          </a:xfrm>
          <a:prstGeom prst="rect">
            <a:avLst/>
          </a:prstGeom>
          <a:noFill/>
          <a:ln w="9525">
            <a:noFill/>
            <a:miter lim="800000"/>
            <a:headEnd/>
            <a:tailEnd/>
          </a:ln>
        </p:spPr>
      </p:pic>
      <p:sp>
        <p:nvSpPr>
          <p:cNvPr id="118788" name="Text Box 3"/>
          <p:cNvSpPr txBox="1">
            <a:spLocks noChangeArrowheads="1"/>
          </p:cNvSpPr>
          <p:nvPr/>
        </p:nvSpPr>
        <p:spPr bwMode="auto">
          <a:xfrm>
            <a:off x="609600" y="1462088"/>
            <a:ext cx="6934200" cy="396875"/>
          </a:xfrm>
          <a:prstGeom prst="rect">
            <a:avLst/>
          </a:prstGeom>
          <a:noFill/>
          <a:ln w="9525">
            <a:noFill/>
            <a:miter lim="800000"/>
            <a:headEnd/>
            <a:tailEnd/>
          </a:ln>
        </p:spPr>
        <p:txBody>
          <a:bodyPr>
            <a:spAutoFit/>
          </a:bodyPr>
          <a:lstStyle/>
          <a:p>
            <a:pPr>
              <a:spcBef>
                <a:spcPct val="50000"/>
              </a:spcBef>
            </a:pPr>
            <a:r>
              <a:rPr lang="en-US" sz="2000"/>
              <a:t>All calibration data (in log10), with batch-specific regression</a:t>
            </a:r>
          </a:p>
        </p:txBody>
      </p:sp>
      <p:sp>
        <p:nvSpPr>
          <p:cNvPr id="118789" name="Rectangle 6"/>
          <p:cNvSpPr>
            <a:spLocks noGrp="1" noChangeArrowheads="1"/>
          </p:cNvSpPr>
          <p:nvPr>
            <p:ph type="title"/>
          </p:nvPr>
        </p:nvSpPr>
        <p:spPr/>
        <p:txBody>
          <a:bodyPr>
            <a:normAutofit fontScale="90000"/>
          </a:bodyPr>
          <a:lstStyle/>
          <a:p>
            <a:r>
              <a:rPr lang="en-US" sz="3600" smtClean="0"/>
              <a:t>All batches combined </a:t>
            </a:r>
            <a:br>
              <a:rPr lang="en-US" sz="3600" smtClean="0"/>
            </a:br>
            <a:r>
              <a:rPr lang="en-US" sz="2800" i="1" smtClean="0"/>
              <a:t>outliers in the calibration set</a:t>
            </a:r>
          </a:p>
        </p:txBody>
      </p:sp>
      <p:sp>
        <p:nvSpPr>
          <p:cNvPr id="118790" name="Line 7"/>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8791" name="Line 8"/>
          <p:cNvSpPr>
            <a:spLocks noChangeShapeType="1"/>
          </p:cNvSpPr>
          <p:nvPr/>
        </p:nvSpPr>
        <p:spPr bwMode="auto">
          <a:xfrm>
            <a:off x="5257800" y="6781800"/>
            <a:ext cx="547688" cy="0"/>
          </a:xfrm>
          <a:prstGeom prst="line">
            <a:avLst/>
          </a:prstGeom>
          <a:noFill/>
          <a:ln w="76200">
            <a:solidFill>
              <a:srgbClr val="FF0000"/>
            </a:solidFill>
            <a:round/>
            <a:headEnd/>
            <a:tailEnd/>
          </a:ln>
        </p:spPr>
        <p:txBody>
          <a:bodyPr/>
          <a:lstStyle/>
          <a:p>
            <a:endParaRPr lang="en-US"/>
          </a:p>
        </p:txBody>
      </p:sp>
      <p:sp>
        <p:nvSpPr>
          <p:cNvPr id="118792" name="Line 9"/>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8793" name="Line 10"/>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10" name="Slide Number Placeholder 9"/>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111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274638"/>
            <a:ext cx="8686800" cy="1143000"/>
          </a:xfrm>
        </p:spPr>
        <p:txBody>
          <a:bodyPr rtlCol="0">
            <a:normAutofit fontScale="90000"/>
          </a:bodyPr>
          <a:lstStyle/>
          <a:p>
            <a:pPr fontAlgn="auto">
              <a:spcAft>
                <a:spcPts val="0"/>
              </a:spcAft>
              <a:defRPr/>
            </a:pPr>
            <a:r>
              <a:rPr lang="en-US" sz="4000" smtClean="0"/>
              <a:t>Impact of calibration on risk estimation</a:t>
            </a:r>
            <a:br>
              <a:rPr lang="en-US" sz="4000" smtClean="0"/>
            </a:br>
            <a:r>
              <a:rPr lang="en-US" sz="4000" smtClean="0"/>
              <a:t>output from logistic regression</a:t>
            </a:r>
          </a:p>
        </p:txBody>
      </p:sp>
      <p:sp>
        <p:nvSpPr>
          <p:cNvPr id="119811" name="Rectangle 3"/>
          <p:cNvSpPr>
            <a:spLocks noGrp="1" noChangeArrowheads="1"/>
          </p:cNvSpPr>
          <p:nvPr>
            <p:ph idx="1"/>
          </p:nvPr>
        </p:nvSpPr>
        <p:spPr/>
        <p:txBody>
          <a:bodyPr/>
          <a:lstStyle/>
          <a:p>
            <a:r>
              <a:rPr lang="en-US" smtClean="0"/>
              <a:t>Assay response data were calibrated to convert OD to concentration according to each of the previously described methods</a:t>
            </a:r>
          </a:p>
          <a:p>
            <a:endParaRPr lang="en-US" smtClean="0"/>
          </a:p>
          <a:p>
            <a:r>
              <a:rPr lang="en-US" smtClean="0"/>
              <a:t>Logistic regression relating miscarriage risk to log</a:t>
            </a:r>
            <a:r>
              <a:rPr lang="en-US" baseline="-25000" smtClean="0"/>
              <a:t>10</a:t>
            </a:r>
            <a:r>
              <a:rPr lang="en-US" smtClean="0"/>
              <a:t> levels of GCSF were performed</a:t>
            </a:r>
          </a:p>
        </p:txBody>
      </p:sp>
      <p:sp>
        <p:nvSpPr>
          <p:cNvPr id="119812" name="Line 4"/>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19813" name="Line 5"/>
          <p:cNvSpPr>
            <a:spLocks noChangeShapeType="1"/>
          </p:cNvSpPr>
          <p:nvPr/>
        </p:nvSpPr>
        <p:spPr bwMode="auto">
          <a:xfrm>
            <a:off x="5257800" y="6781800"/>
            <a:ext cx="822325" cy="0"/>
          </a:xfrm>
          <a:prstGeom prst="line">
            <a:avLst/>
          </a:prstGeom>
          <a:noFill/>
          <a:ln w="76200">
            <a:solidFill>
              <a:srgbClr val="FF0000"/>
            </a:solidFill>
            <a:round/>
            <a:headEnd/>
            <a:tailEnd/>
          </a:ln>
        </p:spPr>
        <p:txBody>
          <a:bodyPr/>
          <a:lstStyle/>
          <a:p>
            <a:endParaRPr lang="en-US"/>
          </a:p>
        </p:txBody>
      </p:sp>
      <p:sp>
        <p:nvSpPr>
          <p:cNvPr id="119814" name="Line 6"/>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19815" name="Line 7"/>
          <p:cNvSpPr>
            <a:spLocks noChangeShapeType="1"/>
          </p:cNvSpPr>
          <p:nvPr/>
        </p:nvSpPr>
        <p:spPr bwMode="auto">
          <a:xfrm>
            <a:off x="3352800" y="6781800"/>
            <a:ext cx="1919288" cy="0"/>
          </a:xfrm>
          <a:prstGeom prst="line">
            <a:avLst/>
          </a:prstGeom>
          <a:noFill/>
          <a:ln w="76200">
            <a:solidFill>
              <a:srgbClr val="0000FF"/>
            </a:solidFill>
            <a:round/>
            <a:headEnd/>
            <a:tailEnd/>
          </a:ln>
        </p:spPr>
        <p:txBody>
          <a:bodyPr/>
          <a:lstStyle/>
          <a:p>
            <a:endParaRPr lang="en-US"/>
          </a:p>
        </p:txBody>
      </p:sp>
      <p:sp>
        <p:nvSpPr>
          <p:cNvPr id="119816" name="Line 8"/>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9" name="Slide Number Placeholder 8"/>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447800" y="3048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spcBef>
                <a:spcPct val="50000"/>
              </a:spcBef>
            </a:pPr>
            <a:r>
              <a:rPr lang="en-US" sz="3200">
                <a:solidFill>
                  <a:srgbClr val="FFCCB1"/>
                </a:solidFill>
                <a:latin typeface="Myriad Web" charset="0"/>
                <a:cs typeface="Arial" charset="0"/>
              </a:rPr>
              <a:t>ROC curve example Partial Separation</a:t>
            </a:r>
          </a:p>
        </p:txBody>
      </p:sp>
      <p:graphicFrame>
        <p:nvGraphicFramePr>
          <p:cNvPr id="25602" name="Object 3"/>
          <p:cNvGraphicFramePr>
            <a:graphicFrameLocks noChangeAspect="1"/>
          </p:cNvGraphicFramePr>
          <p:nvPr/>
        </p:nvGraphicFramePr>
        <p:xfrm>
          <a:off x="457200" y="2057400"/>
          <a:ext cx="5029200" cy="2825750"/>
        </p:xfrm>
        <a:graphic>
          <a:graphicData uri="http://schemas.openxmlformats.org/presentationml/2006/ole">
            <mc:AlternateContent xmlns:mc="http://schemas.openxmlformats.org/markup-compatibility/2006">
              <mc:Choice xmlns:v="urn:schemas-microsoft-com:vml" Requires="v">
                <p:oleObj spid="_x0000_s589878"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5029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Text Box 4"/>
          <p:cNvSpPr txBox="1">
            <a:spLocks noChangeArrowheads="1"/>
          </p:cNvSpPr>
          <p:nvPr/>
        </p:nvSpPr>
        <p:spPr bwMode="auto">
          <a:xfrm>
            <a:off x="1752600" y="5029200"/>
            <a:ext cx="5486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ctr"/>
            <a:r>
              <a:rPr lang="en-US" sz="3200" i="1" u="sng">
                <a:solidFill>
                  <a:srgbClr val="FFFF00"/>
                </a:solidFill>
                <a:latin typeface="Times New Roman" charset="0"/>
              </a:rPr>
              <a:t>Sensitivity</a:t>
            </a:r>
            <a:r>
              <a:rPr lang="en-US" sz="3200">
                <a:solidFill>
                  <a:srgbClr val="FFFFFF"/>
                </a:solidFill>
                <a:latin typeface="Times New Roman" charset="0"/>
              </a:rPr>
              <a:t>   </a:t>
            </a:r>
            <a:r>
              <a:rPr lang="en-US">
                <a:solidFill>
                  <a:srgbClr val="FFFFFF"/>
                </a:solidFill>
                <a:latin typeface="Times New Roman" charset="0"/>
              </a:rPr>
              <a:t>  by   </a:t>
            </a:r>
            <a:r>
              <a:rPr lang="en-US" sz="2800">
                <a:solidFill>
                  <a:srgbClr val="FFFFFF"/>
                </a:solidFill>
                <a:latin typeface="Times New Roman" charset="0"/>
              </a:rPr>
              <a:t>1- </a:t>
            </a:r>
            <a:r>
              <a:rPr lang="en-US" sz="3200" i="1" u="sng">
                <a:solidFill>
                  <a:srgbClr val="FF9933"/>
                </a:solidFill>
                <a:latin typeface="Times New Roman" charset="0"/>
              </a:rPr>
              <a:t>Specificity</a:t>
            </a:r>
            <a:r>
              <a:rPr lang="en-US" sz="3200">
                <a:solidFill>
                  <a:srgbClr val="FF9933"/>
                </a:solidFill>
                <a:latin typeface="Times New Roman" charset="0"/>
              </a:rPr>
              <a:t>   </a:t>
            </a:r>
          </a:p>
          <a:p>
            <a:pPr lvl="1" algn="ctr"/>
            <a:endParaRPr lang="en-US" sz="1800">
              <a:solidFill>
                <a:srgbClr val="FF9933"/>
              </a:solidFill>
              <a:latin typeface="Times New Roman" charset="0"/>
            </a:endParaRPr>
          </a:p>
          <a:p>
            <a:pPr lvl="1" algn="ctr"/>
            <a:r>
              <a:rPr lang="en-US">
                <a:solidFill>
                  <a:srgbClr val="FFFFFF"/>
                </a:solidFill>
                <a:latin typeface="Times New Roman" charset="0"/>
              </a:rPr>
              <a:t>P( True Pos.)  by   P( False Pos.)  </a:t>
            </a:r>
          </a:p>
          <a:p>
            <a:pPr lvl="1" algn="ctr"/>
            <a:r>
              <a:rPr lang="en-US">
                <a:solidFill>
                  <a:srgbClr val="FFFFFF"/>
                </a:solidFill>
                <a:latin typeface="Times New Roman" charset="0"/>
              </a:rPr>
              <a:t>across all c      </a:t>
            </a:r>
            <a:endParaRPr lang="en-US" sz="2000">
              <a:solidFill>
                <a:srgbClr val="FFFFFF"/>
              </a:solidFill>
              <a:latin typeface="Times New Roman" charset="0"/>
            </a:endParaRPr>
          </a:p>
        </p:txBody>
      </p:sp>
      <p:sp>
        <p:nvSpPr>
          <p:cNvPr id="25604" name="Rectangle 5"/>
          <p:cNvSpPr>
            <a:spLocks noChangeArrowheads="1"/>
          </p:cNvSpPr>
          <p:nvPr/>
        </p:nvSpPr>
        <p:spPr bwMode="auto">
          <a:xfrm>
            <a:off x="5445125" y="1981200"/>
            <a:ext cx="3276600" cy="2667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5" name="Freeform 6"/>
          <p:cNvSpPr>
            <a:spLocks/>
          </p:cNvSpPr>
          <p:nvPr/>
        </p:nvSpPr>
        <p:spPr bwMode="auto">
          <a:xfrm>
            <a:off x="5445125" y="1981200"/>
            <a:ext cx="3276600" cy="2667000"/>
          </a:xfrm>
          <a:custGeom>
            <a:avLst/>
            <a:gdLst>
              <a:gd name="T0" fmla="*/ 0 w 2064"/>
              <a:gd name="T1" fmla="*/ 2147483647 h 1680"/>
              <a:gd name="T2" fmla="*/ 1209675000 w 2064"/>
              <a:gd name="T3" fmla="*/ 846772500 h 1680"/>
              <a:gd name="T4" fmla="*/ 2147483647 w 2064"/>
              <a:gd name="T5" fmla="*/ 0 h 1680"/>
              <a:gd name="T6" fmla="*/ 0 60000 65536"/>
              <a:gd name="T7" fmla="*/ 0 60000 65536"/>
              <a:gd name="T8" fmla="*/ 0 60000 65536"/>
              <a:gd name="T9" fmla="*/ 0 w 2064"/>
              <a:gd name="T10" fmla="*/ 0 h 1680"/>
              <a:gd name="T11" fmla="*/ 2064 w 2064"/>
              <a:gd name="T12" fmla="*/ 1680 h 1680"/>
            </a:gdLst>
            <a:ahLst/>
            <a:cxnLst>
              <a:cxn ang="T6">
                <a:pos x="T0" y="T1"/>
              </a:cxn>
              <a:cxn ang="T7">
                <a:pos x="T2" y="T3"/>
              </a:cxn>
              <a:cxn ang="T8">
                <a:pos x="T4" y="T5"/>
              </a:cxn>
            </a:cxnLst>
            <a:rect l="T9" t="T10" r="T11" b="T12"/>
            <a:pathLst>
              <a:path w="2064" h="1680">
                <a:moveTo>
                  <a:pt x="0" y="1680"/>
                </a:moveTo>
                <a:cubicBezTo>
                  <a:pt x="68" y="1148"/>
                  <a:pt x="136" y="616"/>
                  <a:pt x="480" y="336"/>
                </a:cubicBezTo>
                <a:cubicBezTo>
                  <a:pt x="824" y="56"/>
                  <a:pt x="1444" y="28"/>
                  <a:pt x="2064" y="0"/>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6" name="Line 7"/>
          <p:cNvSpPr>
            <a:spLocks noChangeShapeType="1"/>
          </p:cNvSpPr>
          <p:nvPr/>
        </p:nvSpPr>
        <p:spPr bwMode="auto">
          <a:xfrm flipV="1">
            <a:off x="5445125" y="1981200"/>
            <a:ext cx="3276600" cy="26670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Text Box 8"/>
          <p:cNvSpPr txBox="1">
            <a:spLocks noChangeArrowheads="1"/>
          </p:cNvSpPr>
          <p:nvPr/>
        </p:nvSpPr>
        <p:spPr bwMode="auto">
          <a:xfrm>
            <a:off x="4743450" y="286067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00"/>
                </a:solidFill>
                <a:latin typeface="Times New Roman" charset="0"/>
              </a:rPr>
              <a:t>q</a:t>
            </a:r>
            <a:r>
              <a:rPr lang="en-US">
                <a:solidFill>
                  <a:srgbClr val="FFFF00"/>
                </a:solidFill>
                <a:latin typeface="Times New Roman" charset="0"/>
              </a:rPr>
              <a:t>(</a:t>
            </a:r>
            <a:r>
              <a:rPr lang="en-US" i="1">
                <a:solidFill>
                  <a:srgbClr val="FFFF00"/>
                </a:solidFill>
                <a:latin typeface="Times New Roman" charset="0"/>
              </a:rPr>
              <a:t>c</a:t>
            </a:r>
            <a:r>
              <a:rPr lang="en-US">
                <a:solidFill>
                  <a:srgbClr val="FFFF00"/>
                </a:solidFill>
                <a:latin typeface="Times New Roman" charset="0"/>
              </a:rPr>
              <a:t>)</a:t>
            </a:r>
          </a:p>
        </p:txBody>
      </p:sp>
      <p:sp>
        <p:nvSpPr>
          <p:cNvPr id="25608" name="Text Box 9"/>
          <p:cNvSpPr txBox="1">
            <a:spLocks noChangeArrowheads="1"/>
          </p:cNvSpPr>
          <p:nvPr/>
        </p:nvSpPr>
        <p:spPr bwMode="auto">
          <a:xfrm>
            <a:off x="6724650" y="45720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latin typeface="Times New Roman" charset="0"/>
              </a:rPr>
              <a:t>1</a:t>
            </a:r>
            <a:r>
              <a:rPr lang="en-US" i="1">
                <a:solidFill>
                  <a:srgbClr val="FFFFFF"/>
                </a:solidFill>
                <a:latin typeface="Times New Roman" charset="0"/>
              </a:rPr>
              <a:t> – </a:t>
            </a:r>
            <a:r>
              <a:rPr lang="en-US" i="1">
                <a:solidFill>
                  <a:srgbClr val="FF9933"/>
                </a:solidFill>
                <a:latin typeface="Times New Roman" charset="0"/>
              </a:rPr>
              <a:t>p</a:t>
            </a:r>
            <a:r>
              <a:rPr lang="en-US">
                <a:solidFill>
                  <a:srgbClr val="FF9933"/>
                </a:solidFill>
                <a:latin typeface="Times New Roman" charset="0"/>
              </a:rPr>
              <a:t>(</a:t>
            </a:r>
            <a:r>
              <a:rPr lang="en-US" i="1">
                <a:solidFill>
                  <a:srgbClr val="FF9933"/>
                </a:solidFill>
                <a:latin typeface="Times New Roman" charset="0"/>
              </a:rPr>
              <a:t>c</a:t>
            </a:r>
            <a:r>
              <a:rPr lang="en-US">
                <a:solidFill>
                  <a:srgbClr val="FF9933"/>
                </a:solidFill>
                <a:latin typeface="Times New Roman" charset="0"/>
              </a:rPr>
              <a:t>)</a:t>
            </a:r>
          </a:p>
        </p:txBody>
      </p:sp>
      <p:sp>
        <p:nvSpPr>
          <p:cNvPr id="25609" name="Text Box 10"/>
          <p:cNvSpPr txBox="1">
            <a:spLocks noChangeArrowheads="1"/>
          </p:cNvSpPr>
          <p:nvPr/>
        </p:nvSpPr>
        <p:spPr bwMode="auto">
          <a:xfrm>
            <a:off x="5276850" y="4572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0</a:t>
            </a:r>
          </a:p>
        </p:txBody>
      </p:sp>
      <p:sp>
        <p:nvSpPr>
          <p:cNvPr id="25610" name="Text Box 11"/>
          <p:cNvSpPr txBox="1">
            <a:spLocks noChangeArrowheads="1"/>
          </p:cNvSpPr>
          <p:nvPr/>
        </p:nvSpPr>
        <p:spPr bwMode="auto">
          <a:xfrm>
            <a:off x="8629650" y="4572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1</a:t>
            </a:r>
          </a:p>
        </p:txBody>
      </p:sp>
      <p:sp>
        <p:nvSpPr>
          <p:cNvPr id="25611" name="Text Box 12"/>
          <p:cNvSpPr txBox="1">
            <a:spLocks noChangeArrowheads="1"/>
          </p:cNvSpPr>
          <p:nvPr/>
        </p:nvSpPr>
        <p:spPr bwMode="auto">
          <a:xfrm>
            <a:off x="520065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latin typeface="Times New Roman" charset="0"/>
              </a:rPr>
              <a:t>1</a:t>
            </a:r>
          </a:p>
        </p:txBody>
      </p:sp>
      <p:sp>
        <p:nvSpPr>
          <p:cNvPr id="25612" name="Text Box 13"/>
          <p:cNvSpPr txBox="1">
            <a:spLocks noChangeArrowheads="1"/>
          </p:cNvSpPr>
          <p:nvPr/>
        </p:nvSpPr>
        <p:spPr bwMode="auto">
          <a:xfrm rot="-2457510">
            <a:off x="6753225" y="2971800"/>
            <a:ext cx="162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latin typeface="Times New Roman" charset="0"/>
              </a:rPr>
              <a:t>Chance line</a:t>
            </a:r>
          </a:p>
        </p:txBody>
      </p:sp>
      <p:graphicFrame>
        <p:nvGraphicFramePr>
          <p:cNvPr id="25613" name="Object 14"/>
          <p:cNvGraphicFramePr>
            <a:graphicFrameLocks noChangeAspect="1"/>
          </p:cNvGraphicFramePr>
          <p:nvPr>
            <p:extLst>
              <p:ext uri="{D42A27DB-BD31-4B8C-83A1-F6EECF244321}">
                <p14:modId xmlns:p14="http://schemas.microsoft.com/office/powerpoint/2010/main" val="1531269789"/>
              </p:ext>
            </p:extLst>
          </p:nvPr>
        </p:nvGraphicFramePr>
        <p:xfrm>
          <a:off x="1793875" y="2376488"/>
          <a:ext cx="461963" cy="503237"/>
        </p:xfrm>
        <a:graphic>
          <a:graphicData uri="http://schemas.openxmlformats.org/presentationml/2006/ole">
            <mc:AlternateContent xmlns:mc="http://schemas.openxmlformats.org/markup-compatibility/2006">
              <mc:Choice xmlns:v="urn:schemas-microsoft-com:vml" Requires="v">
                <p:oleObj spid="_x0000_s589879" name="Equation" r:id="rId6" imgW="190500" imgH="203200" progId="Equation.3">
                  <p:embed/>
                </p:oleObj>
              </mc:Choice>
              <mc:Fallback>
                <p:oleObj name="Equation" r:id="rId6" imgW="190500" imgH="203200" progId="Equation.3">
                  <p:embed/>
                  <p:pic>
                    <p:nvPicPr>
                      <p:cNvPr id="0" name=""/>
                      <p:cNvPicPr>
                        <a:picLocks noChangeAspect="1" noChangeArrowheads="1"/>
                      </p:cNvPicPr>
                      <p:nvPr/>
                    </p:nvPicPr>
                    <p:blipFill>
                      <a:blip r:embed="rId7"/>
                      <a:srcRect/>
                      <a:stretch>
                        <a:fillRect/>
                      </a:stretch>
                    </p:blipFill>
                    <p:spPr bwMode="auto">
                      <a:xfrm>
                        <a:off x="1793875" y="2376488"/>
                        <a:ext cx="461963" cy="503237"/>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4" name="Object 15"/>
          <p:cNvGraphicFramePr>
            <a:graphicFrameLocks noChangeAspect="1"/>
          </p:cNvGraphicFramePr>
          <p:nvPr/>
        </p:nvGraphicFramePr>
        <p:xfrm>
          <a:off x="3886200" y="2362200"/>
          <a:ext cx="514350" cy="555625"/>
        </p:xfrm>
        <a:graphic>
          <a:graphicData uri="http://schemas.openxmlformats.org/presentationml/2006/ole">
            <mc:AlternateContent xmlns:mc="http://schemas.openxmlformats.org/markup-compatibility/2006">
              <mc:Choice xmlns:v="urn:schemas-microsoft-com:vml" Requires="v">
                <p:oleObj spid="_x0000_s589880" name="Equation" r:id="rId8" imgW="203024" imgH="215713" progId="Equation.3">
                  <p:embed/>
                </p:oleObj>
              </mc:Choice>
              <mc:Fallback>
                <p:oleObj name="Equation" r:id="rId8" imgW="203024"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362200"/>
                        <a:ext cx="514350" cy="555625"/>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5" name="Line 16"/>
          <p:cNvSpPr>
            <a:spLocks noChangeShapeType="1"/>
          </p:cNvSpPr>
          <p:nvPr/>
        </p:nvSpPr>
        <p:spPr bwMode="auto">
          <a:xfrm flipH="1">
            <a:off x="6629400" y="4648200"/>
            <a:ext cx="2133600" cy="0"/>
          </a:xfrm>
          <a:prstGeom prst="line">
            <a:avLst/>
          </a:prstGeom>
          <a:noFill/>
          <a:ln w="508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Line 17"/>
          <p:cNvSpPr>
            <a:spLocks noChangeShapeType="1"/>
          </p:cNvSpPr>
          <p:nvPr/>
        </p:nvSpPr>
        <p:spPr bwMode="auto">
          <a:xfrm flipV="1">
            <a:off x="6629400" y="2286000"/>
            <a:ext cx="0" cy="2362200"/>
          </a:xfrm>
          <a:prstGeom prst="line">
            <a:avLst/>
          </a:prstGeom>
          <a:noFill/>
          <a:ln w="508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Text Box 18"/>
          <p:cNvSpPr txBox="1">
            <a:spLocks noChangeAspect="1" noChangeArrowheads="1"/>
          </p:cNvSpPr>
          <p:nvPr/>
        </p:nvSpPr>
        <p:spPr bwMode="auto">
          <a:xfrm>
            <a:off x="2730500" y="41910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FF"/>
                </a:solidFill>
                <a:latin typeface="Times New Roman" charset="0"/>
              </a:rPr>
              <a:t>c</a:t>
            </a:r>
          </a:p>
        </p:txBody>
      </p:sp>
      <p:sp>
        <p:nvSpPr>
          <p:cNvPr id="25618" name="Rectangle 19"/>
          <p:cNvSpPr>
            <a:spLocks noChangeArrowheads="1"/>
          </p:cNvSpPr>
          <p:nvPr/>
        </p:nvSpPr>
        <p:spPr bwMode="auto">
          <a:xfrm>
            <a:off x="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19" name="Text Box 20"/>
          <p:cNvSpPr txBox="1">
            <a:spLocks noChangeArrowheads="1"/>
          </p:cNvSpPr>
          <p:nvPr/>
        </p:nvSpPr>
        <p:spPr bwMode="auto">
          <a:xfrm>
            <a:off x="33639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00"/>
                </a:solidFill>
                <a:latin typeface="Times New Roman" charset="0"/>
              </a:rPr>
              <a:t>q</a:t>
            </a:r>
            <a:r>
              <a:rPr lang="en-US">
                <a:solidFill>
                  <a:srgbClr val="FFFF00"/>
                </a:solidFill>
                <a:latin typeface="Times New Roman" charset="0"/>
              </a:rPr>
              <a:t>(</a:t>
            </a:r>
            <a:r>
              <a:rPr lang="en-US" i="1">
                <a:solidFill>
                  <a:srgbClr val="FFFF00"/>
                </a:solidFill>
                <a:latin typeface="Times New Roman" charset="0"/>
              </a:rPr>
              <a:t>c</a:t>
            </a:r>
            <a:r>
              <a:rPr lang="en-US">
                <a:solidFill>
                  <a:srgbClr val="FFFF00"/>
                </a:solidFill>
                <a:latin typeface="Times New Roman" charset="0"/>
              </a:rPr>
              <a:t>)</a:t>
            </a:r>
          </a:p>
        </p:txBody>
      </p:sp>
      <p:sp>
        <p:nvSpPr>
          <p:cNvPr id="25620" name="Text Box 21"/>
          <p:cNvSpPr txBox="1">
            <a:spLocks noChangeArrowheads="1"/>
          </p:cNvSpPr>
          <p:nvPr/>
        </p:nvSpPr>
        <p:spPr bwMode="auto">
          <a:xfrm>
            <a:off x="1687513" y="419100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9933"/>
                </a:solidFill>
                <a:latin typeface="Times New Roman" charset="0"/>
              </a:rPr>
              <a:t>p</a:t>
            </a:r>
            <a:r>
              <a:rPr lang="en-US">
                <a:solidFill>
                  <a:srgbClr val="FF9933"/>
                </a:solidFill>
                <a:latin typeface="Times New Roman" charset="0"/>
              </a:rPr>
              <a:t>(</a:t>
            </a:r>
            <a:r>
              <a:rPr lang="en-US" i="1">
                <a:solidFill>
                  <a:srgbClr val="FF9933"/>
                </a:solidFill>
                <a:latin typeface="Times New Roman" charset="0"/>
              </a:rPr>
              <a:t>c</a:t>
            </a:r>
            <a:r>
              <a:rPr lang="en-US">
                <a:solidFill>
                  <a:srgbClr val="FF9933"/>
                </a:solidFill>
                <a:latin typeface="Times New Roman" charset="0"/>
              </a:rPr>
              <a:t>)</a:t>
            </a:r>
          </a:p>
        </p:txBody>
      </p:sp>
    </p:spTree>
    <p:extLst>
      <p:ext uri="{BB962C8B-B14F-4D97-AF65-F5344CB8AC3E}">
        <p14:creationId xmlns:p14="http://schemas.microsoft.com/office/powerpoint/2010/main" val="2159353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Freeform 21"/>
          <p:cNvSpPr>
            <a:spLocks/>
          </p:cNvSpPr>
          <p:nvPr/>
        </p:nvSpPr>
        <p:spPr bwMode="auto">
          <a:xfrm>
            <a:off x="6072188" y="1998663"/>
            <a:ext cx="2933700" cy="2954337"/>
          </a:xfrm>
          <a:custGeom>
            <a:avLst/>
            <a:gdLst>
              <a:gd name="T0" fmla="*/ 6 w 1848"/>
              <a:gd name="T1" fmla="*/ 1835 h 1861"/>
              <a:gd name="T2" fmla="*/ 13 w 1848"/>
              <a:gd name="T3" fmla="*/ 1695 h 1861"/>
              <a:gd name="T4" fmla="*/ 13 w 1848"/>
              <a:gd name="T5" fmla="*/ 1648 h 1861"/>
              <a:gd name="T6" fmla="*/ 13 w 1848"/>
              <a:gd name="T7" fmla="*/ 1554 h 1861"/>
              <a:gd name="T8" fmla="*/ 33 w 1848"/>
              <a:gd name="T9" fmla="*/ 1487 h 1861"/>
              <a:gd name="T10" fmla="*/ 40 w 1848"/>
              <a:gd name="T11" fmla="*/ 1373 h 1861"/>
              <a:gd name="T12" fmla="*/ 60 w 1848"/>
              <a:gd name="T13" fmla="*/ 1286 h 1861"/>
              <a:gd name="T14" fmla="*/ 120 w 1848"/>
              <a:gd name="T15" fmla="*/ 971 h 1861"/>
              <a:gd name="T16" fmla="*/ 167 w 1848"/>
              <a:gd name="T17" fmla="*/ 851 h 1861"/>
              <a:gd name="T18" fmla="*/ 200 w 1848"/>
              <a:gd name="T19" fmla="*/ 750 h 1861"/>
              <a:gd name="T20" fmla="*/ 227 w 1848"/>
              <a:gd name="T21" fmla="*/ 710 h 1861"/>
              <a:gd name="T22" fmla="*/ 254 w 1848"/>
              <a:gd name="T23" fmla="*/ 650 h 1861"/>
              <a:gd name="T24" fmla="*/ 314 w 1848"/>
              <a:gd name="T25" fmla="*/ 569 h 1861"/>
              <a:gd name="T26" fmla="*/ 348 w 1848"/>
              <a:gd name="T27" fmla="*/ 509 h 1861"/>
              <a:gd name="T28" fmla="*/ 401 w 1848"/>
              <a:gd name="T29" fmla="*/ 456 h 1861"/>
              <a:gd name="T30" fmla="*/ 455 w 1848"/>
              <a:gd name="T31" fmla="*/ 395 h 1861"/>
              <a:gd name="T32" fmla="*/ 475 w 1848"/>
              <a:gd name="T33" fmla="*/ 382 h 1861"/>
              <a:gd name="T34" fmla="*/ 502 w 1848"/>
              <a:gd name="T35" fmla="*/ 348 h 1861"/>
              <a:gd name="T36" fmla="*/ 522 w 1848"/>
              <a:gd name="T37" fmla="*/ 348 h 1861"/>
              <a:gd name="T38" fmla="*/ 549 w 1848"/>
              <a:gd name="T39" fmla="*/ 322 h 1861"/>
              <a:gd name="T40" fmla="*/ 582 w 1848"/>
              <a:gd name="T41" fmla="*/ 302 h 1861"/>
              <a:gd name="T42" fmla="*/ 595 w 1848"/>
              <a:gd name="T43" fmla="*/ 288 h 1861"/>
              <a:gd name="T44" fmla="*/ 609 w 1848"/>
              <a:gd name="T45" fmla="*/ 275 h 1861"/>
              <a:gd name="T46" fmla="*/ 629 w 1848"/>
              <a:gd name="T47" fmla="*/ 268 h 1861"/>
              <a:gd name="T48" fmla="*/ 683 w 1848"/>
              <a:gd name="T49" fmla="*/ 235 h 1861"/>
              <a:gd name="T50" fmla="*/ 736 w 1848"/>
              <a:gd name="T51" fmla="*/ 208 h 1861"/>
              <a:gd name="T52" fmla="*/ 830 w 1848"/>
              <a:gd name="T53" fmla="*/ 168 h 1861"/>
              <a:gd name="T54" fmla="*/ 1011 w 1848"/>
              <a:gd name="T55" fmla="*/ 107 h 1861"/>
              <a:gd name="T56" fmla="*/ 1212 w 1848"/>
              <a:gd name="T57" fmla="*/ 60 h 1861"/>
              <a:gd name="T58" fmla="*/ 1379 w 1848"/>
              <a:gd name="T59" fmla="*/ 27 h 1861"/>
              <a:gd name="T60" fmla="*/ 1433 w 1848"/>
              <a:gd name="T61" fmla="*/ 14 h 1861"/>
              <a:gd name="T62" fmla="*/ 1473 w 1848"/>
              <a:gd name="T63" fmla="*/ 0 h 1861"/>
              <a:gd name="T64" fmla="*/ 1848 w 1848"/>
              <a:gd name="T65" fmla="*/ 0 h 1861"/>
              <a:gd name="T66" fmla="*/ 1839 w 1848"/>
              <a:gd name="T67" fmla="*/ 1861 h 1861"/>
              <a:gd name="T68" fmla="*/ 6 w 1848"/>
              <a:gd name="T69" fmla="*/ 1835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8" h="1861">
                <a:moveTo>
                  <a:pt x="6" y="1835"/>
                </a:moveTo>
                <a:cubicBezTo>
                  <a:pt x="8" y="1788"/>
                  <a:pt x="8" y="1741"/>
                  <a:pt x="13" y="1695"/>
                </a:cubicBezTo>
                <a:cubicBezTo>
                  <a:pt x="15" y="1681"/>
                  <a:pt x="13" y="1648"/>
                  <a:pt x="13" y="1648"/>
                </a:cubicBezTo>
                <a:cubicBezTo>
                  <a:pt x="20" y="1579"/>
                  <a:pt x="0" y="1600"/>
                  <a:pt x="13" y="1554"/>
                </a:cubicBezTo>
                <a:cubicBezTo>
                  <a:pt x="19" y="1534"/>
                  <a:pt x="33" y="1487"/>
                  <a:pt x="33" y="1487"/>
                </a:cubicBezTo>
                <a:cubicBezTo>
                  <a:pt x="39" y="1439"/>
                  <a:pt x="30" y="1420"/>
                  <a:pt x="40" y="1373"/>
                </a:cubicBezTo>
                <a:cubicBezTo>
                  <a:pt x="41" y="1367"/>
                  <a:pt x="56" y="1300"/>
                  <a:pt x="60" y="1286"/>
                </a:cubicBezTo>
                <a:cubicBezTo>
                  <a:pt x="93" y="1112"/>
                  <a:pt x="73" y="1118"/>
                  <a:pt x="120" y="971"/>
                </a:cubicBezTo>
                <a:cubicBezTo>
                  <a:pt x="132" y="931"/>
                  <a:pt x="136" y="879"/>
                  <a:pt x="167" y="851"/>
                </a:cubicBezTo>
                <a:cubicBezTo>
                  <a:pt x="175" y="827"/>
                  <a:pt x="183" y="766"/>
                  <a:pt x="200" y="750"/>
                </a:cubicBezTo>
                <a:cubicBezTo>
                  <a:pt x="227" y="697"/>
                  <a:pt x="221" y="725"/>
                  <a:pt x="227" y="710"/>
                </a:cubicBezTo>
                <a:cubicBezTo>
                  <a:pt x="236" y="688"/>
                  <a:pt x="244" y="672"/>
                  <a:pt x="254" y="650"/>
                </a:cubicBezTo>
                <a:cubicBezTo>
                  <a:pt x="270" y="614"/>
                  <a:pt x="284" y="597"/>
                  <a:pt x="314" y="569"/>
                </a:cubicBezTo>
                <a:cubicBezTo>
                  <a:pt x="322" y="547"/>
                  <a:pt x="331" y="526"/>
                  <a:pt x="348" y="509"/>
                </a:cubicBezTo>
                <a:cubicBezTo>
                  <a:pt x="356" y="481"/>
                  <a:pt x="373" y="464"/>
                  <a:pt x="401" y="456"/>
                </a:cubicBezTo>
                <a:cubicBezTo>
                  <a:pt x="420" y="437"/>
                  <a:pt x="437" y="416"/>
                  <a:pt x="455" y="395"/>
                </a:cubicBezTo>
                <a:cubicBezTo>
                  <a:pt x="460" y="389"/>
                  <a:pt x="469" y="387"/>
                  <a:pt x="475" y="382"/>
                </a:cubicBezTo>
                <a:cubicBezTo>
                  <a:pt x="480" y="378"/>
                  <a:pt x="495" y="350"/>
                  <a:pt x="502" y="348"/>
                </a:cubicBezTo>
                <a:cubicBezTo>
                  <a:pt x="521" y="292"/>
                  <a:pt x="485" y="386"/>
                  <a:pt x="522" y="348"/>
                </a:cubicBezTo>
                <a:cubicBezTo>
                  <a:pt x="555" y="314"/>
                  <a:pt x="496" y="337"/>
                  <a:pt x="549" y="322"/>
                </a:cubicBezTo>
                <a:cubicBezTo>
                  <a:pt x="582" y="286"/>
                  <a:pt x="539" y="328"/>
                  <a:pt x="582" y="302"/>
                </a:cubicBezTo>
                <a:cubicBezTo>
                  <a:pt x="587" y="299"/>
                  <a:pt x="590" y="293"/>
                  <a:pt x="595" y="288"/>
                </a:cubicBezTo>
                <a:cubicBezTo>
                  <a:pt x="600" y="283"/>
                  <a:pt x="604" y="278"/>
                  <a:pt x="609" y="275"/>
                </a:cubicBezTo>
                <a:cubicBezTo>
                  <a:pt x="615" y="271"/>
                  <a:pt x="623" y="271"/>
                  <a:pt x="629" y="268"/>
                </a:cubicBezTo>
                <a:cubicBezTo>
                  <a:pt x="652" y="256"/>
                  <a:pt x="658" y="242"/>
                  <a:pt x="683" y="235"/>
                </a:cubicBezTo>
                <a:cubicBezTo>
                  <a:pt x="699" y="218"/>
                  <a:pt x="713" y="215"/>
                  <a:pt x="736" y="208"/>
                </a:cubicBezTo>
                <a:cubicBezTo>
                  <a:pt x="760" y="184"/>
                  <a:pt x="797" y="178"/>
                  <a:pt x="830" y="168"/>
                </a:cubicBezTo>
                <a:cubicBezTo>
                  <a:pt x="883" y="131"/>
                  <a:pt x="948" y="114"/>
                  <a:pt x="1011" y="107"/>
                </a:cubicBezTo>
                <a:cubicBezTo>
                  <a:pt x="1075" y="86"/>
                  <a:pt x="1148" y="82"/>
                  <a:pt x="1212" y="60"/>
                </a:cubicBezTo>
                <a:cubicBezTo>
                  <a:pt x="1312" y="34"/>
                  <a:pt x="1344" y="29"/>
                  <a:pt x="1379" y="27"/>
                </a:cubicBezTo>
                <a:cubicBezTo>
                  <a:pt x="1406" y="21"/>
                  <a:pt x="1410" y="22"/>
                  <a:pt x="1433" y="14"/>
                </a:cubicBezTo>
                <a:cubicBezTo>
                  <a:pt x="1446" y="10"/>
                  <a:pt x="1473" y="0"/>
                  <a:pt x="1473" y="0"/>
                </a:cubicBezTo>
                <a:cubicBezTo>
                  <a:pt x="1599" y="8"/>
                  <a:pt x="1722" y="0"/>
                  <a:pt x="1848" y="0"/>
                </a:cubicBezTo>
                <a:lnTo>
                  <a:pt x="1839" y="1861"/>
                </a:lnTo>
                <a:lnTo>
                  <a:pt x="6" y="1835"/>
                </a:ln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0722" name="Group 4"/>
          <p:cNvGrpSpPr>
            <a:grpSpLocks/>
          </p:cNvGrpSpPr>
          <p:nvPr/>
        </p:nvGrpSpPr>
        <p:grpSpPr bwMode="auto">
          <a:xfrm>
            <a:off x="4533900" y="1295400"/>
            <a:ext cx="5676900" cy="4386263"/>
            <a:chOff x="2616" y="912"/>
            <a:chExt cx="3576" cy="2763"/>
          </a:xfrm>
        </p:grpSpPr>
        <p:graphicFrame>
          <p:nvGraphicFramePr>
            <p:cNvPr id="30730" name="Object 5"/>
            <p:cNvGraphicFramePr>
              <a:graphicFrameLocks noChangeAspect="1"/>
            </p:cNvGraphicFramePr>
            <p:nvPr/>
          </p:nvGraphicFramePr>
          <p:xfrm>
            <a:off x="2616" y="912"/>
            <a:ext cx="3576" cy="2763"/>
          </p:xfrm>
          <a:graphic>
            <a:graphicData uri="http://schemas.openxmlformats.org/presentationml/2006/ole">
              <mc:AlternateContent xmlns:mc="http://schemas.openxmlformats.org/markup-compatibility/2006">
                <mc:Choice xmlns:v="urn:schemas-microsoft-com:vml" Requires="v">
                  <p:oleObj spid="_x0000_s1056"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 y="912"/>
                          <a:ext cx="3576" cy="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638" name="Text Box 6"/>
            <p:cNvSpPr txBox="1">
              <a:spLocks noChangeArrowheads="1"/>
            </p:cNvSpPr>
            <p:nvPr/>
          </p:nvSpPr>
          <p:spPr bwMode="auto">
            <a:xfrm>
              <a:off x="3175" y="2042"/>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latin typeface="Times New Roman" charset="0"/>
                  <a:cs typeface="+mn-cs"/>
                </a:rPr>
                <a:t>q</a:t>
              </a:r>
              <a:r>
                <a:rPr lang="en-US" sz="2400">
                  <a:latin typeface="Times New Roman" charset="0"/>
                  <a:cs typeface="+mn-cs"/>
                </a:rPr>
                <a:t>(</a:t>
              </a:r>
              <a:r>
                <a:rPr lang="en-US" sz="2400" i="1">
                  <a:latin typeface="Times New Roman" charset="0"/>
                  <a:cs typeface="+mn-cs"/>
                </a:rPr>
                <a:t>c</a:t>
              </a:r>
              <a:r>
                <a:rPr lang="en-US" sz="2400">
                  <a:latin typeface="Times New Roman" charset="0"/>
                  <a:cs typeface="+mn-cs"/>
                </a:rPr>
                <a:t>)</a:t>
              </a:r>
            </a:p>
          </p:txBody>
        </p:sp>
        <p:sp>
          <p:nvSpPr>
            <p:cNvPr id="69639" name="Text Box 7"/>
            <p:cNvSpPr txBox="1">
              <a:spLocks noChangeArrowheads="1"/>
            </p:cNvSpPr>
            <p:nvPr/>
          </p:nvSpPr>
          <p:spPr bwMode="auto">
            <a:xfrm>
              <a:off x="4224" y="3168"/>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Times New Roman" charset="0"/>
                  <a:cs typeface="+mn-cs"/>
                </a:rPr>
                <a:t>1</a:t>
              </a:r>
              <a:r>
                <a:rPr lang="en-US" sz="2400" i="1">
                  <a:latin typeface="Times New Roman" charset="0"/>
                  <a:cs typeface="+mn-cs"/>
                </a:rPr>
                <a:t> – p</a:t>
              </a:r>
              <a:r>
                <a:rPr lang="en-US" sz="2400">
                  <a:latin typeface="Times New Roman" charset="0"/>
                  <a:cs typeface="+mn-cs"/>
                </a:rPr>
                <a:t>(</a:t>
              </a:r>
              <a:r>
                <a:rPr lang="en-US" sz="2400" i="1">
                  <a:latin typeface="Times New Roman" charset="0"/>
                  <a:cs typeface="+mn-cs"/>
                </a:rPr>
                <a:t>c</a:t>
              </a:r>
              <a:r>
                <a:rPr lang="en-US" sz="2400">
                  <a:latin typeface="Times New Roman" charset="0"/>
                  <a:cs typeface="+mn-cs"/>
                </a:rPr>
                <a:t>)</a:t>
              </a:r>
            </a:p>
          </p:txBody>
        </p:sp>
        <p:sp>
          <p:nvSpPr>
            <p:cNvPr id="69640" name="Text Box 8"/>
            <p:cNvSpPr txBox="1">
              <a:spLocks noChangeArrowheads="1"/>
            </p:cNvSpPr>
            <p:nvPr/>
          </p:nvSpPr>
          <p:spPr bwMode="auto">
            <a:xfrm>
              <a:off x="3408"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New Roman" charset="0"/>
                  <a:cs typeface="+mn-cs"/>
                </a:rPr>
                <a:t>0</a:t>
              </a:r>
            </a:p>
          </p:txBody>
        </p:sp>
        <p:sp>
          <p:nvSpPr>
            <p:cNvPr id="69641" name="Text Box 9"/>
            <p:cNvSpPr txBox="1">
              <a:spLocks noChangeArrowheads="1"/>
            </p:cNvSpPr>
            <p:nvPr/>
          </p:nvSpPr>
          <p:spPr bwMode="auto">
            <a:xfrm>
              <a:off x="5376" y="319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New Roman" charset="0"/>
                  <a:cs typeface="+mn-cs"/>
                </a:rPr>
                <a:t>1</a:t>
              </a:r>
            </a:p>
          </p:txBody>
        </p:sp>
        <p:sp>
          <p:nvSpPr>
            <p:cNvPr id="69642" name="Text Box 10"/>
            <p:cNvSpPr txBox="1">
              <a:spLocks noChangeArrowheads="1"/>
            </p:cNvSpPr>
            <p:nvPr/>
          </p:nvSpPr>
          <p:spPr bwMode="auto">
            <a:xfrm>
              <a:off x="3420"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New Roman" charset="0"/>
                  <a:cs typeface="+mn-cs"/>
                </a:rPr>
                <a:t>1</a:t>
              </a:r>
            </a:p>
          </p:txBody>
        </p:sp>
      </p:grpSp>
      <p:sp>
        <p:nvSpPr>
          <p:cNvPr id="69634" name="Rectangle 2"/>
          <p:cNvSpPr>
            <a:spLocks noGrp="1" noChangeArrowheads="1"/>
          </p:cNvSpPr>
          <p:nvPr>
            <p:ph type="title"/>
          </p:nvPr>
        </p:nvSpPr>
        <p:spPr/>
        <p:txBody>
          <a:bodyPr/>
          <a:lstStyle/>
          <a:p>
            <a:pPr defTabSz="1828800" eaLnBrk="1" hangingPunct="1">
              <a:defRPr/>
            </a:pPr>
            <a:r>
              <a:rPr lang="en-US" smtClean="0">
                <a:cs typeface="+mj-cs"/>
              </a:rPr>
              <a:t>ROC:</a:t>
            </a:r>
            <a:r>
              <a:rPr lang="en-US" sz="4800" smtClean="0">
                <a:cs typeface="+mj-cs"/>
              </a:rPr>
              <a:t>  </a:t>
            </a:r>
            <a:r>
              <a:rPr lang="en-US" smtClean="0">
                <a:cs typeface="+mj-cs"/>
              </a:rPr>
              <a:t>AUC</a:t>
            </a:r>
          </a:p>
        </p:txBody>
      </p:sp>
      <p:sp>
        <p:nvSpPr>
          <p:cNvPr id="30724" name="Freeform 3"/>
          <p:cNvSpPr>
            <a:spLocks/>
          </p:cNvSpPr>
          <p:nvPr/>
        </p:nvSpPr>
        <p:spPr bwMode="auto">
          <a:xfrm flipV="1">
            <a:off x="3852863" y="5080000"/>
            <a:ext cx="1322387" cy="26309638"/>
          </a:xfrm>
          <a:custGeom>
            <a:avLst/>
            <a:gdLst>
              <a:gd name="T0" fmla="*/ 2147483647 w 3"/>
              <a:gd name="T1" fmla="*/ 0 h 26309638"/>
              <a:gd name="T2" fmla="*/ 2147483647 w 3"/>
              <a:gd name="T3" fmla="*/ 0 h 26309638"/>
              <a:gd name="T4" fmla="*/ 2147483647 w 3"/>
              <a:gd name="T5" fmla="*/ 0 h 26309638"/>
              <a:gd name="T6" fmla="*/ 0 w 3"/>
              <a:gd name="T7" fmla="*/ 0 h 26309638"/>
              <a:gd name="T8" fmla="*/ 2147483647 w 3"/>
              <a:gd name="T9" fmla="*/ 0 h 26309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6309638">
                <a:moveTo>
                  <a:pt x="1" y="0"/>
                </a:moveTo>
                <a:lnTo>
                  <a:pt x="3" y="0"/>
                </a:lnTo>
                <a:lnTo>
                  <a:pt x="1" y="0"/>
                </a:lnTo>
                <a:lnTo>
                  <a:pt x="0" y="0"/>
                </a:lnTo>
                <a:lnTo>
                  <a:pt x="1" y="0"/>
                </a:lnTo>
                <a:close/>
              </a:path>
            </a:pathLst>
          </a:custGeom>
          <a:solidFill>
            <a:srgbClr val="000000"/>
          </a:solidFill>
          <a:ln w="4763">
            <a:solidFill>
              <a:srgbClr val="000000"/>
            </a:solidFill>
            <a:prstDash val="solid"/>
            <a:round/>
            <a:headEnd/>
            <a:tailEnd/>
          </a:ln>
        </p:spPr>
        <p:txBody>
          <a:bodyPr/>
          <a:lstStyle/>
          <a:p>
            <a:endParaRPr lang="en-US"/>
          </a:p>
        </p:txBody>
      </p:sp>
      <p:sp>
        <p:nvSpPr>
          <p:cNvPr id="69643" name="Rectangle 11"/>
          <p:cNvSpPr>
            <a:spLocks noChangeArrowheads="1"/>
          </p:cNvSpPr>
          <p:nvPr/>
        </p:nvSpPr>
        <p:spPr bwMode="auto">
          <a:xfrm>
            <a:off x="990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70000"/>
              <a:buFont typeface="Wingdings" charset="0"/>
              <a:buNone/>
              <a:defRPr/>
            </a:pPr>
            <a:r>
              <a:rPr lang="en-US" sz="2800" dirty="0">
                <a:cs typeface="+mn-cs"/>
              </a:rPr>
              <a:t>Area Under the Curve</a:t>
            </a:r>
          </a:p>
          <a:p>
            <a:pPr marL="342900" indent="-342900" eaLnBrk="1" hangingPunct="1">
              <a:spcBef>
                <a:spcPct val="20000"/>
              </a:spcBef>
              <a:buClr>
                <a:schemeClr val="hlink"/>
              </a:buClr>
              <a:buSzPct val="70000"/>
              <a:buFont typeface="Wingdings" charset="0"/>
              <a:buChar char="n"/>
              <a:defRPr/>
            </a:pPr>
            <a:r>
              <a:rPr lang="en-US" sz="2400" dirty="0">
                <a:cs typeface="+mn-cs"/>
              </a:rPr>
              <a:t>Overall discriminatory ability</a:t>
            </a:r>
          </a:p>
          <a:p>
            <a:pPr marL="342900" indent="-342900" eaLnBrk="1" hangingPunct="1">
              <a:spcBef>
                <a:spcPct val="20000"/>
              </a:spcBef>
              <a:buClr>
                <a:schemeClr val="hlink"/>
              </a:buClr>
              <a:buSzPct val="70000"/>
              <a:buFont typeface="Wingdings" charset="0"/>
              <a:buChar char="n"/>
              <a:defRPr/>
            </a:pPr>
            <a:r>
              <a:rPr lang="en-US" sz="2400" dirty="0">
                <a:cs typeface="+mn-cs"/>
              </a:rPr>
              <a:t>Area under the ROC curve</a:t>
            </a:r>
            <a:endParaRPr lang="en-US" sz="2800" dirty="0">
              <a:cs typeface="+mn-cs"/>
            </a:endParaRPr>
          </a:p>
          <a:p>
            <a:pPr marL="342900" indent="-342900" eaLnBrk="1" hangingPunct="1">
              <a:spcBef>
                <a:spcPct val="20000"/>
              </a:spcBef>
              <a:buClr>
                <a:schemeClr val="hlink"/>
              </a:buClr>
              <a:buSzPct val="70000"/>
              <a:buFont typeface="Wingdings" charset="0"/>
              <a:buNone/>
              <a:defRPr/>
            </a:pPr>
            <a:endParaRPr lang="en-US" sz="2400" dirty="0">
              <a:effectLst>
                <a:outerShdw blurRad="38100" dist="38100" dir="2700000" algn="tl">
                  <a:srgbClr val="000000"/>
                </a:outerShdw>
              </a:effectLst>
              <a:cs typeface="+mn-cs"/>
            </a:endParaRPr>
          </a:p>
        </p:txBody>
      </p:sp>
      <p:sp>
        <p:nvSpPr>
          <p:cNvPr id="69645" name="Rectangle 1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69647" name="Rectangle 15"/>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30728" name="Object 18"/>
          <p:cNvGraphicFramePr>
            <a:graphicFrameLocks noChangeAspect="1"/>
          </p:cNvGraphicFramePr>
          <p:nvPr/>
        </p:nvGraphicFramePr>
        <p:xfrm>
          <a:off x="1295400" y="3821113"/>
          <a:ext cx="3711575" cy="1525587"/>
        </p:xfrm>
        <a:graphic>
          <a:graphicData uri="http://schemas.openxmlformats.org/presentationml/2006/ole">
            <mc:AlternateContent xmlns:mc="http://schemas.openxmlformats.org/markup-compatibility/2006">
              <mc:Choice xmlns:v="urn:schemas-microsoft-com:vml" Requires="v">
                <p:oleObj spid="_x0000_s1057" name="Equation" r:id="rId6" imgW="1676400" imgH="685800" progId="Equation.3">
                  <p:embed/>
                </p:oleObj>
              </mc:Choice>
              <mc:Fallback>
                <p:oleObj name="Equation" r:id="rId6" imgW="16764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821113"/>
                        <a:ext cx="371157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54" name="Line 22"/>
          <p:cNvSpPr>
            <a:spLocks noChangeShapeType="1"/>
          </p:cNvSpPr>
          <p:nvPr/>
        </p:nvSpPr>
        <p:spPr bwMode="auto">
          <a:xfrm flipV="1">
            <a:off x="4038600" y="3657600"/>
            <a:ext cx="3048000" cy="30480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889612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Common Laboratory Practices Affect our Estimates of Risk?</a:t>
            </a:r>
            <a:endParaRPr lang="en-US" dirty="0"/>
          </a:p>
        </p:txBody>
      </p:sp>
      <p:sp>
        <p:nvSpPr>
          <p:cNvPr id="3" name="Content Placeholder 2"/>
          <p:cNvSpPr>
            <a:spLocks noGrp="1"/>
          </p:cNvSpPr>
          <p:nvPr>
            <p:ph sz="quarter" idx="1"/>
          </p:nvPr>
        </p:nvSpPr>
        <p:spPr>
          <a:xfrm>
            <a:off x="612648" y="1600200"/>
            <a:ext cx="8153400" cy="3841812"/>
          </a:xfrm>
        </p:spPr>
        <p:txBody>
          <a:bodyPr>
            <a:normAutofit/>
          </a:bodyPr>
          <a:lstStyle/>
          <a:p>
            <a:r>
              <a:rPr lang="en-US" dirty="0" smtClean="0"/>
              <a:t>Limit of Detection</a:t>
            </a:r>
          </a:p>
          <a:p>
            <a:endParaRPr lang="en-US" dirty="0" smtClean="0"/>
          </a:p>
          <a:p>
            <a:r>
              <a:rPr lang="en-US" dirty="0" smtClean="0"/>
              <a:t>Measurement Error</a:t>
            </a:r>
          </a:p>
          <a:p>
            <a:endParaRPr lang="en-US" dirty="0" smtClean="0"/>
          </a:p>
          <a:p>
            <a:r>
              <a:rPr lang="en-US" dirty="0" smtClean="0"/>
              <a:t>Calibration Curves</a:t>
            </a:r>
          </a:p>
          <a:p>
            <a:endParaRPr lang="en-US" dirty="0" smtClean="0"/>
          </a:p>
          <a:p>
            <a:r>
              <a:rPr lang="en-US" dirty="0" smtClean="0"/>
              <a:t>Lipid Standardization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bg1">
                    <a:lumMod val="50000"/>
                  </a:schemeClr>
                </a:solidFill>
                <a:latin typeface="Calibri" pitchFamily="34" charset="0"/>
              </a:rPr>
              <a:t>Background</a:t>
            </a:r>
          </a:p>
          <a:p>
            <a:endParaRPr lang="en-US" dirty="0" smtClean="0">
              <a:latin typeface="Calibri" pitchFamily="34" charset="0"/>
            </a:endParaRPr>
          </a:p>
          <a:p>
            <a:r>
              <a:rPr lang="en-US" sz="3800" b="1" dirty="0" smtClean="0">
                <a:latin typeface="Calibri" pitchFamily="34" charset="0"/>
              </a:rPr>
              <a:t>Limit of Detection</a:t>
            </a:r>
          </a:p>
          <a:p>
            <a:endParaRPr lang="en-US" dirty="0" smtClean="0">
              <a:latin typeface="Calibri" pitchFamily="34" charset="0"/>
            </a:endParaRPr>
          </a:p>
          <a:p>
            <a:r>
              <a:rPr lang="en-US" dirty="0" smtClean="0">
                <a:latin typeface="Calibri" pitchFamily="34" charset="0"/>
              </a:rPr>
              <a:t>Pooling Biomarkers – Hybrid Design</a:t>
            </a:r>
          </a:p>
          <a:p>
            <a:endParaRPr lang="en-US" dirty="0" smtClean="0">
              <a:latin typeface="Calibri" pitchFamily="34" charset="0"/>
            </a:endParaRPr>
          </a:p>
          <a:p>
            <a:r>
              <a:rPr lang="en-US" dirty="0" smtClean="0">
                <a:latin typeface="Calibri" pitchFamily="34" charset="0"/>
              </a:rPr>
              <a:t>Calibration Curves</a:t>
            </a:r>
          </a:p>
          <a:p>
            <a:endParaRPr lang="en-US" dirty="0" smtClean="0">
              <a:latin typeface="Calibri" pitchFamily="34" charset="0"/>
            </a:endParaRPr>
          </a:p>
          <a:p>
            <a:r>
              <a:rPr lang="en-US" dirty="0" smtClean="0">
                <a:latin typeface="Calibri" pitchFamily="34" charset="0"/>
              </a:rPr>
              <a:t>Lipid Standardization</a:t>
            </a:r>
          </a:p>
          <a:p>
            <a:endParaRPr lang="en-US" dirty="0" smtClean="0">
              <a:latin typeface="Calibri" pitchFamily="34" charset="0"/>
            </a:endParaRPr>
          </a:p>
          <a:p>
            <a:r>
              <a:rPr lang="en-US" dirty="0" smtClean="0"/>
              <a:t>Conclusions</a:t>
            </a:r>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rmAutofit/>
          </a:bodyPr>
          <a:lstStyle/>
          <a:p>
            <a:pPr fontAlgn="auto">
              <a:spcAft>
                <a:spcPts val="0"/>
              </a:spcAft>
              <a:defRPr/>
            </a:pPr>
            <a:r>
              <a:rPr lang="en-US" dirty="0" smtClean="0">
                <a:solidFill>
                  <a:srgbClr val="0000AC"/>
                </a:solidFill>
              </a:rPr>
              <a:t>Reporting of Biomarker Data</a:t>
            </a:r>
          </a:p>
        </p:txBody>
      </p:sp>
      <p:grpSp>
        <p:nvGrpSpPr>
          <p:cNvPr id="2" name="Group 3"/>
          <p:cNvGrpSpPr>
            <a:grpSpLocks/>
          </p:cNvGrpSpPr>
          <p:nvPr/>
        </p:nvGrpSpPr>
        <p:grpSpPr bwMode="auto">
          <a:xfrm>
            <a:off x="914400" y="2362200"/>
            <a:ext cx="1219200" cy="3671888"/>
            <a:chOff x="576" y="1488"/>
            <a:chExt cx="768" cy="2313"/>
          </a:xfrm>
        </p:grpSpPr>
        <p:sp>
          <p:nvSpPr>
            <p:cNvPr id="33811" name="Text Box 4"/>
            <p:cNvSpPr txBox="1">
              <a:spLocks noChangeArrowheads="1"/>
            </p:cNvSpPr>
            <p:nvPr/>
          </p:nvSpPr>
          <p:spPr bwMode="auto">
            <a:xfrm>
              <a:off x="576" y="1488"/>
              <a:ext cx="768" cy="2313"/>
            </a:xfrm>
            <a:prstGeom prst="rect">
              <a:avLst/>
            </a:prstGeom>
            <a:noFill/>
            <a:ln w="9525">
              <a:solidFill>
                <a:schemeClr val="tx1"/>
              </a:solidFill>
              <a:miter lim="800000"/>
              <a:headEnd/>
              <a:tailEnd/>
            </a:ln>
          </p:spPr>
          <p:txBody>
            <a:bodyPr>
              <a:spAutoFit/>
            </a:bodyPr>
            <a:lstStyle/>
            <a:p>
              <a:pPr marL="342900" indent="-342900" eaLnBrk="0" hangingPunct="0"/>
              <a:r>
                <a:rPr lang="en-US" b="1" u="sng"/>
                <a:t>ID	     Z</a:t>
              </a:r>
            </a:p>
            <a:p>
              <a:pPr marL="342900" indent="-342900" eaLnBrk="0" hangingPunct="0">
                <a:buFontTx/>
                <a:buAutoNum type="arabicPlain"/>
              </a:pPr>
              <a:r>
                <a:rPr lang="en-US" b="1"/>
                <a:t>   3.1</a:t>
              </a:r>
            </a:p>
            <a:p>
              <a:pPr marL="342900" indent="-342900" eaLnBrk="0" hangingPunct="0">
                <a:buFontTx/>
                <a:buAutoNum type="arabicPlain"/>
              </a:pPr>
              <a:r>
                <a:rPr lang="en-US" b="1"/>
                <a:t>   1.5</a:t>
              </a:r>
            </a:p>
            <a:p>
              <a:pPr marL="342900" indent="-342900" eaLnBrk="0" hangingPunct="0">
                <a:buFontTx/>
                <a:buAutoNum type="arabicPlain"/>
              </a:pPr>
              <a:r>
                <a:rPr lang="en-US" b="1"/>
                <a:t>   8.4</a:t>
              </a:r>
            </a:p>
            <a:p>
              <a:pPr marL="342900" indent="-342900" eaLnBrk="0" hangingPunct="0">
                <a:buFontTx/>
                <a:buAutoNum type="arabicPlain"/>
              </a:pPr>
              <a:r>
                <a:rPr lang="en-US" b="1"/>
                <a:t>   0.8</a:t>
              </a:r>
            </a:p>
            <a:p>
              <a:pPr marL="342900" indent="-342900" eaLnBrk="0" hangingPunct="0">
                <a:buFontTx/>
                <a:buAutoNum type="arabicPlain"/>
              </a:pPr>
              <a:r>
                <a:rPr lang="en-US" b="1"/>
                <a:t>   5.4</a:t>
              </a:r>
            </a:p>
            <a:p>
              <a:pPr marL="342900" indent="-342900" eaLnBrk="0" hangingPunct="0">
                <a:buFontTx/>
                <a:buAutoNum type="arabicPlain"/>
              </a:pPr>
              <a:r>
                <a:rPr lang="en-US" b="1"/>
                <a:t>   3.2</a:t>
              </a:r>
            </a:p>
            <a:p>
              <a:pPr marL="342900" indent="-342900" eaLnBrk="0" hangingPunct="0">
                <a:buFontTx/>
                <a:buAutoNum type="arabicPlain"/>
              </a:pPr>
              <a:r>
                <a:rPr lang="en-US" b="1"/>
                <a:t>   2.0</a:t>
              </a:r>
            </a:p>
            <a:p>
              <a:pPr marL="342900" indent="-342900" eaLnBrk="0" hangingPunct="0">
                <a:buFontTx/>
                <a:buAutoNum type="arabicPlain"/>
              </a:pPr>
              <a:r>
                <a:rPr lang="en-US" b="1"/>
                <a:t>   5.8</a:t>
              </a:r>
            </a:p>
            <a:p>
              <a:pPr marL="342900" indent="-342900" eaLnBrk="0" hangingPunct="0">
                <a:buFontTx/>
                <a:buAutoNum type="arabicPlain"/>
              </a:pPr>
              <a:r>
                <a:rPr lang="en-US" b="1"/>
                <a:t>   13.4</a:t>
              </a:r>
            </a:p>
            <a:p>
              <a:pPr marL="342900" indent="-342900" eaLnBrk="0" hangingPunct="0">
                <a:buFontTx/>
                <a:buAutoNum type="arabicPlain"/>
              </a:pPr>
              <a:r>
                <a:rPr lang="en-US" b="1"/>
                <a:t>   2.5</a:t>
              </a:r>
            </a:p>
            <a:p>
              <a:pPr marL="342900" indent="-342900" eaLnBrk="0" hangingPunct="0">
                <a:buFontTx/>
                <a:buAutoNum type="arabicPlain"/>
              </a:pPr>
              <a:r>
                <a:rPr lang="en-US" b="1"/>
                <a:t>   1.9</a:t>
              </a:r>
            </a:p>
            <a:p>
              <a:pPr marL="342900" indent="-342900" eaLnBrk="0" hangingPunct="0">
                <a:buFontTx/>
                <a:buAutoNum type="arabicPlain"/>
              </a:pPr>
              <a:r>
                <a:rPr lang="en-US" b="1"/>
                <a:t>   6.1</a:t>
              </a:r>
            </a:p>
          </p:txBody>
        </p:sp>
        <p:sp>
          <p:nvSpPr>
            <p:cNvPr id="33812" name="Line 5"/>
            <p:cNvSpPr>
              <a:spLocks noChangeShapeType="1"/>
            </p:cNvSpPr>
            <p:nvPr/>
          </p:nvSpPr>
          <p:spPr bwMode="auto">
            <a:xfrm>
              <a:off x="882" y="1680"/>
              <a:ext cx="0" cy="2112"/>
            </a:xfrm>
            <a:prstGeom prst="line">
              <a:avLst/>
            </a:prstGeom>
            <a:noFill/>
            <a:ln w="9525">
              <a:solidFill>
                <a:schemeClr val="tx1"/>
              </a:solidFill>
              <a:round/>
              <a:headEnd/>
              <a:tailEnd/>
            </a:ln>
          </p:spPr>
          <p:txBody>
            <a:bodyPr/>
            <a:lstStyle/>
            <a:p>
              <a:endParaRPr lang="en-US"/>
            </a:p>
          </p:txBody>
        </p:sp>
      </p:grpSp>
      <p:sp>
        <p:nvSpPr>
          <p:cNvPr id="182278" name="Text Box 6"/>
          <p:cNvSpPr txBox="1">
            <a:spLocks noChangeArrowheads="1"/>
          </p:cNvSpPr>
          <p:nvPr/>
        </p:nvSpPr>
        <p:spPr bwMode="auto">
          <a:xfrm>
            <a:off x="838200" y="6186488"/>
            <a:ext cx="5257800" cy="457200"/>
          </a:xfrm>
          <a:prstGeom prst="rect">
            <a:avLst/>
          </a:prstGeom>
          <a:noFill/>
          <a:ln w="9525">
            <a:noFill/>
            <a:miter lim="800000"/>
            <a:headEnd/>
            <a:tailEnd/>
          </a:ln>
        </p:spPr>
        <p:txBody>
          <a:bodyPr>
            <a:spAutoFit/>
          </a:bodyPr>
          <a:lstStyle/>
          <a:p>
            <a:pPr eaLnBrk="0" hangingPunct="0">
              <a:spcBef>
                <a:spcPct val="50000"/>
              </a:spcBef>
              <a:buFontTx/>
              <a:buChar char="•"/>
            </a:pPr>
            <a:r>
              <a:rPr lang="en-US" sz="2400" i="1" dirty="0">
                <a:latin typeface="Calibri" pitchFamily="34" charset="0"/>
              </a:rPr>
              <a:t>Reporting threshold is equal to 2.2</a:t>
            </a:r>
          </a:p>
        </p:txBody>
      </p:sp>
      <p:sp>
        <p:nvSpPr>
          <p:cNvPr id="182279" name="Oval 7"/>
          <p:cNvSpPr>
            <a:spLocks noChangeArrowheads="1"/>
          </p:cNvSpPr>
          <p:nvPr/>
        </p:nvSpPr>
        <p:spPr bwMode="auto">
          <a:xfrm>
            <a:off x="1371600" y="2909888"/>
            <a:ext cx="685800" cy="381000"/>
          </a:xfrm>
          <a:prstGeom prst="ellipse">
            <a:avLst/>
          </a:prstGeom>
          <a:noFill/>
          <a:ln w="57150">
            <a:solidFill>
              <a:srgbClr val="FF0000"/>
            </a:solidFill>
            <a:round/>
            <a:headEnd/>
            <a:tailEnd/>
          </a:ln>
        </p:spPr>
        <p:txBody>
          <a:bodyPr wrap="none" anchor="ctr"/>
          <a:lstStyle/>
          <a:p>
            <a:endParaRPr lang="en-US"/>
          </a:p>
        </p:txBody>
      </p:sp>
      <p:sp>
        <p:nvSpPr>
          <p:cNvPr id="182280" name="Oval 8"/>
          <p:cNvSpPr>
            <a:spLocks noChangeArrowheads="1"/>
          </p:cNvSpPr>
          <p:nvPr/>
        </p:nvSpPr>
        <p:spPr bwMode="auto">
          <a:xfrm>
            <a:off x="1371600" y="3443288"/>
            <a:ext cx="685800" cy="381000"/>
          </a:xfrm>
          <a:prstGeom prst="ellipse">
            <a:avLst/>
          </a:prstGeom>
          <a:noFill/>
          <a:ln w="57150">
            <a:solidFill>
              <a:srgbClr val="FF0000"/>
            </a:solidFill>
            <a:round/>
            <a:headEnd/>
            <a:tailEnd/>
          </a:ln>
        </p:spPr>
        <p:txBody>
          <a:bodyPr wrap="none" anchor="ctr"/>
          <a:lstStyle/>
          <a:p>
            <a:endParaRPr lang="en-US"/>
          </a:p>
        </p:txBody>
      </p:sp>
      <p:sp>
        <p:nvSpPr>
          <p:cNvPr id="182281" name="Oval 9"/>
          <p:cNvSpPr>
            <a:spLocks noChangeArrowheads="1"/>
          </p:cNvSpPr>
          <p:nvPr/>
        </p:nvSpPr>
        <p:spPr bwMode="auto">
          <a:xfrm>
            <a:off x="1371600" y="4281488"/>
            <a:ext cx="685800" cy="381000"/>
          </a:xfrm>
          <a:prstGeom prst="ellipse">
            <a:avLst/>
          </a:prstGeom>
          <a:noFill/>
          <a:ln w="57150">
            <a:solidFill>
              <a:srgbClr val="FF0000"/>
            </a:solidFill>
            <a:round/>
            <a:headEnd/>
            <a:tailEnd/>
          </a:ln>
        </p:spPr>
        <p:txBody>
          <a:bodyPr wrap="none" anchor="ctr"/>
          <a:lstStyle/>
          <a:p>
            <a:endParaRPr lang="en-US"/>
          </a:p>
        </p:txBody>
      </p:sp>
      <p:sp>
        <p:nvSpPr>
          <p:cNvPr id="182282" name="Oval 10"/>
          <p:cNvSpPr>
            <a:spLocks noChangeArrowheads="1"/>
          </p:cNvSpPr>
          <p:nvPr/>
        </p:nvSpPr>
        <p:spPr bwMode="auto">
          <a:xfrm>
            <a:off x="1371600" y="5391150"/>
            <a:ext cx="685800" cy="381000"/>
          </a:xfrm>
          <a:prstGeom prst="ellipse">
            <a:avLst/>
          </a:prstGeom>
          <a:noFill/>
          <a:ln w="57150">
            <a:solidFill>
              <a:srgbClr val="FF0000"/>
            </a:solidFill>
            <a:round/>
            <a:headEnd/>
            <a:tailEnd/>
          </a:ln>
        </p:spPr>
        <p:txBody>
          <a:bodyPr wrap="none" anchor="ctr"/>
          <a:lstStyle/>
          <a:p>
            <a:endParaRPr lang="en-US"/>
          </a:p>
        </p:txBody>
      </p:sp>
      <p:grpSp>
        <p:nvGrpSpPr>
          <p:cNvPr id="3" name="Group 11"/>
          <p:cNvGrpSpPr>
            <a:grpSpLocks/>
          </p:cNvGrpSpPr>
          <p:nvPr/>
        </p:nvGrpSpPr>
        <p:grpSpPr bwMode="auto">
          <a:xfrm>
            <a:off x="2133600" y="2362200"/>
            <a:ext cx="6858000" cy="3662363"/>
            <a:chOff x="1344" y="1488"/>
            <a:chExt cx="4320" cy="2307"/>
          </a:xfrm>
        </p:grpSpPr>
        <p:sp>
          <p:nvSpPr>
            <p:cNvPr id="33807" name="Text Box 12"/>
            <p:cNvSpPr txBox="1">
              <a:spLocks noChangeArrowheads="1"/>
            </p:cNvSpPr>
            <p:nvPr/>
          </p:nvSpPr>
          <p:spPr bwMode="auto">
            <a:xfrm>
              <a:off x="2544" y="1488"/>
              <a:ext cx="960" cy="2307"/>
            </a:xfrm>
            <a:prstGeom prst="rect">
              <a:avLst/>
            </a:prstGeom>
            <a:noFill/>
            <a:ln w="9525">
              <a:noFill/>
              <a:miter lim="800000"/>
              <a:headEnd/>
              <a:tailEnd/>
            </a:ln>
          </p:spPr>
          <p:txBody>
            <a:bodyPr>
              <a:spAutoFit/>
            </a:bodyPr>
            <a:lstStyle/>
            <a:p>
              <a:pPr marL="342900" indent="-342900" eaLnBrk="0" hangingPunct="0"/>
              <a:r>
                <a:rPr lang="en-US" b="1" u="sng"/>
                <a:t>ID	     Z</a:t>
              </a:r>
            </a:p>
            <a:p>
              <a:pPr marL="342900" indent="-342900" eaLnBrk="0" hangingPunct="0">
                <a:buFontTx/>
                <a:buAutoNum type="arabicPlain"/>
              </a:pPr>
              <a:r>
                <a:rPr lang="en-US" b="1"/>
                <a:t>   3.1</a:t>
              </a:r>
            </a:p>
            <a:p>
              <a:pPr marL="342900" indent="-342900" eaLnBrk="0" hangingPunct="0">
                <a:buFontTx/>
                <a:buAutoNum type="arabicPlain"/>
              </a:pPr>
              <a:r>
                <a:rPr lang="en-US" b="1">
                  <a:solidFill>
                    <a:srgbClr val="FF0000"/>
                  </a:solidFill>
                </a:rPr>
                <a:t>   ND</a:t>
              </a:r>
            </a:p>
            <a:p>
              <a:pPr marL="342900" indent="-342900" eaLnBrk="0" hangingPunct="0">
                <a:buFontTx/>
                <a:buAutoNum type="arabicPlain"/>
              </a:pPr>
              <a:r>
                <a:rPr lang="en-US" b="1"/>
                <a:t>   8.4</a:t>
              </a:r>
            </a:p>
            <a:p>
              <a:pPr marL="342900" indent="-342900" eaLnBrk="0" hangingPunct="0">
                <a:buFontTx/>
                <a:buAutoNum type="arabicPlain"/>
              </a:pPr>
              <a:r>
                <a:rPr lang="en-US" b="1">
                  <a:solidFill>
                    <a:srgbClr val="FF0000"/>
                  </a:solidFill>
                </a:rPr>
                <a:t>   ND</a:t>
              </a:r>
            </a:p>
            <a:p>
              <a:pPr marL="342900" indent="-342900" eaLnBrk="0" hangingPunct="0">
                <a:buFontTx/>
                <a:buAutoNum type="arabicPlain"/>
              </a:pPr>
              <a:r>
                <a:rPr lang="en-US" b="1"/>
                <a:t>   5.4</a:t>
              </a:r>
            </a:p>
            <a:p>
              <a:pPr marL="342900" indent="-342900" eaLnBrk="0" hangingPunct="0">
                <a:buFontTx/>
                <a:buAutoNum type="arabicPlain"/>
              </a:pPr>
              <a:r>
                <a:rPr lang="en-US" b="1"/>
                <a:t>   3.2</a:t>
              </a:r>
            </a:p>
            <a:p>
              <a:pPr marL="342900" indent="-342900" eaLnBrk="0" hangingPunct="0">
                <a:buFontTx/>
                <a:buAutoNum type="arabicPlain"/>
              </a:pPr>
              <a:r>
                <a:rPr lang="en-US" b="1">
                  <a:solidFill>
                    <a:srgbClr val="FF0000"/>
                  </a:solidFill>
                </a:rPr>
                <a:t>   ND</a:t>
              </a:r>
            </a:p>
            <a:p>
              <a:pPr marL="342900" indent="-342900" eaLnBrk="0" hangingPunct="0">
                <a:buFontTx/>
                <a:buAutoNum type="arabicPlain"/>
              </a:pPr>
              <a:r>
                <a:rPr lang="en-US" b="1"/>
                <a:t>   5.8</a:t>
              </a:r>
            </a:p>
            <a:p>
              <a:pPr marL="342900" indent="-342900" eaLnBrk="0" hangingPunct="0">
                <a:buFontTx/>
                <a:buAutoNum type="arabicPlain"/>
              </a:pPr>
              <a:r>
                <a:rPr lang="en-US" b="1"/>
                <a:t>   13.4</a:t>
              </a:r>
            </a:p>
            <a:p>
              <a:pPr marL="342900" indent="-342900" eaLnBrk="0" hangingPunct="0">
                <a:buFontTx/>
                <a:buAutoNum type="arabicPlain"/>
              </a:pPr>
              <a:r>
                <a:rPr lang="en-US" b="1"/>
                <a:t>   2.5</a:t>
              </a:r>
            </a:p>
            <a:p>
              <a:pPr marL="342900" indent="-342900" eaLnBrk="0" hangingPunct="0">
                <a:buFontTx/>
                <a:buAutoNum type="arabicPlain"/>
              </a:pPr>
              <a:r>
                <a:rPr lang="en-US" b="1">
                  <a:solidFill>
                    <a:srgbClr val="FF0000"/>
                  </a:solidFill>
                </a:rPr>
                <a:t>   ND</a:t>
              </a:r>
            </a:p>
            <a:p>
              <a:pPr marL="342900" indent="-342900" eaLnBrk="0" hangingPunct="0">
                <a:buFontTx/>
                <a:buAutoNum type="arabicPlain"/>
              </a:pPr>
              <a:r>
                <a:rPr lang="en-US" b="1"/>
                <a:t>   6.1</a:t>
              </a:r>
            </a:p>
          </p:txBody>
        </p:sp>
        <p:sp>
          <p:nvSpPr>
            <p:cNvPr id="33808" name="Line 13"/>
            <p:cNvSpPr>
              <a:spLocks noChangeShapeType="1"/>
            </p:cNvSpPr>
            <p:nvPr/>
          </p:nvSpPr>
          <p:spPr bwMode="auto">
            <a:xfrm>
              <a:off x="2832" y="1680"/>
              <a:ext cx="0" cy="2112"/>
            </a:xfrm>
            <a:prstGeom prst="line">
              <a:avLst/>
            </a:prstGeom>
            <a:noFill/>
            <a:ln w="9525">
              <a:solidFill>
                <a:schemeClr val="tx1"/>
              </a:solidFill>
              <a:round/>
              <a:headEnd/>
              <a:tailEnd/>
            </a:ln>
          </p:spPr>
          <p:txBody>
            <a:bodyPr/>
            <a:lstStyle/>
            <a:p>
              <a:endParaRPr lang="en-US"/>
            </a:p>
          </p:txBody>
        </p:sp>
        <p:sp>
          <p:nvSpPr>
            <p:cNvPr id="33809" name="AutoShape 14"/>
            <p:cNvSpPr>
              <a:spLocks noChangeArrowheads="1"/>
            </p:cNvSpPr>
            <p:nvPr/>
          </p:nvSpPr>
          <p:spPr bwMode="auto">
            <a:xfrm>
              <a:off x="1344" y="2160"/>
              <a:ext cx="1152" cy="288"/>
            </a:xfrm>
            <a:prstGeom prst="rightArrow">
              <a:avLst>
                <a:gd name="adj1" fmla="val 50000"/>
                <a:gd name="adj2" fmla="val 100000"/>
              </a:avLst>
            </a:prstGeom>
            <a:solidFill>
              <a:srgbClr val="3333CC"/>
            </a:solidFill>
            <a:ln w="9525">
              <a:solidFill>
                <a:srgbClr val="000000"/>
              </a:solidFill>
              <a:miter lim="800000"/>
              <a:headEnd/>
              <a:tailEnd/>
            </a:ln>
          </p:spPr>
          <p:txBody>
            <a:bodyPr wrap="none" anchor="ctr"/>
            <a:lstStyle/>
            <a:p>
              <a:endParaRPr lang="en-US"/>
            </a:p>
          </p:txBody>
        </p:sp>
        <p:sp>
          <p:nvSpPr>
            <p:cNvPr id="33810" name="Text Box 15"/>
            <p:cNvSpPr txBox="1">
              <a:spLocks noChangeArrowheads="1"/>
            </p:cNvSpPr>
            <p:nvPr/>
          </p:nvSpPr>
          <p:spPr bwMode="auto">
            <a:xfrm>
              <a:off x="3504" y="2102"/>
              <a:ext cx="2160" cy="442"/>
            </a:xfrm>
            <a:prstGeom prst="rect">
              <a:avLst/>
            </a:prstGeom>
            <a:noFill/>
            <a:ln w="9525">
              <a:noFill/>
              <a:miter lim="800000"/>
              <a:headEnd/>
              <a:tailEnd/>
            </a:ln>
          </p:spPr>
          <p:txBody>
            <a:bodyPr>
              <a:spAutoFit/>
            </a:bodyPr>
            <a:lstStyle/>
            <a:p>
              <a:pPr eaLnBrk="0" hangingPunct="0">
                <a:spcBef>
                  <a:spcPct val="50000"/>
                </a:spcBef>
              </a:pPr>
              <a:r>
                <a:rPr lang="en-US" sz="2000" b="1" i="1" dirty="0">
                  <a:latin typeface="Calibri" pitchFamily="34" charset="0"/>
                </a:rPr>
                <a:t>Report values &lt; threshold as ‘not detected’</a:t>
              </a:r>
            </a:p>
          </p:txBody>
        </p:sp>
      </p:grpSp>
      <p:grpSp>
        <p:nvGrpSpPr>
          <p:cNvPr id="4" name="Group 16"/>
          <p:cNvGrpSpPr>
            <a:grpSpLocks/>
          </p:cNvGrpSpPr>
          <p:nvPr/>
        </p:nvGrpSpPr>
        <p:grpSpPr bwMode="auto">
          <a:xfrm>
            <a:off x="2133600" y="2362200"/>
            <a:ext cx="6400801" cy="3662363"/>
            <a:chOff x="1344" y="1488"/>
            <a:chExt cx="4032" cy="2307"/>
          </a:xfrm>
        </p:grpSpPr>
        <p:sp>
          <p:nvSpPr>
            <p:cNvPr id="33803" name="Text Box 17"/>
            <p:cNvSpPr txBox="1">
              <a:spLocks noChangeArrowheads="1"/>
            </p:cNvSpPr>
            <p:nvPr/>
          </p:nvSpPr>
          <p:spPr bwMode="auto">
            <a:xfrm>
              <a:off x="4416" y="1488"/>
              <a:ext cx="960" cy="2307"/>
            </a:xfrm>
            <a:prstGeom prst="rect">
              <a:avLst/>
            </a:prstGeom>
            <a:noFill/>
            <a:ln w="9525">
              <a:noFill/>
              <a:miter lim="800000"/>
              <a:headEnd/>
              <a:tailEnd/>
            </a:ln>
          </p:spPr>
          <p:txBody>
            <a:bodyPr>
              <a:spAutoFit/>
            </a:bodyPr>
            <a:lstStyle/>
            <a:p>
              <a:pPr marL="342900" indent="-342900" eaLnBrk="0" hangingPunct="0"/>
              <a:r>
                <a:rPr lang="en-US" b="1" u="sng" dirty="0"/>
                <a:t>ID	     Z</a:t>
              </a:r>
            </a:p>
            <a:p>
              <a:pPr marL="342900" indent="-342900" eaLnBrk="0" hangingPunct="0">
                <a:buFontTx/>
                <a:buAutoNum type="arabicPlain"/>
              </a:pPr>
              <a:r>
                <a:rPr lang="en-US" b="1" dirty="0"/>
                <a:t>   3.1</a:t>
              </a:r>
            </a:p>
            <a:p>
              <a:pPr marL="342900" indent="-342900" eaLnBrk="0" hangingPunct="0">
                <a:buFontTx/>
                <a:buAutoNum type="arabicPlain"/>
              </a:pPr>
              <a:r>
                <a:rPr lang="en-US" b="1" dirty="0">
                  <a:solidFill>
                    <a:srgbClr val="FF0000"/>
                  </a:solidFill>
                </a:rPr>
                <a:t>   1.1</a:t>
              </a:r>
            </a:p>
            <a:p>
              <a:pPr marL="342900" indent="-342900" eaLnBrk="0" hangingPunct="0">
                <a:buFontTx/>
                <a:buAutoNum type="arabicPlain"/>
              </a:pPr>
              <a:r>
                <a:rPr lang="en-US" b="1" dirty="0"/>
                <a:t>   8.4</a:t>
              </a:r>
            </a:p>
            <a:p>
              <a:pPr marL="342900" indent="-342900" eaLnBrk="0" hangingPunct="0">
                <a:buFontTx/>
                <a:buAutoNum type="arabicPlain"/>
              </a:pPr>
              <a:r>
                <a:rPr lang="en-US" b="1" dirty="0">
                  <a:solidFill>
                    <a:srgbClr val="FF0000"/>
                  </a:solidFill>
                </a:rPr>
                <a:t>   1.1</a:t>
              </a:r>
            </a:p>
            <a:p>
              <a:pPr marL="342900" indent="-342900" eaLnBrk="0" hangingPunct="0">
                <a:buFontTx/>
                <a:buAutoNum type="arabicPlain"/>
              </a:pPr>
              <a:r>
                <a:rPr lang="en-US" b="1" dirty="0"/>
                <a:t>   5.4</a:t>
              </a:r>
            </a:p>
            <a:p>
              <a:pPr marL="342900" indent="-342900" eaLnBrk="0" hangingPunct="0">
                <a:buFontTx/>
                <a:buAutoNum type="arabicPlain"/>
              </a:pPr>
              <a:r>
                <a:rPr lang="en-US" b="1" dirty="0"/>
                <a:t>   3.2</a:t>
              </a:r>
            </a:p>
            <a:p>
              <a:pPr marL="342900" indent="-342900" eaLnBrk="0" hangingPunct="0">
                <a:buFontTx/>
                <a:buAutoNum type="arabicPlain"/>
              </a:pPr>
              <a:r>
                <a:rPr lang="en-US" b="1" dirty="0">
                  <a:solidFill>
                    <a:srgbClr val="FF0000"/>
                  </a:solidFill>
                </a:rPr>
                <a:t>   1.1</a:t>
              </a:r>
            </a:p>
            <a:p>
              <a:pPr marL="342900" indent="-342900" eaLnBrk="0" hangingPunct="0">
                <a:buFontTx/>
                <a:buAutoNum type="arabicPlain"/>
              </a:pPr>
              <a:r>
                <a:rPr lang="en-US" b="1" dirty="0"/>
                <a:t>   </a:t>
              </a:r>
              <a:r>
                <a:rPr lang="en-US" b="1" dirty="0" smtClean="0"/>
                <a:t>5.8</a:t>
              </a:r>
              <a:endParaRPr lang="en-US" b="1" dirty="0"/>
            </a:p>
            <a:p>
              <a:pPr marL="342900" indent="-342900" eaLnBrk="0" hangingPunct="0">
                <a:buFontTx/>
                <a:buAutoNum type="arabicPlain"/>
              </a:pPr>
              <a:r>
                <a:rPr lang="en-US" b="1" dirty="0"/>
                <a:t>   13.4</a:t>
              </a:r>
            </a:p>
            <a:p>
              <a:pPr marL="342900" indent="-342900" eaLnBrk="0" hangingPunct="0">
                <a:buFontTx/>
                <a:buAutoNum type="arabicPlain"/>
              </a:pPr>
              <a:r>
                <a:rPr lang="en-US" b="1" dirty="0"/>
                <a:t>   2.5</a:t>
              </a:r>
            </a:p>
            <a:p>
              <a:pPr marL="342900" indent="-342900" eaLnBrk="0" hangingPunct="0">
                <a:buFontTx/>
                <a:buAutoNum type="arabicPlain"/>
              </a:pPr>
              <a:r>
                <a:rPr lang="en-US" b="1" dirty="0">
                  <a:solidFill>
                    <a:srgbClr val="FF0000"/>
                  </a:solidFill>
                </a:rPr>
                <a:t>   1.1</a:t>
              </a:r>
            </a:p>
            <a:p>
              <a:pPr marL="342900" indent="-342900" eaLnBrk="0" hangingPunct="0">
                <a:buFontTx/>
                <a:buAutoNum type="arabicPlain"/>
              </a:pPr>
              <a:r>
                <a:rPr lang="en-US" b="1" dirty="0"/>
                <a:t>   6.1</a:t>
              </a:r>
            </a:p>
          </p:txBody>
        </p:sp>
        <p:sp>
          <p:nvSpPr>
            <p:cNvPr id="33804" name="Line 18"/>
            <p:cNvSpPr>
              <a:spLocks noChangeShapeType="1"/>
            </p:cNvSpPr>
            <p:nvPr/>
          </p:nvSpPr>
          <p:spPr bwMode="auto">
            <a:xfrm>
              <a:off x="4704" y="1680"/>
              <a:ext cx="0" cy="2112"/>
            </a:xfrm>
            <a:prstGeom prst="line">
              <a:avLst/>
            </a:prstGeom>
            <a:noFill/>
            <a:ln w="9525">
              <a:solidFill>
                <a:schemeClr val="tx1"/>
              </a:solidFill>
              <a:round/>
              <a:headEnd/>
              <a:tailEnd/>
            </a:ln>
          </p:spPr>
          <p:txBody>
            <a:bodyPr/>
            <a:lstStyle/>
            <a:p>
              <a:endParaRPr lang="en-US"/>
            </a:p>
          </p:txBody>
        </p:sp>
        <p:sp>
          <p:nvSpPr>
            <p:cNvPr id="33805" name="AutoShape 19"/>
            <p:cNvSpPr>
              <a:spLocks noChangeArrowheads="1"/>
            </p:cNvSpPr>
            <p:nvPr/>
          </p:nvSpPr>
          <p:spPr bwMode="auto">
            <a:xfrm>
              <a:off x="1344" y="2880"/>
              <a:ext cx="2928" cy="288"/>
            </a:xfrm>
            <a:prstGeom prst="rightArrow">
              <a:avLst>
                <a:gd name="adj1" fmla="val 50000"/>
                <a:gd name="adj2" fmla="val 254167"/>
              </a:avLst>
            </a:prstGeom>
            <a:solidFill>
              <a:srgbClr val="3333CC"/>
            </a:solidFill>
            <a:ln w="9525">
              <a:solidFill>
                <a:srgbClr val="000000"/>
              </a:solidFill>
              <a:miter lim="800000"/>
              <a:headEnd/>
              <a:tailEnd/>
            </a:ln>
          </p:spPr>
          <p:txBody>
            <a:bodyPr wrap="none" anchor="ctr"/>
            <a:lstStyle/>
            <a:p>
              <a:endParaRPr lang="en-US"/>
            </a:p>
          </p:txBody>
        </p:sp>
        <p:sp>
          <p:nvSpPr>
            <p:cNvPr id="33806" name="Text Box 20"/>
            <p:cNvSpPr txBox="1">
              <a:spLocks noChangeArrowheads="1"/>
            </p:cNvSpPr>
            <p:nvPr/>
          </p:nvSpPr>
          <p:spPr bwMode="auto">
            <a:xfrm>
              <a:off x="1440" y="2064"/>
              <a:ext cx="2832" cy="442"/>
            </a:xfrm>
            <a:prstGeom prst="rect">
              <a:avLst/>
            </a:prstGeom>
            <a:noFill/>
            <a:ln w="9525">
              <a:noFill/>
              <a:miter lim="800000"/>
              <a:headEnd/>
              <a:tailEnd/>
            </a:ln>
          </p:spPr>
          <p:txBody>
            <a:bodyPr>
              <a:spAutoFit/>
            </a:bodyPr>
            <a:lstStyle/>
            <a:p>
              <a:pPr eaLnBrk="0" hangingPunct="0">
                <a:spcBef>
                  <a:spcPct val="50000"/>
                </a:spcBef>
              </a:pPr>
              <a:r>
                <a:rPr lang="en-US" sz="2000" b="1" i="1" dirty="0">
                  <a:latin typeface="Calibri" pitchFamily="34" charset="0"/>
                </a:rPr>
                <a:t>Report values &lt; threshold as one half the value of the threshold </a:t>
              </a:r>
            </a:p>
          </p:txBody>
        </p:sp>
      </p:grpSp>
      <p:sp>
        <p:nvSpPr>
          <p:cNvPr id="21" name="Slide Number Placeholder 20"/>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childTnLst>
                                  <p:subTnLst>
                                    <p:set>
                                      <p:cBhvr override="childStyle">
                                        <p:cTn dur="1" fill="hold" display="0" masterRel="nextClick" afterEffect="1"/>
                                        <p:tgtEl>
                                          <p:spTgt spid="18227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8228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82281"/>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8228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p:bldP spid="182279" grpId="0" animBg="1"/>
      <p:bldP spid="182280" grpId="0" animBg="1"/>
      <p:bldP spid="182281" grpId="0" animBg="1"/>
      <p:bldP spid="1822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rtlCol="0">
            <a:normAutofit fontScale="90000"/>
          </a:bodyPr>
          <a:lstStyle/>
          <a:p>
            <a:pPr fontAlgn="auto">
              <a:spcAft>
                <a:spcPts val="0"/>
              </a:spcAft>
              <a:defRPr/>
            </a:pPr>
            <a:r>
              <a:rPr lang="en-US" dirty="0" smtClean="0">
                <a:solidFill>
                  <a:srgbClr val="0000AC"/>
                </a:solidFill>
              </a:rPr>
              <a:t>Conventional Determination of the Limit of Detection (LOD)</a:t>
            </a:r>
          </a:p>
        </p:txBody>
      </p:sp>
      <p:graphicFrame>
        <p:nvGraphicFramePr>
          <p:cNvPr id="184323" name="Object 2"/>
          <p:cNvGraphicFramePr>
            <a:graphicFrameLocks noChangeAspect="1"/>
          </p:cNvGraphicFramePr>
          <p:nvPr/>
        </p:nvGraphicFramePr>
        <p:xfrm>
          <a:off x="3357563" y="6159500"/>
          <a:ext cx="4330700" cy="514350"/>
        </p:xfrm>
        <a:graphic>
          <a:graphicData uri="http://schemas.openxmlformats.org/presentationml/2006/ole">
            <mc:AlternateContent xmlns:mc="http://schemas.openxmlformats.org/markup-compatibility/2006">
              <mc:Choice xmlns:v="urn:schemas-microsoft-com:vml" Requires="v">
                <p:oleObj spid="_x0000_s323640" name="Equation" r:id="rId4" imgW="1917360" imgH="228600" progId="Equation.3">
                  <p:embed/>
                </p:oleObj>
              </mc:Choice>
              <mc:Fallback>
                <p:oleObj name="Equation" r:id="rId4" imgW="191736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6159500"/>
                        <a:ext cx="4330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4" name="Line 4"/>
          <p:cNvSpPr>
            <a:spLocks noChangeShapeType="1"/>
          </p:cNvSpPr>
          <p:nvPr/>
        </p:nvSpPr>
        <p:spPr bwMode="auto">
          <a:xfrm flipV="1">
            <a:off x="8016875" y="2432050"/>
            <a:ext cx="0" cy="3198813"/>
          </a:xfrm>
          <a:prstGeom prst="line">
            <a:avLst/>
          </a:prstGeom>
          <a:noFill/>
          <a:ln w="38100">
            <a:solidFill>
              <a:schemeClr val="tx1"/>
            </a:solidFill>
            <a:prstDash val="dash"/>
            <a:round/>
            <a:headEnd/>
            <a:tailEnd/>
          </a:ln>
        </p:spPr>
        <p:txBody>
          <a:bodyPr/>
          <a:lstStyle/>
          <a:p>
            <a:endParaRPr lang="en-US"/>
          </a:p>
        </p:txBody>
      </p:sp>
      <p:sp>
        <p:nvSpPr>
          <p:cNvPr id="184325" name="Rectangle 5"/>
          <p:cNvSpPr>
            <a:spLocks noChangeArrowheads="1"/>
          </p:cNvSpPr>
          <p:nvPr/>
        </p:nvSpPr>
        <p:spPr bwMode="auto">
          <a:xfrm>
            <a:off x="4419600" y="2514600"/>
            <a:ext cx="3581400" cy="3124200"/>
          </a:xfrm>
          <a:prstGeom prst="rect">
            <a:avLst/>
          </a:prstGeom>
          <a:solidFill>
            <a:srgbClr val="808080">
              <a:alpha val="50195"/>
            </a:srgbClr>
          </a:solidFill>
          <a:ln w="9525">
            <a:noFill/>
            <a:miter lim="800000"/>
            <a:headEnd/>
            <a:tailEnd/>
          </a:ln>
        </p:spPr>
        <p:txBody>
          <a:bodyPr wrap="none" anchor="ctr"/>
          <a:lstStyle/>
          <a:p>
            <a:endParaRPr lang="en-US"/>
          </a:p>
        </p:txBody>
      </p:sp>
      <p:sp>
        <p:nvSpPr>
          <p:cNvPr id="1031" name="Text Box 6"/>
          <p:cNvSpPr txBox="1">
            <a:spLocks noChangeArrowheads="1"/>
          </p:cNvSpPr>
          <p:nvPr/>
        </p:nvSpPr>
        <p:spPr bwMode="auto">
          <a:xfrm>
            <a:off x="685800" y="2362200"/>
            <a:ext cx="2133600" cy="4329113"/>
          </a:xfrm>
          <a:prstGeom prst="rect">
            <a:avLst/>
          </a:prstGeom>
          <a:noFill/>
          <a:ln w="9525">
            <a:noFill/>
            <a:miter lim="800000"/>
            <a:headEnd/>
            <a:tailEnd/>
          </a:ln>
        </p:spPr>
        <p:txBody>
          <a:bodyPr>
            <a:spAutoFit/>
          </a:bodyPr>
          <a:lstStyle/>
          <a:p>
            <a:pPr marL="342900" indent="-342900" eaLnBrk="0" hangingPunct="0">
              <a:spcBef>
                <a:spcPct val="20000"/>
              </a:spcBef>
              <a:buSzPct val="50000"/>
            </a:pPr>
            <a:r>
              <a:rPr lang="en-US" i="1" u="sng" dirty="0">
                <a:latin typeface="Calibri" pitchFamily="34" charset="0"/>
              </a:rPr>
              <a:t>BLANK SERIES</a:t>
            </a:r>
          </a:p>
          <a:p>
            <a:pPr marL="342900" indent="-342900" eaLnBrk="0" hangingPunct="0">
              <a:spcBef>
                <a:spcPct val="20000"/>
              </a:spcBef>
              <a:buSzPct val="50000"/>
              <a:buFontTx/>
              <a:buChar char="•"/>
            </a:pPr>
            <a:r>
              <a:rPr lang="en-US" dirty="0">
                <a:latin typeface="Calibri" pitchFamily="34" charset="0"/>
              </a:rPr>
              <a:t>10.0</a:t>
            </a:r>
          </a:p>
          <a:p>
            <a:pPr marL="342900" indent="-342900" eaLnBrk="0" hangingPunct="0">
              <a:spcBef>
                <a:spcPct val="20000"/>
              </a:spcBef>
              <a:buSzPct val="50000"/>
              <a:buFontTx/>
              <a:buChar char="•"/>
            </a:pPr>
            <a:r>
              <a:rPr lang="en-US" dirty="0">
                <a:latin typeface="Calibri" pitchFamily="34" charset="0"/>
              </a:rPr>
              <a:t>5.0</a:t>
            </a:r>
          </a:p>
          <a:p>
            <a:pPr marL="342900" indent="-342900" eaLnBrk="0" hangingPunct="0">
              <a:spcBef>
                <a:spcPct val="20000"/>
              </a:spcBef>
              <a:buSzPct val="50000"/>
              <a:buFontTx/>
              <a:buChar char="•"/>
            </a:pPr>
            <a:r>
              <a:rPr lang="en-US" dirty="0">
                <a:latin typeface="Calibri" pitchFamily="34" charset="0"/>
              </a:rPr>
              <a:t>8.1</a:t>
            </a:r>
          </a:p>
          <a:p>
            <a:pPr marL="342900" indent="-342900" eaLnBrk="0" hangingPunct="0">
              <a:spcBef>
                <a:spcPct val="20000"/>
              </a:spcBef>
              <a:buSzPct val="50000"/>
              <a:buFontTx/>
              <a:buChar char="•"/>
            </a:pPr>
            <a:r>
              <a:rPr lang="en-US" dirty="0">
                <a:latin typeface="Calibri" pitchFamily="34" charset="0"/>
              </a:rPr>
              <a:t>7.1</a:t>
            </a:r>
          </a:p>
          <a:p>
            <a:pPr marL="342900" indent="-342900" eaLnBrk="0" hangingPunct="0">
              <a:spcBef>
                <a:spcPct val="20000"/>
              </a:spcBef>
              <a:buSzPct val="50000"/>
              <a:buFontTx/>
              <a:buChar char="•"/>
            </a:pPr>
            <a:r>
              <a:rPr lang="en-US" dirty="0" smtClean="0">
                <a:latin typeface="Calibri" pitchFamily="34" charset="0"/>
              </a:rPr>
              <a:t>4.0</a:t>
            </a:r>
            <a:endParaRPr lang="en-US" dirty="0">
              <a:latin typeface="Calibri" pitchFamily="34" charset="0"/>
            </a:endParaRPr>
          </a:p>
          <a:p>
            <a:pPr marL="342900" indent="-342900" eaLnBrk="0" hangingPunct="0">
              <a:spcBef>
                <a:spcPct val="20000"/>
              </a:spcBef>
              <a:buSzPct val="50000"/>
              <a:buFontTx/>
              <a:buChar char="•"/>
            </a:pPr>
            <a:r>
              <a:rPr lang="en-US" dirty="0">
                <a:latin typeface="Calibri" pitchFamily="34" charset="0"/>
              </a:rPr>
              <a:t>11.3</a:t>
            </a:r>
          </a:p>
          <a:p>
            <a:pPr marL="342900" indent="-342900" eaLnBrk="0" hangingPunct="0">
              <a:spcBef>
                <a:spcPct val="20000"/>
              </a:spcBef>
              <a:buSzPct val="50000"/>
              <a:buFontTx/>
              <a:buChar char="•"/>
            </a:pPr>
            <a:r>
              <a:rPr lang="en-US" dirty="0">
                <a:latin typeface="Calibri" pitchFamily="34" charset="0"/>
              </a:rPr>
              <a:t>12.0</a:t>
            </a:r>
          </a:p>
          <a:p>
            <a:pPr marL="342900" indent="-342900" eaLnBrk="0" hangingPunct="0">
              <a:spcBef>
                <a:spcPct val="20000"/>
              </a:spcBef>
              <a:buSzPct val="50000"/>
              <a:buFontTx/>
              <a:buChar char="•"/>
            </a:pPr>
            <a:r>
              <a:rPr lang="en-US" dirty="0">
                <a:latin typeface="Calibri" pitchFamily="34" charset="0"/>
              </a:rPr>
              <a:t>8.0</a:t>
            </a:r>
          </a:p>
          <a:p>
            <a:pPr marL="342900" indent="-342900" eaLnBrk="0" hangingPunct="0">
              <a:spcBef>
                <a:spcPct val="20000"/>
              </a:spcBef>
              <a:buSzPct val="50000"/>
              <a:buFontTx/>
              <a:buChar char="•"/>
            </a:pPr>
            <a:r>
              <a:rPr lang="en-US" dirty="0">
                <a:latin typeface="Calibri" pitchFamily="34" charset="0"/>
              </a:rPr>
              <a:t>7.7</a:t>
            </a:r>
          </a:p>
          <a:p>
            <a:pPr marL="342900" indent="-342900" eaLnBrk="0" hangingPunct="0">
              <a:spcBef>
                <a:spcPct val="20000"/>
              </a:spcBef>
              <a:buSzPct val="50000"/>
              <a:buFontTx/>
              <a:buChar char="•"/>
            </a:pPr>
            <a:r>
              <a:rPr lang="en-US" dirty="0">
                <a:latin typeface="Calibri" pitchFamily="34" charset="0"/>
              </a:rPr>
              <a:t>7.0</a:t>
            </a:r>
          </a:p>
          <a:p>
            <a:pPr marL="342900" indent="-342900" eaLnBrk="0" hangingPunct="0">
              <a:spcBef>
                <a:spcPct val="20000"/>
              </a:spcBef>
              <a:buSzPct val="50000"/>
            </a:pPr>
            <a:r>
              <a:rPr lang="en-US" b="1" dirty="0" smtClean="0">
                <a:latin typeface="Calibri" pitchFamily="34" charset="0"/>
              </a:rPr>
              <a:t>Mean</a:t>
            </a:r>
            <a:r>
              <a:rPr lang="en-US" dirty="0" smtClean="0">
                <a:latin typeface="Calibri" pitchFamily="34" charset="0"/>
              </a:rPr>
              <a:t> </a:t>
            </a:r>
            <a:r>
              <a:rPr lang="en-US" dirty="0">
                <a:latin typeface="Calibri" pitchFamily="34" charset="0"/>
              </a:rPr>
              <a:t>= 8.02</a:t>
            </a:r>
          </a:p>
          <a:p>
            <a:pPr marL="342900" indent="-342900" eaLnBrk="0" hangingPunct="0">
              <a:spcBef>
                <a:spcPct val="20000"/>
              </a:spcBef>
              <a:buSzPct val="50000"/>
            </a:pPr>
            <a:r>
              <a:rPr lang="en-US" b="1" dirty="0">
                <a:latin typeface="Calibri" pitchFamily="34" charset="0"/>
              </a:rPr>
              <a:t>Std </a:t>
            </a:r>
            <a:r>
              <a:rPr lang="en-US" b="1" dirty="0" smtClean="0">
                <a:latin typeface="Calibri" pitchFamily="34" charset="0"/>
              </a:rPr>
              <a:t>Dev</a:t>
            </a:r>
            <a:r>
              <a:rPr lang="en-US" dirty="0" smtClean="0">
                <a:latin typeface="Calibri" pitchFamily="34" charset="0"/>
              </a:rPr>
              <a:t> </a:t>
            </a:r>
            <a:r>
              <a:rPr lang="en-US" dirty="0">
                <a:latin typeface="Calibri" pitchFamily="34" charset="0"/>
              </a:rPr>
              <a:t>= 2.53</a:t>
            </a:r>
          </a:p>
        </p:txBody>
      </p:sp>
      <p:graphicFrame>
        <p:nvGraphicFramePr>
          <p:cNvPr id="1027" name="Object 3"/>
          <p:cNvGraphicFramePr>
            <a:graphicFrameLocks noChangeAspect="1"/>
          </p:cNvGraphicFramePr>
          <p:nvPr/>
        </p:nvGraphicFramePr>
        <p:xfrm>
          <a:off x="4289425" y="2446338"/>
          <a:ext cx="3848100" cy="3586162"/>
        </p:xfrm>
        <a:graphic>
          <a:graphicData uri="http://schemas.openxmlformats.org/presentationml/2006/ole">
            <mc:AlternateContent xmlns:mc="http://schemas.openxmlformats.org/markup-compatibility/2006">
              <mc:Choice xmlns:v="urn:schemas-microsoft-com:vml" Requires="v">
                <p:oleObj spid="_x0000_s323641" name="Chart" r:id="rId7" imgW="7086600" imgH="5172151" progId="Excel.Sheet.8">
                  <p:embed/>
                </p:oleObj>
              </mc:Choice>
              <mc:Fallback>
                <p:oleObj name="Chart" r:id="rId7" imgW="7086600" imgH="5172151"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r="21706"/>
                      <a:stretch>
                        <a:fillRect/>
                      </a:stretch>
                    </p:blipFill>
                    <p:spPr bwMode="auto">
                      <a:xfrm>
                        <a:off x="4289425" y="2446338"/>
                        <a:ext cx="3848100"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Slide Number Placeholder 7"/>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P spid="1843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3262313" y="2522538"/>
            <a:ext cx="2133600" cy="2743200"/>
          </a:xfrm>
          <a:prstGeom prst="rect">
            <a:avLst/>
          </a:prstGeom>
          <a:solidFill>
            <a:srgbClr val="000000">
              <a:alpha val="20000"/>
            </a:srgbClr>
          </a:solidFill>
          <a:ln w="9525">
            <a:noFill/>
            <a:miter lim="800000"/>
            <a:headEnd/>
            <a:tailEnd/>
          </a:ln>
        </p:spPr>
        <p:txBody>
          <a:bodyPr wrap="none" anchor="ctr"/>
          <a:lstStyle/>
          <a:p>
            <a:endParaRPr lang="en-US"/>
          </a:p>
        </p:txBody>
      </p:sp>
      <p:sp>
        <p:nvSpPr>
          <p:cNvPr id="2054" name="Rectangle 3"/>
          <p:cNvSpPr>
            <a:spLocks noGrp="1" noChangeArrowheads="1"/>
          </p:cNvSpPr>
          <p:nvPr>
            <p:ph type="title"/>
          </p:nvPr>
        </p:nvSpPr>
        <p:spPr/>
        <p:txBody>
          <a:bodyPr/>
          <a:lstStyle/>
          <a:p>
            <a:r>
              <a:rPr lang="en-US" dirty="0" smtClean="0">
                <a:solidFill>
                  <a:srgbClr val="0000AC"/>
                </a:solidFill>
                <a:latin typeface="Calibri" pitchFamily="34" charset="0"/>
              </a:rPr>
              <a:t>Example of LOD left-censored data</a:t>
            </a:r>
          </a:p>
        </p:txBody>
      </p:sp>
      <p:graphicFrame>
        <p:nvGraphicFramePr>
          <p:cNvPr id="2050" name="Object 2"/>
          <p:cNvGraphicFramePr>
            <a:graphicFrameLocks noGrp="1" noChangeAspect="1"/>
          </p:cNvGraphicFramePr>
          <p:nvPr>
            <p:ph sz="half" idx="1"/>
          </p:nvPr>
        </p:nvGraphicFramePr>
        <p:xfrm>
          <a:off x="3312528" y="3170392"/>
          <a:ext cx="3438525" cy="2095500"/>
        </p:xfrm>
        <a:graphic>
          <a:graphicData uri="http://schemas.openxmlformats.org/presentationml/2006/ole">
            <mc:AlternateContent xmlns:mc="http://schemas.openxmlformats.org/markup-compatibility/2006">
              <mc:Choice xmlns:v="urn:schemas-microsoft-com:vml" Requires="v">
                <p:oleObj spid="_x0000_s324685" name="Chart" r:id="rId5" imgW="3438492" imgH="2095631" progId="Excel.Sheet.8">
                  <p:embed/>
                </p:oleObj>
              </mc:Choice>
              <mc:Fallback>
                <p:oleObj name="Chart" r:id="rId5" imgW="3438492" imgH="2095631"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528" y="3170392"/>
                        <a:ext cx="34385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639" name="Object 4"/>
          <p:cNvGraphicFramePr>
            <a:graphicFrameLocks noGrp="1" noChangeAspect="1"/>
          </p:cNvGraphicFramePr>
          <p:nvPr>
            <p:ph sz="half" idx="2"/>
          </p:nvPr>
        </p:nvGraphicFramePr>
        <p:xfrm>
          <a:off x="5037016" y="3187501"/>
          <a:ext cx="3438525" cy="2095500"/>
        </p:xfrm>
        <a:graphic>
          <a:graphicData uri="http://schemas.openxmlformats.org/presentationml/2006/ole">
            <mc:AlternateContent xmlns:mc="http://schemas.openxmlformats.org/markup-compatibility/2006">
              <mc:Choice xmlns:v="urn:schemas-microsoft-com:vml" Requires="v">
                <p:oleObj spid="_x0000_s324686" name="Chart" r:id="rId8" imgW="3438492" imgH="2095631" progId="Excel.Sheet.8">
                  <p:embed/>
                </p:oleObj>
              </mc:Choice>
              <mc:Fallback>
                <p:oleObj name="Chart" r:id="rId8" imgW="3438492" imgH="2095631" progId="Excel.Shee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r="26593"/>
                      <a:stretch>
                        <a:fillRect/>
                      </a:stretch>
                    </p:blipFill>
                    <p:spPr bwMode="auto">
                      <a:xfrm>
                        <a:off x="5037016" y="3187501"/>
                        <a:ext cx="34385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103563" y="5105400"/>
          <a:ext cx="4983162" cy="447675"/>
        </p:xfrm>
        <a:graphic>
          <a:graphicData uri="http://schemas.openxmlformats.org/presentationml/2006/ole">
            <mc:AlternateContent xmlns:mc="http://schemas.openxmlformats.org/markup-compatibility/2006">
              <mc:Choice xmlns:v="urn:schemas-microsoft-com:vml" Requires="v">
                <p:oleObj spid="_x0000_s324687" name="Chart" r:id="rId11" imgW="7162974" imgH="4991056" progId="Excel.Sheet.8">
                  <p:embed/>
                </p:oleObj>
              </mc:Choice>
              <mc:Fallback>
                <p:oleObj name="Chart" r:id="rId11" imgW="7162974" imgH="4991056" progId="Excel.Sheet.8">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t="87106"/>
                      <a:stretch>
                        <a:fillRect/>
                      </a:stretch>
                    </p:blipFill>
                    <p:spPr bwMode="auto">
                      <a:xfrm>
                        <a:off x="3103563" y="5105400"/>
                        <a:ext cx="498316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1" name="Line 4"/>
          <p:cNvSpPr>
            <a:spLocks noChangeShapeType="1"/>
          </p:cNvSpPr>
          <p:nvPr/>
        </p:nvSpPr>
        <p:spPr bwMode="auto">
          <a:xfrm flipV="1">
            <a:off x="5395913" y="2520950"/>
            <a:ext cx="0" cy="2741613"/>
          </a:xfrm>
          <a:prstGeom prst="line">
            <a:avLst/>
          </a:prstGeom>
          <a:noFill/>
          <a:ln w="38100">
            <a:solidFill>
              <a:schemeClr val="tx1"/>
            </a:solidFill>
            <a:prstDash val="dash"/>
            <a:round/>
            <a:headEnd/>
            <a:tailEnd/>
          </a:ln>
        </p:spPr>
        <p:txBody>
          <a:bodyPr/>
          <a:lstStyle/>
          <a:p>
            <a:endParaRPr lang="en-US"/>
          </a:p>
        </p:txBody>
      </p:sp>
      <p:sp>
        <p:nvSpPr>
          <p:cNvPr id="2056" name="Text Box 6"/>
          <p:cNvSpPr txBox="1">
            <a:spLocks noChangeArrowheads="1"/>
          </p:cNvSpPr>
          <p:nvPr/>
        </p:nvSpPr>
        <p:spPr bwMode="auto">
          <a:xfrm>
            <a:off x="609600" y="2444750"/>
            <a:ext cx="1219200" cy="457200"/>
          </a:xfrm>
          <a:prstGeom prst="rect">
            <a:avLst/>
          </a:prstGeom>
          <a:noFill/>
          <a:ln w="9525">
            <a:noFill/>
            <a:miter lim="800000"/>
            <a:headEnd/>
            <a:tailEnd/>
          </a:ln>
        </p:spPr>
        <p:txBody>
          <a:bodyPr>
            <a:spAutoFit/>
          </a:bodyPr>
          <a:lstStyle/>
          <a:p>
            <a:pPr eaLnBrk="0" hangingPunct="0">
              <a:spcBef>
                <a:spcPct val="50000"/>
              </a:spcBef>
            </a:pPr>
            <a:r>
              <a:rPr lang="en-US" sz="2400" dirty="0">
                <a:latin typeface="Calibri" pitchFamily="34" charset="0"/>
              </a:rPr>
              <a:t>Blanks</a:t>
            </a:r>
          </a:p>
        </p:txBody>
      </p:sp>
      <p:sp>
        <p:nvSpPr>
          <p:cNvPr id="26633" name="Text Box 7"/>
          <p:cNvSpPr txBox="1">
            <a:spLocks noChangeArrowheads="1"/>
          </p:cNvSpPr>
          <p:nvPr/>
        </p:nvSpPr>
        <p:spPr bwMode="auto">
          <a:xfrm>
            <a:off x="152400" y="3352800"/>
            <a:ext cx="2743200" cy="457200"/>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008000"/>
                </a:solidFill>
                <a:latin typeface="Calibri" pitchFamily="34" charset="0"/>
              </a:rPr>
              <a:t>“True” biomarker</a:t>
            </a:r>
          </a:p>
        </p:txBody>
      </p:sp>
      <p:sp>
        <p:nvSpPr>
          <p:cNvPr id="26634" name="Line 8"/>
          <p:cNvSpPr>
            <a:spLocks noChangeShapeType="1"/>
          </p:cNvSpPr>
          <p:nvPr/>
        </p:nvSpPr>
        <p:spPr bwMode="auto">
          <a:xfrm>
            <a:off x="2544192" y="3630967"/>
            <a:ext cx="2514600" cy="228600"/>
          </a:xfrm>
          <a:prstGeom prst="line">
            <a:avLst/>
          </a:prstGeom>
          <a:noFill/>
          <a:ln w="38100">
            <a:solidFill>
              <a:srgbClr val="008000"/>
            </a:solidFill>
            <a:round/>
            <a:headEnd/>
            <a:tailEnd type="triangle" w="med" len="med"/>
          </a:ln>
        </p:spPr>
        <p:txBody>
          <a:bodyPr/>
          <a:lstStyle/>
          <a:p>
            <a:endParaRPr lang="en-US"/>
          </a:p>
        </p:txBody>
      </p:sp>
      <p:sp>
        <p:nvSpPr>
          <p:cNvPr id="2059" name="Line 9"/>
          <p:cNvSpPr>
            <a:spLocks noChangeShapeType="1"/>
          </p:cNvSpPr>
          <p:nvPr/>
        </p:nvSpPr>
        <p:spPr bwMode="auto">
          <a:xfrm>
            <a:off x="1623133" y="2758427"/>
            <a:ext cx="2655903" cy="881418"/>
          </a:xfrm>
          <a:prstGeom prst="line">
            <a:avLst/>
          </a:prstGeom>
          <a:noFill/>
          <a:ln w="9525">
            <a:solidFill>
              <a:schemeClr val="tx1"/>
            </a:solidFill>
            <a:round/>
            <a:headEnd/>
            <a:tailEnd type="triangle" w="med" len="med"/>
          </a:ln>
        </p:spPr>
        <p:txBody>
          <a:bodyPr/>
          <a:lstStyle/>
          <a:p>
            <a:endParaRPr lang="en-US"/>
          </a:p>
        </p:txBody>
      </p:sp>
      <p:sp>
        <p:nvSpPr>
          <p:cNvPr id="2060" name="Line 10"/>
          <p:cNvSpPr>
            <a:spLocks noChangeShapeType="1"/>
          </p:cNvSpPr>
          <p:nvPr/>
        </p:nvSpPr>
        <p:spPr bwMode="auto">
          <a:xfrm>
            <a:off x="3290888" y="5105400"/>
            <a:ext cx="4572000" cy="0"/>
          </a:xfrm>
          <a:prstGeom prst="line">
            <a:avLst/>
          </a:prstGeom>
          <a:noFill/>
          <a:ln w="9525">
            <a:solidFill>
              <a:schemeClr val="tx1"/>
            </a:solidFill>
            <a:round/>
            <a:headEnd/>
            <a:tailEnd/>
          </a:ln>
        </p:spPr>
        <p:txBody>
          <a:bodyPr/>
          <a:lstStyle/>
          <a:p>
            <a:endParaRPr lang="en-US"/>
          </a:p>
        </p:txBody>
      </p:sp>
      <p:sp>
        <p:nvSpPr>
          <p:cNvPr id="13" name="Text Box 6"/>
          <p:cNvSpPr txBox="1">
            <a:spLocks noChangeArrowheads="1"/>
          </p:cNvSpPr>
          <p:nvPr/>
        </p:nvSpPr>
        <p:spPr bwMode="auto">
          <a:xfrm>
            <a:off x="5934075" y="2373313"/>
            <a:ext cx="2000250" cy="461962"/>
          </a:xfrm>
          <a:prstGeom prst="rect">
            <a:avLst/>
          </a:prstGeom>
          <a:noFill/>
          <a:ln w="9525">
            <a:noFill/>
            <a:miter lim="800000"/>
            <a:headEnd/>
            <a:tailEnd/>
          </a:ln>
        </p:spPr>
        <p:txBody>
          <a:bodyPr>
            <a:spAutoFit/>
          </a:bodyPr>
          <a:lstStyle/>
          <a:p>
            <a:pPr eaLnBrk="0" hangingPunct="0">
              <a:spcBef>
                <a:spcPct val="50000"/>
              </a:spcBef>
            </a:pPr>
            <a:r>
              <a:rPr lang="en-US" sz="2400" dirty="0">
                <a:latin typeface="Calibri" pitchFamily="34" charset="0"/>
              </a:rPr>
              <a:t>Better LOD?</a:t>
            </a:r>
          </a:p>
        </p:txBody>
      </p:sp>
      <p:sp>
        <p:nvSpPr>
          <p:cNvPr id="14" name="Line 9"/>
          <p:cNvSpPr>
            <a:spLocks noChangeShapeType="1"/>
          </p:cNvSpPr>
          <p:nvPr/>
        </p:nvSpPr>
        <p:spPr bwMode="auto">
          <a:xfrm flipH="1">
            <a:off x="5083175" y="2806700"/>
            <a:ext cx="1165225" cy="357188"/>
          </a:xfrm>
          <a:prstGeom prst="line">
            <a:avLst/>
          </a:prstGeom>
          <a:noFill/>
          <a:ln w="9525">
            <a:solidFill>
              <a:schemeClr val="tx1"/>
            </a:solidFill>
            <a:round/>
            <a:headEnd/>
            <a:tailEnd type="triangle" w="med" len="med"/>
          </a:ln>
        </p:spPr>
        <p:txBody>
          <a:bodyPr/>
          <a:lstStyle/>
          <a:p>
            <a:endParaRPr lang="en-US"/>
          </a:p>
        </p:txBody>
      </p:sp>
      <p:sp>
        <p:nvSpPr>
          <p:cNvPr id="15" name="Slide Number Placeholder 14"/>
          <p:cNvSpPr>
            <a:spLocks noGrp="1"/>
          </p:cNvSpPr>
          <p:nvPr>
            <p:ph type="sldNum" sz="quarter" idx="16"/>
          </p:nvPr>
        </p:nvSpPr>
        <p:spPr/>
        <p:txBody>
          <a:bodyPr>
            <a:normAutofit fontScale="85000" lnSpcReduction="20000"/>
          </a:bodyPr>
          <a:lstStyle/>
          <a:p>
            <a:pPr>
              <a:defRPr/>
            </a:pPr>
            <a:fld id="{15BA1BB6-84BA-4469-A3C0-B98913BA4E71}"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0-#ppt_w/2"/>
                                          </p:val>
                                        </p:tav>
                                        <p:tav tm="100000">
                                          <p:val>
                                            <p:strVal val="#ppt_x"/>
                                          </p:val>
                                        </p:tav>
                                      </p:tavLst>
                                    </p:anim>
                                    <p:anim calcmode="lin" valueType="num">
                                      <p:cBhvr additive="base">
                                        <p:cTn id="8" dur="500" fill="hold"/>
                                        <p:tgtEl>
                                          <p:spTgt spid="266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34"/>
                                        </p:tgtEl>
                                        <p:attrNameLst>
                                          <p:attrName>style.visibility</p:attrName>
                                        </p:attrNameLst>
                                      </p:cBhvr>
                                      <p:to>
                                        <p:strVal val="visible"/>
                                      </p:to>
                                    </p:set>
                                    <p:anim calcmode="lin" valueType="num">
                                      <p:cBhvr additive="base">
                                        <p:cTn id="11" dur="500" fill="hold"/>
                                        <p:tgtEl>
                                          <p:spTgt spid="26634"/>
                                        </p:tgtEl>
                                        <p:attrNameLst>
                                          <p:attrName>ppt_x</p:attrName>
                                        </p:attrNameLst>
                                      </p:cBhvr>
                                      <p:tavLst>
                                        <p:tav tm="0">
                                          <p:val>
                                            <p:strVal val="0-#ppt_w/2"/>
                                          </p:val>
                                        </p:tav>
                                        <p:tav tm="100000">
                                          <p:val>
                                            <p:strVal val="#ppt_x"/>
                                          </p:val>
                                        </p:tav>
                                      </p:tavLst>
                                    </p:anim>
                                    <p:anim calcmode="lin" valueType="num">
                                      <p:cBhvr additive="base">
                                        <p:cTn id="12" dur="500" fill="hold"/>
                                        <p:tgtEl>
                                          <p:spTgt spid="266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6639"/>
                                        </p:tgtEl>
                                        <p:attrNameLst>
                                          <p:attrName>style.visibility</p:attrName>
                                        </p:attrNameLst>
                                      </p:cBhvr>
                                      <p:to>
                                        <p:strVal val="visible"/>
                                      </p:to>
                                    </p:set>
                                    <p:anim calcmode="lin" valueType="num">
                                      <p:cBhvr additive="base">
                                        <p:cTn id="15" dur="1000" fill="hold"/>
                                        <p:tgtEl>
                                          <p:spTgt spid="26639"/>
                                        </p:tgtEl>
                                        <p:attrNameLst>
                                          <p:attrName>ppt_x</p:attrName>
                                        </p:attrNameLst>
                                      </p:cBhvr>
                                      <p:tavLst>
                                        <p:tav tm="0">
                                          <p:val>
                                            <p:strVal val="1+#ppt_w/2"/>
                                          </p:val>
                                        </p:tav>
                                        <p:tav tm="100000">
                                          <p:val>
                                            <p:strVal val="#ppt_x"/>
                                          </p:val>
                                        </p:tav>
                                      </p:tavLst>
                                    </p:anim>
                                    <p:anim calcmode="lin" valueType="num">
                                      <p:cBhvr additive="base">
                                        <p:cTn id="16" dur="1000" fill="hold"/>
                                        <p:tgtEl>
                                          <p:spTgt spid="2663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1.38889E-6 -1.11111E-6 L -0.11181 -1.11111E-6 " pathEditMode="relative" rAng="0" ptsTypes="AA">
                                      <p:cBhvr>
                                        <p:cTn id="20" dur="5000" fill="hold"/>
                                        <p:tgtEl>
                                          <p:spTgt spid="26639"/>
                                        </p:tgtEl>
                                        <p:attrNameLst>
                                          <p:attrName>ppt_x</p:attrName>
                                          <p:attrName>ppt_y</p:attrName>
                                        </p:attrNameLst>
                                      </p:cBhvr>
                                      <p:rCtr x="-56" y="0"/>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4.16667E-6 -1.11111E-6 L -0.04513 0.00139 " pathEditMode="relative" rAng="0" ptsTypes="AA">
                                      <p:cBhvr>
                                        <p:cTn id="24" dur="2000" fill="hold"/>
                                        <p:tgtEl>
                                          <p:spTgt spid="26631"/>
                                        </p:tgtEl>
                                        <p:attrNameLst>
                                          <p:attrName>ppt_x</p:attrName>
                                          <p:attrName>ppt_y</p:attrName>
                                        </p:attrNameLst>
                                      </p:cBhvr>
                                      <p:rCtr x="-23" y="1"/>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6639" grpId="0"/>
      <p:bldOleChart spid="26639" grpId="1"/>
      <p:bldP spid="26631" grpId="0" animBg="1"/>
      <p:bldP spid="26633" grpId="0"/>
      <p:bldP spid="26634" grpId="0" animBg="1"/>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3262313" y="2522538"/>
            <a:ext cx="2133600" cy="2743200"/>
          </a:xfrm>
          <a:prstGeom prst="rect">
            <a:avLst/>
          </a:prstGeom>
          <a:solidFill>
            <a:srgbClr val="000000">
              <a:alpha val="20000"/>
            </a:srgbClr>
          </a:solidFill>
          <a:ln w="9525">
            <a:noFill/>
            <a:miter lim="800000"/>
            <a:headEnd/>
            <a:tailEnd/>
          </a:ln>
        </p:spPr>
        <p:txBody>
          <a:bodyPr wrap="none" anchor="ctr"/>
          <a:lstStyle/>
          <a:p>
            <a:endParaRPr lang="en-US"/>
          </a:p>
        </p:txBody>
      </p:sp>
      <p:sp>
        <p:nvSpPr>
          <p:cNvPr id="3077" name="Rectangle 3"/>
          <p:cNvSpPr>
            <a:spLocks noGrp="1" noChangeArrowheads="1"/>
          </p:cNvSpPr>
          <p:nvPr>
            <p:ph type="title"/>
          </p:nvPr>
        </p:nvSpPr>
        <p:spPr/>
        <p:txBody>
          <a:bodyPr/>
          <a:lstStyle/>
          <a:p>
            <a:r>
              <a:rPr lang="en-US" dirty="0" smtClean="0">
                <a:solidFill>
                  <a:srgbClr val="0000AC"/>
                </a:solidFill>
                <a:latin typeface="Calibri" pitchFamily="34" charset="0"/>
              </a:rPr>
              <a:t>Example of LOD left-censored data</a:t>
            </a:r>
          </a:p>
        </p:txBody>
      </p:sp>
      <p:graphicFrame>
        <p:nvGraphicFramePr>
          <p:cNvPr id="3074" name="Object 2"/>
          <p:cNvGraphicFramePr>
            <a:graphicFrameLocks noGrp="1" noChangeAspect="1"/>
          </p:cNvGraphicFramePr>
          <p:nvPr>
            <p:ph sz="half" idx="1"/>
          </p:nvPr>
        </p:nvGraphicFramePr>
        <p:xfrm>
          <a:off x="3281363" y="3024188"/>
          <a:ext cx="3438525" cy="2097087"/>
        </p:xfrm>
        <a:graphic>
          <a:graphicData uri="http://schemas.openxmlformats.org/presentationml/2006/ole">
            <mc:AlternateContent xmlns:mc="http://schemas.openxmlformats.org/markup-compatibility/2006">
              <mc:Choice xmlns:v="urn:schemas-microsoft-com:vml" Requires="v">
                <p:oleObj spid="_x0000_s325688" r:id="rId5" imgW="3438442" imgH="2097206" progId="Excel.Sheet.8">
                  <p:embed/>
                </p:oleObj>
              </mc:Choice>
              <mc:Fallback>
                <p:oleObj r:id="rId5" imgW="3438442" imgH="2097206"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3024188"/>
                        <a:ext cx="3438525" cy="209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Grp="1" noChangeAspect="1"/>
          </p:cNvGraphicFramePr>
          <p:nvPr>
            <p:ph sz="half" idx="2"/>
          </p:nvPr>
        </p:nvGraphicFramePr>
        <p:xfrm>
          <a:off x="4292600" y="3306763"/>
          <a:ext cx="4048125" cy="18113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75" name="Object 3"/>
          <p:cNvGraphicFramePr>
            <a:graphicFrameLocks noChangeAspect="1"/>
          </p:cNvGraphicFramePr>
          <p:nvPr/>
        </p:nvGraphicFramePr>
        <p:xfrm>
          <a:off x="3103563" y="5105400"/>
          <a:ext cx="4983162" cy="447675"/>
        </p:xfrm>
        <a:graphic>
          <a:graphicData uri="http://schemas.openxmlformats.org/presentationml/2006/ole">
            <mc:AlternateContent xmlns:mc="http://schemas.openxmlformats.org/markup-compatibility/2006">
              <mc:Choice xmlns:v="urn:schemas-microsoft-com:vml" Requires="v">
                <p:oleObj spid="_x0000_s325689" name="Chart" r:id="rId9" imgW="7162974" imgH="4991056" progId="Excel.Sheet.8">
                  <p:embed/>
                </p:oleObj>
              </mc:Choice>
              <mc:Fallback>
                <p:oleObj name="Chart" r:id="rId9" imgW="7162974" imgH="4991056" progId="Excel.Sheet.8">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t="87106"/>
                      <a:stretch>
                        <a:fillRect/>
                      </a:stretch>
                    </p:blipFill>
                    <p:spPr bwMode="auto">
                      <a:xfrm>
                        <a:off x="3103563" y="5105400"/>
                        <a:ext cx="498316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9" name="Line 4"/>
          <p:cNvSpPr>
            <a:spLocks noChangeShapeType="1"/>
          </p:cNvSpPr>
          <p:nvPr/>
        </p:nvSpPr>
        <p:spPr bwMode="auto">
          <a:xfrm flipV="1">
            <a:off x="5395913" y="2520950"/>
            <a:ext cx="0" cy="2741613"/>
          </a:xfrm>
          <a:prstGeom prst="line">
            <a:avLst/>
          </a:prstGeom>
          <a:noFill/>
          <a:ln w="38100">
            <a:solidFill>
              <a:schemeClr val="tx1"/>
            </a:solidFill>
            <a:prstDash val="dash"/>
            <a:round/>
            <a:headEnd/>
            <a:tailEnd/>
          </a:ln>
        </p:spPr>
        <p:txBody>
          <a:bodyPr/>
          <a:lstStyle/>
          <a:p>
            <a:endParaRPr lang="en-US"/>
          </a:p>
        </p:txBody>
      </p:sp>
      <p:sp>
        <p:nvSpPr>
          <p:cNvPr id="3080" name="Text Box 6"/>
          <p:cNvSpPr txBox="1">
            <a:spLocks noChangeArrowheads="1"/>
          </p:cNvSpPr>
          <p:nvPr/>
        </p:nvSpPr>
        <p:spPr bwMode="auto">
          <a:xfrm>
            <a:off x="609600" y="2444750"/>
            <a:ext cx="1219200" cy="457200"/>
          </a:xfrm>
          <a:prstGeom prst="rect">
            <a:avLst/>
          </a:prstGeom>
          <a:noFill/>
          <a:ln w="9525">
            <a:noFill/>
            <a:miter lim="800000"/>
            <a:headEnd/>
            <a:tailEnd/>
          </a:ln>
        </p:spPr>
        <p:txBody>
          <a:bodyPr>
            <a:spAutoFit/>
          </a:bodyPr>
          <a:lstStyle/>
          <a:p>
            <a:pPr eaLnBrk="0" hangingPunct="0">
              <a:spcBef>
                <a:spcPct val="50000"/>
              </a:spcBef>
            </a:pPr>
            <a:r>
              <a:rPr lang="en-US" sz="2400" dirty="0">
                <a:latin typeface="Calibri" pitchFamily="34" charset="0"/>
              </a:rPr>
              <a:t>Blanks</a:t>
            </a:r>
          </a:p>
        </p:txBody>
      </p:sp>
      <p:sp>
        <p:nvSpPr>
          <p:cNvPr id="26633" name="Text Box 7"/>
          <p:cNvSpPr txBox="1">
            <a:spLocks noChangeArrowheads="1"/>
          </p:cNvSpPr>
          <p:nvPr/>
        </p:nvSpPr>
        <p:spPr bwMode="auto">
          <a:xfrm>
            <a:off x="152400" y="3352800"/>
            <a:ext cx="27432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008000"/>
                </a:solidFill>
                <a:latin typeface="Calibri" pitchFamily="34" charset="0"/>
              </a:rPr>
              <a:t>“True” biomarker</a:t>
            </a:r>
          </a:p>
        </p:txBody>
      </p:sp>
      <p:sp>
        <p:nvSpPr>
          <p:cNvPr id="26634" name="Line 8"/>
          <p:cNvSpPr>
            <a:spLocks noChangeShapeType="1"/>
          </p:cNvSpPr>
          <p:nvPr/>
        </p:nvSpPr>
        <p:spPr bwMode="auto">
          <a:xfrm>
            <a:off x="2819400" y="3657600"/>
            <a:ext cx="2352675" cy="215900"/>
          </a:xfrm>
          <a:prstGeom prst="line">
            <a:avLst/>
          </a:prstGeom>
          <a:noFill/>
          <a:ln w="38100">
            <a:solidFill>
              <a:srgbClr val="008000"/>
            </a:solidFill>
            <a:round/>
            <a:headEnd/>
            <a:tailEnd type="triangle" w="med" len="med"/>
          </a:ln>
        </p:spPr>
        <p:txBody>
          <a:bodyPr/>
          <a:lstStyle/>
          <a:p>
            <a:endParaRPr lang="en-US"/>
          </a:p>
        </p:txBody>
      </p:sp>
      <p:sp>
        <p:nvSpPr>
          <p:cNvPr id="3083" name="Line 9"/>
          <p:cNvSpPr>
            <a:spLocks noChangeShapeType="1"/>
          </p:cNvSpPr>
          <p:nvPr/>
        </p:nvSpPr>
        <p:spPr bwMode="auto">
          <a:xfrm>
            <a:off x="1676400" y="2749550"/>
            <a:ext cx="2209800" cy="381000"/>
          </a:xfrm>
          <a:prstGeom prst="line">
            <a:avLst/>
          </a:prstGeom>
          <a:noFill/>
          <a:ln w="9525">
            <a:solidFill>
              <a:schemeClr val="tx1"/>
            </a:solidFill>
            <a:round/>
            <a:headEnd/>
            <a:tailEnd type="triangle" w="med" len="med"/>
          </a:ln>
        </p:spPr>
        <p:txBody>
          <a:bodyPr/>
          <a:lstStyle/>
          <a:p>
            <a:endParaRPr lang="en-US"/>
          </a:p>
        </p:txBody>
      </p:sp>
      <p:sp>
        <p:nvSpPr>
          <p:cNvPr id="3084" name="Line 10"/>
          <p:cNvSpPr>
            <a:spLocks noChangeShapeType="1"/>
          </p:cNvSpPr>
          <p:nvPr/>
        </p:nvSpPr>
        <p:spPr bwMode="auto">
          <a:xfrm>
            <a:off x="3290888" y="5105400"/>
            <a:ext cx="4572000" cy="0"/>
          </a:xfrm>
          <a:prstGeom prst="line">
            <a:avLst/>
          </a:prstGeom>
          <a:noFill/>
          <a:ln w="9525">
            <a:solidFill>
              <a:schemeClr val="tx1"/>
            </a:solidFill>
            <a:round/>
            <a:headEnd/>
            <a:tailEnd/>
          </a:ln>
        </p:spPr>
        <p:txBody>
          <a:bodyPr/>
          <a:lstStyle/>
          <a:p>
            <a:endParaRPr lang="en-US"/>
          </a:p>
        </p:txBody>
      </p:sp>
      <p:graphicFrame>
        <p:nvGraphicFramePr>
          <p:cNvPr id="17" name="Object 4"/>
          <p:cNvGraphicFramePr>
            <a:graphicFrameLocks noChangeAspect="1"/>
          </p:cNvGraphicFramePr>
          <p:nvPr/>
        </p:nvGraphicFramePr>
        <p:xfrm>
          <a:off x="4311650" y="3298825"/>
          <a:ext cx="4048125" cy="1811338"/>
        </p:xfrm>
        <a:graphic>
          <a:graphicData uri="http://schemas.openxmlformats.org/drawingml/2006/chart">
            <c:chart xmlns:c="http://schemas.openxmlformats.org/drawingml/2006/chart" xmlns:r="http://schemas.openxmlformats.org/officeDocument/2006/relationships" r:id="rId11"/>
          </a:graphicData>
        </a:graphic>
      </p:graphicFrame>
      <p:sp>
        <p:nvSpPr>
          <p:cNvPr id="14" name="Text Box 8"/>
          <p:cNvSpPr txBox="1">
            <a:spLocks noChangeArrowheads="1"/>
          </p:cNvSpPr>
          <p:nvPr/>
        </p:nvSpPr>
        <p:spPr bwMode="auto">
          <a:xfrm>
            <a:off x="381000" y="3352800"/>
            <a:ext cx="1905000" cy="1200329"/>
          </a:xfrm>
          <a:prstGeom prst="rect">
            <a:avLst/>
          </a:prstGeom>
          <a:noFill/>
          <a:ln w="9525">
            <a:noFill/>
            <a:miter lim="800000"/>
            <a:headEnd/>
            <a:tailEnd/>
          </a:ln>
        </p:spPr>
        <p:txBody>
          <a:bodyPr>
            <a:spAutoFit/>
          </a:bodyPr>
          <a:lstStyle/>
          <a:p>
            <a:pPr eaLnBrk="0" hangingPunct="0">
              <a:spcBef>
                <a:spcPct val="50000"/>
              </a:spcBef>
            </a:pPr>
            <a:r>
              <a:rPr lang="en-US" sz="2400">
                <a:solidFill>
                  <a:srgbClr val="DD0A0A"/>
                </a:solidFill>
                <a:latin typeface="Calibri" pitchFamily="34" charset="0"/>
              </a:rPr>
              <a:t>Observed biomarker (samples)</a:t>
            </a:r>
          </a:p>
        </p:txBody>
      </p:sp>
      <p:sp>
        <p:nvSpPr>
          <p:cNvPr id="16" name="Slide Number Placeholder 15"/>
          <p:cNvSpPr>
            <a:spLocks noGrp="1"/>
          </p:cNvSpPr>
          <p:nvPr>
            <p:ph type="sldNum" sz="quarter" idx="16"/>
          </p:nvPr>
        </p:nvSpPr>
        <p:spPr/>
        <p:txBody>
          <a:bodyPr>
            <a:normAutofit fontScale="85000" lnSpcReduction="20000"/>
          </a:bodyPr>
          <a:lstStyle/>
          <a:p>
            <a:pPr>
              <a:defRPr/>
            </a:pPr>
            <a:fld id="{15BA1BB6-84BA-4469-A3C0-B98913BA4E71}"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hidden"/>
                                      </p:to>
                                    </p:set>
                                  </p:childTnLst>
                                </p:cTn>
                              </p:par>
                              <p:par>
                                <p:cTn id="7" presetID="7" presetClass="emph" presetSubtype="2" fill="hold" nodeType="withEffect">
                                  <p:stCondLst>
                                    <p:cond delay="0"/>
                                  </p:stCondLst>
                                  <p:childTnLst>
                                    <p:animClr clrSpc="rgb" dir="cw">
                                      <p:cBhvr>
                                        <p:cTn id="8" dur="500" fill="hold"/>
                                        <p:tgtEl>
                                          <p:spTgt spid="26634"/>
                                        </p:tgtEl>
                                        <p:attrNameLst>
                                          <p:attrName>stroke.color</p:attrName>
                                        </p:attrNameLst>
                                      </p:cBhvr>
                                      <p:to>
                                        <a:srgbClr val="E93825"/>
                                      </p:to>
                                    </p:animClr>
                                    <p:set>
                                      <p:cBhvr>
                                        <p:cTn id="9" dur="500" fill="hold"/>
                                        <p:tgtEl>
                                          <p:spTgt spid="26634"/>
                                        </p:tgtEl>
                                        <p:attrNameLst>
                                          <p:attrName>stroke.on</p:attrName>
                                        </p:attrNameLst>
                                      </p:cBhvr>
                                      <p:to>
                                        <p:strVal val="tru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ntr" presetSubtype="0" fill="hold" grpId="2"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0" nodeType="clickEffect">
                                  <p:stCondLst>
                                    <p:cond delay="0"/>
                                  </p:stCondLst>
                                  <p:childTnLst>
                                    <p:animMotion origin="layout" path="M -1.94444E-6 -2.96296E-6 L -0.07621 -2.96296E-6 " pathEditMode="relative" rAng="0" ptsTypes="AA">
                                      <p:cBhvr>
                                        <p:cTn id="19" dur="2000" fill="hold"/>
                                        <p:tgtEl>
                                          <p:spTgt spid="17"/>
                                        </p:tgtEl>
                                        <p:attrNameLst>
                                          <p:attrName>ppt_x</p:attrName>
                                          <p:attrName>ppt_y</p:attrName>
                                        </p:attrNameLst>
                                      </p:cBhvr>
                                      <p:rCtr x="-38" y="0"/>
                                    </p:animMotion>
                                  </p:childTnLst>
                                </p:cTn>
                              </p:par>
                              <p:par>
                                <p:cTn id="20" presetID="6" presetClass="emph" presetSubtype="0" fill="hold" grpId="1" nodeType="withEffect">
                                  <p:stCondLst>
                                    <p:cond delay="0"/>
                                  </p:stCondLst>
                                  <p:childTnLst>
                                    <p:animScale>
                                      <p:cBhvr>
                                        <p:cTn id="21" dur="2000" fill="hold"/>
                                        <p:tgtEl>
                                          <p:spTgt spid="17"/>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6633" grpId="0"/>
      <p:bldGraphic spid="17" grpId="0">
        <p:bldAsOne/>
      </p:bldGraphic>
      <p:bldGraphic spid="17" grpId="1">
        <p:bldAsOne/>
      </p:bldGraphic>
      <p:bldGraphic spid="17" grpId="2">
        <p:bldAsOne/>
      </p:bldGraphic>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In Memory of My Friend </a:t>
            </a:r>
            <a:br>
              <a:rPr lang="en-US" dirty="0" smtClean="0"/>
            </a:br>
            <a:r>
              <a:rPr lang="en-US" dirty="0" err="1" smtClean="0"/>
              <a:t>Sholom</a:t>
            </a:r>
            <a:r>
              <a:rPr lang="en-US" dirty="0" smtClean="0"/>
              <a:t> </a:t>
            </a:r>
            <a:r>
              <a:rPr lang="en-US" dirty="0" err="1" smtClean="0"/>
              <a:t>Wacholder</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1AD4E094-EF30-49ED-9977-E253E6AB968B}" type="slidenum">
              <a:rPr lang="en-US" smtClean="0"/>
              <a:pPr>
                <a:defRPr/>
              </a:pPr>
              <a:t>2</a:t>
            </a:fld>
            <a:endParaRPr lang="en-US"/>
          </a:p>
        </p:txBody>
      </p:sp>
      <p:sp>
        <p:nvSpPr>
          <p:cNvPr id="9" name="Content Placeholder 8"/>
          <p:cNvSpPr>
            <a:spLocks noGrp="1"/>
          </p:cNvSpPr>
          <p:nvPr>
            <p:ph sz="quarter" idx="1"/>
          </p:nvPr>
        </p:nvSpPr>
        <p:spPr/>
        <p:txBody>
          <a:bodyPr/>
          <a:lstStyle/>
          <a:p>
            <a:r>
              <a:rPr lang="en-US" dirty="0"/>
              <a:t>“I never feel I truly understand something if I can’t explain it to someone else, orally or in writing,” </a:t>
            </a:r>
          </a:p>
        </p:txBody>
      </p:sp>
      <p:pic>
        <p:nvPicPr>
          <p:cNvPr id="4" name="Picture 3"/>
          <p:cNvPicPr>
            <a:picLocks noChangeAspect="1"/>
          </p:cNvPicPr>
          <p:nvPr/>
        </p:nvPicPr>
        <p:blipFill>
          <a:blip r:embed="rId2"/>
          <a:stretch>
            <a:fillRect/>
          </a:stretch>
        </p:blipFill>
        <p:spPr>
          <a:xfrm>
            <a:off x="614019" y="3363577"/>
            <a:ext cx="3200594" cy="2784147"/>
          </a:xfrm>
          <a:prstGeom prst="rect">
            <a:avLst/>
          </a:prstGeom>
        </p:spPr>
      </p:pic>
    </p:spTree>
    <p:extLst>
      <p:ext uri="{BB962C8B-B14F-4D97-AF65-F5344CB8AC3E}">
        <p14:creationId xmlns:p14="http://schemas.microsoft.com/office/powerpoint/2010/main" val="30596212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28600" y="838200"/>
          <a:ext cx="9753600" cy="5294313"/>
        </p:xfrm>
        <a:graphic>
          <a:graphicData uri="http://schemas.openxmlformats.org/presentationml/2006/ole">
            <mc:AlternateContent xmlns:mc="http://schemas.openxmlformats.org/markup-compatibility/2006">
              <mc:Choice xmlns:v="urn:schemas-microsoft-com:vml" Requires="v">
                <p:oleObj spid="_x0000_s326712" name="Chart" r:id="rId5" imgW="11250000" imgH="6108840" progId="Excel.Sheet.8">
                  <p:embed/>
                </p:oleObj>
              </mc:Choice>
              <mc:Fallback>
                <p:oleObj name="Chart" r:id="rId5" imgW="11250000" imgH="610884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97536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0" name="Rectangle 3"/>
          <p:cNvSpPr>
            <a:spLocks noGrp="1" noChangeArrowheads="1"/>
          </p:cNvSpPr>
          <p:nvPr>
            <p:ph type="title"/>
          </p:nvPr>
        </p:nvSpPr>
        <p:spPr>
          <a:xfrm>
            <a:off x="457200" y="122238"/>
            <a:ext cx="7543800" cy="984250"/>
          </a:xfrm>
          <a:noFill/>
        </p:spPr>
        <p:txBody>
          <a:bodyPr/>
          <a:lstStyle/>
          <a:p>
            <a:r>
              <a:rPr lang="en-US" sz="2800" dirty="0" smtClean="0">
                <a:solidFill>
                  <a:srgbClr val="0000AC"/>
                </a:solidFill>
                <a:latin typeface="Calibri" pitchFamily="34" charset="0"/>
              </a:rPr>
              <a:t>Why is this a problem?</a:t>
            </a:r>
            <a:r>
              <a:rPr lang="en-US" sz="2600" dirty="0" smtClean="0">
                <a:solidFill>
                  <a:srgbClr val="0000AC"/>
                </a:solidFill>
                <a:latin typeface="Calibri" pitchFamily="34" charset="0"/>
              </a:rPr>
              <a:t/>
            </a:r>
            <a:br>
              <a:rPr lang="en-US" sz="2600" dirty="0" smtClean="0">
                <a:solidFill>
                  <a:srgbClr val="0000AC"/>
                </a:solidFill>
                <a:latin typeface="Calibri" pitchFamily="34" charset="0"/>
              </a:rPr>
            </a:br>
            <a:r>
              <a:rPr lang="en-US" sz="2600" dirty="0" smtClean="0">
                <a:solidFill>
                  <a:srgbClr val="0000AC"/>
                </a:solidFill>
                <a:latin typeface="Calibri" pitchFamily="34" charset="0"/>
              </a:rPr>
              <a:t>C</a:t>
            </a:r>
            <a:r>
              <a:rPr lang="en-US" sz="2400" dirty="0" smtClean="0">
                <a:solidFill>
                  <a:srgbClr val="0000AC"/>
                </a:solidFill>
                <a:latin typeface="Calibri" pitchFamily="34" charset="0"/>
              </a:rPr>
              <a:t>omparisons of PCBs in cases and controls</a:t>
            </a:r>
          </a:p>
        </p:txBody>
      </p:sp>
      <p:sp>
        <p:nvSpPr>
          <p:cNvPr id="4101" name="Line 4"/>
          <p:cNvSpPr>
            <a:spLocks noChangeShapeType="1"/>
          </p:cNvSpPr>
          <p:nvPr/>
        </p:nvSpPr>
        <p:spPr bwMode="auto">
          <a:xfrm>
            <a:off x="4114800" y="1143000"/>
            <a:ext cx="0" cy="4800600"/>
          </a:xfrm>
          <a:prstGeom prst="line">
            <a:avLst/>
          </a:prstGeom>
          <a:noFill/>
          <a:ln w="9525">
            <a:solidFill>
              <a:schemeClr val="tx1"/>
            </a:solidFill>
            <a:prstDash val="dash"/>
            <a:round/>
            <a:headEnd/>
            <a:tailEnd/>
          </a:ln>
        </p:spPr>
        <p:txBody>
          <a:bodyPr/>
          <a:lstStyle/>
          <a:p>
            <a:endParaRPr lang="en-US"/>
          </a:p>
        </p:txBody>
      </p:sp>
      <p:sp>
        <p:nvSpPr>
          <p:cNvPr id="4102" name="Line 5"/>
          <p:cNvSpPr>
            <a:spLocks noChangeShapeType="1"/>
          </p:cNvSpPr>
          <p:nvPr/>
        </p:nvSpPr>
        <p:spPr bwMode="auto">
          <a:xfrm>
            <a:off x="5105400" y="1143000"/>
            <a:ext cx="0" cy="4800600"/>
          </a:xfrm>
          <a:prstGeom prst="line">
            <a:avLst/>
          </a:prstGeom>
          <a:noFill/>
          <a:ln w="9525">
            <a:solidFill>
              <a:schemeClr val="tx1"/>
            </a:solidFill>
            <a:prstDash val="dash"/>
            <a:round/>
            <a:headEnd/>
            <a:tailEnd/>
          </a:ln>
        </p:spPr>
        <p:txBody>
          <a:bodyPr/>
          <a:lstStyle/>
          <a:p>
            <a:endParaRPr lang="en-US"/>
          </a:p>
        </p:txBody>
      </p:sp>
      <p:sp>
        <p:nvSpPr>
          <p:cNvPr id="4103" name="Text Box 6"/>
          <p:cNvSpPr txBox="1">
            <a:spLocks noChangeArrowheads="1"/>
          </p:cNvSpPr>
          <p:nvPr/>
        </p:nvSpPr>
        <p:spPr bwMode="auto">
          <a:xfrm>
            <a:off x="990599" y="6324600"/>
            <a:ext cx="2522145" cy="369332"/>
          </a:xfrm>
          <a:prstGeom prst="rect">
            <a:avLst/>
          </a:prstGeom>
          <a:noFill/>
          <a:ln w="9525">
            <a:solidFill>
              <a:schemeClr val="bg2"/>
            </a:solidFill>
            <a:miter lim="800000"/>
            <a:headEnd/>
            <a:tailEnd/>
          </a:ln>
        </p:spPr>
        <p:txBody>
          <a:bodyPr wrap="square">
            <a:spAutoFit/>
          </a:bodyPr>
          <a:lstStyle/>
          <a:p>
            <a:pPr>
              <a:spcBef>
                <a:spcPct val="50000"/>
              </a:spcBef>
            </a:pPr>
            <a:r>
              <a:rPr lang="en-US" dirty="0">
                <a:latin typeface="Calibri" pitchFamily="34" charset="0"/>
              </a:rPr>
              <a:t>Controls—mean </a:t>
            </a:r>
            <a:r>
              <a:rPr lang="en-US" dirty="0" smtClean="0">
                <a:latin typeface="Calibri" pitchFamily="34" charset="0"/>
              </a:rPr>
              <a:t>PCB</a:t>
            </a:r>
            <a:endParaRPr lang="en-US" dirty="0">
              <a:latin typeface="Calibri" pitchFamily="34" charset="0"/>
            </a:endParaRPr>
          </a:p>
        </p:txBody>
      </p:sp>
      <p:sp>
        <p:nvSpPr>
          <p:cNvPr id="4104" name="Line 7"/>
          <p:cNvSpPr>
            <a:spLocks noChangeShapeType="1"/>
          </p:cNvSpPr>
          <p:nvPr/>
        </p:nvSpPr>
        <p:spPr bwMode="auto">
          <a:xfrm flipV="1">
            <a:off x="2133600" y="5943600"/>
            <a:ext cx="1905000" cy="381000"/>
          </a:xfrm>
          <a:prstGeom prst="line">
            <a:avLst/>
          </a:prstGeom>
          <a:noFill/>
          <a:ln w="28575">
            <a:solidFill>
              <a:srgbClr val="FF3300"/>
            </a:solidFill>
            <a:round/>
            <a:headEnd/>
            <a:tailEnd type="triangle" w="med" len="med"/>
          </a:ln>
        </p:spPr>
        <p:txBody>
          <a:bodyPr/>
          <a:lstStyle/>
          <a:p>
            <a:endParaRPr lang="en-US"/>
          </a:p>
        </p:txBody>
      </p:sp>
      <p:sp>
        <p:nvSpPr>
          <p:cNvPr id="4105" name="Text Box 8"/>
          <p:cNvSpPr txBox="1">
            <a:spLocks noChangeArrowheads="1"/>
          </p:cNvSpPr>
          <p:nvPr/>
        </p:nvSpPr>
        <p:spPr bwMode="auto">
          <a:xfrm>
            <a:off x="6477000" y="6329363"/>
            <a:ext cx="2286000" cy="376237"/>
          </a:xfrm>
          <a:prstGeom prst="rect">
            <a:avLst/>
          </a:prstGeom>
          <a:noFill/>
          <a:ln w="9525">
            <a:solidFill>
              <a:schemeClr val="bg2"/>
            </a:solidFill>
            <a:miter lim="800000"/>
            <a:headEnd/>
            <a:tailEnd/>
          </a:ln>
        </p:spPr>
        <p:txBody>
          <a:bodyPr>
            <a:spAutoFit/>
          </a:bodyPr>
          <a:lstStyle/>
          <a:p>
            <a:pPr>
              <a:spcBef>
                <a:spcPct val="50000"/>
              </a:spcBef>
            </a:pPr>
            <a:r>
              <a:rPr lang="en-US" dirty="0">
                <a:latin typeface="Calibri" pitchFamily="34" charset="0"/>
              </a:rPr>
              <a:t>Cases—mean </a:t>
            </a:r>
            <a:r>
              <a:rPr lang="en-US" dirty="0" smtClean="0">
                <a:latin typeface="Calibri" pitchFamily="34" charset="0"/>
              </a:rPr>
              <a:t>PCB</a:t>
            </a:r>
            <a:endParaRPr lang="en-US" dirty="0">
              <a:latin typeface="Calibri" pitchFamily="34" charset="0"/>
            </a:endParaRPr>
          </a:p>
        </p:txBody>
      </p:sp>
      <p:sp>
        <p:nvSpPr>
          <p:cNvPr id="4106" name="Line 9"/>
          <p:cNvSpPr>
            <a:spLocks noChangeShapeType="1"/>
          </p:cNvSpPr>
          <p:nvPr/>
        </p:nvSpPr>
        <p:spPr bwMode="auto">
          <a:xfrm flipH="1" flipV="1">
            <a:off x="5029200" y="5943600"/>
            <a:ext cx="1981200" cy="381000"/>
          </a:xfrm>
          <a:prstGeom prst="line">
            <a:avLst/>
          </a:prstGeom>
          <a:noFill/>
          <a:ln w="28575">
            <a:solidFill>
              <a:srgbClr val="FF3300"/>
            </a:solidFill>
            <a:round/>
            <a:headEnd/>
            <a:tailEnd type="triangle" w="med" len="med"/>
          </a:ln>
        </p:spPr>
        <p:txBody>
          <a:bodyPr/>
          <a:lstStyle/>
          <a:p>
            <a:endParaRPr lang="en-US"/>
          </a:p>
        </p:txBody>
      </p:sp>
      <p:sp>
        <p:nvSpPr>
          <p:cNvPr id="4107" name="Line 10"/>
          <p:cNvSpPr>
            <a:spLocks noChangeShapeType="1"/>
          </p:cNvSpPr>
          <p:nvPr/>
        </p:nvSpPr>
        <p:spPr bwMode="auto">
          <a:xfrm>
            <a:off x="4176713" y="1676400"/>
            <a:ext cx="914400" cy="0"/>
          </a:xfrm>
          <a:prstGeom prst="line">
            <a:avLst/>
          </a:prstGeom>
          <a:noFill/>
          <a:ln w="38100">
            <a:solidFill>
              <a:srgbClr val="FF3300"/>
            </a:solidFill>
            <a:round/>
            <a:headEnd type="arrow" w="med" len="med"/>
            <a:tailEnd type="arrow" w="med" len="med"/>
          </a:ln>
        </p:spPr>
        <p:txBody>
          <a:bodyPr/>
          <a:lstStyle/>
          <a:p>
            <a:endParaRPr lang="en-US"/>
          </a:p>
        </p:txBody>
      </p:sp>
      <p:sp>
        <p:nvSpPr>
          <p:cNvPr id="4108" name="Text Box 11"/>
          <p:cNvSpPr txBox="1">
            <a:spLocks noChangeArrowheads="1"/>
          </p:cNvSpPr>
          <p:nvPr/>
        </p:nvSpPr>
        <p:spPr bwMode="auto">
          <a:xfrm>
            <a:off x="1981200" y="1295400"/>
            <a:ext cx="1295400" cy="369332"/>
          </a:xfrm>
          <a:prstGeom prst="rect">
            <a:avLst/>
          </a:prstGeom>
          <a:solidFill>
            <a:schemeClr val="bg1"/>
          </a:solidFill>
          <a:ln w="28575">
            <a:solidFill>
              <a:schemeClr val="bg2"/>
            </a:solidFill>
            <a:miter lim="800000"/>
            <a:headEnd/>
            <a:tailEnd/>
          </a:ln>
        </p:spPr>
        <p:txBody>
          <a:bodyPr>
            <a:spAutoFit/>
          </a:bodyPr>
          <a:lstStyle/>
          <a:p>
            <a:pPr>
              <a:spcBef>
                <a:spcPct val="50000"/>
              </a:spcBef>
            </a:pPr>
            <a:r>
              <a:rPr lang="en-US" dirty="0">
                <a:latin typeface="Calibri" pitchFamily="34" charset="0"/>
              </a:rPr>
              <a:t>Effect size</a:t>
            </a:r>
          </a:p>
        </p:txBody>
      </p:sp>
      <p:sp>
        <p:nvSpPr>
          <p:cNvPr id="4109" name="Line 12"/>
          <p:cNvSpPr>
            <a:spLocks noChangeShapeType="1"/>
          </p:cNvSpPr>
          <p:nvPr/>
        </p:nvSpPr>
        <p:spPr bwMode="auto">
          <a:xfrm>
            <a:off x="3276600" y="1447800"/>
            <a:ext cx="1143000" cy="228600"/>
          </a:xfrm>
          <a:prstGeom prst="line">
            <a:avLst/>
          </a:prstGeom>
          <a:noFill/>
          <a:ln w="9525">
            <a:solidFill>
              <a:schemeClr val="tx1"/>
            </a:solidFill>
            <a:round/>
            <a:headEnd/>
            <a:tailEnd/>
          </a:ln>
        </p:spPr>
        <p:txBody>
          <a:bodyPr/>
          <a:lstStyle/>
          <a:p>
            <a:endParaRPr lang="en-US"/>
          </a:p>
        </p:txBody>
      </p:sp>
      <p:sp>
        <p:nvSpPr>
          <p:cNvPr id="4113" name="Line 16"/>
          <p:cNvSpPr>
            <a:spLocks noChangeShapeType="1"/>
          </p:cNvSpPr>
          <p:nvPr/>
        </p:nvSpPr>
        <p:spPr bwMode="auto">
          <a:xfrm flipV="1">
            <a:off x="3200400" y="2514600"/>
            <a:ext cx="0" cy="3429000"/>
          </a:xfrm>
          <a:prstGeom prst="line">
            <a:avLst/>
          </a:prstGeom>
          <a:noFill/>
          <a:ln w="38100">
            <a:solidFill>
              <a:schemeClr val="tx1"/>
            </a:solidFill>
            <a:round/>
            <a:headEnd/>
            <a:tailEnd/>
          </a:ln>
        </p:spPr>
        <p:txBody>
          <a:bodyPr/>
          <a:lstStyle/>
          <a:p>
            <a:endParaRPr lang="en-US"/>
          </a:p>
        </p:txBody>
      </p:sp>
      <p:sp>
        <p:nvSpPr>
          <p:cNvPr id="4114" name="Text Box 17"/>
          <p:cNvSpPr txBox="1">
            <a:spLocks noChangeArrowheads="1"/>
          </p:cNvSpPr>
          <p:nvPr/>
        </p:nvSpPr>
        <p:spPr bwMode="auto">
          <a:xfrm>
            <a:off x="2209800" y="3262313"/>
            <a:ext cx="762000" cy="369332"/>
          </a:xfrm>
          <a:prstGeom prst="rect">
            <a:avLst/>
          </a:prstGeom>
          <a:solidFill>
            <a:schemeClr val="bg1"/>
          </a:solidFill>
          <a:ln w="28575">
            <a:solidFill>
              <a:schemeClr val="bg2"/>
            </a:solidFill>
            <a:miter lim="800000"/>
            <a:headEnd/>
            <a:tailEnd/>
          </a:ln>
        </p:spPr>
        <p:txBody>
          <a:bodyPr>
            <a:spAutoFit/>
          </a:bodyPr>
          <a:lstStyle/>
          <a:p>
            <a:pPr>
              <a:spcBef>
                <a:spcPct val="50000"/>
              </a:spcBef>
            </a:pPr>
            <a:r>
              <a:rPr lang="en-US" dirty="0">
                <a:latin typeface="Calibri" pitchFamily="34" charset="0"/>
              </a:rPr>
              <a:t>LOD</a:t>
            </a:r>
          </a:p>
        </p:txBody>
      </p:sp>
      <p:sp>
        <p:nvSpPr>
          <p:cNvPr id="4115" name="Line 18"/>
          <p:cNvSpPr>
            <a:spLocks noChangeShapeType="1"/>
          </p:cNvSpPr>
          <p:nvPr/>
        </p:nvSpPr>
        <p:spPr bwMode="auto">
          <a:xfrm>
            <a:off x="2590800" y="3657600"/>
            <a:ext cx="609600" cy="381000"/>
          </a:xfrm>
          <a:prstGeom prst="line">
            <a:avLst/>
          </a:prstGeom>
          <a:noFill/>
          <a:ln w="9525">
            <a:solidFill>
              <a:schemeClr val="tx1"/>
            </a:solidFill>
            <a:round/>
            <a:headEnd/>
            <a:tailEnd/>
          </a:ln>
        </p:spPr>
        <p:txBody>
          <a:bodyPr/>
          <a:lstStyle/>
          <a:p>
            <a:endParaRPr lang="en-US"/>
          </a:p>
        </p:txBody>
      </p:sp>
      <p:sp>
        <p:nvSpPr>
          <p:cNvPr id="4116" name="Text Box 11"/>
          <p:cNvSpPr txBox="1">
            <a:spLocks noChangeArrowheads="1"/>
          </p:cNvSpPr>
          <p:nvPr/>
        </p:nvSpPr>
        <p:spPr bwMode="auto">
          <a:xfrm>
            <a:off x="1550988" y="2416175"/>
            <a:ext cx="931862" cy="369888"/>
          </a:xfrm>
          <a:prstGeom prst="rect">
            <a:avLst/>
          </a:prstGeom>
          <a:solidFill>
            <a:schemeClr val="bg1"/>
          </a:solidFill>
          <a:ln w="28575">
            <a:solidFill>
              <a:schemeClr val="bg2"/>
            </a:solidFill>
            <a:miter lim="800000"/>
            <a:headEnd/>
            <a:tailEnd/>
          </a:ln>
        </p:spPr>
        <p:txBody>
          <a:bodyPr>
            <a:spAutoFit/>
          </a:bodyPr>
          <a:lstStyle/>
          <a:p>
            <a:pPr>
              <a:spcBef>
                <a:spcPct val="50000"/>
              </a:spcBef>
            </a:pPr>
            <a:r>
              <a:rPr lang="en-US" dirty="0">
                <a:latin typeface="Calibri" pitchFamily="34" charset="0"/>
              </a:rPr>
              <a:t>Blanks</a:t>
            </a:r>
          </a:p>
        </p:txBody>
      </p:sp>
      <p:sp>
        <p:nvSpPr>
          <p:cNvPr id="4117" name="Line 18"/>
          <p:cNvSpPr>
            <a:spLocks noChangeShapeType="1"/>
          </p:cNvSpPr>
          <p:nvPr/>
        </p:nvSpPr>
        <p:spPr bwMode="auto">
          <a:xfrm flipV="1">
            <a:off x="1317625" y="2801938"/>
            <a:ext cx="690563" cy="327025"/>
          </a:xfrm>
          <a:prstGeom prst="line">
            <a:avLst/>
          </a:prstGeom>
          <a:noFill/>
          <a:ln w="9525">
            <a:solidFill>
              <a:schemeClr val="tx1"/>
            </a:solidFill>
            <a:round/>
            <a:headEnd/>
            <a:tailEnd/>
          </a:ln>
        </p:spPr>
        <p:txBody>
          <a:bodyPr/>
          <a:lstStyle/>
          <a:p>
            <a:endParaRPr lang="en-US"/>
          </a:p>
        </p:txBody>
      </p:sp>
      <p:sp>
        <p:nvSpPr>
          <p:cNvPr id="21" name="Rectangle 20"/>
          <p:cNvSpPr/>
          <p:nvPr/>
        </p:nvSpPr>
        <p:spPr>
          <a:xfrm>
            <a:off x="0" y="860425"/>
            <a:ext cx="3810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20</a:t>
            </a:fld>
            <a:endParaRPr lang="en-US"/>
          </a:p>
        </p:txBody>
      </p:sp>
      <p:graphicFrame>
        <p:nvGraphicFramePr>
          <p:cNvPr id="4099" name="Object 3"/>
          <p:cNvGraphicFramePr>
            <a:graphicFrameLocks noChangeAspect="1"/>
          </p:cNvGraphicFramePr>
          <p:nvPr/>
        </p:nvGraphicFramePr>
        <p:xfrm>
          <a:off x="-2646923" y="1727455"/>
          <a:ext cx="8763001" cy="5305425"/>
        </p:xfrm>
        <a:graphic>
          <a:graphicData uri="http://schemas.openxmlformats.org/presentationml/2006/ole">
            <mc:AlternateContent xmlns:mc="http://schemas.openxmlformats.org/markup-compatibility/2006">
              <mc:Choice xmlns:v="urn:schemas-microsoft-com:vml" Requires="v">
                <p:oleObj spid="_x0000_s326713" name="Worksheet" r:id="rId8" imgW="8763179" imgH="5305246" progId="Excel.Sheet.8">
                  <p:embed/>
                </p:oleObj>
              </mc:Choice>
              <mc:Fallback>
                <p:oleObj name="Worksheet" r:id="rId8" imgW="8763179" imgH="5305246"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6923" y="1727455"/>
                        <a:ext cx="8763001" cy="530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190123" y="914400"/>
            <a:ext cx="697117" cy="515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solidFill>
                  <a:srgbClr val="0000AC"/>
                </a:solidFill>
              </a:rPr>
              <a:t>Approaches for LOD/ missing data</a:t>
            </a:r>
          </a:p>
        </p:txBody>
      </p:sp>
      <p:sp>
        <p:nvSpPr>
          <p:cNvPr id="34819" name="Rectangle 3"/>
          <p:cNvSpPr>
            <a:spLocks noGrp="1" noChangeArrowheads="1"/>
          </p:cNvSpPr>
          <p:nvPr>
            <p:ph sz="quarter" idx="1"/>
          </p:nvPr>
        </p:nvSpPr>
        <p:spPr/>
        <p:txBody>
          <a:bodyPr>
            <a:normAutofit lnSpcReduction="10000"/>
          </a:bodyPr>
          <a:lstStyle/>
          <a:p>
            <a:r>
              <a:rPr lang="en-US" dirty="0" smtClean="0"/>
              <a:t>Simplest approach is substitution </a:t>
            </a:r>
          </a:p>
          <a:p>
            <a:pPr lvl="1"/>
            <a:r>
              <a:rPr lang="en-US" dirty="0" smtClean="0"/>
              <a:t>Under certain circumstances yield minimal bias    </a:t>
            </a:r>
          </a:p>
          <a:p>
            <a:pPr lvl="1"/>
            <a:r>
              <a:rPr lang="en-US" dirty="0" smtClean="0"/>
              <a:t>Conventionally, values below the LOD are usually </a:t>
            </a:r>
          </a:p>
          <a:p>
            <a:pPr lvl="2">
              <a:buNone/>
            </a:pPr>
            <a:r>
              <a:rPr lang="en-US" dirty="0" smtClean="0"/>
              <a:t>	1. </a:t>
            </a:r>
            <a:r>
              <a:rPr lang="en-US" dirty="0" smtClean="0">
                <a:solidFill>
                  <a:srgbClr val="C00000"/>
                </a:solidFill>
              </a:rPr>
              <a:t>replaced</a:t>
            </a:r>
            <a:r>
              <a:rPr lang="en-US" dirty="0" smtClean="0"/>
              <a:t> by </a:t>
            </a:r>
            <a:r>
              <a:rPr lang="en-US" dirty="0" smtClean="0">
                <a:solidFill>
                  <a:schemeClr val="accent2"/>
                </a:solidFill>
              </a:rPr>
              <a:t>zero,</a:t>
            </a:r>
            <a:r>
              <a:rPr lang="en-US" dirty="0" smtClean="0"/>
              <a:t> </a:t>
            </a:r>
            <a:r>
              <a:rPr lang="en-US" dirty="0" smtClean="0">
                <a:solidFill>
                  <a:schemeClr val="accent2"/>
                </a:solidFill>
              </a:rPr>
              <a:t>LOD,</a:t>
            </a:r>
            <a:r>
              <a:rPr lang="en-US" dirty="0" smtClean="0"/>
              <a:t> </a:t>
            </a:r>
            <a:r>
              <a:rPr lang="en-US" dirty="0" smtClean="0">
                <a:solidFill>
                  <a:schemeClr val="accent2"/>
                </a:solidFill>
              </a:rPr>
              <a:t>LOD/2, LOD/</a:t>
            </a:r>
            <a:r>
              <a:rPr lang="en-US" dirty="0" smtClean="0">
                <a:solidFill>
                  <a:schemeClr val="accent2"/>
                </a:solidFill>
                <a:cs typeface="Arial" charset="0"/>
              </a:rPr>
              <a:t>√2</a:t>
            </a:r>
            <a:endParaRPr lang="en-US" dirty="0" smtClean="0">
              <a:cs typeface="Arial" charset="0"/>
            </a:endParaRPr>
          </a:p>
          <a:p>
            <a:pPr lvl="2">
              <a:buNone/>
            </a:pPr>
            <a:r>
              <a:rPr lang="en-US" dirty="0" smtClean="0">
                <a:cs typeface="Arial" charset="0"/>
              </a:rPr>
              <a:t>	2. </a:t>
            </a:r>
            <a:r>
              <a:rPr lang="en-US" dirty="0" smtClean="0">
                <a:solidFill>
                  <a:srgbClr val="C00000"/>
                </a:solidFill>
                <a:cs typeface="Arial" charset="0"/>
              </a:rPr>
              <a:t>excluded </a:t>
            </a:r>
          </a:p>
          <a:p>
            <a:pPr lvl="2">
              <a:buNone/>
            </a:pPr>
            <a:r>
              <a:rPr lang="en-US" dirty="0" smtClean="0">
                <a:cs typeface="Arial" charset="0"/>
              </a:rPr>
              <a:t>	3. </a:t>
            </a:r>
            <a:r>
              <a:rPr lang="en-US" dirty="0" smtClean="0">
                <a:solidFill>
                  <a:srgbClr val="C00000"/>
                </a:solidFill>
                <a:cs typeface="Arial" charset="0"/>
              </a:rPr>
              <a:t>retained</a:t>
            </a:r>
            <a:endParaRPr lang="en-US" dirty="0" smtClean="0">
              <a:solidFill>
                <a:srgbClr val="C00000"/>
              </a:solidFill>
            </a:endParaRPr>
          </a:p>
          <a:p>
            <a:pPr lvl="2">
              <a:buFont typeface="Arial" charset="0"/>
              <a:buNone/>
            </a:pPr>
            <a:endParaRPr lang="en-US" dirty="0" smtClean="0">
              <a:cs typeface="Arial" charset="0"/>
            </a:endParaRPr>
          </a:p>
          <a:p>
            <a:r>
              <a:rPr lang="en-US" dirty="0" smtClean="0"/>
              <a:t>Model based approaches</a:t>
            </a:r>
          </a:p>
          <a:p>
            <a:pPr lvl="1"/>
            <a:r>
              <a:rPr lang="en-US" dirty="0" smtClean="0"/>
              <a:t>Likelihood models </a:t>
            </a:r>
            <a:r>
              <a:rPr lang="en-US" sz="1800" dirty="0" smtClean="0"/>
              <a:t>(Perkins et al., AJE 2007)</a:t>
            </a:r>
          </a:p>
          <a:p>
            <a:pPr lvl="1"/>
            <a:r>
              <a:rPr lang="en-US" dirty="0" smtClean="0"/>
              <a:t>Multiple imputation </a:t>
            </a:r>
            <a:r>
              <a:rPr lang="en-US" sz="1800" dirty="0" smtClean="0"/>
              <a:t>(</a:t>
            </a:r>
            <a:r>
              <a:rPr lang="en-US" sz="1800" dirty="0" err="1" smtClean="0"/>
              <a:t>Harel</a:t>
            </a:r>
            <a:r>
              <a:rPr lang="en-US" sz="1800" dirty="0" smtClean="0"/>
              <a:t> et al., Epidemiology 2010)</a:t>
            </a:r>
          </a:p>
          <a:p>
            <a:endParaRPr lang="en-US" dirty="0" smtClean="0"/>
          </a:p>
        </p:txBody>
      </p:sp>
      <p:sp>
        <p:nvSpPr>
          <p:cNvPr id="34820" name="Rectangle 4"/>
          <p:cNvSpPr>
            <a:spLocks noChangeArrowheads="1"/>
          </p:cNvSpPr>
          <p:nvPr/>
        </p:nvSpPr>
        <p:spPr bwMode="auto">
          <a:xfrm>
            <a:off x="3371850" y="6488112"/>
            <a:ext cx="5772150" cy="369888"/>
          </a:xfrm>
          <a:prstGeom prst="rect">
            <a:avLst/>
          </a:prstGeom>
          <a:noFill/>
          <a:ln w="9525">
            <a:noFill/>
            <a:miter lim="800000"/>
            <a:headEnd/>
            <a:tailEnd/>
          </a:ln>
        </p:spPr>
        <p:txBody>
          <a:bodyPr wrap="square">
            <a:spAutoFit/>
          </a:bodyPr>
          <a:lstStyle/>
          <a:p>
            <a:pPr marL="228600" lvl="2">
              <a:spcBef>
                <a:spcPct val="20000"/>
              </a:spcBef>
              <a:buClr>
                <a:schemeClr val="accent1"/>
              </a:buClr>
              <a:buSzPct val="70000"/>
              <a:buFont typeface="Wingdings" pitchFamily="2" charset="2"/>
              <a:buNone/>
            </a:pPr>
            <a:r>
              <a:rPr lang="en-US" dirty="0">
                <a:latin typeface="Calibri" pitchFamily="34" charset="0"/>
              </a:rPr>
              <a:t>Schisterman EF, Vexler A, Whitcomb BW, Liu A. AJE 2006</a:t>
            </a:r>
          </a:p>
        </p:txBody>
      </p:sp>
      <p:sp>
        <p:nvSpPr>
          <p:cNvPr id="5" name="Slide Number Placeholder 4"/>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248697" y="1391915"/>
          <a:ext cx="8733502" cy="4740598"/>
        </p:xfrm>
        <a:graphic>
          <a:graphicData uri="http://schemas.openxmlformats.org/presentationml/2006/ole">
            <mc:AlternateContent xmlns:mc="http://schemas.openxmlformats.org/markup-compatibility/2006">
              <mc:Choice xmlns:v="urn:schemas-microsoft-com:vml" Requires="v">
                <p:oleObj spid="_x0000_s579619" name="Chart" r:id="rId5" imgW="11250000" imgH="6108840" progId="Excel.Sheet.8">
                  <p:embed/>
                </p:oleObj>
              </mc:Choice>
              <mc:Fallback>
                <p:oleObj name="Chart" r:id="rId5" imgW="11250000" imgH="610884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697" y="1391915"/>
                        <a:ext cx="8733502" cy="474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0" name="Rectangle 3"/>
          <p:cNvSpPr>
            <a:spLocks noGrp="1" noChangeArrowheads="1"/>
          </p:cNvSpPr>
          <p:nvPr>
            <p:ph type="title"/>
          </p:nvPr>
        </p:nvSpPr>
        <p:spPr>
          <a:xfrm>
            <a:off x="457200" y="122238"/>
            <a:ext cx="7543800" cy="984250"/>
          </a:xfrm>
          <a:noFill/>
        </p:spPr>
        <p:txBody>
          <a:bodyPr/>
          <a:lstStyle/>
          <a:p>
            <a:r>
              <a:rPr lang="en-US" sz="2800" dirty="0" smtClean="0">
                <a:solidFill>
                  <a:srgbClr val="0000AC"/>
                </a:solidFill>
                <a:latin typeface="Calibri" pitchFamily="34" charset="0"/>
              </a:rPr>
              <a:t>Why is this a problem?</a:t>
            </a:r>
            <a:r>
              <a:rPr lang="en-US" sz="2600" dirty="0" smtClean="0">
                <a:solidFill>
                  <a:srgbClr val="0000AC"/>
                </a:solidFill>
                <a:latin typeface="Calibri" pitchFamily="34" charset="0"/>
              </a:rPr>
              <a:t/>
            </a:r>
            <a:br>
              <a:rPr lang="en-US" sz="2600" dirty="0" smtClean="0">
                <a:solidFill>
                  <a:srgbClr val="0000AC"/>
                </a:solidFill>
                <a:latin typeface="Calibri" pitchFamily="34" charset="0"/>
              </a:rPr>
            </a:br>
            <a:r>
              <a:rPr lang="en-US" sz="2600" dirty="0" smtClean="0">
                <a:solidFill>
                  <a:srgbClr val="0000AC"/>
                </a:solidFill>
                <a:latin typeface="Calibri" pitchFamily="34" charset="0"/>
              </a:rPr>
              <a:t>C</a:t>
            </a:r>
            <a:r>
              <a:rPr lang="en-US" sz="2400" dirty="0" smtClean="0">
                <a:solidFill>
                  <a:srgbClr val="0000AC"/>
                </a:solidFill>
                <a:latin typeface="Calibri" pitchFamily="34" charset="0"/>
              </a:rPr>
              <a:t>omparisons of PCBs in cases and controls</a:t>
            </a:r>
          </a:p>
        </p:txBody>
      </p:sp>
      <p:sp>
        <p:nvSpPr>
          <p:cNvPr id="23" name="Rectangle 22"/>
          <p:cNvSpPr/>
          <p:nvPr/>
        </p:nvSpPr>
        <p:spPr>
          <a:xfrm>
            <a:off x="1913552" y="3500283"/>
            <a:ext cx="2015612" cy="24875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
          <p:cNvGrpSpPr/>
          <p:nvPr/>
        </p:nvGrpSpPr>
        <p:grpSpPr>
          <a:xfrm>
            <a:off x="2937368" y="2694038"/>
            <a:ext cx="990600" cy="3249561"/>
            <a:chOff x="2937368" y="2694038"/>
            <a:chExt cx="990600" cy="3249561"/>
          </a:xfrm>
        </p:grpSpPr>
        <p:sp>
          <p:nvSpPr>
            <p:cNvPr id="4113" name="Line 16"/>
            <p:cNvSpPr>
              <a:spLocks noChangeShapeType="1"/>
            </p:cNvSpPr>
            <p:nvPr/>
          </p:nvSpPr>
          <p:spPr bwMode="auto">
            <a:xfrm flipH="1" flipV="1">
              <a:off x="3923052" y="2694038"/>
              <a:ext cx="4916" cy="3249561"/>
            </a:xfrm>
            <a:prstGeom prst="line">
              <a:avLst/>
            </a:prstGeom>
            <a:noFill/>
            <a:ln w="38100">
              <a:solidFill>
                <a:schemeClr val="tx1"/>
              </a:solidFill>
              <a:round/>
              <a:headEnd/>
              <a:tailEnd/>
            </a:ln>
          </p:spPr>
          <p:txBody>
            <a:bodyPr/>
            <a:lstStyle/>
            <a:p>
              <a:endParaRPr lang="en-US"/>
            </a:p>
          </p:txBody>
        </p:sp>
        <p:grpSp>
          <p:nvGrpSpPr>
            <p:cNvPr id="3" name="Group 23"/>
            <p:cNvGrpSpPr/>
            <p:nvPr/>
          </p:nvGrpSpPr>
          <p:grpSpPr>
            <a:xfrm>
              <a:off x="2937368" y="3262313"/>
              <a:ext cx="990600" cy="776287"/>
              <a:chOff x="2937368" y="3262313"/>
              <a:chExt cx="990600" cy="776287"/>
            </a:xfrm>
          </p:grpSpPr>
          <p:sp>
            <p:nvSpPr>
              <p:cNvPr id="4114" name="Text Box 17"/>
              <p:cNvSpPr txBox="1">
                <a:spLocks noChangeArrowheads="1"/>
              </p:cNvSpPr>
              <p:nvPr/>
            </p:nvSpPr>
            <p:spPr bwMode="auto">
              <a:xfrm>
                <a:off x="2937368" y="3262313"/>
                <a:ext cx="762000" cy="369332"/>
              </a:xfrm>
              <a:prstGeom prst="rect">
                <a:avLst/>
              </a:prstGeom>
              <a:solidFill>
                <a:schemeClr val="bg1"/>
              </a:solidFill>
              <a:ln w="28575">
                <a:solidFill>
                  <a:schemeClr val="bg2"/>
                </a:solidFill>
                <a:miter lim="800000"/>
                <a:headEnd/>
                <a:tailEnd/>
              </a:ln>
            </p:spPr>
            <p:txBody>
              <a:bodyPr>
                <a:spAutoFit/>
              </a:bodyPr>
              <a:lstStyle/>
              <a:p>
                <a:pPr>
                  <a:spcBef>
                    <a:spcPct val="50000"/>
                  </a:spcBef>
                </a:pPr>
                <a:r>
                  <a:rPr lang="en-US" dirty="0">
                    <a:latin typeface="Calibri" pitchFamily="34" charset="0"/>
                  </a:rPr>
                  <a:t>LOD</a:t>
                </a:r>
              </a:p>
            </p:txBody>
          </p:sp>
          <p:sp>
            <p:nvSpPr>
              <p:cNvPr id="4115" name="Line 18"/>
              <p:cNvSpPr>
                <a:spLocks noChangeShapeType="1"/>
              </p:cNvSpPr>
              <p:nvPr/>
            </p:nvSpPr>
            <p:spPr bwMode="auto">
              <a:xfrm>
                <a:off x="3318368" y="3657600"/>
                <a:ext cx="609600" cy="381000"/>
              </a:xfrm>
              <a:prstGeom prst="line">
                <a:avLst/>
              </a:prstGeom>
              <a:noFill/>
              <a:ln w="9525">
                <a:solidFill>
                  <a:schemeClr val="tx1"/>
                </a:solidFill>
                <a:round/>
                <a:headEnd/>
                <a:tailEnd/>
              </a:ln>
            </p:spPr>
            <p:txBody>
              <a:bodyPr/>
              <a:lstStyle/>
              <a:p>
                <a:endParaRPr lang="en-US"/>
              </a:p>
            </p:txBody>
          </p:sp>
        </p:grpSp>
      </p:grpSp>
      <p:sp>
        <p:nvSpPr>
          <p:cNvPr id="26" name="Text Box 8"/>
          <p:cNvSpPr txBox="1">
            <a:spLocks noChangeArrowheads="1"/>
          </p:cNvSpPr>
          <p:nvPr/>
        </p:nvSpPr>
        <p:spPr bwMode="auto">
          <a:xfrm>
            <a:off x="4687910" y="6169316"/>
            <a:ext cx="2807594" cy="461665"/>
          </a:xfrm>
          <a:prstGeom prst="rect">
            <a:avLst/>
          </a:prstGeom>
          <a:noFill/>
          <a:ln w="9525">
            <a:noFill/>
            <a:miter lim="800000"/>
            <a:headEnd/>
            <a:tailEnd/>
          </a:ln>
        </p:spPr>
        <p:txBody>
          <a:bodyPr wrap="square">
            <a:spAutoFit/>
          </a:bodyPr>
          <a:lstStyle/>
          <a:p>
            <a:pPr>
              <a:spcBef>
                <a:spcPct val="50000"/>
              </a:spcBef>
            </a:pPr>
            <a:r>
              <a:rPr lang="en-US" sz="2400" dirty="0" smtClean="0">
                <a:latin typeface="Calibri" pitchFamily="34" charset="0"/>
              </a:rPr>
              <a:t>Impute what? </a:t>
            </a:r>
            <a:endParaRPr lang="en-US" sz="2400" dirty="0">
              <a:latin typeface="Calibri" pitchFamily="34" charset="0"/>
            </a:endParaRPr>
          </a:p>
        </p:txBody>
      </p:sp>
      <p:grpSp>
        <p:nvGrpSpPr>
          <p:cNvPr id="4" name="Group 30"/>
          <p:cNvGrpSpPr/>
          <p:nvPr/>
        </p:nvGrpSpPr>
        <p:grpSpPr>
          <a:xfrm>
            <a:off x="1629175" y="3760631"/>
            <a:ext cx="384218" cy="2212885"/>
            <a:chOff x="1629175" y="3760631"/>
            <a:chExt cx="384218" cy="2212885"/>
          </a:xfrm>
        </p:grpSpPr>
        <p:sp>
          <p:nvSpPr>
            <p:cNvPr id="27" name="Line 14"/>
            <p:cNvSpPr>
              <a:spLocks noChangeShapeType="1"/>
            </p:cNvSpPr>
            <p:nvPr/>
          </p:nvSpPr>
          <p:spPr bwMode="auto">
            <a:xfrm flipH="1">
              <a:off x="1629175" y="3760631"/>
              <a:ext cx="6440" cy="2212885"/>
            </a:xfrm>
            <a:prstGeom prst="line">
              <a:avLst/>
            </a:prstGeom>
            <a:noFill/>
            <a:ln w="381000">
              <a:solidFill>
                <a:srgbClr val="5712B2"/>
              </a:solidFill>
              <a:round/>
              <a:headEnd/>
              <a:tailEnd/>
            </a:ln>
          </p:spPr>
          <p:txBody>
            <a:bodyPr/>
            <a:lstStyle/>
            <a:p>
              <a:endParaRPr lang="en-US"/>
            </a:p>
          </p:txBody>
        </p:sp>
        <p:sp>
          <p:nvSpPr>
            <p:cNvPr id="28" name="Line 14"/>
            <p:cNvSpPr>
              <a:spLocks noChangeShapeType="1"/>
            </p:cNvSpPr>
            <p:nvPr/>
          </p:nvSpPr>
          <p:spPr bwMode="auto">
            <a:xfrm>
              <a:off x="2009102" y="5628068"/>
              <a:ext cx="4291" cy="343300"/>
            </a:xfrm>
            <a:prstGeom prst="line">
              <a:avLst/>
            </a:prstGeom>
            <a:noFill/>
            <a:ln w="381000">
              <a:solidFill>
                <a:srgbClr val="FF66FF"/>
              </a:solidFill>
              <a:round/>
              <a:headEnd/>
              <a:tailEnd/>
            </a:ln>
          </p:spPr>
          <p:txBody>
            <a:bodyPr/>
            <a:lstStyle/>
            <a:p>
              <a:endParaRPr lang="en-US"/>
            </a:p>
          </p:txBody>
        </p:sp>
      </p:grpSp>
      <p:sp>
        <p:nvSpPr>
          <p:cNvPr id="29" name="Text Box 18"/>
          <p:cNvSpPr txBox="1">
            <a:spLocks noChangeArrowheads="1"/>
          </p:cNvSpPr>
          <p:nvPr/>
        </p:nvSpPr>
        <p:spPr bwMode="auto">
          <a:xfrm>
            <a:off x="1600601" y="6033417"/>
            <a:ext cx="381000" cy="584775"/>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rPr>
              <a:t>0</a:t>
            </a:r>
          </a:p>
        </p:txBody>
      </p:sp>
      <p:sp>
        <p:nvSpPr>
          <p:cNvPr id="32" name="Text Box 18"/>
          <p:cNvSpPr txBox="1">
            <a:spLocks noChangeArrowheads="1"/>
          </p:cNvSpPr>
          <p:nvPr/>
        </p:nvSpPr>
        <p:spPr bwMode="auto">
          <a:xfrm>
            <a:off x="3528811" y="6018390"/>
            <a:ext cx="914400" cy="584775"/>
          </a:xfrm>
          <a:prstGeom prst="rect">
            <a:avLst/>
          </a:prstGeom>
          <a:noFill/>
          <a:ln w="9525">
            <a:noFill/>
            <a:miter lim="800000"/>
            <a:headEnd/>
            <a:tailEnd/>
          </a:ln>
        </p:spPr>
        <p:txBody>
          <a:bodyPr wrap="square">
            <a:spAutoFit/>
          </a:bodyPr>
          <a:lstStyle/>
          <a:p>
            <a:pPr>
              <a:spcBef>
                <a:spcPct val="50000"/>
              </a:spcBef>
            </a:pPr>
            <a:r>
              <a:rPr lang="en-US" sz="3200" dirty="0" smtClean="0">
                <a:latin typeface="Calibri" pitchFamily="34" charset="0"/>
              </a:rPr>
              <a:t>LOD</a:t>
            </a:r>
            <a:endParaRPr lang="en-US" sz="3200" dirty="0">
              <a:latin typeface="Calibri" pitchFamily="34" charset="0"/>
            </a:endParaRPr>
          </a:p>
        </p:txBody>
      </p:sp>
      <p:sp>
        <p:nvSpPr>
          <p:cNvPr id="33" name="Text Box 18"/>
          <p:cNvSpPr txBox="1">
            <a:spLocks noChangeArrowheads="1"/>
          </p:cNvSpPr>
          <p:nvPr/>
        </p:nvSpPr>
        <p:spPr bwMode="auto">
          <a:xfrm>
            <a:off x="2316051" y="6016243"/>
            <a:ext cx="1264276" cy="584775"/>
          </a:xfrm>
          <a:prstGeom prst="rect">
            <a:avLst/>
          </a:prstGeom>
          <a:noFill/>
          <a:ln w="9525">
            <a:noFill/>
            <a:miter lim="800000"/>
            <a:headEnd/>
            <a:tailEnd/>
          </a:ln>
        </p:spPr>
        <p:txBody>
          <a:bodyPr wrap="square">
            <a:spAutoFit/>
          </a:bodyPr>
          <a:lstStyle/>
          <a:p>
            <a:pPr>
              <a:spcBef>
                <a:spcPct val="50000"/>
              </a:spcBef>
            </a:pPr>
            <a:r>
              <a:rPr lang="en-US" sz="3200" dirty="0" smtClean="0">
                <a:latin typeface="Calibri" pitchFamily="34" charset="0"/>
              </a:rPr>
              <a:t>LOD/2</a:t>
            </a:r>
            <a:endParaRPr lang="en-US" sz="3200" dirty="0">
              <a:latin typeface="Calibri" pitchFamily="34" charset="0"/>
            </a:endParaRPr>
          </a:p>
        </p:txBody>
      </p:sp>
      <p:sp>
        <p:nvSpPr>
          <p:cNvPr id="18" name="Slide Number Placeholder 17"/>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22</a:t>
            </a:fld>
            <a:endParaRPr lang="en-US" dirty="0"/>
          </a:p>
        </p:txBody>
      </p:sp>
      <p:cxnSp>
        <p:nvCxnSpPr>
          <p:cNvPr id="20" name="Straight Arrow Connector 19"/>
          <p:cNvCxnSpPr/>
          <p:nvPr/>
        </p:nvCxnSpPr>
        <p:spPr>
          <a:xfrm flipV="1">
            <a:off x="4760259" y="1870729"/>
            <a:ext cx="793376" cy="11859"/>
          </a:xfrm>
          <a:prstGeom prst="straightConnector1">
            <a:avLst/>
          </a:prstGeom>
          <a:ln w="38100">
            <a:solidFill>
              <a:schemeClr val="bg2"/>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424082" y="1875213"/>
            <a:ext cx="1429871" cy="20822"/>
          </a:xfrm>
          <a:prstGeom prst="straightConnector1">
            <a:avLst/>
          </a:prstGeom>
          <a:ln w="38100">
            <a:solidFill>
              <a:schemeClr val="bg2"/>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75412" y="1869142"/>
            <a:ext cx="430306" cy="13447"/>
          </a:xfrm>
          <a:prstGeom prst="straightConnector1">
            <a:avLst/>
          </a:prstGeom>
          <a:ln w="38100">
            <a:solidFill>
              <a:schemeClr val="bg2"/>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553106" y="3740150"/>
            <a:ext cx="44450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374552" y="3705292"/>
            <a:ext cx="4455538" cy="1183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10" presetClass="exit" presetSubtype="0" fill="hold" nodeType="withEffect">
                                  <p:stCondLst>
                                    <p:cond delay="0"/>
                                  </p:stCondLst>
                                  <p:childTnLst>
                                    <p:animEffect transition="out" filter="fade">
                                      <p:cBhvr>
                                        <p:cTn id="21" dur="1000"/>
                                        <p:tgtEl>
                                          <p:spTgt spid="20"/>
                                        </p:tgtEl>
                                      </p:cBhvr>
                                    </p:animEffect>
                                    <p:set>
                                      <p:cBhvr>
                                        <p:cTn id="22" dur="1" fill="hold">
                                          <p:stCondLst>
                                            <p:cond delay="999"/>
                                          </p:stCondLst>
                                        </p:cTn>
                                        <p:tgtEl>
                                          <p:spTgt spid="20"/>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1.94444E-6 4.32007E-6 L 0.23733 4.32007E-6 " pathEditMode="relative" rAng="0" ptsTypes="AA">
                                      <p:cBhvr>
                                        <p:cTn id="29" dur="1000" fill="hold"/>
                                        <p:tgtEl>
                                          <p:spTgt spid="4"/>
                                        </p:tgtEl>
                                        <p:attrNameLst>
                                          <p:attrName>ppt_x</p:attrName>
                                          <p:attrName>ppt_y</p:attrName>
                                        </p:attrNameLst>
                                      </p:cBhvr>
                                      <p:rCtr x="119" y="0"/>
                                    </p:animMotion>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35"/>
                                        </p:tgtEl>
                                      </p:cBhvr>
                                    </p:animEffect>
                                    <p:set>
                                      <p:cBhvr>
                                        <p:cTn id="36" dur="1" fill="hold">
                                          <p:stCondLst>
                                            <p:cond delay="999"/>
                                          </p:stCondLst>
                                        </p:cTn>
                                        <p:tgtEl>
                                          <p:spTgt spid="3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nodeType="clickEffect">
                                  <p:stCondLst>
                                    <p:cond delay="0"/>
                                  </p:stCondLst>
                                  <p:childTnLst>
                                    <p:animMotion origin="layout" path="M 0.23733 4.32007E-6 L 0.09566 4.32007E-6 " pathEditMode="relative" rAng="0" ptsTypes="AA">
                                      <p:cBhvr>
                                        <p:cTn id="43" dur="1000" fill="hold"/>
                                        <p:tgtEl>
                                          <p:spTgt spid="4"/>
                                        </p:tgtEl>
                                        <p:attrNameLst>
                                          <p:attrName>ppt_x</p:attrName>
                                          <p:attrName>ppt_y</p:attrName>
                                        </p:attrNameLst>
                                      </p:cBhvr>
                                      <p:rCtr x="-71" y="0"/>
                                    </p:animMotion>
                                  </p:childTnLst>
                                </p:cTn>
                              </p:par>
                              <p:par>
                                <p:cTn id="44" presetID="1"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37"/>
                                        </p:tgtEl>
                                      </p:cBhvr>
                                    </p:animEffect>
                                    <p:set>
                                      <p:cBhvr>
                                        <p:cTn id="50" dur="1" fill="hold">
                                          <p:stCondLst>
                                            <p:cond delay="999"/>
                                          </p:stCondLst>
                                        </p:cTn>
                                        <p:tgtEl>
                                          <p:spTgt spid="37"/>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9" grpId="0"/>
      <p:bldP spid="29" grpId="1"/>
      <p:bldP spid="32" grpId="0"/>
      <p:bldP spid="32" grpId="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LOD Simulation</a:t>
            </a:r>
            <a:endParaRPr lang="en-US" dirty="0">
              <a:latin typeface="Calibri" pitchFamily="34" charset="0"/>
            </a:endParaRPr>
          </a:p>
        </p:txBody>
      </p:sp>
      <p:sp>
        <p:nvSpPr>
          <p:cNvPr id="3" name="Content Placeholder 2"/>
          <p:cNvSpPr>
            <a:spLocks noGrp="1"/>
          </p:cNvSpPr>
          <p:nvPr>
            <p:ph sz="quarter" idx="1"/>
          </p:nvPr>
        </p:nvSpPr>
        <p:spPr/>
        <p:txBody>
          <a:bodyPr>
            <a:normAutofit lnSpcReduction="10000"/>
          </a:bodyPr>
          <a:lstStyle/>
          <a:p>
            <a:r>
              <a:rPr lang="en-US" dirty="0" smtClean="0"/>
              <a:t>Purpose: To evaluate the effect of the handling of values below the LOD on risk estimates</a:t>
            </a:r>
          </a:p>
          <a:p>
            <a:endParaRPr lang="en-US" dirty="0" smtClean="0"/>
          </a:p>
          <a:p>
            <a:r>
              <a:rPr lang="en-US" dirty="0" smtClean="0"/>
              <a:t>Simulated data from a normal and log normal distribution and varied:</a:t>
            </a:r>
          </a:p>
          <a:p>
            <a:pPr lvl="1">
              <a:buSzPct val="100000"/>
            </a:pPr>
            <a:endParaRPr lang="en-US" sz="1200" dirty="0" smtClean="0"/>
          </a:p>
          <a:p>
            <a:pPr lvl="1">
              <a:buSzPct val="100000"/>
            </a:pPr>
            <a:r>
              <a:rPr lang="en-US" dirty="0" smtClean="0"/>
              <a:t>Effect size</a:t>
            </a:r>
          </a:p>
          <a:p>
            <a:pPr lvl="1">
              <a:buSzPct val="100000"/>
            </a:pPr>
            <a:r>
              <a:rPr lang="en-US" dirty="0" smtClean="0"/>
              <a:t>Variance of PCBs in the exposure group</a:t>
            </a:r>
          </a:p>
          <a:p>
            <a:pPr lvl="1">
              <a:buSzPct val="100000"/>
            </a:pPr>
            <a:r>
              <a:rPr lang="en-US" dirty="0" smtClean="0"/>
              <a:t>LOD level</a:t>
            </a:r>
          </a:p>
          <a:p>
            <a:pPr lvl="1">
              <a:buSzPct val="100000"/>
            </a:pPr>
            <a:r>
              <a:rPr lang="en-US" dirty="0" smtClean="0"/>
              <a:t>Measurement error mean and variance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33400" y="361950"/>
            <a:ext cx="8448040" cy="838200"/>
          </a:xfrm>
        </p:spPr>
        <p:txBody>
          <a:bodyPr rtlCol="0">
            <a:normAutofit/>
          </a:bodyPr>
          <a:lstStyle/>
          <a:p>
            <a:pPr fontAlgn="auto">
              <a:spcAft>
                <a:spcPts val="0"/>
              </a:spcAft>
              <a:defRPr/>
            </a:pPr>
            <a:r>
              <a:rPr lang="en-US" sz="3600" dirty="0" smtClean="0">
                <a:solidFill>
                  <a:srgbClr val="0000AC"/>
                </a:solidFill>
              </a:rPr>
              <a:t>Effect of Handling of Values &lt; LOD on %Bias</a:t>
            </a:r>
          </a:p>
        </p:txBody>
      </p:sp>
      <p:sp>
        <p:nvSpPr>
          <p:cNvPr id="39940" name="Text Box 4"/>
          <p:cNvSpPr txBox="1">
            <a:spLocks noChangeArrowheads="1"/>
          </p:cNvSpPr>
          <p:nvPr/>
        </p:nvSpPr>
        <p:spPr bwMode="auto">
          <a:xfrm>
            <a:off x="71120" y="5364480"/>
            <a:ext cx="8991600" cy="923330"/>
          </a:xfrm>
          <a:prstGeom prst="rect">
            <a:avLst/>
          </a:prstGeom>
          <a:noFill/>
          <a:ln w="9525">
            <a:noFill/>
            <a:miter lim="800000"/>
            <a:headEnd/>
            <a:tailEnd/>
          </a:ln>
        </p:spPr>
        <p:txBody>
          <a:bodyPr>
            <a:spAutoFit/>
          </a:bodyPr>
          <a:lstStyle/>
          <a:p>
            <a:pPr>
              <a:spcBef>
                <a:spcPct val="50000"/>
              </a:spcBef>
              <a:defRPr/>
            </a:pPr>
            <a:r>
              <a:rPr lang="en-US" dirty="0">
                <a:solidFill>
                  <a:schemeClr val="bg2">
                    <a:lumMod val="75000"/>
                  </a:schemeClr>
                </a:solidFill>
                <a:latin typeface="Calibri" pitchFamily="34" charset="0"/>
              </a:rPr>
              <a:t>*LOD “low” indicates 1.6 </a:t>
            </a:r>
            <a:r>
              <a:rPr lang="en-US" dirty="0" smtClean="0">
                <a:solidFill>
                  <a:schemeClr val="bg2">
                    <a:lumMod val="75000"/>
                  </a:schemeClr>
                </a:solidFill>
                <a:latin typeface="Calibri" pitchFamily="34" charset="0"/>
              </a:rPr>
              <a:t>SDs below </a:t>
            </a:r>
            <a:r>
              <a:rPr lang="en-US" dirty="0">
                <a:solidFill>
                  <a:schemeClr val="bg2">
                    <a:lumMod val="75000"/>
                  </a:schemeClr>
                </a:solidFill>
                <a:latin typeface="Calibri" pitchFamily="34" charset="0"/>
              </a:rPr>
              <a:t>the mean of controls, resulting in imputed values for a small number of data points.  LOD “high” indicates 1 </a:t>
            </a:r>
            <a:r>
              <a:rPr lang="en-US" dirty="0" smtClean="0">
                <a:solidFill>
                  <a:schemeClr val="bg2">
                    <a:lumMod val="75000"/>
                  </a:schemeClr>
                </a:solidFill>
                <a:latin typeface="Calibri" pitchFamily="34" charset="0"/>
              </a:rPr>
              <a:t>SD above </a:t>
            </a:r>
            <a:r>
              <a:rPr lang="en-US" dirty="0">
                <a:solidFill>
                  <a:schemeClr val="bg2">
                    <a:lumMod val="75000"/>
                  </a:schemeClr>
                </a:solidFill>
                <a:latin typeface="Calibri" pitchFamily="34" charset="0"/>
              </a:rPr>
              <a:t>the mean of the controls, resulting in imputed values for a large number of both controls and cases</a:t>
            </a:r>
          </a:p>
        </p:txBody>
      </p:sp>
      <p:sp>
        <p:nvSpPr>
          <p:cNvPr id="5" name="Rectangle 4"/>
          <p:cNvSpPr/>
          <p:nvPr/>
        </p:nvSpPr>
        <p:spPr>
          <a:xfrm>
            <a:off x="346238" y="3534607"/>
            <a:ext cx="8034282" cy="700042"/>
          </a:xfrm>
          <a:prstGeom prst="rect">
            <a:avLst/>
          </a:prstGeom>
          <a:solidFill>
            <a:srgbClr val="0000AC">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9596" y="4508861"/>
            <a:ext cx="8069801" cy="338348"/>
          </a:xfrm>
          <a:prstGeom prst="rect">
            <a:avLst/>
          </a:prstGeom>
          <a:solidFill>
            <a:srgbClr val="0000AC">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lide Number Placeholder 6"/>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24</a:t>
            </a:fld>
            <a:endParaRPr lang="en-US"/>
          </a:p>
        </p:txBody>
      </p:sp>
      <p:graphicFrame>
        <p:nvGraphicFramePr>
          <p:cNvPr id="6146" name="Object 2"/>
          <p:cNvGraphicFramePr>
            <a:graphicFrameLocks noChangeAspect="1"/>
          </p:cNvGraphicFramePr>
          <p:nvPr/>
        </p:nvGraphicFramePr>
        <p:xfrm>
          <a:off x="320675" y="2111375"/>
          <a:ext cx="8823325" cy="3281363"/>
        </p:xfrm>
        <a:graphic>
          <a:graphicData uri="http://schemas.openxmlformats.org/presentationml/2006/ole">
            <mc:AlternateContent xmlns:mc="http://schemas.openxmlformats.org/markup-compatibility/2006">
              <mc:Choice xmlns:v="urn:schemas-microsoft-com:vml" Requires="v">
                <p:oleObj spid="_x0000_s328739" name="Document" r:id="rId5" imgW="6037573" imgH="2239369" progId="Word.Document.8">
                  <p:embed/>
                </p:oleObj>
              </mc:Choice>
              <mc:Fallback>
                <p:oleObj name="Document" r:id="rId5" imgW="6037573" imgH="2239369"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2111375"/>
                        <a:ext cx="8823325" cy="328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LOD—Conclusions </a:t>
            </a:r>
            <a:endParaRPr lang="en-US" dirty="0"/>
          </a:p>
        </p:txBody>
      </p:sp>
      <p:sp>
        <p:nvSpPr>
          <p:cNvPr id="3" name="Content Placeholder 2"/>
          <p:cNvSpPr>
            <a:spLocks noGrp="1"/>
          </p:cNvSpPr>
          <p:nvPr>
            <p:ph sz="quarter" idx="1"/>
          </p:nvPr>
        </p:nvSpPr>
        <p:spPr/>
        <p:txBody>
          <a:bodyPr/>
          <a:lstStyle/>
          <a:p>
            <a:r>
              <a:rPr lang="en-US" dirty="0" smtClean="0"/>
              <a:t>Choice of how to handle values below the LOD can result in a loss of accuracy in estimating risk</a:t>
            </a:r>
          </a:p>
          <a:p>
            <a:endParaRPr lang="en-US" dirty="0" smtClean="0"/>
          </a:p>
          <a:p>
            <a:r>
              <a:rPr lang="en-US" dirty="0" smtClean="0"/>
              <a:t>Retaining observed values below the LOD produces the least biased estimates</a:t>
            </a:r>
          </a:p>
          <a:p>
            <a:endParaRPr lang="en-US" dirty="0" smtClean="0"/>
          </a:p>
          <a:p>
            <a:r>
              <a:rPr lang="en-US" dirty="0" smtClean="0"/>
              <a:t>Substitution of LOD/√2 for values below the LOD produces not terribly biased estimates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LOD Affects the ROC Curve?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26</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25416805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p:txBody>
          <a:bodyPr/>
          <a:lstStyle/>
          <a:p>
            <a:pPr defTabSz="1597025" eaLnBrk="1" hangingPunct="1">
              <a:defRPr/>
            </a:pPr>
            <a:r>
              <a:rPr lang="en-US" dirty="0" smtClean="0">
                <a:solidFill>
                  <a:schemeClr val="accent2">
                    <a:lumMod val="10000"/>
                    <a:lumOff val="90000"/>
                  </a:schemeClr>
                </a:solidFill>
                <a:cs typeface="+mj-cs"/>
              </a:rPr>
              <a:t>LOD:  ROC curve</a:t>
            </a:r>
          </a:p>
        </p:txBody>
      </p:sp>
      <p:sp>
        <p:nvSpPr>
          <p:cNvPr id="122884" name="Rectangle 4"/>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2885" name="Text Box 5"/>
          <p:cNvSpPr txBox="1">
            <a:spLocks noChangeArrowheads="1"/>
          </p:cNvSpPr>
          <p:nvPr/>
        </p:nvSpPr>
        <p:spPr bwMode="auto">
          <a:xfrm>
            <a:off x="990600" y="1962150"/>
            <a:ext cx="70104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FFEAD5"/>
                </a:solidFill>
                <a:cs typeface="+mn-cs"/>
              </a:rPr>
              <a:t>Properly accounting for the mass yields a ROC curve bias toward the null that is identical for any choice of </a:t>
            </a:r>
            <a:r>
              <a:rPr lang="en-US" sz="2400" i="1" dirty="0">
                <a:solidFill>
                  <a:srgbClr val="FFEAD5"/>
                </a:solidFill>
                <a:cs typeface="+mn-cs"/>
              </a:rPr>
              <a:t>a</a:t>
            </a:r>
            <a:r>
              <a:rPr lang="en-US" sz="2400" dirty="0">
                <a:solidFill>
                  <a:srgbClr val="FFEAD5"/>
                </a:solidFill>
                <a:cs typeface="+mn-cs"/>
              </a:rPr>
              <a:t>&lt;</a:t>
            </a:r>
            <a:r>
              <a:rPr lang="en-US" sz="2400" i="1" dirty="0">
                <a:solidFill>
                  <a:srgbClr val="FFEAD5"/>
                </a:solidFill>
                <a:cs typeface="+mn-cs"/>
              </a:rPr>
              <a:t>d</a:t>
            </a:r>
            <a:r>
              <a:rPr lang="en-US" sz="2400" dirty="0">
                <a:solidFill>
                  <a:srgbClr val="FFEAD5"/>
                </a:solidFill>
                <a:cs typeface="+mn-cs"/>
              </a:rPr>
              <a:t>.</a:t>
            </a:r>
          </a:p>
        </p:txBody>
      </p:sp>
      <p:sp>
        <p:nvSpPr>
          <p:cNvPr id="122888"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2890" name="Rectangle 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49158" name="Object 12"/>
          <p:cNvGraphicFramePr>
            <a:graphicFrameLocks noChangeAspect="1"/>
          </p:cNvGraphicFramePr>
          <p:nvPr/>
        </p:nvGraphicFramePr>
        <p:xfrm>
          <a:off x="4495800" y="3124200"/>
          <a:ext cx="4648200" cy="3590925"/>
        </p:xfrm>
        <a:graphic>
          <a:graphicData uri="http://schemas.openxmlformats.org/presentationml/2006/ole">
            <mc:AlternateContent xmlns:mc="http://schemas.openxmlformats.org/markup-compatibility/2006">
              <mc:Choice xmlns:v="urn:schemas-microsoft-com:vml" Requires="v">
                <p:oleObj spid="_x0000_s655393"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4200"/>
                        <a:ext cx="46482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9159" name="Group 14"/>
          <p:cNvGrpSpPr>
            <a:grpSpLocks/>
          </p:cNvGrpSpPr>
          <p:nvPr/>
        </p:nvGrpSpPr>
        <p:grpSpPr bwMode="auto">
          <a:xfrm>
            <a:off x="914400" y="3502025"/>
            <a:ext cx="4343400" cy="3355975"/>
            <a:chOff x="1056" y="2210"/>
            <a:chExt cx="2736" cy="2114"/>
          </a:xfrm>
        </p:grpSpPr>
        <p:graphicFrame>
          <p:nvGraphicFramePr>
            <p:cNvPr id="49165" name="Object 15"/>
            <p:cNvGraphicFramePr>
              <a:graphicFrameLocks noChangeAspect="1"/>
            </p:cNvGraphicFramePr>
            <p:nvPr/>
          </p:nvGraphicFramePr>
          <p:xfrm>
            <a:off x="1056" y="2210"/>
            <a:ext cx="2736" cy="2114"/>
          </p:xfrm>
          <a:graphic>
            <a:graphicData uri="http://schemas.openxmlformats.org/presentationml/2006/ole">
              <mc:AlternateContent xmlns:mc="http://schemas.openxmlformats.org/markup-compatibility/2006">
                <mc:Choice xmlns:v="urn:schemas-microsoft-com:vml" Requires="v">
                  <p:oleObj spid="_x0000_s655394" name="Graph Sheet" r:id="rId6" imgW="3352800" imgH="2590465" progId="SPLUSGraphSheetFileType">
                    <p:embed/>
                  </p:oleObj>
                </mc:Choice>
                <mc:Fallback>
                  <p:oleObj name="Graph Sheet" r:id="rId6" imgW="3352800" imgH="2590465" progId="SPLUSGraphSheetFileTyp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 y="2210"/>
                          <a:ext cx="2736" cy="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9166" name="Object 16"/>
            <p:cNvGraphicFramePr>
              <a:graphicFrameLocks noChangeAspect="1"/>
            </p:cNvGraphicFramePr>
            <p:nvPr>
              <p:extLst>
                <p:ext uri="{D42A27DB-BD31-4B8C-83A1-F6EECF244321}">
                  <p14:modId xmlns:p14="http://schemas.microsoft.com/office/powerpoint/2010/main" val="756983370"/>
                </p:ext>
              </p:extLst>
            </p:nvPr>
          </p:nvGraphicFramePr>
          <p:xfrm>
            <a:off x="1590" y="2695"/>
            <a:ext cx="195" cy="226"/>
          </p:xfrm>
          <a:graphic>
            <a:graphicData uri="http://schemas.openxmlformats.org/presentationml/2006/ole">
              <mc:AlternateContent xmlns:mc="http://schemas.openxmlformats.org/markup-compatibility/2006">
                <mc:Choice xmlns:v="urn:schemas-microsoft-com:vml" Requires="v">
                  <p:oleObj spid="_x0000_s655395" name="Equation" r:id="rId8" imgW="177800" imgH="203200" progId="Equation.3">
                    <p:embed/>
                  </p:oleObj>
                </mc:Choice>
                <mc:Fallback>
                  <p:oleObj name="Equation" r:id="rId8" imgW="177800" imgH="203200" progId="Equation.3">
                    <p:embed/>
                    <p:pic>
                      <p:nvPicPr>
                        <p:cNvPr id="0" name=""/>
                        <p:cNvPicPr>
                          <a:picLocks noChangeAspect="1" noChangeArrowheads="1"/>
                        </p:cNvPicPr>
                        <p:nvPr/>
                      </p:nvPicPr>
                      <p:blipFill>
                        <a:blip r:embed="rId9"/>
                        <a:srcRect/>
                        <a:stretch>
                          <a:fillRect/>
                        </a:stretch>
                      </p:blipFill>
                      <p:spPr bwMode="auto">
                        <a:xfrm>
                          <a:off x="1590" y="2695"/>
                          <a:ext cx="195" cy="226"/>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67" name="Object 17"/>
            <p:cNvGraphicFramePr>
              <a:graphicFrameLocks noChangeAspect="1"/>
            </p:cNvGraphicFramePr>
            <p:nvPr/>
          </p:nvGraphicFramePr>
          <p:xfrm>
            <a:off x="2880" y="3033"/>
            <a:ext cx="227" cy="231"/>
          </p:xfrm>
          <a:graphic>
            <a:graphicData uri="http://schemas.openxmlformats.org/presentationml/2006/ole">
              <mc:AlternateContent xmlns:mc="http://schemas.openxmlformats.org/markup-compatibility/2006">
                <mc:Choice xmlns:v="urn:schemas-microsoft-com:vml" Requires="v">
                  <p:oleObj spid="_x0000_s655396" name="Equation" r:id="rId10" imgW="215619" imgH="215619" progId="Equation.3">
                    <p:embed/>
                  </p:oleObj>
                </mc:Choice>
                <mc:Fallback>
                  <p:oleObj name="Equation" r:id="rId10" imgW="215619"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0" y="3033"/>
                          <a:ext cx="227" cy="231"/>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2898" name="Line 18"/>
          <p:cNvSpPr>
            <a:spLocks noChangeShapeType="1"/>
          </p:cNvSpPr>
          <p:nvPr/>
        </p:nvSpPr>
        <p:spPr bwMode="auto">
          <a:xfrm flipV="1">
            <a:off x="2286000" y="3886200"/>
            <a:ext cx="0" cy="228600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2899" name="Text Box 19"/>
          <p:cNvSpPr txBox="1">
            <a:spLocks noChangeArrowheads="1"/>
          </p:cNvSpPr>
          <p:nvPr/>
        </p:nvSpPr>
        <p:spPr bwMode="auto">
          <a:xfrm>
            <a:off x="2133600" y="61277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a:solidFill>
                  <a:srgbClr val="FFFF00"/>
                </a:solidFill>
                <a:cs typeface="+mn-cs"/>
              </a:rPr>
              <a:t>a</a:t>
            </a:r>
          </a:p>
        </p:txBody>
      </p:sp>
      <p:sp>
        <p:nvSpPr>
          <p:cNvPr id="122900" name="Text Box 20"/>
          <p:cNvSpPr txBox="1">
            <a:spLocks noChangeArrowheads="1"/>
          </p:cNvSpPr>
          <p:nvPr/>
        </p:nvSpPr>
        <p:spPr bwMode="auto">
          <a:xfrm>
            <a:off x="6629400" y="3276600"/>
            <a:ext cx="7546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rgbClr val="FFEAD5"/>
                </a:solidFill>
                <a:cs typeface="+mn-cs"/>
              </a:rPr>
              <a:t>ROC</a:t>
            </a:r>
          </a:p>
        </p:txBody>
      </p:sp>
      <p:sp>
        <p:nvSpPr>
          <p:cNvPr id="122902" name="Text Box 22"/>
          <p:cNvSpPr txBox="1">
            <a:spLocks noChangeArrowheads="1"/>
          </p:cNvSpPr>
          <p:nvPr/>
        </p:nvSpPr>
        <p:spPr bwMode="auto">
          <a:xfrm>
            <a:off x="6743700" y="6477000"/>
            <a:ext cx="232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 Schisterman, et al.(2005)</a:t>
            </a:r>
          </a:p>
        </p:txBody>
      </p:sp>
      <p:sp>
        <p:nvSpPr>
          <p:cNvPr id="122903" name="Line 23"/>
          <p:cNvSpPr>
            <a:spLocks noChangeShapeType="1"/>
          </p:cNvSpPr>
          <p:nvPr/>
        </p:nvSpPr>
        <p:spPr bwMode="auto">
          <a:xfrm flipV="1">
            <a:off x="6096000" y="3657600"/>
            <a:ext cx="2057400" cy="6096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3050719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defTabSz="1597025" eaLnBrk="1" hangingPunct="1">
              <a:defRPr/>
            </a:pPr>
            <a:r>
              <a:rPr lang="en-US" smtClean="0">
                <a:solidFill>
                  <a:schemeClr val="tx1"/>
                </a:solidFill>
                <a:cs typeface="+mj-cs"/>
              </a:rPr>
              <a:t>MLE to correct for LOD</a:t>
            </a:r>
          </a:p>
        </p:txBody>
      </p:sp>
      <p:sp>
        <p:nvSpPr>
          <p:cNvPr id="171011"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12"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Normal Case</a:t>
            </a:r>
          </a:p>
        </p:txBody>
      </p:sp>
      <p:sp>
        <p:nvSpPr>
          <p:cNvPr id="171013"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14"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15" name="Oval 7"/>
          <p:cNvSpPr>
            <a:spLocks noChangeArrowheads="1"/>
          </p:cNvSpPr>
          <p:nvPr/>
        </p:nvSpPr>
        <p:spPr bwMode="auto">
          <a:xfrm>
            <a:off x="10668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1016"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MLE</a:t>
            </a:r>
            <a:r>
              <a:rPr lang="ja-JP" altLang="en-US">
                <a:latin typeface="Arial"/>
                <a:cs typeface="+mn-cs"/>
              </a:rPr>
              <a:t>’</a:t>
            </a:r>
            <a:r>
              <a:rPr lang="en-US">
                <a:cs typeface="+mn-cs"/>
              </a:rPr>
              <a:t>s of dist.</a:t>
            </a:r>
          </a:p>
          <a:p>
            <a:pPr algn="ctr">
              <a:defRPr/>
            </a:pPr>
            <a:r>
              <a:rPr lang="en-US">
                <a:cs typeface="+mn-cs"/>
              </a:rPr>
              <a:t>parameters</a:t>
            </a:r>
          </a:p>
        </p:txBody>
      </p:sp>
      <p:sp>
        <p:nvSpPr>
          <p:cNvPr id="171017" name="Rectangle 9"/>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19" name="Line 11"/>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53258" name="Object 12"/>
          <p:cNvGraphicFramePr>
            <a:graphicFrameLocks noChangeAspect="1"/>
          </p:cNvGraphicFramePr>
          <p:nvPr/>
        </p:nvGraphicFramePr>
        <p:xfrm>
          <a:off x="1160463" y="4495800"/>
          <a:ext cx="6764337" cy="1223963"/>
        </p:xfrm>
        <a:graphic>
          <a:graphicData uri="http://schemas.openxmlformats.org/presentationml/2006/ole">
            <mc:AlternateContent xmlns:mc="http://schemas.openxmlformats.org/markup-compatibility/2006">
              <mc:Choice xmlns:v="urn:schemas-microsoft-com:vml" Requires="v">
                <p:oleObj spid="_x0000_s659475" name="Equation" r:id="rId4" imgW="4076700" imgH="736600" progId="Equation.3">
                  <p:embed/>
                </p:oleObj>
              </mc:Choice>
              <mc:Fallback>
                <p:oleObj name="Equation" r:id="rId4" imgW="40767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4495800"/>
                        <a:ext cx="67643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9" name="Object 13"/>
          <p:cNvGraphicFramePr>
            <a:graphicFrameLocks noChangeAspect="1"/>
          </p:cNvGraphicFramePr>
          <p:nvPr/>
        </p:nvGraphicFramePr>
        <p:xfrm>
          <a:off x="4343400" y="5943600"/>
          <a:ext cx="2057400" cy="393700"/>
        </p:xfrm>
        <a:graphic>
          <a:graphicData uri="http://schemas.openxmlformats.org/presentationml/2006/ole">
            <mc:AlternateContent xmlns:mc="http://schemas.openxmlformats.org/markup-compatibility/2006">
              <mc:Choice xmlns:v="urn:schemas-microsoft-com:vml" Requires="v">
                <p:oleObj spid="_x0000_s659476" name="Equation" r:id="rId6" imgW="1143000" imgH="215900" progId="Equation.3">
                  <p:embed/>
                </p:oleObj>
              </mc:Choice>
              <mc:Fallback>
                <p:oleObj name="Equation" r:id="rId6" imgW="11430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943600"/>
                        <a:ext cx="2057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1022" name="Text Box 14"/>
          <p:cNvSpPr txBox="1">
            <a:spLocks noChangeArrowheads="1"/>
          </p:cNvSpPr>
          <p:nvPr/>
        </p:nvSpPr>
        <p:spPr bwMode="auto">
          <a:xfrm>
            <a:off x="3352800" y="5943600"/>
            <a:ext cx="80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where</a:t>
            </a:r>
          </a:p>
        </p:txBody>
      </p:sp>
      <p:sp>
        <p:nvSpPr>
          <p:cNvPr id="171023" name="Text Box 15"/>
          <p:cNvSpPr txBox="1">
            <a:spLocks noChangeArrowheads="1"/>
          </p:cNvSpPr>
          <p:nvPr/>
        </p:nvSpPr>
        <p:spPr bwMode="auto">
          <a:xfrm>
            <a:off x="7739063" y="6477000"/>
            <a:ext cx="1328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 Gupta(1952)</a:t>
            </a:r>
          </a:p>
        </p:txBody>
      </p:sp>
    </p:spTree>
    <p:extLst>
      <p:ext uri="{BB962C8B-B14F-4D97-AF65-F5344CB8AC3E}">
        <p14:creationId xmlns:p14="http://schemas.microsoft.com/office/powerpoint/2010/main" val="3898653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2036"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Normal Case</a:t>
            </a:r>
          </a:p>
        </p:txBody>
      </p:sp>
      <p:sp>
        <p:nvSpPr>
          <p:cNvPr id="172037"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2038"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2039" name="Oval 7"/>
          <p:cNvSpPr>
            <a:spLocks noChangeArrowheads="1"/>
          </p:cNvSpPr>
          <p:nvPr/>
        </p:nvSpPr>
        <p:spPr bwMode="auto">
          <a:xfrm>
            <a:off x="1066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chemeClr val="accent2"/>
              </a:solidFill>
              <a:cs typeface="+mn-cs"/>
            </a:endParaRPr>
          </a:p>
        </p:txBody>
      </p:sp>
      <p:sp>
        <p:nvSpPr>
          <p:cNvPr id="172040"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dist.</a:t>
            </a:r>
          </a:p>
          <a:p>
            <a:pPr algn="ctr">
              <a:defRPr/>
            </a:pPr>
            <a:r>
              <a:rPr lang="en-US">
                <a:solidFill>
                  <a:schemeClr val="accent2"/>
                </a:solidFill>
                <a:cs typeface="+mn-cs"/>
              </a:rPr>
              <a:t>parameters</a:t>
            </a:r>
          </a:p>
        </p:txBody>
      </p:sp>
      <p:sp>
        <p:nvSpPr>
          <p:cNvPr id="172041" name="Oval 9"/>
          <p:cNvSpPr>
            <a:spLocks noChangeArrowheads="1"/>
          </p:cNvSpPr>
          <p:nvPr/>
        </p:nvSpPr>
        <p:spPr bwMode="auto">
          <a:xfrm>
            <a:off x="37338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2042" name="Text Box 10"/>
          <p:cNvSpPr txBox="1">
            <a:spLocks noChangeArrowheads="1"/>
          </p:cNvSpPr>
          <p:nvPr/>
        </p:nvSpPr>
        <p:spPr bwMode="auto">
          <a:xfrm>
            <a:off x="4022725" y="277495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MLE</a:t>
            </a:r>
            <a:r>
              <a:rPr lang="ja-JP" altLang="en-US">
                <a:latin typeface="Arial"/>
                <a:cs typeface="+mn-cs"/>
              </a:rPr>
              <a:t>’</a:t>
            </a:r>
            <a:r>
              <a:rPr lang="en-US">
                <a:cs typeface="+mn-cs"/>
              </a:rPr>
              <a:t>s of ROC</a:t>
            </a:r>
          </a:p>
          <a:p>
            <a:pPr algn="ctr">
              <a:defRPr/>
            </a:pPr>
            <a:r>
              <a:rPr lang="en-US">
                <a:cs typeface="+mn-cs"/>
              </a:rPr>
              <a:t>measures</a:t>
            </a:r>
          </a:p>
        </p:txBody>
      </p:sp>
      <p:sp>
        <p:nvSpPr>
          <p:cNvPr id="172043" name="Line 11"/>
          <p:cNvSpPr>
            <a:spLocks noChangeShapeType="1"/>
          </p:cNvSpPr>
          <p:nvPr/>
        </p:nvSpPr>
        <p:spPr bwMode="auto">
          <a:xfrm>
            <a:off x="2819400" y="3505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2044" name="Text Box 12"/>
          <p:cNvSpPr txBox="1">
            <a:spLocks noChangeArrowheads="1"/>
          </p:cNvSpPr>
          <p:nvPr/>
        </p:nvSpPr>
        <p:spPr bwMode="auto">
          <a:xfrm>
            <a:off x="2803525" y="3549650"/>
            <a:ext cx="1239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Invariance</a:t>
            </a:r>
          </a:p>
          <a:p>
            <a:pPr>
              <a:defRPr/>
            </a:pPr>
            <a:r>
              <a:rPr lang="en-US">
                <a:cs typeface="+mn-cs"/>
              </a:rPr>
              <a:t>Property</a:t>
            </a:r>
          </a:p>
        </p:txBody>
      </p:sp>
      <p:sp>
        <p:nvSpPr>
          <p:cNvPr id="172045"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2047" name="Line 15"/>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55309" name="Object 17"/>
          <p:cNvGraphicFramePr>
            <a:graphicFrameLocks noChangeAspect="1"/>
          </p:cNvGraphicFramePr>
          <p:nvPr/>
        </p:nvGraphicFramePr>
        <p:xfrm>
          <a:off x="2819400" y="4648200"/>
          <a:ext cx="3200400" cy="1260475"/>
        </p:xfrm>
        <a:graphic>
          <a:graphicData uri="http://schemas.openxmlformats.org/presentationml/2006/ole">
            <mc:AlternateContent xmlns:mc="http://schemas.openxmlformats.org/markup-compatibility/2006">
              <mc:Choice xmlns:v="urn:schemas-microsoft-com:vml" Requires="v">
                <p:oleObj spid="_x0000_s661516" name="Equation" r:id="rId4" imgW="1473200" imgH="584200" progId="Equation.3">
                  <p:embed/>
                </p:oleObj>
              </mc:Choice>
              <mc:Fallback>
                <p:oleObj name="Equation" r:id="rId4" imgW="14732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648200"/>
                        <a:ext cx="3200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051" name="Rectangle 19"/>
          <p:cNvSpPr>
            <a:spLocks noGrp="1" noChangeArrowheads="1"/>
          </p:cNvSpPr>
          <p:nvPr>
            <p:ph type="title"/>
          </p:nvPr>
        </p:nvSpPr>
        <p:spPr/>
        <p:txBody>
          <a:bodyPr/>
          <a:lstStyle/>
          <a:p>
            <a:pPr defTabSz="1597025" eaLnBrk="1" hangingPunct="1">
              <a:defRPr/>
            </a:pPr>
            <a:r>
              <a:rPr lang="en-US" smtClean="0">
                <a:cs typeface="+mj-cs"/>
              </a:rPr>
              <a:t>MLE to correct for LOD</a:t>
            </a:r>
          </a:p>
        </p:txBody>
      </p:sp>
    </p:spTree>
    <p:extLst>
      <p:ext uri="{BB962C8B-B14F-4D97-AF65-F5344CB8AC3E}">
        <p14:creationId xmlns:p14="http://schemas.microsoft.com/office/powerpoint/2010/main" val="8659159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r>
              <a:rPr lang="en-US" sz="3800" b="1" dirty="0" smtClean="0">
                <a:latin typeface="Calibri" pitchFamily="34" charset="0"/>
              </a:rPr>
              <a:t>Background</a:t>
            </a:r>
          </a:p>
          <a:p>
            <a:endParaRPr lang="en-US" dirty="0" smtClean="0">
              <a:latin typeface="Calibri" pitchFamily="34" charset="0"/>
            </a:endParaRPr>
          </a:p>
          <a:p>
            <a:r>
              <a:rPr lang="en-US" dirty="0" smtClean="0">
                <a:latin typeface="Calibri" pitchFamily="34" charset="0"/>
              </a:rPr>
              <a:t>Limit of Detection</a:t>
            </a:r>
          </a:p>
          <a:p>
            <a:endParaRPr lang="en-US" dirty="0" smtClean="0">
              <a:latin typeface="Calibri" pitchFamily="34" charset="0"/>
            </a:endParaRPr>
          </a:p>
          <a:p>
            <a:r>
              <a:rPr lang="en-US" dirty="0" smtClean="0">
                <a:latin typeface="Calibri" pitchFamily="34" charset="0"/>
              </a:rPr>
              <a:t>Pooling Biomarkers – Hybrid Design</a:t>
            </a:r>
          </a:p>
          <a:p>
            <a:endParaRPr lang="en-US" dirty="0" smtClean="0">
              <a:latin typeface="Calibri" pitchFamily="34" charset="0"/>
            </a:endParaRPr>
          </a:p>
          <a:p>
            <a:r>
              <a:rPr lang="en-US" dirty="0" smtClean="0">
                <a:latin typeface="Calibri" pitchFamily="34" charset="0"/>
              </a:rPr>
              <a:t>Calibration Curves</a:t>
            </a:r>
          </a:p>
          <a:p>
            <a:endParaRPr lang="en-US" dirty="0" smtClean="0">
              <a:latin typeface="Calibri" pitchFamily="34" charset="0"/>
            </a:endParaRPr>
          </a:p>
          <a:p>
            <a:r>
              <a:rPr lang="en-US" dirty="0" smtClean="0">
                <a:latin typeface="Calibri" pitchFamily="34" charset="0"/>
              </a:rPr>
              <a:t>Lipid Standardization (if we have time)</a:t>
            </a:r>
          </a:p>
          <a:p>
            <a:endParaRPr lang="en-US" dirty="0" smtClean="0">
              <a:latin typeface="Calibri" pitchFamily="34" charset="0"/>
            </a:endParaRPr>
          </a:p>
          <a:p>
            <a:r>
              <a:rPr lang="en-US" dirty="0" smtClean="0"/>
              <a:t>Conclusions</a:t>
            </a:r>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0"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Normal Case</a:t>
            </a:r>
          </a:p>
        </p:txBody>
      </p:sp>
      <p:sp>
        <p:nvSpPr>
          <p:cNvPr id="173061"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2"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3" name="Oval 7"/>
          <p:cNvSpPr>
            <a:spLocks noChangeArrowheads="1"/>
          </p:cNvSpPr>
          <p:nvPr/>
        </p:nvSpPr>
        <p:spPr bwMode="auto">
          <a:xfrm>
            <a:off x="1066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3064"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dist.</a:t>
            </a:r>
          </a:p>
          <a:p>
            <a:pPr algn="ctr">
              <a:defRPr/>
            </a:pPr>
            <a:r>
              <a:rPr lang="en-US">
                <a:solidFill>
                  <a:schemeClr val="accent2"/>
                </a:solidFill>
                <a:cs typeface="+mn-cs"/>
              </a:rPr>
              <a:t>parameters</a:t>
            </a:r>
          </a:p>
        </p:txBody>
      </p:sp>
      <p:sp>
        <p:nvSpPr>
          <p:cNvPr id="173065" name="Rectangle 9"/>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6" name="Oval 10"/>
          <p:cNvSpPr>
            <a:spLocks noChangeArrowheads="1"/>
          </p:cNvSpPr>
          <p:nvPr/>
        </p:nvSpPr>
        <p:spPr bwMode="auto">
          <a:xfrm>
            <a:off x="3733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3067" name="Text Box 11"/>
          <p:cNvSpPr txBox="1">
            <a:spLocks noChangeArrowheads="1"/>
          </p:cNvSpPr>
          <p:nvPr/>
        </p:nvSpPr>
        <p:spPr bwMode="auto">
          <a:xfrm>
            <a:off x="4022725" y="277495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ROC</a:t>
            </a:r>
          </a:p>
          <a:p>
            <a:pPr algn="ctr">
              <a:defRPr/>
            </a:pPr>
            <a:r>
              <a:rPr lang="en-US">
                <a:solidFill>
                  <a:schemeClr val="accent2"/>
                </a:solidFill>
                <a:cs typeface="+mn-cs"/>
              </a:rPr>
              <a:t>measures</a:t>
            </a:r>
          </a:p>
        </p:txBody>
      </p:sp>
      <p:sp>
        <p:nvSpPr>
          <p:cNvPr id="173068" name="Oval 12"/>
          <p:cNvSpPr>
            <a:spLocks noChangeArrowheads="1"/>
          </p:cNvSpPr>
          <p:nvPr/>
        </p:nvSpPr>
        <p:spPr bwMode="auto">
          <a:xfrm>
            <a:off x="64770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3069" name="Text Box 13"/>
          <p:cNvSpPr txBox="1">
            <a:spLocks noChangeArrowheads="1"/>
          </p:cNvSpPr>
          <p:nvPr/>
        </p:nvSpPr>
        <p:spPr bwMode="auto">
          <a:xfrm>
            <a:off x="6823075" y="2774950"/>
            <a:ext cx="1417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CI</a:t>
            </a:r>
            <a:r>
              <a:rPr lang="ja-JP" altLang="en-US">
                <a:latin typeface="Arial"/>
                <a:cs typeface="+mn-cs"/>
              </a:rPr>
              <a:t>’</a:t>
            </a:r>
            <a:r>
              <a:rPr lang="en-US">
                <a:cs typeface="+mn-cs"/>
              </a:rPr>
              <a:t>s for ROC</a:t>
            </a:r>
          </a:p>
          <a:p>
            <a:pPr algn="ctr">
              <a:defRPr/>
            </a:pPr>
            <a:r>
              <a:rPr lang="en-US">
                <a:cs typeface="+mn-cs"/>
              </a:rPr>
              <a:t>measures</a:t>
            </a:r>
          </a:p>
        </p:txBody>
      </p:sp>
      <p:sp>
        <p:nvSpPr>
          <p:cNvPr id="173070" name="Line 14"/>
          <p:cNvSpPr>
            <a:spLocks noChangeShapeType="1"/>
          </p:cNvSpPr>
          <p:nvPr/>
        </p:nvSpPr>
        <p:spPr bwMode="auto">
          <a:xfrm>
            <a:off x="2819400" y="3505200"/>
            <a:ext cx="12192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71" name="Line 15"/>
          <p:cNvSpPr>
            <a:spLocks noChangeShapeType="1"/>
          </p:cNvSpPr>
          <p:nvPr/>
        </p:nvSpPr>
        <p:spPr bwMode="auto">
          <a:xfrm>
            <a:off x="5557838" y="3505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72" name="Text Box 16"/>
          <p:cNvSpPr txBox="1">
            <a:spLocks noChangeArrowheads="1"/>
          </p:cNvSpPr>
          <p:nvPr/>
        </p:nvSpPr>
        <p:spPr bwMode="auto">
          <a:xfrm>
            <a:off x="5541963" y="3549650"/>
            <a:ext cx="166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2</a:t>
            </a:r>
            <a:r>
              <a:rPr lang="en-US" baseline="30000">
                <a:cs typeface="+mn-cs"/>
              </a:rPr>
              <a:t>nd</a:t>
            </a:r>
            <a:r>
              <a:rPr lang="en-US">
                <a:cs typeface="+mn-cs"/>
              </a:rPr>
              <a:t> Deriv. and </a:t>
            </a:r>
          </a:p>
          <a:p>
            <a:pPr>
              <a:defRPr/>
            </a:pPr>
            <a:r>
              <a:rPr lang="en-US">
                <a:cs typeface="+mn-cs"/>
              </a:rPr>
              <a:t>Fisher Info.</a:t>
            </a:r>
          </a:p>
        </p:txBody>
      </p:sp>
      <p:sp>
        <p:nvSpPr>
          <p:cNvPr id="173073" name="Line 17"/>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74" name="Rectangle 1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75" name="Rectangle 19"/>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57362" name="Object 21"/>
          <p:cNvGraphicFramePr>
            <a:graphicFrameLocks noChangeAspect="1"/>
          </p:cNvGraphicFramePr>
          <p:nvPr/>
        </p:nvGraphicFramePr>
        <p:xfrm>
          <a:off x="1295400" y="5638800"/>
          <a:ext cx="1973263" cy="987425"/>
        </p:xfrm>
        <a:graphic>
          <a:graphicData uri="http://schemas.openxmlformats.org/presentationml/2006/ole">
            <mc:AlternateContent xmlns:mc="http://schemas.openxmlformats.org/markup-compatibility/2006">
              <mc:Choice xmlns:v="urn:schemas-microsoft-com:vml" Requires="v">
                <p:oleObj spid="_x0000_s663585" name="Equation" r:id="rId4" imgW="1879600" imgH="939800" progId="Equation.3">
                  <p:embed/>
                </p:oleObj>
              </mc:Choice>
              <mc:Fallback>
                <p:oleObj name="Equation" r:id="rId4" imgW="1879600" imgH="93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638800"/>
                        <a:ext cx="19732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63" name="Object 22"/>
          <p:cNvGraphicFramePr>
            <a:graphicFrameLocks noChangeAspect="1"/>
          </p:cNvGraphicFramePr>
          <p:nvPr/>
        </p:nvGraphicFramePr>
        <p:xfrm>
          <a:off x="3276600" y="5638800"/>
          <a:ext cx="2093913" cy="1033463"/>
        </p:xfrm>
        <a:graphic>
          <a:graphicData uri="http://schemas.openxmlformats.org/presentationml/2006/ole">
            <mc:AlternateContent xmlns:mc="http://schemas.openxmlformats.org/markup-compatibility/2006">
              <mc:Choice xmlns:v="urn:schemas-microsoft-com:vml" Requires="v">
                <p:oleObj spid="_x0000_s663586" name="Equation" r:id="rId6" imgW="1905000" imgH="939800" progId="Equation.3">
                  <p:embed/>
                </p:oleObj>
              </mc:Choice>
              <mc:Fallback>
                <p:oleObj name="Equation" r:id="rId6" imgW="1905000" imgH="93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638800"/>
                        <a:ext cx="20939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64" name="Object 23"/>
          <p:cNvGraphicFramePr>
            <a:graphicFrameLocks noChangeAspect="1"/>
          </p:cNvGraphicFramePr>
          <p:nvPr/>
        </p:nvGraphicFramePr>
        <p:xfrm>
          <a:off x="1828800" y="4419600"/>
          <a:ext cx="1981200" cy="865188"/>
        </p:xfrm>
        <a:graphic>
          <a:graphicData uri="http://schemas.openxmlformats.org/presentationml/2006/ole">
            <mc:AlternateContent xmlns:mc="http://schemas.openxmlformats.org/markup-compatibility/2006">
              <mc:Choice xmlns:v="urn:schemas-microsoft-com:vml" Requires="v">
                <p:oleObj spid="_x0000_s663587" name="Equation" r:id="rId8" imgW="1129810" imgH="495085" progId="Equation.3">
                  <p:embed/>
                </p:oleObj>
              </mc:Choice>
              <mc:Fallback>
                <p:oleObj name="Equation" r:id="rId8" imgW="1129810" imgH="4950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419600"/>
                        <a:ext cx="19812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65" name="Object 24"/>
          <p:cNvGraphicFramePr>
            <a:graphicFrameLocks noChangeAspect="1"/>
          </p:cNvGraphicFramePr>
          <p:nvPr/>
        </p:nvGraphicFramePr>
        <p:xfrm>
          <a:off x="4800600" y="4605338"/>
          <a:ext cx="4267200" cy="1262062"/>
        </p:xfrm>
        <a:graphic>
          <a:graphicData uri="http://schemas.openxmlformats.org/presentationml/2006/ole">
            <mc:AlternateContent xmlns:mc="http://schemas.openxmlformats.org/markup-compatibility/2006">
              <mc:Choice xmlns:v="urn:schemas-microsoft-com:vml" Requires="v">
                <p:oleObj spid="_x0000_s663588" name="Equation" r:id="rId10" imgW="4216400" imgH="1244600" progId="Equation.3">
                  <p:embed/>
                </p:oleObj>
              </mc:Choice>
              <mc:Fallback>
                <p:oleObj name="Equation" r:id="rId10" imgW="4216400" imgH="1244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4605338"/>
                        <a:ext cx="42672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3081" name="Line 25"/>
          <p:cNvSpPr>
            <a:spLocks noChangeShapeType="1"/>
          </p:cNvSpPr>
          <p:nvPr/>
        </p:nvSpPr>
        <p:spPr bwMode="auto">
          <a:xfrm flipV="1">
            <a:off x="1981200" y="53340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82" name="Line 26"/>
          <p:cNvSpPr>
            <a:spLocks noChangeShapeType="1"/>
          </p:cNvSpPr>
          <p:nvPr/>
        </p:nvSpPr>
        <p:spPr bwMode="auto">
          <a:xfrm flipH="1" flipV="1">
            <a:off x="3810000" y="53340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83" name="Line 27"/>
          <p:cNvSpPr>
            <a:spLocks noChangeShapeType="1"/>
          </p:cNvSpPr>
          <p:nvPr/>
        </p:nvSpPr>
        <p:spPr bwMode="auto">
          <a:xfrm flipH="1" flipV="1">
            <a:off x="4267200" y="4800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3085" name="Rectangle 29"/>
          <p:cNvSpPr>
            <a:spLocks noGrp="1" noChangeArrowheads="1"/>
          </p:cNvSpPr>
          <p:nvPr>
            <p:ph type="title"/>
          </p:nvPr>
        </p:nvSpPr>
        <p:spPr/>
        <p:txBody>
          <a:bodyPr/>
          <a:lstStyle/>
          <a:p>
            <a:pPr defTabSz="1597025" eaLnBrk="1" hangingPunct="1">
              <a:defRPr/>
            </a:pPr>
            <a:r>
              <a:rPr lang="en-US" smtClean="0">
                <a:cs typeface="+mj-cs"/>
              </a:rPr>
              <a:t>MLE to correct for LOD</a:t>
            </a:r>
          </a:p>
        </p:txBody>
      </p:sp>
    </p:spTree>
    <p:extLst>
      <p:ext uri="{BB962C8B-B14F-4D97-AF65-F5344CB8AC3E}">
        <p14:creationId xmlns:p14="http://schemas.microsoft.com/office/powerpoint/2010/main" val="39828440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4084"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Gamma Case</a:t>
            </a:r>
          </a:p>
        </p:txBody>
      </p:sp>
      <p:sp>
        <p:nvSpPr>
          <p:cNvPr id="174085"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4086"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4087" name="Oval 7"/>
          <p:cNvSpPr>
            <a:spLocks noChangeArrowheads="1"/>
          </p:cNvSpPr>
          <p:nvPr/>
        </p:nvSpPr>
        <p:spPr bwMode="auto">
          <a:xfrm>
            <a:off x="10668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4088"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MLE</a:t>
            </a:r>
            <a:r>
              <a:rPr lang="ja-JP" altLang="en-US">
                <a:latin typeface="Arial"/>
                <a:cs typeface="+mn-cs"/>
              </a:rPr>
              <a:t>’</a:t>
            </a:r>
            <a:r>
              <a:rPr lang="en-US">
                <a:cs typeface="+mn-cs"/>
              </a:rPr>
              <a:t>s of dist.</a:t>
            </a:r>
          </a:p>
          <a:p>
            <a:pPr algn="ctr">
              <a:defRPr/>
            </a:pPr>
            <a:r>
              <a:rPr lang="en-US">
                <a:cs typeface="+mn-cs"/>
              </a:rPr>
              <a:t>parameters</a:t>
            </a:r>
          </a:p>
        </p:txBody>
      </p:sp>
      <p:sp>
        <p:nvSpPr>
          <p:cNvPr id="174089" name="Rectangle 9"/>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4090" name="Line 10"/>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4093" name="Text Box 13"/>
          <p:cNvSpPr txBox="1">
            <a:spLocks noChangeArrowheads="1"/>
          </p:cNvSpPr>
          <p:nvPr/>
        </p:nvSpPr>
        <p:spPr bwMode="auto">
          <a:xfrm>
            <a:off x="1676400" y="5943600"/>
            <a:ext cx="80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where</a:t>
            </a:r>
          </a:p>
        </p:txBody>
      </p:sp>
      <p:pic>
        <p:nvPicPr>
          <p:cNvPr id="594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95800"/>
            <a:ext cx="76200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867400"/>
            <a:ext cx="990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867400"/>
            <a:ext cx="2667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9436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8" name="Text Box 18"/>
          <p:cNvSpPr txBox="1">
            <a:spLocks noChangeArrowheads="1"/>
          </p:cNvSpPr>
          <p:nvPr/>
        </p:nvSpPr>
        <p:spPr bwMode="auto">
          <a:xfrm>
            <a:off x="6824663" y="6477000"/>
            <a:ext cx="2243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 Harter and Moore(1967)</a:t>
            </a:r>
          </a:p>
        </p:txBody>
      </p:sp>
      <p:sp>
        <p:nvSpPr>
          <p:cNvPr id="174100" name="Rectangle 20"/>
          <p:cNvSpPr>
            <a:spLocks noGrp="1" noChangeArrowheads="1"/>
          </p:cNvSpPr>
          <p:nvPr>
            <p:ph type="title"/>
          </p:nvPr>
        </p:nvSpPr>
        <p:spPr/>
        <p:txBody>
          <a:bodyPr/>
          <a:lstStyle/>
          <a:p>
            <a:pPr defTabSz="1597025" eaLnBrk="1" hangingPunct="1">
              <a:defRPr/>
            </a:pPr>
            <a:r>
              <a:rPr lang="en-US" smtClean="0">
                <a:cs typeface="+mj-cs"/>
              </a:rPr>
              <a:t>MLE to correct for LOD</a:t>
            </a:r>
          </a:p>
        </p:txBody>
      </p:sp>
    </p:spTree>
    <p:extLst>
      <p:ext uri="{BB962C8B-B14F-4D97-AF65-F5344CB8AC3E}">
        <p14:creationId xmlns:p14="http://schemas.microsoft.com/office/powerpoint/2010/main" val="8568040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16"/>
          <p:cNvGraphicFramePr>
            <a:graphicFrameLocks noChangeAspect="1"/>
          </p:cNvGraphicFramePr>
          <p:nvPr/>
        </p:nvGraphicFramePr>
        <p:xfrm>
          <a:off x="2819400" y="4800600"/>
          <a:ext cx="4648200" cy="966788"/>
        </p:xfrm>
        <a:graphic>
          <a:graphicData uri="http://schemas.openxmlformats.org/presentationml/2006/ole">
            <mc:AlternateContent xmlns:mc="http://schemas.openxmlformats.org/markup-compatibility/2006">
              <mc:Choice xmlns:v="urn:schemas-microsoft-com:vml" Requires="v">
                <p:oleObj spid="_x0000_s667660" name="Equation" r:id="rId4" imgW="2463800" imgH="508000" progId="Equation.3">
                  <p:embed/>
                </p:oleObj>
              </mc:Choice>
              <mc:Fallback>
                <p:oleObj name="Equation" r:id="rId4" imgW="24638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00600"/>
                        <a:ext cx="46482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107"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5108"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Gamma Case</a:t>
            </a:r>
          </a:p>
        </p:txBody>
      </p:sp>
      <p:sp>
        <p:nvSpPr>
          <p:cNvPr id="175109"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5110"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5111" name="Oval 7"/>
          <p:cNvSpPr>
            <a:spLocks noChangeArrowheads="1"/>
          </p:cNvSpPr>
          <p:nvPr/>
        </p:nvSpPr>
        <p:spPr bwMode="auto">
          <a:xfrm>
            <a:off x="1066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5112"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dist.</a:t>
            </a:r>
          </a:p>
          <a:p>
            <a:pPr algn="ctr">
              <a:defRPr/>
            </a:pPr>
            <a:r>
              <a:rPr lang="en-US">
                <a:solidFill>
                  <a:schemeClr val="accent2"/>
                </a:solidFill>
                <a:cs typeface="+mn-cs"/>
              </a:rPr>
              <a:t>parameters</a:t>
            </a:r>
          </a:p>
        </p:txBody>
      </p:sp>
      <p:sp>
        <p:nvSpPr>
          <p:cNvPr id="175113" name="Oval 9"/>
          <p:cNvSpPr>
            <a:spLocks noChangeArrowheads="1"/>
          </p:cNvSpPr>
          <p:nvPr/>
        </p:nvSpPr>
        <p:spPr bwMode="auto">
          <a:xfrm>
            <a:off x="37338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5114" name="Text Box 10"/>
          <p:cNvSpPr txBox="1">
            <a:spLocks noChangeArrowheads="1"/>
          </p:cNvSpPr>
          <p:nvPr/>
        </p:nvSpPr>
        <p:spPr bwMode="auto">
          <a:xfrm>
            <a:off x="4022725" y="277495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MLE</a:t>
            </a:r>
            <a:r>
              <a:rPr lang="ja-JP" altLang="en-US">
                <a:latin typeface="Arial"/>
                <a:cs typeface="+mn-cs"/>
              </a:rPr>
              <a:t>’</a:t>
            </a:r>
            <a:r>
              <a:rPr lang="en-US">
                <a:cs typeface="+mn-cs"/>
              </a:rPr>
              <a:t>s of ROC</a:t>
            </a:r>
          </a:p>
          <a:p>
            <a:pPr algn="ctr">
              <a:defRPr/>
            </a:pPr>
            <a:r>
              <a:rPr lang="en-US">
                <a:cs typeface="+mn-cs"/>
              </a:rPr>
              <a:t>measures</a:t>
            </a:r>
          </a:p>
        </p:txBody>
      </p:sp>
      <p:sp>
        <p:nvSpPr>
          <p:cNvPr id="175115" name="Line 11"/>
          <p:cNvSpPr>
            <a:spLocks noChangeShapeType="1"/>
          </p:cNvSpPr>
          <p:nvPr/>
        </p:nvSpPr>
        <p:spPr bwMode="auto">
          <a:xfrm>
            <a:off x="2819400" y="3505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5116" name="Text Box 12"/>
          <p:cNvSpPr txBox="1">
            <a:spLocks noChangeArrowheads="1"/>
          </p:cNvSpPr>
          <p:nvPr/>
        </p:nvSpPr>
        <p:spPr bwMode="auto">
          <a:xfrm>
            <a:off x="2803525" y="3549650"/>
            <a:ext cx="1239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Invariance</a:t>
            </a:r>
          </a:p>
          <a:p>
            <a:pPr>
              <a:defRPr/>
            </a:pPr>
            <a:r>
              <a:rPr lang="en-US">
                <a:cs typeface="+mn-cs"/>
              </a:rPr>
              <a:t>Property</a:t>
            </a:r>
          </a:p>
        </p:txBody>
      </p:sp>
      <p:sp>
        <p:nvSpPr>
          <p:cNvPr id="175117"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5118" name="Line 14"/>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5122" name="Rectangle 18"/>
          <p:cNvSpPr>
            <a:spLocks noGrp="1" noChangeArrowheads="1"/>
          </p:cNvSpPr>
          <p:nvPr>
            <p:ph type="title"/>
          </p:nvPr>
        </p:nvSpPr>
        <p:spPr/>
        <p:txBody>
          <a:bodyPr/>
          <a:lstStyle/>
          <a:p>
            <a:pPr defTabSz="1597025" eaLnBrk="1" hangingPunct="1">
              <a:defRPr/>
            </a:pPr>
            <a:r>
              <a:rPr lang="en-US" smtClean="0">
                <a:cs typeface="+mj-cs"/>
              </a:rPr>
              <a:t>MLE to correct for LOD</a:t>
            </a:r>
          </a:p>
        </p:txBody>
      </p:sp>
    </p:spTree>
    <p:extLst>
      <p:ext uri="{BB962C8B-B14F-4D97-AF65-F5344CB8AC3E}">
        <p14:creationId xmlns:p14="http://schemas.microsoft.com/office/powerpoint/2010/main" val="19193335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5181600"/>
            <a:ext cx="43053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3"/>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6132" name="Text Box 4"/>
          <p:cNvSpPr txBox="1">
            <a:spLocks noChangeArrowheads="1"/>
          </p:cNvSpPr>
          <p:nvPr/>
        </p:nvSpPr>
        <p:spPr bwMode="auto">
          <a:xfrm>
            <a:off x="914400" y="19050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cs typeface="+mn-cs"/>
              </a:rPr>
              <a:t>Gamma Case</a:t>
            </a:r>
          </a:p>
        </p:txBody>
      </p:sp>
      <p:sp>
        <p:nvSpPr>
          <p:cNvPr id="176133"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6134"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6135" name="Oval 7"/>
          <p:cNvSpPr>
            <a:spLocks noChangeArrowheads="1"/>
          </p:cNvSpPr>
          <p:nvPr/>
        </p:nvSpPr>
        <p:spPr bwMode="auto">
          <a:xfrm>
            <a:off x="1066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6136" name="Text Box 8"/>
          <p:cNvSpPr txBox="1">
            <a:spLocks noChangeArrowheads="1"/>
          </p:cNvSpPr>
          <p:nvPr/>
        </p:nvSpPr>
        <p:spPr bwMode="auto">
          <a:xfrm>
            <a:off x="1355725" y="27749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dist.</a:t>
            </a:r>
          </a:p>
          <a:p>
            <a:pPr algn="ctr">
              <a:defRPr/>
            </a:pPr>
            <a:r>
              <a:rPr lang="en-US">
                <a:solidFill>
                  <a:schemeClr val="accent2"/>
                </a:solidFill>
                <a:cs typeface="+mn-cs"/>
              </a:rPr>
              <a:t>parameters</a:t>
            </a:r>
          </a:p>
        </p:txBody>
      </p:sp>
      <p:sp>
        <p:nvSpPr>
          <p:cNvPr id="176138" name="Oval 10"/>
          <p:cNvSpPr>
            <a:spLocks noChangeArrowheads="1"/>
          </p:cNvSpPr>
          <p:nvPr/>
        </p:nvSpPr>
        <p:spPr bwMode="auto">
          <a:xfrm>
            <a:off x="3733800" y="2667000"/>
            <a:ext cx="1981200" cy="838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6139" name="Text Box 11"/>
          <p:cNvSpPr txBox="1">
            <a:spLocks noChangeArrowheads="1"/>
          </p:cNvSpPr>
          <p:nvPr/>
        </p:nvSpPr>
        <p:spPr bwMode="auto">
          <a:xfrm>
            <a:off x="4022725" y="277495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chemeClr val="accent2"/>
                </a:solidFill>
                <a:cs typeface="+mn-cs"/>
              </a:rPr>
              <a:t>MLE</a:t>
            </a:r>
            <a:r>
              <a:rPr lang="ja-JP" altLang="en-US">
                <a:solidFill>
                  <a:schemeClr val="accent2"/>
                </a:solidFill>
                <a:latin typeface="Arial"/>
                <a:cs typeface="+mn-cs"/>
              </a:rPr>
              <a:t>’</a:t>
            </a:r>
            <a:r>
              <a:rPr lang="en-US">
                <a:solidFill>
                  <a:schemeClr val="accent2"/>
                </a:solidFill>
                <a:cs typeface="+mn-cs"/>
              </a:rPr>
              <a:t>s of ROC</a:t>
            </a:r>
          </a:p>
          <a:p>
            <a:pPr algn="ctr">
              <a:defRPr/>
            </a:pPr>
            <a:r>
              <a:rPr lang="en-US">
                <a:solidFill>
                  <a:schemeClr val="accent2"/>
                </a:solidFill>
                <a:cs typeface="+mn-cs"/>
              </a:rPr>
              <a:t>measures</a:t>
            </a:r>
          </a:p>
        </p:txBody>
      </p:sp>
      <p:sp>
        <p:nvSpPr>
          <p:cNvPr id="176140" name="Oval 12"/>
          <p:cNvSpPr>
            <a:spLocks noChangeArrowheads="1"/>
          </p:cNvSpPr>
          <p:nvPr/>
        </p:nvSpPr>
        <p:spPr bwMode="auto">
          <a:xfrm>
            <a:off x="6477000" y="2667000"/>
            <a:ext cx="19812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6141" name="Text Box 13"/>
          <p:cNvSpPr txBox="1">
            <a:spLocks noChangeArrowheads="1"/>
          </p:cNvSpPr>
          <p:nvPr/>
        </p:nvSpPr>
        <p:spPr bwMode="auto">
          <a:xfrm>
            <a:off x="6823075" y="2774950"/>
            <a:ext cx="1417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CI</a:t>
            </a:r>
            <a:r>
              <a:rPr lang="ja-JP" altLang="en-US">
                <a:latin typeface="Arial"/>
                <a:cs typeface="+mn-cs"/>
              </a:rPr>
              <a:t>’</a:t>
            </a:r>
            <a:r>
              <a:rPr lang="en-US">
                <a:cs typeface="+mn-cs"/>
              </a:rPr>
              <a:t>s for ROC</a:t>
            </a:r>
          </a:p>
          <a:p>
            <a:pPr algn="ctr">
              <a:defRPr/>
            </a:pPr>
            <a:r>
              <a:rPr lang="en-US">
                <a:cs typeface="+mn-cs"/>
              </a:rPr>
              <a:t>measures</a:t>
            </a:r>
          </a:p>
        </p:txBody>
      </p:sp>
      <p:sp>
        <p:nvSpPr>
          <p:cNvPr id="176142" name="Line 14"/>
          <p:cNvSpPr>
            <a:spLocks noChangeShapeType="1"/>
          </p:cNvSpPr>
          <p:nvPr/>
        </p:nvSpPr>
        <p:spPr bwMode="auto">
          <a:xfrm>
            <a:off x="2819400" y="3505200"/>
            <a:ext cx="12192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43" name="Line 15"/>
          <p:cNvSpPr>
            <a:spLocks noChangeShapeType="1"/>
          </p:cNvSpPr>
          <p:nvPr/>
        </p:nvSpPr>
        <p:spPr bwMode="auto">
          <a:xfrm>
            <a:off x="5557838" y="3505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44" name="Text Box 16"/>
          <p:cNvSpPr txBox="1">
            <a:spLocks noChangeArrowheads="1"/>
          </p:cNvSpPr>
          <p:nvPr/>
        </p:nvSpPr>
        <p:spPr bwMode="auto">
          <a:xfrm>
            <a:off x="5541963" y="3549650"/>
            <a:ext cx="166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2</a:t>
            </a:r>
            <a:r>
              <a:rPr lang="en-US" baseline="30000">
                <a:cs typeface="+mn-cs"/>
              </a:rPr>
              <a:t>nd</a:t>
            </a:r>
            <a:r>
              <a:rPr lang="en-US">
                <a:cs typeface="+mn-cs"/>
              </a:rPr>
              <a:t> Deriv. and </a:t>
            </a:r>
          </a:p>
          <a:p>
            <a:pPr>
              <a:defRPr/>
            </a:pPr>
            <a:r>
              <a:rPr lang="en-US">
                <a:cs typeface="+mn-cs"/>
              </a:rPr>
              <a:t>Fisher Info.</a:t>
            </a:r>
          </a:p>
        </p:txBody>
      </p:sp>
      <p:sp>
        <p:nvSpPr>
          <p:cNvPr id="176145" name="Line 17"/>
          <p:cNvSpPr>
            <a:spLocks noChangeShapeType="1"/>
          </p:cNvSpPr>
          <p:nvPr/>
        </p:nvSpPr>
        <p:spPr bwMode="auto">
          <a:xfrm>
            <a:off x="1066800" y="4343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46" name="Rectangle 1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6147" name="Rectangle 19"/>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63506" name="Object 22"/>
          <p:cNvGraphicFramePr>
            <a:graphicFrameLocks noChangeAspect="1"/>
          </p:cNvGraphicFramePr>
          <p:nvPr/>
        </p:nvGraphicFramePr>
        <p:xfrm>
          <a:off x="1828800" y="4419600"/>
          <a:ext cx="1905000" cy="831850"/>
        </p:xfrm>
        <a:graphic>
          <a:graphicData uri="http://schemas.openxmlformats.org/presentationml/2006/ole">
            <mc:AlternateContent xmlns:mc="http://schemas.openxmlformats.org/markup-compatibility/2006">
              <mc:Choice xmlns:v="urn:schemas-microsoft-com:vml" Requires="v">
                <p:oleObj spid="_x0000_s669722" name="Equation" r:id="rId5" imgW="1129810" imgH="495085" progId="Equation.3">
                  <p:embed/>
                </p:oleObj>
              </mc:Choice>
              <mc:Fallback>
                <p:oleObj name="Equation" r:id="rId5" imgW="1129810" imgH="4950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419600"/>
                        <a:ext cx="190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52" name="Line 24"/>
          <p:cNvSpPr>
            <a:spLocks noChangeShapeType="1"/>
          </p:cNvSpPr>
          <p:nvPr/>
        </p:nvSpPr>
        <p:spPr bwMode="auto">
          <a:xfrm flipV="1">
            <a:off x="1981200" y="5257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53" name="Line 25"/>
          <p:cNvSpPr>
            <a:spLocks noChangeShapeType="1"/>
          </p:cNvSpPr>
          <p:nvPr/>
        </p:nvSpPr>
        <p:spPr bwMode="auto">
          <a:xfrm flipH="1" flipV="1">
            <a:off x="3200400" y="5257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54" name="Line 26"/>
          <p:cNvSpPr>
            <a:spLocks noChangeShapeType="1"/>
          </p:cNvSpPr>
          <p:nvPr/>
        </p:nvSpPr>
        <p:spPr bwMode="auto">
          <a:xfrm flipH="1" flipV="1">
            <a:off x="3886200" y="4800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156" name="Rectangle 28"/>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6158" name="Rectangle 30"/>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63512" name="Object 29"/>
          <p:cNvGraphicFramePr>
            <a:graphicFrameLocks noChangeAspect="1"/>
          </p:cNvGraphicFramePr>
          <p:nvPr/>
        </p:nvGraphicFramePr>
        <p:xfrm>
          <a:off x="1295400" y="5638800"/>
          <a:ext cx="1319213" cy="912813"/>
        </p:xfrm>
        <a:graphic>
          <a:graphicData uri="http://schemas.openxmlformats.org/presentationml/2006/ole">
            <mc:AlternateContent xmlns:mc="http://schemas.openxmlformats.org/markup-compatibility/2006">
              <mc:Choice xmlns:v="urn:schemas-microsoft-com:vml" Requires="v">
                <p:oleObj spid="_x0000_s669723" name="Equation" r:id="rId7" imgW="1320800" imgH="914400" progId="Equation.3">
                  <p:embed/>
                </p:oleObj>
              </mc:Choice>
              <mc:Fallback>
                <p:oleObj name="Equation" r:id="rId7" imgW="132080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638800"/>
                        <a:ext cx="13192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60" name="Rectangle 32"/>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63514" name="Object 31"/>
          <p:cNvGraphicFramePr>
            <a:graphicFrameLocks noChangeAspect="1"/>
          </p:cNvGraphicFramePr>
          <p:nvPr/>
        </p:nvGraphicFramePr>
        <p:xfrm>
          <a:off x="2819400" y="5638800"/>
          <a:ext cx="1322388" cy="912813"/>
        </p:xfrm>
        <a:graphic>
          <a:graphicData uri="http://schemas.openxmlformats.org/presentationml/2006/ole">
            <mc:AlternateContent xmlns:mc="http://schemas.openxmlformats.org/markup-compatibility/2006">
              <mc:Choice xmlns:v="urn:schemas-microsoft-com:vml" Requires="v">
                <p:oleObj spid="_x0000_s669724" name="Equation" r:id="rId9" imgW="1320800" imgH="914400" progId="Equation.3">
                  <p:embed/>
                </p:oleObj>
              </mc:Choice>
              <mc:Fallback>
                <p:oleObj name="Equation" r:id="rId9" imgW="13208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638800"/>
                        <a:ext cx="13223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515"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4495800"/>
            <a:ext cx="3048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64" name="Rectangle 36"/>
          <p:cNvSpPr>
            <a:spLocks noGrp="1" noChangeArrowheads="1"/>
          </p:cNvSpPr>
          <p:nvPr>
            <p:ph type="title"/>
          </p:nvPr>
        </p:nvSpPr>
        <p:spPr/>
        <p:txBody>
          <a:bodyPr/>
          <a:lstStyle/>
          <a:p>
            <a:pPr defTabSz="1597025" eaLnBrk="1" hangingPunct="1">
              <a:defRPr/>
            </a:pPr>
            <a:r>
              <a:rPr lang="en-US" smtClean="0">
                <a:cs typeface="+mj-cs"/>
              </a:rPr>
              <a:t>MLE to correct for LOD</a:t>
            </a:r>
          </a:p>
        </p:txBody>
      </p:sp>
    </p:spTree>
    <p:extLst>
      <p:ext uri="{BB962C8B-B14F-4D97-AF65-F5344CB8AC3E}">
        <p14:creationId xmlns:p14="http://schemas.microsoft.com/office/powerpoint/2010/main" val="9666506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p:txBody>
          <a:bodyPr/>
          <a:lstStyle/>
          <a:p>
            <a:pPr defTabSz="1597025" eaLnBrk="1" hangingPunct="1">
              <a:defRPr/>
            </a:pPr>
            <a:r>
              <a:rPr lang="en-US" dirty="0" smtClean="0">
                <a:solidFill>
                  <a:schemeClr val="accent2">
                    <a:lumMod val="10000"/>
                    <a:lumOff val="90000"/>
                  </a:schemeClr>
                </a:solidFill>
                <a:cs typeface="+mj-cs"/>
              </a:rPr>
              <a:t>LOD:  ROC curve</a:t>
            </a:r>
          </a:p>
        </p:txBody>
      </p:sp>
      <p:sp>
        <p:nvSpPr>
          <p:cNvPr id="122884" name="Rectangle 4"/>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2885" name="Text Box 5"/>
          <p:cNvSpPr txBox="1">
            <a:spLocks noChangeArrowheads="1"/>
          </p:cNvSpPr>
          <p:nvPr/>
        </p:nvSpPr>
        <p:spPr bwMode="auto">
          <a:xfrm>
            <a:off x="990600" y="1962150"/>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smtClean="0">
                <a:solidFill>
                  <a:srgbClr val="FFEAD5"/>
                </a:solidFill>
              </a:rPr>
              <a:t>Corrected!</a:t>
            </a:r>
            <a:endParaRPr lang="en-US" sz="2400" dirty="0">
              <a:solidFill>
                <a:srgbClr val="FFEAD5"/>
              </a:solidFill>
              <a:cs typeface="+mn-cs"/>
            </a:endParaRPr>
          </a:p>
        </p:txBody>
      </p:sp>
      <p:sp>
        <p:nvSpPr>
          <p:cNvPr id="122888"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2890" name="Rectangle 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49158" name="Object 12"/>
          <p:cNvGraphicFramePr>
            <a:graphicFrameLocks noChangeAspect="1"/>
          </p:cNvGraphicFramePr>
          <p:nvPr/>
        </p:nvGraphicFramePr>
        <p:xfrm>
          <a:off x="4495800" y="3124200"/>
          <a:ext cx="4648200" cy="3590925"/>
        </p:xfrm>
        <a:graphic>
          <a:graphicData uri="http://schemas.openxmlformats.org/presentationml/2006/ole">
            <mc:AlternateContent xmlns:mc="http://schemas.openxmlformats.org/markup-compatibility/2006">
              <mc:Choice xmlns:v="urn:schemas-microsoft-com:vml" Requires="v">
                <p:oleObj spid="_x0000_s671777"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4200"/>
                        <a:ext cx="46482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9159" name="Group 14"/>
          <p:cNvGrpSpPr>
            <a:grpSpLocks/>
          </p:cNvGrpSpPr>
          <p:nvPr/>
        </p:nvGrpSpPr>
        <p:grpSpPr bwMode="auto">
          <a:xfrm>
            <a:off x="914400" y="3502025"/>
            <a:ext cx="4343400" cy="3355975"/>
            <a:chOff x="1056" y="2210"/>
            <a:chExt cx="2736" cy="2114"/>
          </a:xfrm>
        </p:grpSpPr>
        <p:graphicFrame>
          <p:nvGraphicFramePr>
            <p:cNvPr id="49165" name="Object 15"/>
            <p:cNvGraphicFramePr>
              <a:graphicFrameLocks noChangeAspect="1"/>
            </p:cNvGraphicFramePr>
            <p:nvPr/>
          </p:nvGraphicFramePr>
          <p:xfrm>
            <a:off x="1056" y="2210"/>
            <a:ext cx="2736" cy="2114"/>
          </p:xfrm>
          <a:graphic>
            <a:graphicData uri="http://schemas.openxmlformats.org/presentationml/2006/ole">
              <mc:AlternateContent xmlns:mc="http://schemas.openxmlformats.org/markup-compatibility/2006">
                <mc:Choice xmlns:v="urn:schemas-microsoft-com:vml" Requires="v">
                  <p:oleObj spid="_x0000_s671778" name="Graph Sheet" r:id="rId6" imgW="3352800" imgH="2590465" progId="SPLUSGraphSheetFileType">
                    <p:embed/>
                  </p:oleObj>
                </mc:Choice>
                <mc:Fallback>
                  <p:oleObj name="Graph Sheet" r:id="rId6" imgW="3352800" imgH="2590465" progId="SPLUSGraphSheetFileTyp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 y="2210"/>
                          <a:ext cx="2736" cy="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9166" name="Object 16"/>
            <p:cNvGraphicFramePr>
              <a:graphicFrameLocks noChangeAspect="1"/>
            </p:cNvGraphicFramePr>
            <p:nvPr/>
          </p:nvGraphicFramePr>
          <p:xfrm>
            <a:off x="1584" y="2688"/>
            <a:ext cx="208" cy="240"/>
          </p:xfrm>
          <a:graphic>
            <a:graphicData uri="http://schemas.openxmlformats.org/presentationml/2006/ole">
              <mc:AlternateContent xmlns:mc="http://schemas.openxmlformats.org/markup-compatibility/2006">
                <mc:Choice xmlns:v="urn:schemas-microsoft-com:vml" Requires="v">
                  <p:oleObj spid="_x0000_s671779" name="Equation" r:id="rId8" imgW="190335" imgH="215713" progId="Equation.3">
                    <p:embed/>
                  </p:oleObj>
                </mc:Choice>
                <mc:Fallback>
                  <p:oleObj name="Equation" r:id="rId8" imgW="190335"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4" y="2688"/>
                          <a:ext cx="208" cy="240"/>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67" name="Object 17"/>
            <p:cNvGraphicFramePr>
              <a:graphicFrameLocks noChangeAspect="1"/>
            </p:cNvGraphicFramePr>
            <p:nvPr/>
          </p:nvGraphicFramePr>
          <p:xfrm>
            <a:off x="2880" y="3033"/>
            <a:ext cx="227" cy="231"/>
          </p:xfrm>
          <a:graphic>
            <a:graphicData uri="http://schemas.openxmlformats.org/presentationml/2006/ole">
              <mc:AlternateContent xmlns:mc="http://schemas.openxmlformats.org/markup-compatibility/2006">
                <mc:Choice xmlns:v="urn:schemas-microsoft-com:vml" Requires="v">
                  <p:oleObj spid="_x0000_s671780" name="Equation" r:id="rId10" imgW="215619" imgH="215619" progId="Equation.3">
                    <p:embed/>
                  </p:oleObj>
                </mc:Choice>
                <mc:Fallback>
                  <p:oleObj name="Equation" r:id="rId10" imgW="215619"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0" y="3033"/>
                          <a:ext cx="227" cy="231"/>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2898" name="Line 18"/>
          <p:cNvSpPr>
            <a:spLocks noChangeShapeType="1"/>
          </p:cNvSpPr>
          <p:nvPr/>
        </p:nvSpPr>
        <p:spPr bwMode="auto">
          <a:xfrm flipV="1">
            <a:off x="2286000" y="3886200"/>
            <a:ext cx="0" cy="228600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2899" name="Text Box 19"/>
          <p:cNvSpPr txBox="1">
            <a:spLocks noChangeArrowheads="1"/>
          </p:cNvSpPr>
          <p:nvPr/>
        </p:nvSpPr>
        <p:spPr bwMode="auto">
          <a:xfrm>
            <a:off x="2133600" y="61277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a:solidFill>
                  <a:srgbClr val="FFFF00"/>
                </a:solidFill>
                <a:cs typeface="+mn-cs"/>
              </a:rPr>
              <a:t>a</a:t>
            </a:r>
          </a:p>
        </p:txBody>
      </p:sp>
      <p:sp>
        <p:nvSpPr>
          <p:cNvPr id="122900" name="Text Box 20"/>
          <p:cNvSpPr txBox="1">
            <a:spLocks noChangeArrowheads="1"/>
          </p:cNvSpPr>
          <p:nvPr/>
        </p:nvSpPr>
        <p:spPr bwMode="auto">
          <a:xfrm>
            <a:off x="6629400" y="3276600"/>
            <a:ext cx="7546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rgbClr val="FFEAD5"/>
                </a:solidFill>
                <a:cs typeface="+mn-cs"/>
              </a:rPr>
              <a:t>ROC</a:t>
            </a:r>
          </a:p>
        </p:txBody>
      </p:sp>
      <p:sp>
        <p:nvSpPr>
          <p:cNvPr id="122902" name="Text Box 22"/>
          <p:cNvSpPr txBox="1">
            <a:spLocks noChangeArrowheads="1"/>
          </p:cNvSpPr>
          <p:nvPr/>
        </p:nvSpPr>
        <p:spPr bwMode="auto">
          <a:xfrm>
            <a:off x="6743700" y="6477000"/>
            <a:ext cx="232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cs typeface="+mn-cs"/>
              </a:rPr>
              <a:t>* Schisterman, et al.(2005)</a:t>
            </a:r>
          </a:p>
        </p:txBody>
      </p:sp>
      <p:sp>
        <p:nvSpPr>
          <p:cNvPr id="122903" name="Line 23"/>
          <p:cNvSpPr>
            <a:spLocks noChangeShapeType="1"/>
          </p:cNvSpPr>
          <p:nvPr/>
        </p:nvSpPr>
        <p:spPr bwMode="auto">
          <a:xfrm flipV="1">
            <a:off x="6096000" y="3657600"/>
            <a:ext cx="2057400" cy="6096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0836095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en-US" smtClean="0">
                <a:solidFill>
                  <a:schemeClr val="tx1"/>
                </a:solidFill>
                <a:cs typeface="+mj-cs"/>
              </a:rPr>
              <a:t>Evaluation of MLE</a:t>
            </a:r>
          </a:p>
        </p:txBody>
      </p:sp>
      <p:grpSp>
        <p:nvGrpSpPr>
          <p:cNvPr id="73730" name="Group 2070"/>
          <p:cNvGrpSpPr>
            <a:grpSpLocks/>
          </p:cNvGrpSpPr>
          <p:nvPr/>
        </p:nvGrpSpPr>
        <p:grpSpPr bwMode="auto">
          <a:xfrm>
            <a:off x="6105525" y="1981200"/>
            <a:ext cx="2962275" cy="2759075"/>
            <a:chOff x="3702" y="1839"/>
            <a:chExt cx="1373" cy="1243"/>
          </a:xfrm>
        </p:grpSpPr>
        <p:grpSp>
          <p:nvGrpSpPr>
            <p:cNvPr id="73741" name="Group 1245"/>
            <p:cNvGrpSpPr>
              <a:grpSpLocks/>
            </p:cNvGrpSpPr>
            <p:nvPr/>
          </p:nvGrpSpPr>
          <p:grpSpPr bwMode="auto">
            <a:xfrm>
              <a:off x="3706" y="1839"/>
              <a:ext cx="1369" cy="1242"/>
              <a:chOff x="3706" y="1839"/>
              <a:chExt cx="1369" cy="1242"/>
            </a:xfrm>
          </p:grpSpPr>
          <p:sp>
            <p:nvSpPr>
              <p:cNvPr id="74566" name="Freeform 1045"/>
              <p:cNvSpPr>
                <a:spLocks/>
              </p:cNvSpPr>
              <p:nvPr/>
            </p:nvSpPr>
            <p:spPr bwMode="auto">
              <a:xfrm>
                <a:off x="3706" y="1842"/>
                <a:ext cx="1369" cy="1239"/>
              </a:xfrm>
              <a:custGeom>
                <a:avLst/>
                <a:gdLst>
                  <a:gd name="T0" fmla="*/ 1369 w 1369"/>
                  <a:gd name="T1" fmla="*/ 0 h 1239"/>
                  <a:gd name="T2" fmla="*/ 375 w 1369"/>
                  <a:gd name="T3" fmla="*/ 442 h 1239"/>
                  <a:gd name="T4" fmla="*/ 375 w 1369"/>
                  <a:gd name="T5" fmla="*/ 442 h 1239"/>
                  <a:gd name="T6" fmla="*/ 322 w 1369"/>
                  <a:gd name="T7" fmla="*/ 442 h 1239"/>
                  <a:gd name="T8" fmla="*/ 322 w 1369"/>
                  <a:gd name="T9" fmla="*/ 486 h 1239"/>
                  <a:gd name="T10" fmla="*/ 295 w 1369"/>
                  <a:gd name="T11" fmla="*/ 486 h 1239"/>
                  <a:gd name="T12" fmla="*/ 295 w 1369"/>
                  <a:gd name="T13" fmla="*/ 664 h 1239"/>
                  <a:gd name="T14" fmla="*/ 241 w 1369"/>
                  <a:gd name="T15" fmla="*/ 708 h 1239"/>
                  <a:gd name="T16" fmla="*/ 188 w 1369"/>
                  <a:gd name="T17" fmla="*/ 841 h 1239"/>
                  <a:gd name="T18" fmla="*/ 107 w 1369"/>
                  <a:gd name="T19" fmla="*/ 841 h 1239"/>
                  <a:gd name="T20" fmla="*/ 53 w 1369"/>
                  <a:gd name="T21" fmla="*/ 929 h 1239"/>
                  <a:gd name="T22" fmla="*/ 53 w 1369"/>
                  <a:gd name="T23" fmla="*/ 973 h 1239"/>
                  <a:gd name="T24" fmla="*/ 53 w 1369"/>
                  <a:gd name="T25" fmla="*/ 973 h 1239"/>
                  <a:gd name="T26" fmla="*/ 26 w 1369"/>
                  <a:gd name="T27" fmla="*/ 1017 h 1239"/>
                  <a:gd name="T28" fmla="*/ 26 w 1369"/>
                  <a:gd name="T29" fmla="*/ 1017 h 1239"/>
                  <a:gd name="T30" fmla="*/ 26 w 1369"/>
                  <a:gd name="T31" fmla="*/ 1061 h 1239"/>
                  <a:gd name="T32" fmla="*/ 26 w 1369"/>
                  <a:gd name="T33" fmla="*/ 1061 h 1239"/>
                  <a:gd name="T34" fmla="*/ 26 w 1369"/>
                  <a:gd name="T35" fmla="*/ 1061 h 1239"/>
                  <a:gd name="T36" fmla="*/ 26 w 1369"/>
                  <a:gd name="T37" fmla="*/ 1106 h 1239"/>
                  <a:gd name="T38" fmla="*/ 26 w 1369"/>
                  <a:gd name="T39" fmla="*/ 1106 h 1239"/>
                  <a:gd name="T40" fmla="*/ 26 w 1369"/>
                  <a:gd name="T41" fmla="*/ 1106 h 1239"/>
                  <a:gd name="T42" fmla="*/ 0 w 1369"/>
                  <a:gd name="T43" fmla="*/ 1150 h 1239"/>
                  <a:gd name="T44" fmla="*/ 0 w 1369"/>
                  <a:gd name="T45" fmla="*/ 1150 h 1239"/>
                  <a:gd name="T46" fmla="*/ 0 w 1369"/>
                  <a:gd name="T47" fmla="*/ 1150 h 1239"/>
                  <a:gd name="T48" fmla="*/ 0 w 1369"/>
                  <a:gd name="T49" fmla="*/ 1194 h 1239"/>
                  <a:gd name="T50" fmla="*/ 0 w 1369"/>
                  <a:gd name="T51" fmla="*/ 1194 h 1239"/>
                  <a:gd name="T52" fmla="*/ 0 w 1369"/>
                  <a:gd name="T53" fmla="*/ 1194 h 1239"/>
                  <a:gd name="T54" fmla="*/ 0 w 1369"/>
                  <a:gd name="T55" fmla="*/ 1194 h 1239"/>
                  <a:gd name="T56" fmla="*/ 0 w 1369"/>
                  <a:gd name="T57" fmla="*/ 1239 h 1239"/>
                  <a:gd name="T58" fmla="*/ 0 w 1369"/>
                  <a:gd name="T59" fmla="*/ 1239 h 1239"/>
                  <a:gd name="T60" fmla="*/ 0 w 1369"/>
                  <a:gd name="T61" fmla="*/ 1239 h 1239"/>
                  <a:gd name="T62" fmla="*/ 0 w 1369"/>
                  <a:gd name="T63" fmla="*/ 1239 h 1239"/>
                  <a:gd name="T64" fmla="*/ 0 w 1369"/>
                  <a:gd name="T65" fmla="*/ 1239 h 1239"/>
                  <a:gd name="T66" fmla="*/ 0 w 1369"/>
                  <a:gd name="T67" fmla="*/ 1239 h 1239"/>
                  <a:gd name="T68" fmla="*/ 0 w 1369"/>
                  <a:gd name="T69" fmla="*/ 1239 h 1239"/>
                  <a:gd name="T70" fmla="*/ 0 w 1369"/>
                  <a:gd name="T71" fmla="*/ 1239 h 1239"/>
                  <a:gd name="T72" fmla="*/ 0 w 1369"/>
                  <a:gd name="T73" fmla="*/ 1239 h 1239"/>
                  <a:gd name="T74" fmla="*/ 0 w 1369"/>
                  <a:gd name="T75" fmla="*/ 1239 h 1239"/>
                  <a:gd name="T76" fmla="*/ 0 w 1369"/>
                  <a:gd name="T77" fmla="*/ 1239 h 1239"/>
                  <a:gd name="T78" fmla="*/ 0 w 1369"/>
                  <a:gd name="T79" fmla="*/ 1239 h 1239"/>
                  <a:gd name="T80" fmla="*/ 0 w 1369"/>
                  <a:gd name="T81" fmla="*/ 1239 h 1239"/>
                  <a:gd name="T82" fmla="*/ 0 w 1369"/>
                  <a:gd name="T83" fmla="*/ 1239 h 1239"/>
                  <a:gd name="T84" fmla="*/ 0 w 1369"/>
                  <a:gd name="T85" fmla="*/ 1239 h 1239"/>
                  <a:gd name="T86" fmla="*/ 0 w 1369"/>
                  <a:gd name="T87" fmla="*/ 1239 h 1239"/>
                  <a:gd name="T88" fmla="*/ 0 w 1369"/>
                  <a:gd name="T89" fmla="*/ 1239 h 1239"/>
                  <a:gd name="T90" fmla="*/ 0 w 1369"/>
                  <a:gd name="T91" fmla="*/ 1239 h 1239"/>
                  <a:gd name="T92" fmla="*/ 0 w 1369"/>
                  <a:gd name="T93" fmla="*/ 1239 h 1239"/>
                  <a:gd name="T94" fmla="*/ 0 w 1369"/>
                  <a:gd name="T95" fmla="*/ 1239 h 1239"/>
                  <a:gd name="T96" fmla="*/ 0 w 1369"/>
                  <a:gd name="T97" fmla="*/ 1239 h 1239"/>
                  <a:gd name="T98" fmla="*/ 0 w 1369"/>
                  <a:gd name="T99" fmla="*/ 1239 h 1239"/>
                  <a:gd name="T100" fmla="*/ 0 w 1369"/>
                  <a:gd name="T101" fmla="*/ 1239 h 1239"/>
                  <a:gd name="T102" fmla="*/ 0 w 1369"/>
                  <a:gd name="T103" fmla="*/ 1239 h 1239"/>
                  <a:gd name="T104" fmla="*/ 0 w 1369"/>
                  <a:gd name="T105" fmla="*/ 1239 h 1239"/>
                  <a:gd name="T106" fmla="*/ 0 w 1369"/>
                  <a:gd name="T107" fmla="*/ 1239 h 1239"/>
                  <a:gd name="T108" fmla="*/ 0 w 1369"/>
                  <a:gd name="T109" fmla="*/ 1239 h 1239"/>
                  <a:gd name="T110" fmla="*/ 0 w 1369"/>
                  <a:gd name="T111" fmla="*/ 1239 h 1239"/>
                  <a:gd name="T112" fmla="*/ 0 w 1369"/>
                  <a:gd name="T113" fmla="*/ 1239 h 1239"/>
                  <a:gd name="T114" fmla="*/ 0 w 1369"/>
                  <a:gd name="T115" fmla="*/ 1239 h 1239"/>
                  <a:gd name="T116" fmla="*/ 0 w 1369"/>
                  <a:gd name="T117" fmla="*/ 1239 h 1239"/>
                  <a:gd name="T118" fmla="*/ 0 w 1369"/>
                  <a:gd name="T119" fmla="*/ 1239 h 1239"/>
                  <a:gd name="T120" fmla="*/ 0 w 1369"/>
                  <a:gd name="T121" fmla="*/ 1239 h 1239"/>
                  <a:gd name="T122" fmla="*/ 0 w 1369"/>
                  <a:gd name="T123" fmla="*/ 1239 h 1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69" h="1239">
                    <a:moveTo>
                      <a:pt x="1369" y="0"/>
                    </a:moveTo>
                    <a:lnTo>
                      <a:pt x="1369" y="0"/>
                    </a:lnTo>
                    <a:lnTo>
                      <a:pt x="375" y="442"/>
                    </a:lnTo>
                    <a:lnTo>
                      <a:pt x="322" y="442"/>
                    </a:lnTo>
                    <a:lnTo>
                      <a:pt x="322" y="486"/>
                    </a:lnTo>
                    <a:lnTo>
                      <a:pt x="295" y="486"/>
                    </a:lnTo>
                    <a:lnTo>
                      <a:pt x="295" y="664"/>
                    </a:lnTo>
                    <a:lnTo>
                      <a:pt x="241" y="708"/>
                    </a:lnTo>
                    <a:lnTo>
                      <a:pt x="215" y="752"/>
                    </a:lnTo>
                    <a:lnTo>
                      <a:pt x="188" y="841"/>
                    </a:lnTo>
                    <a:lnTo>
                      <a:pt x="107" y="841"/>
                    </a:lnTo>
                    <a:lnTo>
                      <a:pt x="53" y="929"/>
                    </a:lnTo>
                    <a:lnTo>
                      <a:pt x="53" y="973"/>
                    </a:lnTo>
                    <a:lnTo>
                      <a:pt x="26" y="1017"/>
                    </a:lnTo>
                    <a:lnTo>
                      <a:pt x="26" y="1061"/>
                    </a:lnTo>
                    <a:lnTo>
                      <a:pt x="26" y="1106"/>
                    </a:lnTo>
                    <a:lnTo>
                      <a:pt x="0" y="1150"/>
                    </a:lnTo>
                    <a:lnTo>
                      <a:pt x="0" y="1194"/>
                    </a:lnTo>
                    <a:lnTo>
                      <a:pt x="0" y="1239"/>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67" name="Freeform 1046"/>
              <p:cNvSpPr>
                <a:spLocks/>
              </p:cNvSpPr>
              <p:nvPr/>
            </p:nvSpPr>
            <p:spPr bwMode="auto">
              <a:xfrm>
                <a:off x="5033" y="1839"/>
                <a:ext cx="39" cy="8"/>
              </a:xfrm>
              <a:custGeom>
                <a:avLst/>
                <a:gdLst>
                  <a:gd name="T0" fmla="*/ 39 w 39"/>
                  <a:gd name="T1" fmla="*/ 6 h 8"/>
                  <a:gd name="T2" fmla="*/ 38 w 39"/>
                  <a:gd name="T3" fmla="*/ 0 h 8"/>
                  <a:gd name="T4" fmla="*/ 0 w 39"/>
                  <a:gd name="T5" fmla="*/ 1 h 8"/>
                  <a:gd name="T6" fmla="*/ 1 w 39"/>
                  <a:gd name="T7" fmla="*/ 8 h 8"/>
                  <a:gd name="T8" fmla="*/ 39 w 39"/>
                  <a:gd name="T9" fmla="*/ 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8">
                    <a:moveTo>
                      <a:pt x="39" y="6"/>
                    </a:moveTo>
                    <a:lnTo>
                      <a:pt x="38" y="0"/>
                    </a:lnTo>
                    <a:lnTo>
                      <a:pt x="0" y="1"/>
                    </a:lnTo>
                    <a:lnTo>
                      <a:pt x="1" y="8"/>
                    </a:lnTo>
                    <a:lnTo>
                      <a:pt x="39" y="6"/>
                    </a:lnTo>
                    <a:close/>
                  </a:path>
                </a:pathLst>
              </a:custGeom>
              <a:solidFill>
                <a:srgbClr val="000000"/>
              </a:solidFill>
              <a:ln w="25400">
                <a:solidFill>
                  <a:schemeClr val="tx1"/>
                </a:solidFill>
                <a:round/>
                <a:headEnd/>
                <a:tailEnd/>
              </a:ln>
            </p:spPr>
            <p:txBody>
              <a:bodyPr/>
              <a:lstStyle/>
              <a:p>
                <a:endParaRPr lang="en-US"/>
              </a:p>
            </p:txBody>
          </p:sp>
          <p:sp>
            <p:nvSpPr>
              <p:cNvPr id="74568" name="Freeform 1047"/>
              <p:cNvSpPr>
                <a:spLocks/>
              </p:cNvSpPr>
              <p:nvPr/>
            </p:nvSpPr>
            <p:spPr bwMode="auto">
              <a:xfrm>
                <a:off x="4985" y="1841"/>
                <a:ext cx="39" cy="7"/>
              </a:xfrm>
              <a:custGeom>
                <a:avLst/>
                <a:gdLst>
                  <a:gd name="T0" fmla="*/ 39 w 39"/>
                  <a:gd name="T1" fmla="*/ 6 h 7"/>
                  <a:gd name="T2" fmla="*/ 39 w 39"/>
                  <a:gd name="T3" fmla="*/ 0 h 7"/>
                  <a:gd name="T4" fmla="*/ 0 w 39"/>
                  <a:gd name="T5" fmla="*/ 1 h 7"/>
                  <a:gd name="T6" fmla="*/ 1 w 39"/>
                  <a:gd name="T7" fmla="*/ 7 h 7"/>
                  <a:gd name="T8" fmla="*/ 39 w 39"/>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
                    <a:moveTo>
                      <a:pt x="39" y="6"/>
                    </a:moveTo>
                    <a:lnTo>
                      <a:pt x="39" y="0"/>
                    </a:lnTo>
                    <a:lnTo>
                      <a:pt x="0" y="1"/>
                    </a:lnTo>
                    <a:lnTo>
                      <a:pt x="1" y="7"/>
                    </a:lnTo>
                    <a:lnTo>
                      <a:pt x="39" y="6"/>
                    </a:lnTo>
                    <a:close/>
                  </a:path>
                </a:pathLst>
              </a:custGeom>
              <a:solidFill>
                <a:srgbClr val="000000"/>
              </a:solidFill>
              <a:ln w="25400">
                <a:solidFill>
                  <a:schemeClr val="tx1"/>
                </a:solidFill>
                <a:round/>
                <a:headEnd/>
                <a:tailEnd/>
              </a:ln>
            </p:spPr>
            <p:txBody>
              <a:bodyPr/>
              <a:lstStyle/>
              <a:p>
                <a:endParaRPr lang="en-US"/>
              </a:p>
            </p:txBody>
          </p:sp>
          <p:sp>
            <p:nvSpPr>
              <p:cNvPr id="74569" name="Freeform 1048"/>
              <p:cNvSpPr>
                <a:spLocks/>
              </p:cNvSpPr>
              <p:nvPr/>
            </p:nvSpPr>
            <p:spPr bwMode="auto">
              <a:xfrm>
                <a:off x="4937" y="1843"/>
                <a:ext cx="39" cy="7"/>
              </a:xfrm>
              <a:custGeom>
                <a:avLst/>
                <a:gdLst>
                  <a:gd name="T0" fmla="*/ 39 w 39"/>
                  <a:gd name="T1" fmla="*/ 6 h 7"/>
                  <a:gd name="T2" fmla="*/ 39 w 39"/>
                  <a:gd name="T3" fmla="*/ 0 h 7"/>
                  <a:gd name="T4" fmla="*/ 0 w 39"/>
                  <a:gd name="T5" fmla="*/ 1 h 7"/>
                  <a:gd name="T6" fmla="*/ 1 w 39"/>
                  <a:gd name="T7" fmla="*/ 7 h 7"/>
                  <a:gd name="T8" fmla="*/ 39 w 39"/>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
                    <a:moveTo>
                      <a:pt x="39" y="6"/>
                    </a:moveTo>
                    <a:lnTo>
                      <a:pt x="39" y="0"/>
                    </a:lnTo>
                    <a:lnTo>
                      <a:pt x="0" y="1"/>
                    </a:lnTo>
                    <a:lnTo>
                      <a:pt x="1" y="7"/>
                    </a:lnTo>
                    <a:lnTo>
                      <a:pt x="39" y="6"/>
                    </a:lnTo>
                    <a:close/>
                  </a:path>
                </a:pathLst>
              </a:custGeom>
              <a:solidFill>
                <a:srgbClr val="000000"/>
              </a:solidFill>
              <a:ln w="25400">
                <a:solidFill>
                  <a:schemeClr val="tx1"/>
                </a:solidFill>
                <a:round/>
                <a:headEnd/>
                <a:tailEnd/>
              </a:ln>
            </p:spPr>
            <p:txBody>
              <a:bodyPr/>
              <a:lstStyle/>
              <a:p>
                <a:endParaRPr lang="en-US"/>
              </a:p>
            </p:txBody>
          </p:sp>
          <p:sp>
            <p:nvSpPr>
              <p:cNvPr id="74570" name="Freeform 1049"/>
              <p:cNvSpPr>
                <a:spLocks/>
              </p:cNvSpPr>
              <p:nvPr/>
            </p:nvSpPr>
            <p:spPr bwMode="auto">
              <a:xfrm>
                <a:off x="4889" y="1845"/>
                <a:ext cx="39" cy="7"/>
              </a:xfrm>
              <a:custGeom>
                <a:avLst/>
                <a:gdLst>
                  <a:gd name="T0" fmla="*/ 39 w 39"/>
                  <a:gd name="T1" fmla="*/ 6 h 7"/>
                  <a:gd name="T2" fmla="*/ 39 w 39"/>
                  <a:gd name="T3" fmla="*/ 0 h 7"/>
                  <a:gd name="T4" fmla="*/ 0 w 39"/>
                  <a:gd name="T5" fmla="*/ 1 h 7"/>
                  <a:gd name="T6" fmla="*/ 1 w 39"/>
                  <a:gd name="T7" fmla="*/ 7 h 7"/>
                  <a:gd name="T8" fmla="*/ 39 w 39"/>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7">
                    <a:moveTo>
                      <a:pt x="39" y="6"/>
                    </a:moveTo>
                    <a:lnTo>
                      <a:pt x="39" y="0"/>
                    </a:lnTo>
                    <a:lnTo>
                      <a:pt x="0" y="1"/>
                    </a:lnTo>
                    <a:lnTo>
                      <a:pt x="1" y="7"/>
                    </a:lnTo>
                    <a:lnTo>
                      <a:pt x="39" y="6"/>
                    </a:lnTo>
                    <a:close/>
                  </a:path>
                </a:pathLst>
              </a:custGeom>
              <a:solidFill>
                <a:srgbClr val="000000"/>
              </a:solidFill>
              <a:ln w="25400">
                <a:solidFill>
                  <a:schemeClr val="tx1"/>
                </a:solidFill>
                <a:round/>
                <a:headEnd/>
                <a:tailEnd/>
              </a:ln>
            </p:spPr>
            <p:txBody>
              <a:bodyPr/>
              <a:lstStyle/>
              <a:p>
                <a:endParaRPr lang="en-US"/>
              </a:p>
            </p:txBody>
          </p:sp>
          <p:sp>
            <p:nvSpPr>
              <p:cNvPr id="74571" name="Freeform 1050"/>
              <p:cNvSpPr>
                <a:spLocks/>
              </p:cNvSpPr>
              <p:nvPr/>
            </p:nvSpPr>
            <p:spPr bwMode="auto">
              <a:xfrm>
                <a:off x="4842" y="1847"/>
                <a:ext cx="38" cy="7"/>
              </a:xfrm>
              <a:custGeom>
                <a:avLst/>
                <a:gdLst>
                  <a:gd name="T0" fmla="*/ 38 w 38"/>
                  <a:gd name="T1" fmla="*/ 6 h 7"/>
                  <a:gd name="T2" fmla="*/ 38 w 38"/>
                  <a:gd name="T3" fmla="*/ 0 h 7"/>
                  <a:gd name="T4" fmla="*/ 0 w 38"/>
                  <a:gd name="T5" fmla="*/ 1 h 7"/>
                  <a:gd name="T6" fmla="*/ 0 w 38"/>
                  <a:gd name="T7" fmla="*/ 7 h 7"/>
                  <a:gd name="T8" fmla="*/ 38 w 38"/>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7">
                    <a:moveTo>
                      <a:pt x="38" y="6"/>
                    </a:moveTo>
                    <a:lnTo>
                      <a:pt x="38" y="0"/>
                    </a:lnTo>
                    <a:lnTo>
                      <a:pt x="0" y="1"/>
                    </a:lnTo>
                    <a:lnTo>
                      <a:pt x="0" y="7"/>
                    </a:lnTo>
                    <a:lnTo>
                      <a:pt x="38" y="6"/>
                    </a:lnTo>
                    <a:close/>
                  </a:path>
                </a:pathLst>
              </a:custGeom>
              <a:solidFill>
                <a:srgbClr val="000000"/>
              </a:solidFill>
              <a:ln w="25400">
                <a:solidFill>
                  <a:schemeClr val="tx1"/>
                </a:solidFill>
                <a:round/>
                <a:headEnd/>
                <a:tailEnd/>
              </a:ln>
            </p:spPr>
            <p:txBody>
              <a:bodyPr/>
              <a:lstStyle/>
              <a:p>
                <a:endParaRPr lang="en-US"/>
              </a:p>
            </p:txBody>
          </p:sp>
          <p:sp>
            <p:nvSpPr>
              <p:cNvPr id="74572" name="Freeform 1051"/>
              <p:cNvSpPr>
                <a:spLocks/>
              </p:cNvSpPr>
              <p:nvPr/>
            </p:nvSpPr>
            <p:spPr bwMode="auto">
              <a:xfrm>
                <a:off x="4813" y="1848"/>
                <a:ext cx="19" cy="7"/>
              </a:xfrm>
              <a:custGeom>
                <a:avLst/>
                <a:gdLst>
                  <a:gd name="T0" fmla="*/ 19 w 19"/>
                  <a:gd name="T1" fmla="*/ 6 h 7"/>
                  <a:gd name="T2" fmla="*/ 19 w 19"/>
                  <a:gd name="T3" fmla="*/ 0 h 7"/>
                  <a:gd name="T4" fmla="*/ 0 w 19"/>
                  <a:gd name="T5" fmla="*/ 1 h 7"/>
                  <a:gd name="T6" fmla="*/ 0 w 19"/>
                  <a:gd name="T7" fmla="*/ 7 h 7"/>
                  <a:gd name="T8" fmla="*/ 19 w 19"/>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
                    <a:moveTo>
                      <a:pt x="19" y="6"/>
                    </a:moveTo>
                    <a:lnTo>
                      <a:pt x="19" y="0"/>
                    </a:lnTo>
                    <a:lnTo>
                      <a:pt x="0" y="1"/>
                    </a:lnTo>
                    <a:lnTo>
                      <a:pt x="0" y="7"/>
                    </a:lnTo>
                    <a:lnTo>
                      <a:pt x="19" y="6"/>
                    </a:lnTo>
                    <a:close/>
                  </a:path>
                </a:pathLst>
              </a:custGeom>
              <a:solidFill>
                <a:srgbClr val="000000"/>
              </a:solidFill>
              <a:ln w="25400">
                <a:solidFill>
                  <a:schemeClr val="tx1"/>
                </a:solidFill>
                <a:round/>
                <a:headEnd/>
                <a:tailEnd/>
              </a:ln>
            </p:spPr>
            <p:txBody>
              <a:bodyPr/>
              <a:lstStyle/>
              <a:p>
                <a:endParaRPr lang="en-US"/>
              </a:p>
            </p:txBody>
          </p:sp>
          <p:sp>
            <p:nvSpPr>
              <p:cNvPr id="74573" name="Freeform 1052"/>
              <p:cNvSpPr>
                <a:spLocks/>
              </p:cNvSpPr>
              <p:nvPr/>
            </p:nvSpPr>
            <p:spPr bwMode="auto">
              <a:xfrm>
                <a:off x="4793" y="1849"/>
                <a:ext cx="20" cy="9"/>
              </a:xfrm>
              <a:custGeom>
                <a:avLst/>
                <a:gdLst>
                  <a:gd name="T0" fmla="*/ 20 w 20"/>
                  <a:gd name="T1" fmla="*/ 6 h 9"/>
                  <a:gd name="T2" fmla="*/ 19 w 20"/>
                  <a:gd name="T3" fmla="*/ 0 h 9"/>
                  <a:gd name="T4" fmla="*/ 0 w 20"/>
                  <a:gd name="T5" fmla="*/ 2 h 9"/>
                  <a:gd name="T6" fmla="*/ 1 w 20"/>
                  <a:gd name="T7" fmla="*/ 9 h 9"/>
                  <a:gd name="T8" fmla="*/ 20 w 20"/>
                  <a:gd name="T9" fmla="*/ 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
                    <a:moveTo>
                      <a:pt x="20" y="6"/>
                    </a:moveTo>
                    <a:lnTo>
                      <a:pt x="19" y="0"/>
                    </a:lnTo>
                    <a:lnTo>
                      <a:pt x="0" y="2"/>
                    </a:lnTo>
                    <a:lnTo>
                      <a:pt x="1" y="9"/>
                    </a:lnTo>
                    <a:lnTo>
                      <a:pt x="20" y="6"/>
                    </a:lnTo>
                    <a:close/>
                  </a:path>
                </a:pathLst>
              </a:custGeom>
              <a:solidFill>
                <a:srgbClr val="000000"/>
              </a:solidFill>
              <a:ln w="25400">
                <a:solidFill>
                  <a:schemeClr val="tx1"/>
                </a:solidFill>
                <a:round/>
                <a:headEnd/>
                <a:tailEnd/>
              </a:ln>
            </p:spPr>
            <p:txBody>
              <a:bodyPr/>
              <a:lstStyle/>
              <a:p>
                <a:endParaRPr lang="en-US"/>
              </a:p>
            </p:txBody>
          </p:sp>
          <p:sp>
            <p:nvSpPr>
              <p:cNvPr id="74574" name="Freeform 1053"/>
              <p:cNvSpPr>
                <a:spLocks/>
              </p:cNvSpPr>
              <p:nvPr/>
            </p:nvSpPr>
            <p:spPr bwMode="auto">
              <a:xfrm>
                <a:off x="4746" y="1853"/>
                <a:ext cx="39" cy="11"/>
              </a:xfrm>
              <a:custGeom>
                <a:avLst/>
                <a:gdLst>
                  <a:gd name="T0" fmla="*/ 39 w 39"/>
                  <a:gd name="T1" fmla="*/ 6 h 11"/>
                  <a:gd name="T2" fmla="*/ 38 w 39"/>
                  <a:gd name="T3" fmla="*/ 0 h 11"/>
                  <a:gd name="T4" fmla="*/ 0 w 39"/>
                  <a:gd name="T5" fmla="*/ 5 h 11"/>
                  <a:gd name="T6" fmla="*/ 1 w 39"/>
                  <a:gd name="T7" fmla="*/ 11 h 11"/>
                  <a:gd name="T8" fmla="*/ 39 w 39"/>
                  <a:gd name="T9" fmla="*/ 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
                    <a:moveTo>
                      <a:pt x="39" y="6"/>
                    </a:moveTo>
                    <a:lnTo>
                      <a:pt x="38" y="0"/>
                    </a:lnTo>
                    <a:lnTo>
                      <a:pt x="0" y="5"/>
                    </a:lnTo>
                    <a:lnTo>
                      <a:pt x="1" y="11"/>
                    </a:lnTo>
                    <a:lnTo>
                      <a:pt x="39" y="6"/>
                    </a:lnTo>
                    <a:close/>
                  </a:path>
                </a:pathLst>
              </a:custGeom>
              <a:solidFill>
                <a:srgbClr val="000000"/>
              </a:solidFill>
              <a:ln w="25400">
                <a:solidFill>
                  <a:schemeClr val="tx1"/>
                </a:solidFill>
                <a:round/>
                <a:headEnd/>
                <a:tailEnd/>
              </a:ln>
            </p:spPr>
            <p:txBody>
              <a:bodyPr/>
              <a:lstStyle/>
              <a:p>
                <a:endParaRPr lang="en-US"/>
              </a:p>
            </p:txBody>
          </p:sp>
          <p:sp>
            <p:nvSpPr>
              <p:cNvPr id="74575" name="Freeform 1054"/>
              <p:cNvSpPr>
                <a:spLocks/>
              </p:cNvSpPr>
              <p:nvPr/>
            </p:nvSpPr>
            <p:spPr bwMode="auto">
              <a:xfrm>
                <a:off x="4812" y="1848"/>
                <a:ext cx="1" cy="7"/>
              </a:xfrm>
              <a:custGeom>
                <a:avLst/>
                <a:gdLst>
                  <a:gd name="T0" fmla="*/ 1 w 1"/>
                  <a:gd name="T1" fmla="*/ 7 h 7"/>
                  <a:gd name="T2" fmla="*/ 1 w 1"/>
                  <a:gd name="T3" fmla="*/ 7 h 7"/>
                  <a:gd name="T4" fmla="*/ 0 w 1"/>
                  <a:gd name="T5" fmla="*/ 0 h 7"/>
                  <a:gd name="T6" fmla="*/ 0 w 1"/>
                  <a:gd name="T7" fmla="*/ 0 h 7"/>
                  <a:gd name="T8" fmla="*/ 1 w 1"/>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1" y="7"/>
                    </a:moveTo>
                    <a:lnTo>
                      <a:pt x="1" y="7"/>
                    </a:lnTo>
                    <a:lnTo>
                      <a:pt x="0" y="0"/>
                    </a:lnTo>
                    <a:lnTo>
                      <a:pt x="1" y="7"/>
                    </a:lnTo>
                    <a:close/>
                  </a:path>
                </a:pathLst>
              </a:custGeom>
              <a:solidFill>
                <a:srgbClr val="000000"/>
              </a:solidFill>
              <a:ln w="25400">
                <a:solidFill>
                  <a:schemeClr val="tx1"/>
                </a:solidFill>
                <a:round/>
                <a:headEnd/>
                <a:tailEnd/>
              </a:ln>
            </p:spPr>
            <p:txBody>
              <a:bodyPr/>
              <a:lstStyle/>
              <a:p>
                <a:endParaRPr lang="en-US"/>
              </a:p>
            </p:txBody>
          </p:sp>
          <p:sp>
            <p:nvSpPr>
              <p:cNvPr id="74576" name="Freeform 1055"/>
              <p:cNvSpPr>
                <a:spLocks/>
              </p:cNvSpPr>
              <p:nvPr/>
            </p:nvSpPr>
            <p:spPr bwMode="auto">
              <a:xfrm>
                <a:off x="4699" y="1859"/>
                <a:ext cx="39" cy="13"/>
              </a:xfrm>
              <a:custGeom>
                <a:avLst/>
                <a:gdLst>
                  <a:gd name="T0" fmla="*/ 39 w 39"/>
                  <a:gd name="T1" fmla="*/ 6 h 13"/>
                  <a:gd name="T2" fmla="*/ 37 w 39"/>
                  <a:gd name="T3" fmla="*/ 0 h 13"/>
                  <a:gd name="T4" fmla="*/ 0 w 39"/>
                  <a:gd name="T5" fmla="*/ 7 h 13"/>
                  <a:gd name="T6" fmla="*/ 1 w 39"/>
                  <a:gd name="T7" fmla="*/ 13 h 13"/>
                  <a:gd name="T8" fmla="*/ 39 w 39"/>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3">
                    <a:moveTo>
                      <a:pt x="39" y="6"/>
                    </a:moveTo>
                    <a:lnTo>
                      <a:pt x="37" y="0"/>
                    </a:lnTo>
                    <a:lnTo>
                      <a:pt x="0" y="7"/>
                    </a:lnTo>
                    <a:lnTo>
                      <a:pt x="1" y="13"/>
                    </a:lnTo>
                    <a:lnTo>
                      <a:pt x="39" y="6"/>
                    </a:lnTo>
                    <a:close/>
                  </a:path>
                </a:pathLst>
              </a:custGeom>
              <a:solidFill>
                <a:srgbClr val="000000"/>
              </a:solidFill>
              <a:ln w="25400">
                <a:solidFill>
                  <a:schemeClr val="tx1"/>
                </a:solidFill>
                <a:round/>
                <a:headEnd/>
                <a:tailEnd/>
              </a:ln>
            </p:spPr>
            <p:txBody>
              <a:bodyPr/>
              <a:lstStyle/>
              <a:p>
                <a:endParaRPr lang="en-US"/>
              </a:p>
            </p:txBody>
          </p:sp>
          <p:sp>
            <p:nvSpPr>
              <p:cNvPr id="74577" name="Freeform 1056"/>
              <p:cNvSpPr>
                <a:spLocks/>
              </p:cNvSpPr>
              <p:nvPr/>
            </p:nvSpPr>
            <p:spPr bwMode="auto">
              <a:xfrm>
                <a:off x="4686" y="1868"/>
                <a:ext cx="5" cy="6"/>
              </a:xfrm>
              <a:custGeom>
                <a:avLst/>
                <a:gdLst>
                  <a:gd name="T0" fmla="*/ 5 w 5"/>
                  <a:gd name="T1" fmla="*/ 6 h 6"/>
                  <a:gd name="T2" fmla="*/ 3 w 5"/>
                  <a:gd name="T3" fmla="*/ 0 h 6"/>
                  <a:gd name="T4" fmla="*/ 0 w 5"/>
                  <a:gd name="T5" fmla="*/ 0 h 6"/>
                  <a:gd name="T6" fmla="*/ 1 w 5"/>
                  <a:gd name="T7" fmla="*/ 6 h 6"/>
                  <a:gd name="T8" fmla="*/ 5 w 5"/>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5" y="6"/>
                    </a:moveTo>
                    <a:lnTo>
                      <a:pt x="3" y="0"/>
                    </a:lnTo>
                    <a:lnTo>
                      <a:pt x="0" y="0"/>
                    </a:lnTo>
                    <a:lnTo>
                      <a:pt x="1" y="6"/>
                    </a:lnTo>
                    <a:lnTo>
                      <a:pt x="5" y="6"/>
                    </a:lnTo>
                    <a:close/>
                  </a:path>
                </a:pathLst>
              </a:custGeom>
              <a:solidFill>
                <a:srgbClr val="000000"/>
              </a:solidFill>
              <a:ln w="25400">
                <a:solidFill>
                  <a:schemeClr val="tx1"/>
                </a:solidFill>
                <a:round/>
                <a:headEnd/>
                <a:tailEnd/>
              </a:ln>
            </p:spPr>
            <p:txBody>
              <a:bodyPr/>
              <a:lstStyle/>
              <a:p>
                <a:endParaRPr lang="en-US"/>
              </a:p>
            </p:txBody>
          </p:sp>
          <p:sp>
            <p:nvSpPr>
              <p:cNvPr id="74578" name="Freeform 1057"/>
              <p:cNvSpPr>
                <a:spLocks/>
              </p:cNvSpPr>
              <p:nvPr/>
            </p:nvSpPr>
            <p:spPr bwMode="auto">
              <a:xfrm>
                <a:off x="4652" y="1868"/>
                <a:ext cx="35" cy="14"/>
              </a:xfrm>
              <a:custGeom>
                <a:avLst/>
                <a:gdLst>
                  <a:gd name="T0" fmla="*/ 35 w 35"/>
                  <a:gd name="T1" fmla="*/ 6 h 14"/>
                  <a:gd name="T2" fmla="*/ 34 w 35"/>
                  <a:gd name="T3" fmla="*/ 0 h 14"/>
                  <a:gd name="T4" fmla="*/ 0 w 35"/>
                  <a:gd name="T5" fmla="*/ 8 h 14"/>
                  <a:gd name="T6" fmla="*/ 1 w 35"/>
                  <a:gd name="T7" fmla="*/ 14 h 14"/>
                  <a:gd name="T8" fmla="*/ 35 w 35"/>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4">
                    <a:moveTo>
                      <a:pt x="35" y="6"/>
                    </a:moveTo>
                    <a:lnTo>
                      <a:pt x="34" y="0"/>
                    </a:lnTo>
                    <a:lnTo>
                      <a:pt x="0" y="8"/>
                    </a:lnTo>
                    <a:lnTo>
                      <a:pt x="1" y="14"/>
                    </a:lnTo>
                    <a:lnTo>
                      <a:pt x="35" y="6"/>
                    </a:lnTo>
                    <a:close/>
                  </a:path>
                </a:pathLst>
              </a:custGeom>
              <a:solidFill>
                <a:srgbClr val="000000"/>
              </a:solidFill>
              <a:ln w="25400">
                <a:solidFill>
                  <a:schemeClr val="tx1"/>
                </a:solidFill>
                <a:round/>
                <a:headEnd/>
                <a:tailEnd/>
              </a:ln>
            </p:spPr>
            <p:txBody>
              <a:bodyPr/>
              <a:lstStyle/>
              <a:p>
                <a:endParaRPr lang="en-US"/>
              </a:p>
            </p:txBody>
          </p:sp>
          <p:sp>
            <p:nvSpPr>
              <p:cNvPr id="74579" name="Freeform 1058"/>
              <p:cNvSpPr>
                <a:spLocks/>
              </p:cNvSpPr>
              <p:nvPr/>
            </p:nvSpPr>
            <p:spPr bwMode="auto">
              <a:xfrm>
                <a:off x="4686" y="1868"/>
                <a:ext cx="1" cy="6"/>
              </a:xfrm>
              <a:custGeom>
                <a:avLst/>
                <a:gdLst>
                  <a:gd name="T0" fmla="*/ 1 w 1"/>
                  <a:gd name="T1" fmla="*/ 6 h 6"/>
                  <a:gd name="T2" fmla="*/ 1 w 1"/>
                  <a:gd name="T3" fmla="*/ 6 h 6"/>
                  <a:gd name="T4" fmla="*/ 0 w 1"/>
                  <a:gd name="T5" fmla="*/ 0 h 6"/>
                  <a:gd name="T6" fmla="*/ 0 w 1"/>
                  <a:gd name="T7" fmla="*/ 0 h 6"/>
                  <a:gd name="T8" fmla="*/ 1 w 1"/>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1" y="6"/>
                    </a:moveTo>
                    <a:lnTo>
                      <a:pt x="1" y="6"/>
                    </a:lnTo>
                    <a:lnTo>
                      <a:pt x="0" y="0"/>
                    </a:lnTo>
                    <a:lnTo>
                      <a:pt x="1" y="6"/>
                    </a:lnTo>
                    <a:close/>
                  </a:path>
                </a:pathLst>
              </a:custGeom>
              <a:solidFill>
                <a:srgbClr val="000000"/>
              </a:solidFill>
              <a:ln w="25400">
                <a:solidFill>
                  <a:schemeClr val="tx1"/>
                </a:solidFill>
                <a:round/>
                <a:headEnd/>
                <a:tailEnd/>
              </a:ln>
            </p:spPr>
            <p:txBody>
              <a:bodyPr/>
              <a:lstStyle/>
              <a:p>
                <a:endParaRPr lang="en-US"/>
              </a:p>
            </p:txBody>
          </p:sp>
          <p:sp>
            <p:nvSpPr>
              <p:cNvPr id="74580" name="Freeform 1059"/>
              <p:cNvSpPr>
                <a:spLocks/>
              </p:cNvSpPr>
              <p:nvPr/>
            </p:nvSpPr>
            <p:spPr bwMode="auto">
              <a:xfrm>
                <a:off x="4608" y="1878"/>
                <a:ext cx="36" cy="15"/>
              </a:xfrm>
              <a:custGeom>
                <a:avLst/>
                <a:gdLst>
                  <a:gd name="T0" fmla="*/ 36 w 36"/>
                  <a:gd name="T1" fmla="*/ 6 h 15"/>
                  <a:gd name="T2" fmla="*/ 34 w 36"/>
                  <a:gd name="T3" fmla="*/ 0 h 15"/>
                  <a:gd name="T4" fmla="*/ 0 w 36"/>
                  <a:gd name="T5" fmla="*/ 9 h 15"/>
                  <a:gd name="T6" fmla="*/ 2 w 36"/>
                  <a:gd name="T7" fmla="*/ 15 h 15"/>
                  <a:gd name="T8" fmla="*/ 36 w 36"/>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5">
                    <a:moveTo>
                      <a:pt x="36" y="6"/>
                    </a:moveTo>
                    <a:lnTo>
                      <a:pt x="34" y="0"/>
                    </a:lnTo>
                    <a:lnTo>
                      <a:pt x="0" y="9"/>
                    </a:lnTo>
                    <a:lnTo>
                      <a:pt x="2" y="15"/>
                    </a:lnTo>
                    <a:lnTo>
                      <a:pt x="36" y="6"/>
                    </a:lnTo>
                    <a:close/>
                  </a:path>
                </a:pathLst>
              </a:custGeom>
              <a:solidFill>
                <a:srgbClr val="000000"/>
              </a:solidFill>
              <a:ln w="25400">
                <a:solidFill>
                  <a:schemeClr val="tx1"/>
                </a:solidFill>
                <a:round/>
                <a:headEnd/>
                <a:tailEnd/>
              </a:ln>
            </p:spPr>
            <p:txBody>
              <a:bodyPr/>
              <a:lstStyle/>
              <a:p>
                <a:endParaRPr lang="en-US"/>
              </a:p>
            </p:txBody>
          </p:sp>
          <p:sp>
            <p:nvSpPr>
              <p:cNvPr id="74581" name="Freeform 1060"/>
              <p:cNvSpPr>
                <a:spLocks/>
              </p:cNvSpPr>
              <p:nvPr/>
            </p:nvSpPr>
            <p:spPr bwMode="auto">
              <a:xfrm>
                <a:off x="4605" y="1887"/>
                <a:ext cx="5" cy="7"/>
              </a:xfrm>
              <a:custGeom>
                <a:avLst/>
                <a:gdLst>
                  <a:gd name="T0" fmla="*/ 5 w 5"/>
                  <a:gd name="T1" fmla="*/ 6 h 7"/>
                  <a:gd name="T2" fmla="*/ 3 w 5"/>
                  <a:gd name="T3" fmla="*/ 0 h 7"/>
                  <a:gd name="T4" fmla="*/ 0 w 5"/>
                  <a:gd name="T5" fmla="*/ 1 h 7"/>
                  <a:gd name="T6" fmla="*/ 2 w 5"/>
                  <a:gd name="T7" fmla="*/ 7 h 7"/>
                  <a:gd name="T8" fmla="*/ 5 w 5"/>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6"/>
                    </a:moveTo>
                    <a:lnTo>
                      <a:pt x="3" y="0"/>
                    </a:lnTo>
                    <a:lnTo>
                      <a:pt x="0" y="1"/>
                    </a:lnTo>
                    <a:lnTo>
                      <a:pt x="2" y="7"/>
                    </a:lnTo>
                    <a:lnTo>
                      <a:pt x="5" y="6"/>
                    </a:lnTo>
                    <a:close/>
                  </a:path>
                </a:pathLst>
              </a:custGeom>
              <a:solidFill>
                <a:srgbClr val="000000"/>
              </a:solidFill>
              <a:ln w="25400">
                <a:solidFill>
                  <a:schemeClr val="tx1"/>
                </a:solidFill>
                <a:round/>
                <a:headEnd/>
                <a:tailEnd/>
              </a:ln>
            </p:spPr>
            <p:txBody>
              <a:bodyPr/>
              <a:lstStyle/>
              <a:p>
                <a:endParaRPr lang="en-US"/>
              </a:p>
            </p:txBody>
          </p:sp>
          <p:sp>
            <p:nvSpPr>
              <p:cNvPr id="74582" name="Freeform 1061"/>
              <p:cNvSpPr>
                <a:spLocks/>
              </p:cNvSpPr>
              <p:nvPr/>
            </p:nvSpPr>
            <p:spPr bwMode="auto">
              <a:xfrm>
                <a:off x="4578" y="1891"/>
                <a:ext cx="19" cy="11"/>
              </a:xfrm>
              <a:custGeom>
                <a:avLst/>
                <a:gdLst>
                  <a:gd name="T0" fmla="*/ 19 w 19"/>
                  <a:gd name="T1" fmla="*/ 5 h 11"/>
                  <a:gd name="T2" fmla="*/ 18 w 19"/>
                  <a:gd name="T3" fmla="*/ 0 h 11"/>
                  <a:gd name="T4" fmla="*/ 0 w 19"/>
                  <a:gd name="T5" fmla="*/ 5 h 11"/>
                  <a:gd name="T6" fmla="*/ 2 w 19"/>
                  <a:gd name="T7" fmla="*/ 11 h 11"/>
                  <a:gd name="T8" fmla="*/ 19 w 19"/>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19" y="5"/>
                    </a:moveTo>
                    <a:lnTo>
                      <a:pt x="18" y="0"/>
                    </a:lnTo>
                    <a:lnTo>
                      <a:pt x="0" y="5"/>
                    </a:lnTo>
                    <a:lnTo>
                      <a:pt x="2" y="11"/>
                    </a:lnTo>
                    <a:lnTo>
                      <a:pt x="19" y="5"/>
                    </a:lnTo>
                    <a:close/>
                  </a:path>
                </a:pathLst>
              </a:custGeom>
              <a:solidFill>
                <a:srgbClr val="000000"/>
              </a:solidFill>
              <a:ln w="25400">
                <a:solidFill>
                  <a:schemeClr val="tx1"/>
                </a:solidFill>
                <a:round/>
                <a:headEnd/>
                <a:tailEnd/>
              </a:ln>
            </p:spPr>
            <p:txBody>
              <a:bodyPr/>
              <a:lstStyle/>
              <a:p>
                <a:endParaRPr lang="en-US"/>
              </a:p>
            </p:txBody>
          </p:sp>
          <p:sp>
            <p:nvSpPr>
              <p:cNvPr id="74583" name="Freeform 1062"/>
              <p:cNvSpPr>
                <a:spLocks/>
              </p:cNvSpPr>
              <p:nvPr/>
            </p:nvSpPr>
            <p:spPr bwMode="auto">
              <a:xfrm>
                <a:off x="4608" y="1886"/>
                <a:ext cx="2" cy="7"/>
              </a:xfrm>
              <a:custGeom>
                <a:avLst/>
                <a:gdLst>
                  <a:gd name="T0" fmla="*/ 2 w 2"/>
                  <a:gd name="T1" fmla="*/ 7 h 7"/>
                  <a:gd name="T2" fmla="*/ 2 w 2"/>
                  <a:gd name="T3" fmla="*/ 7 h 7"/>
                  <a:gd name="T4" fmla="*/ 0 w 2"/>
                  <a:gd name="T5" fmla="*/ 0 h 7"/>
                  <a:gd name="T6" fmla="*/ 0 w 2"/>
                  <a:gd name="T7" fmla="*/ 1 h 7"/>
                  <a:gd name="T8" fmla="*/ 2 w 2"/>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2" y="7"/>
                    </a:moveTo>
                    <a:lnTo>
                      <a:pt x="2" y="7"/>
                    </a:lnTo>
                    <a:lnTo>
                      <a:pt x="0" y="0"/>
                    </a:lnTo>
                    <a:lnTo>
                      <a:pt x="0" y="1"/>
                    </a:lnTo>
                    <a:lnTo>
                      <a:pt x="2" y="7"/>
                    </a:lnTo>
                    <a:close/>
                  </a:path>
                </a:pathLst>
              </a:custGeom>
              <a:solidFill>
                <a:srgbClr val="000000"/>
              </a:solidFill>
              <a:ln w="25400">
                <a:solidFill>
                  <a:schemeClr val="tx1"/>
                </a:solidFill>
                <a:round/>
                <a:headEnd/>
                <a:tailEnd/>
              </a:ln>
            </p:spPr>
            <p:txBody>
              <a:bodyPr/>
              <a:lstStyle/>
              <a:p>
                <a:endParaRPr lang="en-US"/>
              </a:p>
            </p:txBody>
          </p:sp>
          <p:sp>
            <p:nvSpPr>
              <p:cNvPr id="74584" name="Freeform 1063"/>
              <p:cNvSpPr>
                <a:spLocks/>
              </p:cNvSpPr>
              <p:nvPr/>
            </p:nvSpPr>
            <p:spPr bwMode="auto">
              <a:xfrm>
                <a:off x="4559" y="1896"/>
                <a:ext cx="21" cy="12"/>
              </a:xfrm>
              <a:custGeom>
                <a:avLst/>
                <a:gdLst>
                  <a:gd name="T0" fmla="*/ 21 w 21"/>
                  <a:gd name="T1" fmla="*/ 6 h 12"/>
                  <a:gd name="T2" fmla="*/ 19 w 21"/>
                  <a:gd name="T3" fmla="*/ 0 h 12"/>
                  <a:gd name="T4" fmla="*/ 0 w 21"/>
                  <a:gd name="T5" fmla="*/ 6 h 12"/>
                  <a:gd name="T6" fmla="*/ 2 w 21"/>
                  <a:gd name="T7" fmla="*/ 12 h 12"/>
                  <a:gd name="T8" fmla="*/ 2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21" y="6"/>
                    </a:moveTo>
                    <a:lnTo>
                      <a:pt x="19" y="0"/>
                    </a:lnTo>
                    <a:lnTo>
                      <a:pt x="0" y="6"/>
                    </a:lnTo>
                    <a:lnTo>
                      <a:pt x="2" y="12"/>
                    </a:lnTo>
                    <a:lnTo>
                      <a:pt x="21" y="6"/>
                    </a:lnTo>
                    <a:close/>
                  </a:path>
                </a:pathLst>
              </a:custGeom>
              <a:solidFill>
                <a:srgbClr val="000000"/>
              </a:solidFill>
              <a:ln w="25400">
                <a:solidFill>
                  <a:schemeClr val="tx1"/>
                </a:solidFill>
                <a:round/>
                <a:headEnd/>
                <a:tailEnd/>
              </a:ln>
            </p:spPr>
            <p:txBody>
              <a:bodyPr/>
              <a:lstStyle/>
              <a:p>
                <a:endParaRPr lang="en-US"/>
              </a:p>
            </p:txBody>
          </p:sp>
          <p:sp>
            <p:nvSpPr>
              <p:cNvPr id="74585" name="Freeform 1064"/>
              <p:cNvSpPr>
                <a:spLocks/>
              </p:cNvSpPr>
              <p:nvPr/>
            </p:nvSpPr>
            <p:spPr bwMode="auto">
              <a:xfrm>
                <a:off x="4578" y="1896"/>
                <a:ext cx="2" cy="6"/>
              </a:xfrm>
              <a:custGeom>
                <a:avLst/>
                <a:gdLst>
                  <a:gd name="T0" fmla="*/ 2 w 2"/>
                  <a:gd name="T1" fmla="*/ 6 h 6"/>
                  <a:gd name="T2" fmla="*/ 2 w 2"/>
                  <a:gd name="T3" fmla="*/ 6 h 6"/>
                  <a:gd name="T4" fmla="*/ 0 w 2"/>
                  <a:gd name="T5" fmla="*/ 0 h 6"/>
                  <a:gd name="T6" fmla="*/ 0 w 2"/>
                  <a:gd name="T7" fmla="*/ 0 h 6"/>
                  <a:gd name="T8" fmla="*/ 2 w 2"/>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2" y="6"/>
                    </a:moveTo>
                    <a:lnTo>
                      <a:pt x="2" y="6"/>
                    </a:lnTo>
                    <a:lnTo>
                      <a:pt x="0" y="0"/>
                    </a:lnTo>
                    <a:lnTo>
                      <a:pt x="2" y="6"/>
                    </a:lnTo>
                    <a:close/>
                  </a:path>
                </a:pathLst>
              </a:custGeom>
              <a:solidFill>
                <a:srgbClr val="000000"/>
              </a:solidFill>
              <a:ln w="25400">
                <a:solidFill>
                  <a:schemeClr val="tx1"/>
                </a:solidFill>
                <a:round/>
                <a:headEnd/>
                <a:tailEnd/>
              </a:ln>
            </p:spPr>
            <p:txBody>
              <a:bodyPr/>
              <a:lstStyle/>
              <a:p>
                <a:endParaRPr lang="en-US"/>
              </a:p>
            </p:txBody>
          </p:sp>
          <p:sp>
            <p:nvSpPr>
              <p:cNvPr id="74586" name="Freeform 1065"/>
              <p:cNvSpPr>
                <a:spLocks/>
              </p:cNvSpPr>
              <p:nvPr/>
            </p:nvSpPr>
            <p:spPr bwMode="auto">
              <a:xfrm>
                <a:off x="4525" y="1905"/>
                <a:ext cx="27" cy="15"/>
              </a:xfrm>
              <a:custGeom>
                <a:avLst/>
                <a:gdLst>
                  <a:gd name="T0" fmla="*/ 27 w 27"/>
                  <a:gd name="T1" fmla="*/ 6 h 15"/>
                  <a:gd name="T2" fmla="*/ 25 w 27"/>
                  <a:gd name="T3" fmla="*/ 0 h 15"/>
                  <a:gd name="T4" fmla="*/ 0 w 27"/>
                  <a:gd name="T5" fmla="*/ 9 h 15"/>
                  <a:gd name="T6" fmla="*/ 3 w 27"/>
                  <a:gd name="T7" fmla="*/ 15 h 15"/>
                  <a:gd name="T8" fmla="*/ 27 w 27"/>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5">
                    <a:moveTo>
                      <a:pt x="27" y="6"/>
                    </a:moveTo>
                    <a:lnTo>
                      <a:pt x="25" y="0"/>
                    </a:lnTo>
                    <a:lnTo>
                      <a:pt x="0" y="9"/>
                    </a:lnTo>
                    <a:lnTo>
                      <a:pt x="3" y="15"/>
                    </a:lnTo>
                    <a:lnTo>
                      <a:pt x="27" y="6"/>
                    </a:lnTo>
                    <a:close/>
                  </a:path>
                </a:pathLst>
              </a:custGeom>
              <a:solidFill>
                <a:srgbClr val="000000"/>
              </a:solidFill>
              <a:ln w="25400">
                <a:solidFill>
                  <a:schemeClr val="tx1"/>
                </a:solidFill>
                <a:round/>
                <a:headEnd/>
                <a:tailEnd/>
              </a:ln>
            </p:spPr>
            <p:txBody>
              <a:bodyPr/>
              <a:lstStyle/>
              <a:p>
                <a:endParaRPr lang="en-US"/>
              </a:p>
            </p:txBody>
          </p:sp>
          <p:sp>
            <p:nvSpPr>
              <p:cNvPr id="74587" name="Freeform 1066"/>
              <p:cNvSpPr>
                <a:spLocks/>
              </p:cNvSpPr>
              <p:nvPr/>
            </p:nvSpPr>
            <p:spPr bwMode="auto">
              <a:xfrm>
                <a:off x="4550" y="1905"/>
                <a:ext cx="2" cy="6"/>
              </a:xfrm>
              <a:custGeom>
                <a:avLst/>
                <a:gdLst>
                  <a:gd name="T0" fmla="*/ 2 w 2"/>
                  <a:gd name="T1" fmla="*/ 6 h 6"/>
                  <a:gd name="T2" fmla="*/ 2 w 2"/>
                  <a:gd name="T3" fmla="*/ 6 h 6"/>
                  <a:gd name="T4" fmla="*/ 0 w 2"/>
                  <a:gd name="T5" fmla="*/ 0 h 6"/>
                  <a:gd name="T6" fmla="*/ 0 w 2"/>
                  <a:gd name="T7" fmla="*/ 0 h 6"/>
                  <a:gd name="T8" fmla="*/ 2 w 2"/>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2" y="6"/>
                    </a:moveTo>
                    <a:lnTo>
                      <a:pt x="2" y="6"/>
                    </a:lnTo>
                    <a:lnTo>
                      <a:pt x="0" y="0"/>
                    </a:lnTo>
                    <a:lnTo>
                      <a:pt x="2" y="6"/>
                    </a:lnTo>
                    <a:close/>
                  </a:path>
                </a:pathLst>
              </a:custGeom>
              <a:solidFill>
                <a:srgbClr val="000000"/>
              </a:solidFill>
              <a:ln w="25400">
                <a:solidFill>
                  <a:schemeClr val="tx1"/>
                </a:solidFill>
                <a:round/>
                <a:headEnd/>
                <a:tailEnd/>
              </a:ln>
            </p:spPr>
            <p:txBody>
              <a:bodyPr/>
              <a:lstStyle/>
              <a:p>
                <a:endParaRPr lang="en-US"/>
              </a:p>
            </p:txBody>
          </p:sp>
          <p:sp>
            <p:nvSpPr>
              <p:cNvPr id="74588" name="Freeform 1067"/>
              <p:cNvSpPr>
                <a:spLocks/>
              </p:cNvSpPr>
              <p:nvPr/>
            </p:nvSpPr>
            <p:spPr bwMode="auto">
              <a:xfrm>
                <a:off x="4514" y="1914"/>
                <a:ext cx="14" cy="10"/>
              </a:xfrm>
              <a:custGeom>
                <a:avLst/>
                <a:gdLst>
                  <a:gd name="T0" fmla="*/ 14 w 14"/>
                  <a:gd name="T1" fmla="*/ 6 h 10"/>
                  <a:gd name="T2" fmla="*/ 11 w 14"/>
                  <a:gd name="T3" fmla="*/ 0 h 10"/>
                  <a:gd name="T4" fmla="*/ 0 w 14"/>
                  <a:gd name="T5" fmla="*/ 5 h 10"/>
                  <a:gd name="T6" fmla="*/ 3 w 14"/>
                  <a:gd name="T7" fmla="*/ 10 h 10"/>
                  <a:gd name="T8" fmla="*/ 14 w 14"/>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14" y="6"/>
                    </a:moveTo>
                    <a:lnTo>
                      <a:pt x="11" y="0"/>
                    </a:lnTo>
                    <a:lnTo>
                      <a:pt x="0" y="5"/>
                    </a:lnTo>
                    <a:lnTo>
                      <a:pt x="3" y="10"/>
                    </a:lnTo>
                    <a:lnTo>
                      <a:pt x="14" y="6"/>
                    </a:lnTo>
                    <a:close/>
                  </a:path>
                </a:pathLst>
              </a:custGeom>
              <a:solidFill>
                <a:srgbClr val="000000"/>
              </a:solidFill>
              <a:ln w="25400">
                <a:solidFill>
                  <a:schemeClr val="tx1"/>
                </a:solidFill>
                <a:round/>
                <a:headEnd/>
                <a:tailEnd/>
              </a:ln>
            </p:spPr>
            <p:txBody>
              <a:bodyPr/>
              <a:lstStyle/>
              <a:p>
                <a:endParaRPr lang="en-US"/>
              </a:p>
            </p:txBody>
          </p:sp>
          <p:sp>
            <p:nvSpPr>
              <p:cNvPr id="74589" name="Freeform 1068"/>
              <p:cNvSpPr>
                <a:spLocks/>
              </p:cNvSpPr>
              <p:nvPr/>
            </p:nvSpPr>
            <p:spPr bwMode="auto">
              <a:xfrm>
                <a:off x="4503" y="1922"/>
                <a:ext cx="5" cy="7"/>
              </a:xfrm>
              <a:custGeom>
                <a:avLst/>
                <a:gdLst>
                  <a:gd name="T0" fmla="*/ 5 w 5"/>
                  <a:gd name="T1" fmla="*/ 6 h 7"/>
                  <a:gd name="T2" fmla="*/ 3 w 5"/>
                  <a:gd name="T3" fmla="*/ 0 h 7"/>
                  <a:gd name="T4" fmla="*/ 0 w 5"/>
                  <a:gd name="T5" fmla="*/ 1 h 7"/>
                  <a:gd name="T6" fmla="*/ 2 w 5"/>
                  <a:gd name="T7" fmla="*/ 7 h 7"/>
                  <a:gd name="T8" fmla="*/ 5 w 5"/>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6"/>
                    </a:moveTo>
                    <a:lnTo>
                      <a:pt x="3" y="0"/>
                    </a:lnTo>
                    <a:lnTo>
                      <a:pt x="0" y="1"/>
                    </a:lnTo>
                    <a:lnTo>
                      <a:pt x="2" y="7"/>
                    </a:lnTo>
                    <a:lnTo>
                      <a:pt x="5" y="6"/>
                    </a:lnTo>
                    <a:close/>
                  </a:path>
                </a:pathLst>
              </a:custGeom>
              <a:solidFill>
                <a:srgbClr val="000000"/>
              </a:solidFill>
              <a:ln w="25400">
                <a:solidFill>
                  <a:schemeClr val="tx1"/>
                </a:solidFill>
                <a:round/>
                <a:headEnd/>
                <a:tailEnd/>
              </a:ln>
            </p:spPr>
            <p:txBody>
              <a:bodyPr/>
              <a:lstStyle/>
              <a:p>
                <a:endParaRPr lang="en-US"/>
              </a:p>
            </p:txBody>
          </p:sp>
          <p:sp>
            <p:nvSpPr>
              <p:cNvPr id="74590" name="Freeform 1069"/>
              <p:cNvSpPr>
                <a:spLocks/>
              </p:cNvSpPr>
              <p:nvPr/>
            </p:nvSpPr>
            <p:spPr bwMode="auto">
              <a:xfrm>
                <a:off x="4525" y="1914"/>
                <a:ext cx="2" cy="6"/>
              </a:xfrm>
              <a:custGeom>
                <a:avLst/>
                <a:gdLst>
                  <a:gd name="T0" fmla="*/ 2 w 2"/>
                  <a:gd name="T1" fmla="*/ 6 h 6"/>
                  <a:gd name="T2" fmla="*/ 2 w 2"/>
                  <a:gd name="T3" fmla="*/ 6 h 6"/>
                  <a:gd name="T4" fmla="*/ 0 w 2"/>
                  <a:gd name="T5" fmla="*/ 0 h 6"/>
                  <a:gd name="T6" fmla="*/ 0 w 2"/>
                  <a:gd name="T7" fmla="*/ 0 h 6"/>
                  <a:gd name="T8" fmla="*/ 2 w 2"/>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2" y="6"/>
                    </a:moveTo>
                    <a:lnTo>
                      <a:pt x="2" y="6"/>
                    </a:lnTo>
                    <a:lnTo>
                      <a:pt x="0" y="0"/>
                    </a:lnTo>
                    <a:lnTo>
                      <a:pt x="2" y="6"/>
                    </a:lnTo>
                    <a:close/>
                  </a:path>
                </a:pathLst>
              </a:custGeom>
              <a:solidFill>
                <a:srgbClr val="000000"/>
              </a:solidFill>
              <a:ln w="25400">
                <a:solidFill>
                  <a:schemeClr val="tx1"/>
                </a:solidFill>
                <a:round/>
                <a:headEnd/>
                <a:tailEnd/>
              </a:ln>
            </p:spPr>
            <p:txBody>
              <a:bodyPr/>
              <a:lstStyle/>
              <a:p>
                <a:endParaRPr lang="en-US"/>
              </a:p>
            </p:txBody>
          </p:sp>
          <p:sp>
            <p:nvSpPr>
              <p:cNvPr id="74591" name="Freeform 1070"/>
              <p:cNvSpPr>
                <a:spLocks/>
              </p:cNvSpPr>
              <p:nvPr/>
            </p:nvSpPr>
            <p:spPr bwMode="auto">
              <a:xfrm>
                <a:off x="4482" y="1923"/>
                <a:ext cx="23" cy="15"/>
              </a:xfrm>
              <a:custGeom>
                <a:avLst/>
                <a:gdLst>
                  <a:gd name="T0" fmla="*/ 23 w 23"/>
                  <a:gd name="T1" fmla="*/ 6 h 15"/>
                  <a:gd name="T2" fmla="*/ 21 w 23"/>
                  <a:gd name="T3" fmla="*/ 0 h 15"/>
                  <a:gd name="T4" fmla="*/ 0 w 23"/>
                  <a:gd name="T5" fmla="*/ 9 h 15"/>
                  <a:gd name="T6" fmla="*/ 2 w 23"/>
                  <a:gd name="T7" fmla="*/ 15 h 15"/>
                  <a:gd name="T8" fmla="*/ 23 w 23"/>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5">
                    <a:moveTo>
                      <a:pt x="23" y="6"/>
                    </a:moveTo>
                    <a:lnTo>
                      <a:pt x="21" y="0"/>
                    </a:lnTo>
                    <a:lnTo>
                      <a:pt x="0" y="9"/>
                    </a:lnTo>
                    <a:lnTo>
                      <a:pt x="2" y="15"/>
                    </a:lnTo>
                    <a:lnTo>
                      <a:pt x="23" y="6"/>
                    </a:lnTo>
                    <a:close/>
                  </a:path>
                </a:pathLst>
              </a:custGeom>
              <a:solidFill>
                <a:srgbClr val="000000"/>
              </a:solidFill>
              <a:ln w="25400">
                <a:solidFill>
                  <a:schemeClr val="tx1"/>
                </a:solidFill>
                <a:round/>
                <a:headEnd/>
                <a:tailEnd/>
              </a:ln>
            </p:spPr>
            <p:txBody>
              <a:bodyPr/>
              <a:lstStyle/>
              <a:p>
                <a:endParaRPr lang="en-US"/>
              </a:p>
            </p:txBody>
          </p:sp>
          <p:sp>
            <p:nvSpPr>
              <p:cNvPr id="74592" name="Freeform 1071"/>
              <p:cNvSpPr>
                <a:spLocks/>
              </p:cNvSpPr>
              <p:nvPr/>
            </p:nvSpPr>
            <p:spPr bwMode="auto">
              <a:xfrm>
                <a:off x="4502" y="1923"/>
                <a:ext cx="3" cy="6"/>
              </a:xfrm>
              <a:custGeom>
                <a:avLst/>
                <a:gdLst>
                  <a:gd name="T0" fmla="*/ 3 w 3"/>
                  <a:gd name="T1" fmla="*/ 6 h 6"/>
                  <a:gd name="T2" fmla="*/ 3 w 3"/>
                  <a:gd name="T3" fmla="*/ 6 h 6"/>
                  <a:gd name="T4" fmla="*/ 0 w 3"/>
                  <a:gd name="T5" fmla="*/ 0 h 6"/>
                  <a:gd name="T6" fmla="*/ 0 w 3"/>
                  <a:gd name="T7" fmla="*/ 0 h 6"/>
                  <a:gd name="T8" fmla="*/ 3 w 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6"/>
                    </a:moveTo>
                    <a:lnTo>
                      <a:pt x="3" y="6"/>
                    </a:lnTo>
                    <a:lnTo>
                      <a:pt x="0" y="0"/>
                    </a:lnTo>
                    <a:lnTo>
                      <a:pt x="3" y="6"/>
                    </a:lnTo>
                    <a:close/>
                  </a:path>
                </a:pathLst>
              </a:custGeom>
              <a:solidFill>
                <a:srgbClr val="000000"/>
              </a:solidFill>
              <a:ln w="25400">
                <a:solidFill>
                  <a:schemeClr val="tx1"/>
                </a:solidFill>
                <a:round/>
                <a:headEnd/>
                <a:tailEnd/>
              </a:ln>
            </p:spPr>
            <p:txBody>
              <a:bodyPr/>
              <a:lstStyle/>
              <a:p>
                <a:endParaRPr lang="en-US"/>
              </a:p>
            </p:txBody>
          </p:sp>
          <p:sp>
            <p:nvSpPr>
              <p:cNvPr id="74593" name="Freeform 1072"/>
              <p:cNvSpPr>
                <a:spLocks/>
              </p:cNvSpPr>
              <p:nvPr/>
            </p:nvSpPr>
            <p:spPr bwMode="auto">
              <a:xfrm>
                <a:off x="4470" y="1932"/>
                <a:ext cx="14" cy="11"/>
              </a:xfrm>
              <a:custGeom>
                <a:avLst/>
                <a:gdLst>
                  <a:gd name="T0" fmla="*/ 14 w 14"/>
                  <a:gd name="T1" fmla="*/ 6 h 11"/>
                  <a:gd name="T2" fmla="*/ 11 w 14"/>
                  <a:gd name="T3" fmla="*/ 0 h 11"/>
                  <a:gd name="T4" fmla="*/ 0 w 14"/>
                  <a:gd name="T5" fmla="*/ 5 h 11"/>
                  <a:gd name="T6" fmla="*/ 2 w 14"/>
                  <a:gd name="T7" fmla="*/ 11 h 11"/>
                  <a:gd name="T8" fmla="*/ 14 w 14"/>
                  <a:gd name="T9" fmla="*/ 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14" y="6"/>
                    </a:moveTo>
                    <a:lnTo>
                      <a:pt x="11" y="0"/>
                    </a:lnTo>
                    <a:lnTo>
                      <a:pt x="0" y="5"/>
                    </a:lnTo>
                    <a:lnTo>
                      <a:pt x="2" y="11"/>
                    </a:lnTo>
                    <a:lnTo>
                      <a:pt x="14" y="6"/>
                    </a:lnTo>
                    <a:close/>
                  </a:path>
                </a:pathLst>
              </a:custGeom>
              <a:solidFill>
                <a:srgbClr val="000000"/>
              </a:solidFill>
              <a:ln w="25400">
                <a:solidFill>
                  <a:schemeClr val="tx1"/>
                </a:solidFill>
                <a:round/>
                <a:headEnd/>
                <a:tailEnd/>
              </a:ln>
            </p:spPr>
            <p:txBody>
              <a:bodyPr/>
              <a:lstStyle/>
              <a:p>
                <a:endParaRPr lang="en-US"/>
              </a:p>
            </p:txBody>
          </p:sp>
          <p:sp>
            <p:nvSpPr>
              <p:cNvPr id="74594" name="Freeform 1073"/>
              <p:cNvSpPr>
                <a:spLocks/>
              </p:cNvSpPr>
              <p:nvPr/>
            </p:nvSpPr>
            <p:spPr bwMode="auto">
              <a:xfrm>
                <a:off x="4481" y="1932"/>
                <a:ext cx="3" cy="6"/>
              </a:xfrm>
              <a:custGeom>
                <a:avLst/>
                <a:gdLst>
                  <a:gd name="T0" fmla="*/ 3 w 3"/>
                  <a:gd name="T1" fmla="*/ 6 h 6"/>
                  <a:gd name="T2" fmla="*/ 3 w 3"/>
                  <a:gd name="T3" fmla="*/ 6 h 6"/>
                  <a:gd name="T4" fmla="*/ 0 w 3"/>
                  <a:gd name="T5" fmla="*/ 0 h 6"/>
                  <a:gd name="T6" fmla="*/ 0 w 3"/>
                  <a:gd name="T7" fmla="*/ 0 h 6"/>
                  <a:gd name="T8" fmla="*/ 3 w 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6"/>
                    </a:moveTo>
                    <a:lnTo>
                      <a:pt x="3" y="6"/>
                    </a:lnTo>
                    <a:lnTo>
                      <a:pt x="0" y="0"/>
                    </a:lnTo>
                    <a:lnTo>
                      <a:pt x="3" y="6"/>
                    </a:lnTo>
                    <a:close/>
                  </a:path>
                </a:pathLst>
              </a:custGeom>
              <a:solidFill>
                <a:srgbClr val="000000"/>
              </a:solidFill>
              <a:ln w="25400">
                <a:solidFill>
                  <a:schemeClr val="tx1"/>
                </a:solidFill>
                <a:round/>
                <a:headEnd/>
                <a:tailEnd/>
              </a:ln>
            </p:spPr>
            <p:txBody>
              <a:bodyPr/>
              <a:lstStyle/>
              <a:p>
                <a:endParaRPr lang="en-US"/>
              </a:p>
            </p:txBody>
          </p:sp>
          <p:sp>
            <p:nvSpPr>
              <p:cNvPr id="74595" name="Freeform 1074"/>
              <p:cNvSpPr>
                <a:spLocks/>
              </p:cNvSpPr>
              <p:nvPr/>
            </p:nvSpPr>
            <p:spPr bwMode="auto">
              <a:xfrm>
                <a:off x="4443" y="1941"/>
                <a:ext cx="21" cy="14"/>
              </a:xfrm>
              <a:custGeom>
                <a:avLst/>
                <a:gdLst>
                  <a:gd name="T0" fmla="*/ 21 w 21"/>
                  <a:gd name="T1" fmla="*/ 5 h 14"/>
                  <a:gd name="T2" fmla="*/ 18 w 21"/>
                  <a:gd name="T3" fmla="*/ 0 h 14"/>
                  <a:gd name="T4" fmla="*/ 0 w 21"/>
                  <a:gd name="T5" fmla="*/ 8 h 14"/>
                  <a:gd name="T6" fmla="*/ 3 w 21"/>
                  <a:gd name="T7" fmla="*/ 14 h 14"/>
                  <a:gd name="T8" fmla="*/ 21 w 21"/>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4">
                    <a:moveTo>
                      <a:pt x="21" y="5"/>
                    </a:moveTo>
                    <a:lnTo>
                      <a:pt x="18" y="0"/>
                    </a:lnTo>
                    <a:lnTo>
                      <a:pt x="0" y="8"/>
                    </a:lnTo>
                    <a:lnTo>
                      <a:pt x="3" y="14"/>
                    </a:lnTo>
                    <a:lnTo>
                      <a:pt x="21" y="5"/>
                    </a:lnTo>
                    <a:close/>
                  </a:path>
                </a:pathLst>
              </a:custGeom>
              <a:solidFill>
                <a:srgbClr val="000000"/>
              </a:solidFill>
              <a:ln w="25400">
                <a:solidFill>
                  <a:schemeClr val="tx1"/>
                </a:solidFill>
                <a:round/>
                <a:headEnd/>
                <a:tailEnd/>
              </a:ln>
            </p:spPr>
            <p:txBody>
              <a:bodyPr/>
              <a:lstStyle/>
              <a:p>
                <a:endParaRPr lang="en-US"/>
              </a:p>
            </p:txBody>
          </p:sp>
          <p:sp>
            <p:nvSpPr>
              <p:cNvPr id="74596" name="Freeform 1075"/>
              <p:cNvSpPr>
                <a:spLocks/>
              </p:cNvSpPr>
              <p:nvPr/>
            </p:nvSpPr>
            <p:spPr bwMode="auto">
              <a:xfrm>
                <a:off x="4427" y="1949"/>
                <a:ext cx="19" cy="15"/>
              </a:xfrm>
              <a:custGeom>
                <a:avLst/>
                <a:gdLst>
                  <a:gd name="T0" fmla="*/ 19 w 19"/>
                  <a:gd name="T1" fmla="*/ 6 h 15"/>
                  <a:gd name="T2" fmla="*/ 16 w 19"/>
                  <a:gd name="T3" fmla="*/ 0 h 15"/>
                  <a:gd name="T4" fmla="*/ 0 w 19"/>
                  <a:gd name="T5" fmla="*/ 9 h 15"/>
                  <a:gd name="T6" fmla="*/ 2 w 19"/>
                  <a:gd name="T7" fmla="*/ 15 h 15"/>
                  <a:gd name="T8" fmla="*/ 19 w 19"/>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5">
                    <a:moveTo>
                      <a:pt x="19" y="6"/>
                    </a:moveTo>
                    <a:lnTo>
                      <a:pt x="16" y="0"/>
                    </a:lnTo>
                    <a:lnTo>
                      <a:pt x="0" y="9"/>
                    </a:lnTo>
                    <a:lnTo>
                      <a:pt x="2" y="15"/>
                    </a:lnTo>
                    <a:lnTo>
                      <a:pt x="19" y="6"/>
                    </a:lnTo>
                    <a:close/>
                  </a:path>
                </a:pathLst>
              </a:custGeom>
              <a:solidFill>
                <a:srgbClr val="000000"/>
              </a:solidFill>
              <a:ln w="25400">
                <a:solidFill>
                  <a:schemeClr val="tx1"/>
                </a:solidFill>
                <a:round/>
                <a:headEnd/>
                <a:tailEnd/>
              </a:ln>
            </p:spPr>
            <p:txBody>
              <a:bodyPr/>
              <a:lstStyle/>
              <a:p>
                <a:endParaRPr lang="en-US"/>
              </a:p>
            </p:txBody>
          </p:sp>
          <p:sp>
            <p:nvSpPr>
              <p:cNvPr id="74597" name="Freeform 1076"/>
              <p:cNvSpPr>
                <a:spLocks/>
              </p:cNvSpPr>
              <p:nvPr/>
            </p:nvSpPr>
            <p:spPr bwMode="auto">
              <a:xfrm>
                <a:off x="4443" y="1949"/>
                <a:ext cx="3" cy="6"/>
              </a:xfrm>
              <a:custGeom>
                <a:avLst/>
                <a:gdLst>
                  <a:gd name="T0" fmla="*/ 3 w 3"/>
                  <a:gd name="T1" fmla="*/ 6 h 6"/>
                  <a:gd name="T2" fmla="*/ 3 w 3"/>
                  <a:gd name="T3" fmla="*/ 6 h 6"/>
                  <a:gd name="T4" fmla="*/ 0 w 3"/>
                  <a:gd name="T5" fmla="*/ 0 h 6"/>
                  <a:gd name="T6" fmla="*/ 0 w 3"/>
                  <a:gd name="T7" fmla="*/ 0 h 6"/>
                  <a:gd name="T8" fmla="*/ 3 w 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6"/>
                    </a:moveTo>
                    <a:lnTo>
                      <a:pt x="3" y="6"/>
                    </a:lnTo>
                    <a:lnTo>
                      <a:pt x="0" y="0"/>
                    </a:lnTo>
                    <a:lnTo>
                      <a:pt x="3" y="6"/>
                    </a:lnTo>
                    <a:close/>
                  </a:path>
                </a:pathLst>
              </a:custGeom>
              <a:solidFill>
                <a:srgbClr val="000000"/>
              </a:solidFill>
              <a:ln w="25400">
                <a:solidFill>
                  <a:schemeClr val="tx1"/>
                </a:solidFill>
                <a:round/>
                <a:headEnd/>
                <a:tailEnd/>
              </a:ln>
            </p:spPr>
            <p:txBody>
              <a:bodyPr/>
              <a:lstStyle/>
              <a:p>
                <a:endParaRPr lang="en-US"/>
              </a:p>
            </p:txBody>
          </p:sp>
          <p:sp>
            <p:nvSpPr>
              <p:cNvPr id="74598" name="Freeform 1077"/>
              <p:cNvSpPr>
                <a:spLocks/>
              </p:cNvSpPr>
              <p:nvPr/>
            </p:nvSpPr>
            <p:spPr bwMode="auto">
              <a:xfrm>
                <a:off x="4410" y="1962"/>
                <a:ext cx="11" cy="10"/>
              </a:xfrm>
              <a:custGeom>
                <a:avLst/>
                <a:gdLst>
                  <a:gd name="T0" fmla="*/ 11 w 11"/>
                  <a:gd name="T1" fmla="*/ 6 h 10"/>
                  <a:gd name="T2" fmla="*/ 8 w 11"/>
                  <a:gd name="T3" fmla="*/ 0 h 10"/>
                  <a:gd name="T4" fmla="*/ 0 w 11"/>
                  <a:gd name="T5" fmla="*/ 5 h 10"/>
                  <a:gd name="T6" fmla="*/ 3 w 11"/>
                  <a:gd name="T7" fmla="*/ 10 h 10"/>
                  <a:gd name="T8" fmla="*/ 1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6"/>
                    </a:moveTo>
                    <a:lnTo>
                      <a:pt x="8" y="0"/>
                    </a:lnTo>
                    <a:lnTo>
                      <a:pt x="0" y="5"/>
                    </a:lnTo>
                    <a:lnTo>
                      <a:pt x="3" y="10"/>
                    </a:lnTo>
                    <a:lnTo>
                      <a:pt x="11" y="6"/>
                    </a:lnTo>
                    <a:close/>
                  </a:path>
                </a:pathLst>
              </a:custGeom>
              <a:solidFill>
                <a:srgbClr val="000000"/>
              </a:solidFill>
              <a:ln w="25400">
                <a:solidFill>
                  <a:schemeClr val="tx1"/>
                </a:solidFill>
                <a:round/>
                <a:headEnd/>
                <a:tailEnd/>
              </a:ln>
            </p:spPr>
            <p:txBody>
              <a:bodyPr/>
              <a:lstStyle/>
              <a:p>
                <a:endParaRPr lang="en-US"/>
              </a:p>
            </p:txBody>
          </p:sp>
          <p:sp>
            <p:nvSpPr>
              <p:cNvPr id="74599" name="Freeform 1078"/>
              <p:cNvSpPr>
                <a:spLocks/>
              </p:cNvSpPr>
              <p:nvPr/>
            </p:nvSpPr>
            <p:spPr bwMode="auto">
              <a:xfrm>
                <a:off x="4394" y="1967"/>
                <a:ext cx="19" cy="14"/>
              </a:xfrm>
              <a:custGeom>
                <a:avLst/>
                <a:gdLst>
                  <a:gd name="T0" fmla="*/ 19 w 19"/>
                  <a:gd name="T1" fmla="*/ 5 h 14"/>
                  <a:gd name="T2" fmla="*/ 16 w 19"/>
                  <a:gd name="T3" fmla="*/ 0 h 14"/>
                  <a:gd name="T4" fmla="*/ 0 w 19"/>
                  <a:gd name="T5" fmla="*/ 9 h 14"/>
                  <a:gd name="T6" fmla="*/ 3 w 19"/>
                  <a:gd name="T7" fmla="*/ 14 h 14"/>
                  <a:gd name="T8" fmla="*/ 19 w 19"/>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
                    <a:moveTo>
                      <a:pt x="19" y="5"/>
                    </a:moveTo>
                    <a:lnTo>
                      <a:pt x="16" y="0"/>
                    </a:lnTo>
                    <a:lnTo>
                      <a:pt x="0" y="9"/>
                    </a:lnTo>
                    <a:lnTo>
                      <a:pt x="3" y="14"/>
                    </a:lnTo>
                    <a:lnTo>
                      <a:pt x="19" y="5"/>
                    </a:lnTo>
                    <a:close/>
                  </a:path>
                </a:pathLst>
              </a:custGeom>
              <a:solidFill>
                <a:srgbClr val="000000"/>
              </a:solidFill>
              <a:ln w="25400">
                <a:solidFill>
                  <a:schemeClr val="tx1"/>
                </a:solidFill>
                <a:round/>
                <a:headEnd/>
                <a:tailEnd/>
              </a:ln>
            </p:spPr>
            <p:txBody>
              <a:bodyPr/>
              <a:lstStyle/>
              <a:p>
                <a:endParaRPr lang="en-US"/>
              </a:p>
            </p:txBody>
          </p:sp>
          <p:sp>
            <p:nvSpPr>
              <p:cNvPr id="74600" name="Freeform 1079"/>
              <p:cNvSpPr>
                <a:spLocks/>
              </p:cNvSpPr>
              <p:nvPr/>
            </p:nvSpPr>
            <p:spPr bwMode="auto">
              <a:xfrm>
                <a:off x="4409" y="1967"/>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01" name="Freeform 1080"/>
              <p:cNvSpPr>
                <a:spLocks/>
              </p:cNvSpPr>
              <p:nvPr/>
            </p:nvSpPr>
            <p:spPr bwMode="auto">
              <a:xfrm>
                <a:off x="4384" y="1976"/>
                <a:ext cx="13" cy="10"/>
              </a:xfrm>
              <a:custGeom>
                <a:avLst/>
                <a:gdLst>
                  <a:gd name="T0" fmla="*/ 13 w 13"/>
                  <a:gd name="T1" fmla="*/ 5 h 10"/>
                  <a:gd name="T2" fmla="*/ 10 w 13"/>
                  <a:gd name="T3" fmla="*/ 0 h 10"/>
                  <a:gd name="T4" fmla="*/ 0 w 13"/>
                  <a:gd name="T5" fmla="*/ 5 h 10"/>
                  <a:gd name="T6" fmla="*/ 4 w 13"/>
                  <a:gd name="T7" fmla="*/ 10 h 10"/>
                  <a:gd name="T8" fmla="*/ 13 w 13"/>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3" y="5"/>
                    </a:moveTo>
                    <a:lnTo>
                      <a:pt x="10" y="0"/>
                    </a:lnTo>
                    <a:lnTo>
                      <a:pt x="0" y="5"/>
                    </a:lnTo>
                    <a:lnTo>
                      <a:pt x="4" y="10"/>
                    </a:lnTo>
                    <a:lnTo>
                      <a:pt x="13" y="5"/>
                    </a:lnTo>
                    <a:close/>
                  </a:path>
                </a:pathLst>
              </a:custGeom>
              <a:solidFill>
                <a:srgbClr val="000000"/>
              </a:solidFill>
              <a:ln w="25400">
                <a:solidFill>
                  <a:schemeClr val="tx1"/>
                </a:solidFill>
                <a:round/>
                <a:headEnd/>
                <a:tailEnd/>
              </a:ln>
            </p:spPr>
            <p:txBody>
              <a:bodyPr/>
              <a:lstStyle/>
              <a:p>
                <a:endParaRPr lang="en-US"/>
              </a:p>
            </p:txBody>
          </p:sp>
          <p:sp>
            <p:nvSpPr>
              <p:cNvPr id="74602" name="Freeform 1081"/>
              <p:cNvSpPr>
                <a:spLocks/>
              </p:cNvSpPr>
              <p:nvPr/>
            </p:nvSpPr>
            <p:spPr bwMode="auto">
              <a:xfrm>
                <a:off x="4393" y="1975"/>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03" name="Freeform 1082"/>
              <p:cNvSpPr>
                <a:spLocks/>
              </p:cNvSpPr>
              <p:nvPr/>
            </p:nvSpPr>
            <p:spPr bwMode="auto">
              <a:xfrm>
                <a:off x="4365" y="1986"/>
                <a:ext cx="14" cy="12"/>
              </a:xfrm>
              <a:custGeom>
                <a:avLst/>
                <a:gdLst>
                  <a:gd name="T0" fmla="*/ 14 w 14"/>
                  <a:gd name="T1" fmla="*/ 6 h 12"/>
                  <a:gd name="T2" fmla="*/ 11 w 14"/>
                  <a:gd name="T3" fmla="*/ 0 h 12"/>
                  <a:gd name="T4" fmla="*/ 0 w 14"/>
                  <a:gd name="T5" fmla="*/ 6 h 12"/>
                  <a:gd name="T6" fmla="*/ 4 w 14"/>
                  <a:gd name="T7" fmla="*/ 12 h 12"/>
                  <a:gd name="T8" fmla="*/ 14 w 14"/>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4" y="6"/>
                    </a:moveTo>
                    <a:lnTo>
                      <a:pt x="11" y="0"/>
                    </a:lnTo>
                    <a:lnTo>
                      <a:pt x="0" y="6"/>
                    </a:lnTo>
                    <a:lnTo>
                      <a:pt x="4" y="12"/>
                    </a:lnTo>
                    <a:lnTo>
                      <a:pt x="14" y="6"/>
                    </a:lnTo>
                    <a:close/>
                  </a:path>
                </a:pathLst>
              </a:custGeom>
              <a:solidFill>
                <a:srgbClr val="000000"/>
              </a:solidFill>
              <a:ln w="25400">
                <a:solidFill>
                  <a:schemeClr val="tx1"/>
                </a:solidFill>
                <a:round/>
                <a:headEnd/>
                <a:tailEnd/>
              </a:ln>
            </p:spPr>
            <p:txBody>
              <a:bodyPr/>
              <a:lstStyle/>
              <a:p>
                <a:endParaRPr lang="en-US"/>
              </a:p>
            </p:txBody>
          </p:sp>
          <p:sp>
            <p:nvSpPr>
              <p:cNvPr id="74604" name="Freeform 1083"/>
              <p:cNvSpPr>
                <a:spLocks/>
              </p:cNvSpPr>
              <p:nvPr/>
            </p:nvSpPr>
            <p:spPr bwMode="auto">
              <a:xfrm>
                <a:off x="4352" y="1992"/>
                <a:ext cx="17" cy="14"/>
              </a:xfrm>
              <a:custGeom>
                <a:avLst/>
                <a:gdLst>
                  <a:gd name="T0" fmla="*/ 17 w 17"/>
                  <a:gd name="T1" fmla="*/ 6 h 14"/>
                  <a:gd name="T2" fmla="*/ 13 w 17"/>
                  <a:gd name="T3" fmla="*/ 0 h 14"/>
                  <a:gd name="T4" fmla="*/ 0 w 17"/>
                  <a:gd name="T5" fmla="*/ 9 h 14"/>
                  <a:gd name="T6" fmla="*/ 4 w 17"/>
                  <a:gd name="T7" fmla="*/ 14 h 14"/>
                  <a:gd name="T8" fmla="*/ 17 w 17"/>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4">
                    <a:moveTo>
                      <a:pt x="17" y="6"/>
                    </a:moveTo>
                    <a:lnTo>
                      <a:pt x="13" y="0"/>
                    </a:lnTo>
                    <a:lnTo>
                      <a:pt x="0" y="9"/>
                    </a:lnTo>
                    <a:lnTo>
                      <a:pt x="4" y="14"/>
                    </a:lnTo>
                    <a:lnTo>
                      <a:pt x="17" y="6"/>
                    </a:lnTo>
                    <a:close/>
                  </a:path>
                </a:pathLst>
              </a:custGeom>
              <a:solidFill>
                <a:srgbClr val="000000"/>
              </a:solidFill>
              <a:ln w="25400">
                <a:solidFill>
                  <a:schemeClr val="tx1"/>
                </a:solidFill>
                <a:round/>
                <a:headEnd/>
                <a:tailEnd/>
              </a:ln>
            </p:spPr>
            <p:txBody>
              <a:bodyPr/>
              <a:lstStyle/>
              <a:p>
                <a:endParaRPr lang="en-US"/>
              </a:p>
            </p:txBody>
          </p:sp>
          <p:sp>
            <p:nvSpPr>
              <p:cNvPr id="74605" name="Freeform 1084"/>
              <p:cNvSpPr>
                <a:spLocks/>
              </p:cNvSpPr>
              <p:nvPr/>
            </p:nvSpPr>
            <p:spPr bwMode="auto">
              <a:xfrm>
                <a:off x="4365" y="1992"/>
                <a:ext cx="3" cy="5"/>
              </a:xfrm>
              <a:custGeom>
                <a:avLst/>
                <a:gdLst>
                  <a:gd name="T0" fmla="*/ 3 w 3"/>
                  <a:gd name="T1" fmla="*/ 5 h 5"/>
                  <a:gd name="T2" fmla="*/ 3 w 3"/>
                  <a:gd name="T3" fmla="*/ 5 h 5"/>
                  <a:gd name="T4" fmla="*/ 0 w 3"/>
                  <a:gd name="T5" fmla="*/ 0 h 5"/>
                  <a:gd name="T6" fmla="*/ 0 w 3"/>
                  <a:gd name="T7" fmla="*/ 0 h 5"/>
                  <a:gd name="T8" fmla="*/ 3 w 3"/>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5"/>
                    </a:lnTo>
                    <a:lnTo>
                      <a:pt x="0" y="0"/>
                    </a:lnTo>
                    <a:lnTo>
                      <a:pt x="3" y="5"/>
                    </a:lnTo>
                    <a:close/>
                  </a:path>
                </a:pathLst>
              </a:custGeom>
              <a:solidFill>
                <a:srgbClr val="000000"/>
              </a:solidFill>
              <a:ln w="25400">
                <a:solidFill>
                  <a:schemeClr val="tx1"/>
                </a:solidFill>
                <a:round/>
                <a:headEnd/>
                <a:tailEnd/>
              </a:ln>
            </p:spPr>
            <p:txBody>
              <a:bodyPr/>
              <a:lstStyle/>
              <a:p>
                <a:endParaRPr lang="en-US"/>
              </a:p>
            </p:txBody>
          </p:sp>
          <p:sp>
            <p:nvSpPr>
              <p:cNvPr id="74606" name="Freeform 1085"/>
              <p:cNvSpPr>
                <a:spLocks/>
              </p:cNvSpPr>
              <p:nvPr/>
            </p:nvSpPr>
            <p:spPr bwMode="auto">
              <a:xfrm>
                <a:off x="4343" y="2001"/>
                <a:ext cx="13" cy="11"/>
              </a:xfrm>
              <a:custGeom>
                <a:avLst/>
                <a:gdLst>
                  <a:gd name="T0" fmla="*/ 13 w 13"/>
                  <a:gd name="T1" fmla="*/ 5 h 11"/>
                  <a:gd name="T2" fmla="*/ 9 w 13"/>
                  <a:gd name="T3" fmla="*/ 0 h 11"/>
                  <a:gd name="T4" fmla="*/ 0 w 13"/>
                  <a:gd name="T5" fmla="*/ 5 h 11"/>
                  <a:gd name="T6" fmla="*/ 4 w 13"/>
                  <a:gd name="T7" fmla="*/ 11 h 11"/>
                  <a:gd name="T8" fmla="*/ 13 w 13"/>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13" y="5"/>
                    </a:moveTo>
                    <a:lnTo>
                      <a:pt x="9" y="0"/>
                    </a:lnTo>
                    <a:lnTo>
                      <a:pt x="0" y="5"/>
                    </a:lnTo>
                    <a:lnTo>
                      <a:pt x="4" y="11"/>
                    </a:lnTo>
                    <a:lnTo>
                      <a:pt x="13" y="5"/>
                    </a:lnTo>
                    <a:close/>
                  </a:path>
                </a:pathLst>
              </a:custGeom>
              <a:solidFill>
                <a:srgbClr val="000000"/>
              </a:solidFill>
              <a:ln w="25400">
                <a:solidFill>
                  <a:schemeClr val="tx1"/>
                </a:solidFill>
                <a:round/>
                <a:headEnd/>
                <a:tailEnd/>
              </a:ln>
            </p:spPr>
            <p:txBody>
              <a:bodyPr/>
              <a:lstStyle/>
              <a:p>
                <a:endParaRPr lang="en-US"/>
              </a:p>
            </p:txBody>
          </p:sp>
          <p:sp>
            <p:nvSpPr>
              <p:cNvPr id="74607" name="Freeform 1086"/>
              <p:cNvSpPr>
                <a:spLocks/>
              </p:cNvSpPr>
              <p:nvPr/>
            </p:nvSpPr>
            <p:spPr bwMode="auto">
              <a:xfrm>
                <a:off x="4352" y="2000"/>
                <a:ext cx="3" cy="5"/>
              </a:xfrm>
              <a:custGeom>
                <a:avLst/>
                <a:gdLst>
                  <a:gd name="T0" fmla="*/ 3 w 3"/>
                  <a:gd name="T1" fmla="*/ 5 h 5"/>
                  <a:gd name="T2" fmla="*/ 3 w 3"/>
                  <a:gd name="T3" fmla="*/ 5 h 5"/>
                  <a:gd name="T4" fmla="*/ 0 w 3"/>
                  <a:gd name="T5" fmla="*/ 0 h 5"/>
                  <a:gd name="T6" fmla="*/ 0 w 3"/>
                  <a:gd name="T7" fmla="*/ 0 h 5"/>
                  <a:gd name="T8" fmla="*/ 3 w 3"/>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5"/>
                    </a:lnTo>
                    <a:lnTo>
                      <a:pt x="0" y="0"/>
                    </a:lnTo>
                    <a:lnTo>
                      <a:pt x="3" y="5"/>
                    </a:lnTo>
                    <a:close/>
                  </a:path>
                </a:pathLst>
              </a:custGeom>
              <a:solidFill>
                <a:srgbClr val="000000"/>
              </a:solidFill>
              <a:ln w="25400">
                <a:solidFill>
                  <a:schemeClr val="tx1"/>
                </a:solidFill>
                <a:round/>
                <a:headEnd/>
                <a:tailEnd/>
              </a:ln>
            </p:spPr>
            <p:txBody>
              <a:bodyPr/>
              <a:lstStyle/>
              <a:p>
                <a:endParaRPr lang="en-US"/>
              </a:p>
            </p:txBody>
          </p:sp>
          <p:sp>
            <p:nvSpPr>
              <p:cNvPr id="74608" name="Freeform 1087"/>
              <p:cNvSpPr>
                <a:spLocks/>
              </p:cNvSpPr>
              <p:nvPr/>
            </p:nvSpPr>
            <p:spPr bwMode="auto">
              <a:xfrm>
                <a:off x="4326" y="2011"/>
                <a:ext cx="13" cy="11"/>
              </a:xfrm>
              <a:custGeom>
                <a:avLst/>
                <a:gdLst>
                  <a:gd name="T0" fmla="*/ 13 w 13"/>
                  <a:gd name="T1" fmla="*/ 5 h 11"/>
                  <a:gd name="T2" fmla="*/ 9 w 13"/>
                  <a:gd name="T3" fmla="*/ 0 h 11"/>
                  <a:gd name="T4" fmla="*/ 0 w 13"/>
                  <a:gd name="T5" fmla="*/ 6 h 11"/>
                  <a:gd name="T6" fmla="*/ 4 w 13"/>
                  <a:gd name="T7" fmla="*/ 11 h 11"/>
                  <a:gd name="T8" fmla="*/ 13 w 13"/>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13" y="5"/>
                    </a:moveTo>
                    <a:lnTo>
                      <a:pt x="9" y="0"/>
                    </a:lnTo>
                    <a:lnTo>
                      <a:pt x="0" y="6"/>
                    </a:lnTo>
                    <a:lnTo>
                      <a:pt x="4" y="11"/>
                    </a:lnTo>
                    <a:lnTo>
                      <a:pt x="13" y="5"/>
                    </a:lnTo>
                    <a:close/>
                  </a:path>
                </a:pathLst>
              </a:custGeom>
              <a:solidFill>
                <a:srgbClr val="000000"/>
              </a:solidFill>
              <a:ln w="25400">
                <a:solidFill>
                  <a:schemeClr val="tx1"/>
                </a:solidFill>
                <a:round/>
                <a:headEnd/>
                <a:tailEnd/>
              </a:ln>
            </p:spPr>
            <p:txBody>
              <a:bodyPr/>
              <a:lstStyle/>
              <a:p>
                <a:endParaRPr lang="en-US"/>
              </a:p>
            </p:txBody>
          </p:sp>
          <p:sp>
            <p:nvSpPr>
              <p:cNvPr id="74609" name="Freeform 1088"/>
              <p:cNvSpPr>
                <a:spLocks/>
              </p:cNvSpPr>
              <p:nvPr/>
            </p:nvSpPr>
            <p:spPr bwMode="auto">
              <a:xfrm>
                <a:off x="4315" y="2017"/>
                <a:ext cx="15" cy="13"/>
              </a:xfrm>
              <a:custGeom>
                <a:avLst/>
                <a:gdLst>
                  <a:gd name="T0" fmla="*/ 15 w 15"/>
                  <a:gd name="T1" fmla="*/ 5 h 13"/>
                  <a:gd name="T2" fmla="*/ 11 w 15"/>
                  <a:gd name="T3" fmla="*/ 0 h 13"/>
                  <a:gd name="T4" fmla="*/ 0 w 15"/>
                  <a:gd name="T5" fmla="*/ 8 h 13"/>
                  <a:gd name="T6" fmla="*/ 3 w 15"/>
                  <a:gd name="T7" fmla="*/ 13 h 13"/>
                  <a:gd name="T8" fmla="*/ 15 w 15"/>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5" y="5"/>
                    </a:moveTo>
                    <a:lnTo>
                      <a:pt x="11" y="0"/>
                    </a:lnTo>
                    <a:lnTo>
                      <a:pt x="0" y="8"/>
                    </a:lnTo>
                    <a:lnTo>
                      <a:pt x="3" y="13"/>
                    </a:lnTo>
                    <a:lnTo>
                      <a:pt x="15" y="5"/>
                    </a:lnTo>
                    <a:close/>
                  </a:path>
                </a:pathLst>
              </a:custGeom>
              <a:solidFill>
                <a:srgbClr val="000000"/>
              </a:solidFill>
              <a:ln w="25400">
                <a:solidFill>
                  <a:schemeClr val="tx1"/>
                </a:solidFill>
                <a:round/>
                <a:headEnd/>
                <a:tailEnd/>
              </a:ln>
            </p:spPr>
            <p:txBody>
              <a:bodyPr/>
              <a:lstStyle/>
              <a:p>
                <a:endParaRPr lang="en-US"/>
              </a:p>
            </p:txBody>
          </p:sp>
          <p:sp>
            <p:nvSpPr>
              <p:cNvPr id="74610" name="Freeform 1089"/>
              <p:cNvSpPr>
                <a:spLocks/>
              </p:cNvSpPr>
              <p:nvPr/>
            </p:nvSpPr>
            <p:spPr bwMode="auto">
              <a:xfrm>
                <a:off x="4326" y="2016"/>
                <a:ext cx="4" cy="6"/>
              </a:xfrm>
              <a:custGeom>
                <a:avLst/>
                <a:gdLst>
                  <a:gd name="T0" fmla="*/ 4 w 4"/>
                  <a:gd name="T1" fmla="*/ 6 h 6"/>
                  <a:gd name="T2" fmla="*/ 4 w 4"/>
                  <a:gd name="T3" fmla="*/ 6 h 6"/>
                  <a:gd name="T4" fmla="*/ 0 w 4"/>
                  <a:gd name="T5" fmla="*/ 0 h 6"/>
                  <a:gd name="T6" fmla="*/ 0 w 4"/>
                  <a:gd name="T7" fmla="*/ 0 h 6"/>
                  <a:gd name="T8" fmla="*/ 4 w 4"/>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4" y="6"/>
                    </a:moveTo>
                    <a:lnTo>
                      <a:pt x="4" y="6"/>
                    </a:lnTo>
                    <a:lnTo>
                      <a:pt x="0" y="0"/>
                    </a:lnTo>
                    <a:lnTo>
                      <a:pt x="4" y="6"/>
                    </a:lnTo>
                    <a:close/>
                  </a:path>
                </a:pathLst>
              </a:custGeom>
              <a:solidFill>
                <a:srgbClr val="000000"/>
              </a:solidFill>
              <a:ln w="25400">
                <a:solidFill>
                  <a:schemeClr val="tx1"/>
                </a:solidFill>
                <a:round/>
                <a:headEnd/>
                <a:tailEnd/>
              </a:ln>
            </p:spPr>
            <p:txBody>
              <a:bodyPr/>
              <a:lstStyle/>
              <a:p>
                <a:endParaRPr lang="en-US"/>
              </a:p>
            </p:txBody>
          </p:sp>
          <p:sp>
            <p:nvSpPr>
              <p:cNvPr id="74611" name="Freeform 1090"/>
              <p:cNvSpPr>
                <a:spLocks/>
              </p:cNvSpPr>
              <p:nvPr/>
            </p:nvSpPr>
            <p:spPr bwMode="auto">
              <a:xfrm>
                <a:off x="4303" y="2025"/>
                <a:ext cx="15" cy="13"/>
              </a:xfrm>
              <a:custGeom>
                <a:avLst/>
                <a:gdLst>
                  <a:gd name="T0" fmla="*/ 15 w 15"/>
                  <a:gd name="T1" fmla="*/ 5 h 13"/>
                  <a:gd name="T2" fmla="*/ 12 w 15"/>
                  <a:gd name="T3" fmla="*/ 0 h 13"/>
                  <a:gd name="T4" fmla="*/ 0 w 15"/>
                  <a:gd name="T5" fmla="*/ 8 h 13"/>
                  <a:gd name="T6" fmla="*/ 4 w 15"/>
                  <a:gd name="T7" fmla="*/ 13 h 13"/>
                  <a:gd name="T8" fmla="*/ 15 w 15"/>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5" y="5"/>
                    </a:moveTo>
                    <a:lnTo>
                      <a:pt x="12" y="0"/>
                    </a:lnTo>
                    <a:lnTo>
                      <a:pt x="0" y="8"/>
                    </a:lnTo>
                    <a:lnTo>
                      <a:pt x="4" y="13"/>
                    </a:lnTo>
                    <a:lnTo>
                      <a:pt x="15" y="5"/>
                    </a:lnTo>
                    <a:close/>
                  </a:path>
                </a:pathLst>
              </a:custGeom>
              <a:solidFill>
                <a:srgbClr val="000000"/>
              </a:solidFill>
              <a:ln w="25400">
                <a:solidFill>
                  <a:schemeClr val="tx1"/>
                </a:solidFill>
                <a:round/>
                <a:headEnd/>
                <a:tailEnd/>
              </a:ln>
            </p:spPr>
            <p:txBody>
              <a:bodyPr/>
              <a:lstStyle/>
              <a:p>
                <a:endParaRPr lang="en-US"/>
              </a:p>
            </p:txBody>
          </p:sp>
          <p:sp>
            <p:nvSpPr>
              <p:cNvPr id="74612" name="Freeform 1091"/>
              <p:cNvSpPr>
                <a:spLocks/>
              </p:cNvSpPr>
              <p:nvPr/>
            </p:nvSpPr>
            <p:spPr bwMode="auto">
              <a:xfrm>
                <a:off x="4315" y="2025"/>
                <a:ext cx="3" cy="5"/>
              </a:xfrm>
              <a:custGeom>
                <a:avLst/>
                <a:gdLst>
                  <a:gd name="T0" fmla="*/ 3 w 3"/>
                  <a:gd name="T1" fmla="*/ 5 h 5"/>
                  <a:gd name="T2" fmla="*/ 3 w 3"/>
                  <a:gd name="T3" fmla="*/ 5 h 5"/>
                  <a:gd name="T4" fmla="*/ 0 w 3"/>
                  <a:gd name="T5" fmla="*/ 0 h 5"/>
                  <a:gd name="T6" fmla="*/ 0 w 3"/>
                  <a:gd name="T7" fmla="*/ 0 h 5"/>
                  <a:gd name="T8" fmla="*/ 3 w 3"/>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5"/>
                    </a:lnTo>
                    <a:lnTo>
                      <a:pt x="0" y="0"/>
                    </a:lnTo>
                    <a:lnTo>
                      <a:pt x="3" y="5"/>
                    </a:lnTo>
                    <a:close/>
                  </a:path>
                </a:pathLst>
              </a:custGeom>
              <a:solidFill>
                <a:srgbClr val="000000"/>
              </a:solidFill>
              <a:ln w="25400">
                <a:solidFill>
                  <a:schemeClr val="tx1"/>
                </a:solidFill>
                <a:round/>
                <a:headEnd/>
                <a:tailEnd/>
              </a:ln>
            </p:spPr>
            <p:txBody>
              <a:bodyPr/>
              <a:lstStyle/>
              <a:p>
                <a:endParaRPr lang="en-US"/>
              </a:p>
            </p:txBody>
          </p:sp>
          <p:sp>
            <p:nvSpPr>
              <p:cNvPr id="74613" name="Freeform 1092"/>
              <p:cNvSpPr>
                <a:spLocks/>
              </p:cNvSpPr>
              <p:nvPr/>
            </p:nvSpPr>
            <p:spPr bwMode="auto">
              <a:xfrm>
                <a:off x="4292" y="2039"/>
                <a:ext cx="8" cy="7"/>
              </a:xfrm>
              <a:custGeom>
                <a:avLst/>
                <a:gdLst>
                  <a:gd name="T0" fmla="*/ 8 w 8"/>
                  <a:gd name="T1" fmla="*/ 4 h 7"/>
                  <a:gd name="T2" fmla="*/ 3 w 8"/>
                  <a:gd name="T3" fmla="*/ 0 h 7"/>
                  <a:gd name="T4" fmla="*/ 0 w 8"/>
                  <a:gd name="T5" fmla="*/ 2 h 7"/>
                  <a:gd name="T6" fmla="*/ 5 w 8"/>
                  <a:gd name="T7" fmla="*/ 7 h 7"/>
                  <a:gd name="T8" fmla="*/ 8 w 8"/>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4"/>
                    </a:moveTo>
                    <a:lnTo>
                      <a:pt x="3" y="0"/>
                    </a:lnTo>
                    <a:lnTo>
                      <a:pt x="0" y="2"/>
                    </a:lnTo>
                    <a:lnTo>
                      <a:pt x="5" y="7"/>
                    </a:lnTo>
                    <a:lnTo>
                      <a:pt x="8" y="4"/>
                    </a:lnTo>
                    <a:close/>
                  </a:path>
                </a:pathLst>
              </a:custGeom>
              <a:solidFill>
                <a:srgbClr val="000000"/>
              </a:solidFill>
              <a:ln w="25400">
                <a:solidFill>
                  <a:schemeClr val="tx1"/>
                </a:solidFill>
                <a:round/>
                <a:headEnd/>
                <a:tailEnd/>
              </a:ln>
            </p:spPr>
            <p:txBody>
              <a:bodyPr/>
              <a:lstStyle/>
              <a:p>
                <a:endParaRPr lang="en-US"/>
              </a:p>
            </p:txBody>
          </p:sp>
          <p:sp>
            <p:nvSpPr>
              <p:cNvPr id="74614" name="Freeform 1093"/>
              <p:cNvSpPr>
                <a:spLocks/>
              </p:cNvSpPr>
              <p:nvPr/>
            </p:nvSpPr>
            <p:spPr bwMode="auto">
              <a:xfrm>
                <a:off x="4281" y="2041"/>
                <a:ext cx="15" cy="13"/>
              </a:xfrm>
              <a:custGeom>
                <a:avLst/>
                <a:gdLst>
                  <a:gd name="T0" fmla="*/ 15 w 15"/>
                  <a:gd name="T1" fmla="*/ 5 h 13"/>
                  <a:gd name="T2" fmla="*/ 11 w 15"/>
                  <a:gd name="T3" fmla="*/ 0 h 13"/>
                  <a:gd name="T4" fmla="*/ 0 w 15"/>
                  <a:gd name="T5" fmla="*/ 8 h 13"/>
                  <a:gd name="T6" fmla="*/ 4 w 15"/>
                  <a:gd name="T7" fmla="*/ 13 h 13"/>
                  <a:gd name="T8" fmla="*/ 15 w 15"/>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5" y="5"/>
                    </a:moveTo>
                    <a:lnTo>
                      <a:pt x="11" y="0"/>
                    </a:lnTo>
                    <a:lnTo>
                      <a:pt x="0" y="8"/>
                    </a:lnTo>
                    <a:lnTo>
                      <a:pt x="4" y="13"/>
                    </a:lnTo>
                    <a:lnTo>
                      <a:pt x="15" y="5"/>
                    </a:lnTo>
                    <a:close/>
                  </a:path>
                </a:pathLst>
              </a:custGeom>
              <a:solidFill>
                <a:srgbClr val="000000"/>
              </a:solidFill>
              <a:ln w="25400">
                <a:solidFill>
                  <a:schemeClr val="tx1"/>
                </a:solidFill>
                <a:round/>
                <a:headEnd/>
                <a:tailEnd/>
              </a:ln>
            </p:spPr>
            <p:txBody>
              <a:bodyPr/>
              <a:lstStyle/>
              <a:p>
                <a:endParaRPr lang="en-US"/>
              </a:p>
            </p:txBody>
          </p:sp>
          <p:sp>
            <p:nvSpPr>
              <p:cNvPr id="74615" name="Freeform 1094"/>
              <p:cNvSpPr>
                <a:spLocks/>
              </p:cNvSpPr>
              <p:nvPr/>
            </p:nvSpPr>
            <p:spPr bwMode="auto">
              <a:xfrm>
                <a:off x="4292" y="2040"/>
                <a:ext cx="4" cy="6"/>
              </a:xfrm>
              <a:custGeom>
                <a:avLst/>
                <a:gdLst>
                  <a:gd name="T0" fmla="*/ 4 w 4"/>
                  <a:gd name="T1" fmla="*/ 6 h 6"/>
                  <a:gd name="T2" fmla="*/ 4 w 4"/>
                  <a:gd name="T3" fmla="*/ 6 h 6"/>
                  <a:gd name="T4" fmla="*/ 0 w 4"/>
                  <a:gd name="T5" fmla="*/ 1 h 6"/>
                  <a:gd name="T6" fmla="*/ 0 w 4"/>
                  <a:gd name="T7" fmla="*/ 0 h 6"/>
                  <a:gd name="T8" fmla="*/ 4 w 4"/>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4" y="6"/>
                    </a:moveTo>
                    <a:lnTo>
                      <a:pt x="4" y="6"/>
                    </a:lnTo>
                    <a:lnTo>
                      <a:pt x="0" y="1"/>
                    </a:lnTo>
                    <a:lnTo>
                      <a:pt x="0" y="0"/>
                    </a:lnTo>
                    <a:lnTo>
                      <a:pt x="4" y="6"/>
                    </a:lnTo>
                    <a:close/>
                  </a:path>
                </a:pathLst>
              </a:custGeom>
              <a:solidFill>
                <a:srgbClr val="000000"/>
              </a:solidFill>
              <a:ln w="25400">
                <a:solidFill>
                  <a:schemeClr val="tx1"/>
                </a:solidFill>
                <a:round/>
                <a:headEnd/>
                <a:tailEnd/>
              </a:ln>
            </p:spPr>
            <p:txBody>
              <a:bodyPr/>
              <a:lstStyle/>
              <a:p>
                <a:endParaRPr lang="en-US"/>
              </a:p>
            </p:txBody>
          </p:sp>
          <p:sp>
            <p:nvSpPr>
              <p:cNvPr id="74616" name="Freeform 1095"/>
              <p:cNvSpPr>
                <a:spLocks/>
              </p:cNvSpPr>
              <p:nvPr/>
            </p:nvSpPr>
            <p:spPr bwMode="auto">
              <a:xfrm>
                <a:off x="4271" y="2049"/>
                <a:ext cx="15" cy="12"/>
              </a:xfrm>
              <a:custGeom>
                <a:avLst/>
                <a:gdLst>
                  <a:gd name="T0" fmla="*/ 15 w 15"/>
                  <a:gd name="T1" fmla="*/ 4 h 12"/>
                  <a:gd name="T2" fmla="*/ 10 w 15"/>
                  <a:gd name="T3" fmla="*/ 0 h 12"/>
                  <a:gd name="T4" fmla="*/ 0 w 15"/>
                  <a:gd name="T5" fmla="*/ 7 h 12"/>
                  <a:gd name="T6" fmla="*/ 5 w 15"/>
                  <a:gd name="T7" fmla="*/ 12 h 12"/>
                  <a:gd name="T8" fmla="*/ 15 w 15"/>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
                    <a:moveTo>
                      <a:pt x="15" y="4"/>
                    </a:moveTo>
                    <a:lnTo>
                      <a:pt x="10" y="0"/>
                    </a:lnTo>
                    <a:lnTo>
                      <a:pt x="0" y="7"/>
                    </a:lnTo>
                    <a:lnTo>
                      <a:pt x="5" y="12"/>
                    </a:lnTo>
                    <a:lnTo>
                      <a:pt x="15" y="4"/>
                    </a:lnTo>
                    <a:close/>
                  </a:path>
                </a:pathLst>
              </a:custGeom>
              <a:solidFill>
                <a:srgbClr val="000000"/>
              </a:solidFill>
              <a:ln w="25400">
                <a:solidFill>
                  <a:schemeClr val="tx1"/>
                </a:solidFill>
                <a:round/>
                <a:headEnd/>
                <a:tailEnd/>
              </a:ln>
            </p:spPr>
            <p:txBody>
              <a:bodyPr/>
              <a:lstStyle/>
              <a:p>
                <a:endParaRPr lang="en-US"/>
              </a:p>
            </p:txBody>
          </p:sp>
          <p:sp>
            <p:nvSpPr>
              <p:cNvPr id="74617" name="Freeform 1096"/>
              <p:cNvSpPr>
                <a:spLocks/>
              </p:cNvSpPr>
              <p:nvPr/>
            </p:nvSpPr>
            <p:spPr bwMode="auto">
              <a:xfrm>
                <a:off x="4281" y="2048"/>
                <a:ext cx="4" cy="5"/>
              </a:xfrm>
              <a:custGeom>
                <a:avLst/>
                <a:gdLst>
                  <a:gd name="T0" fmla="*/ 4 w 4"/>
                  <a:gd name="T1" fmla="*/ 5 h 5"/>
                  <a:gd name="T2" fmla="*/ 4 w 4"/>
                  <a:gd name="T3" fmla="*/ 5 h 5"/>
                  <a:gd name="T4" fmla="*/ 0 w 4"/>
                  <a:gd name="T5" fmla="*/ 0 h 5"/>
                  <a:gd name="T6" fmla="*/ 0 w 4"/>
                  <a:gd name="T7" fmla="*/ 1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0" y="1"/>
                    </a:lnTo>
                    <a:lnTo>
                      <a:pt x="4" y="5"/>
                    </a:lnTo>
                    <a:close/>
                  </a:path>
                </a:pathLst>
              </a:custGeom>
              <a:solidFill>
                <a:srgbClr val="000000"/>
              </a:solidFill>
              <a:ln w="25400">
                <a:solidFill>
                  <a:schemeClr val="tx1"/>
                </a:solidFill>
                <a:round/>
                <a:headEnd/>
                <a:tailEnd/>
              </a:ln>
            </p:spPr>
            <p:txBody>
              <a:bodyPr/>
              <a:lstStyle/>
              <a:p>
                <a:endParaRPr lang="en-US"/>
              </a:p>
            </p:txBody>
          </p:sp>
          <p:sp>
            <p:nvSpPr>
              <p:cNvPr id="74618" name="Freeform 1097"/>
              <p:cNvSpPr>
                <a:spLocks/>
              </p:cNvSpPr>
              <p:nvPr/>
            </p:nvSpPr>
            <p:spPr bwMode="auto">
              <a:xfrm>
                <a:off x="4264" y="2056"/>
                <a:ext cx="12" cy="10"/>
              </a:xfrm>
              <a:custGeom>
                <a:avLst/>
                <a:gdLst>
                  <a:gd name="T0" fmla="*/ 12 w 12"/>
                  <a:gd name="T1" fmla="*/ 5 h 10"/>
                  <a:gd name="T2" fmla="*/ 7 w 12"/>
                  <a:gd name="T3" fmla="*/ 0 h 10"/>
                  <a:gd name="T4" fmla="*/ 0 w 12"/>
                  <a:gd name="T5" fmla="*/ 6 h 10"/>
                  <a:gd name="T6" fmla="*/ 5 w 12"/>
                  <a:gd name="T7" fmla="*/ 10 h 10"/>
                  <a:gd name="T8" fmla="*/ 12 w 12"/>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12" y="5"/>
                    </a:moveTo>
                    <a:lnTo>
                      <a:pt x="7" y="0"/>
                    </a:lnTo>
                    <a:lnTo>
                      <a:pt x="0" y="6"/>
                    </a:lnTo>
                    <a:lnTo>
                      <a:pt x="5" y="10"/>
                    </a:lnTo>
                    <a:lnTo>
                      <a:pt x="12" y="5"/>
                    </a:lnTo>
                    <a:close/>
                  </a:path>
                </a:pathLst>
              </a:custGeom>
              <a:solidFill>
                <a:srgbClr val="000000"/>
              </a:solidFill>
              <a:ln w="25400">
                <a:solidFill>
                  <a:schemeClr val="tx1"/>
                </a:solidFill>
                <a:round/>
                <a:headEnd/>
                <a:tailEnd/>
              </a:ln>
            </p:spPr>
            <p:txBody>
              <a:bodyPr/>
              <a:lstStyle/>
              <a:p>
                <a:endParaRPr lang="en-US"/>
              </a:p>
            </p:txBody>
          </p:sp>
          <p:sp>
            <p:nvSpPr>
              <p:cNvPr id="74619" name="Freeform 1098"/>
              <p:cNvSpPr>
                <a:spLocks/>
              </p:cNvSpPr>
              <p:nvPr/>
            </p:nvSpPr>
            <p:spPr bwMode="auto">
              <a:xfrm>
                <a:off x="4271" y="2056"/>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20" name="Freeform 1099"/>
              <p:cNvSpPr>
                <a:spLocks/>
              </p:cNvSpPr>
              <p:nvPr/>
            </p:nvSpPr>
            <p:spPr bwMode="auto">
              <a:xfrm>
                <a:off x="4252" y="2067"/>
                <a:ext cx="9" cy="9"/>
              </a:xfrm>
              <a:custGeom>
                <a:avLst/>
                <a:gdLst>
                  <a:gd name="T0" fmla="*/ 9 w 9"/>
                  <a:gd name="T1" fmla="*/ 5 h 9"/>
                  <a:gd name="T2" fmla="*/ 5 w 9"/>
                  <a:gd name="T3" fmla="*/ 0 h 9"/>
                  <a:gd name="T4" fmla="*/ 0 w 9"/>
                  <a:gd name="T5" fmla="*/ 5 h 9"/>
                  <a:gd name="T6" fmla="*/ 4 w 9"/>
                  <a:gd name="T7" fmla="*/ 9 h 9"/>
                  <a:gd name="T8" fmla="*/ 9 w 9"/>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5"/>
                    </a:moveTo>
                    <a:lnTo>
                      <a:pt x="5" y="0"/>
                    </a:lnTo>
                    <a:lnTo>
                      <a:pt x="0" y="5"/>
                    </a:lnTo>
                    <a:lnTo>
                      <a:pt x="4" y="9"/>
                    </a:lnTo>
                    <a:lnTo>
                      <a:pt x="9" y="5"/>
                    </a:lnTo>
                    <a:close/>
                  </a:path>
                </a:pathLst>
              </a:custGeom>
              <a:solidFill>
                <a:srgbClr val="000000"/>
              </a:solidFill>
              <a:ln w="25400">
                <a:solidFill>
                  <a:schemeClr val="tx1"/>
                </a:solidFill>
                <a:round/>
                <a:headEnd/>
                <a:tailEnd/>
              </a:ln>
            </p:spPr>
            <p:txBody>
              <a:bodyPr/>
              <a:lstStyle/>
              <a:p>
                <a:endParaRPr lang="en-US"/>
              </a:p>
            </p:txBody>
          </p:sp>
          <p:sp>
            <p:nvSpPr>
              <p:cNvPr id="74621" name="Freeform 1100"/>
              <p:cNvSpPr>
                <a:spLocks/>
              </p:cNvSpPr>
              <p:nvPr/>
            </p:nvSpPr>
            <p:spPr bwMode="auto">
              <a:xfrm>
                <a:off x="4243" y="2072"/>
                <a:ext cx="13" cy="12"/>
              </a:xfrm>
              <a:custGeom>
                <a:avLst/>
                <a:gdLst>
                  <a:gd name="T0" fmla="*/ 13 w 13"/>
                  <a:gd name="T1" fmla="*/ 4 h 12"/>
                  <a:gd name="T2" fmla="*/ 9 w 13"/>
                  <a:gd name="T3" fmla="*/ 0 h 12"/>
                  <a:gd name="T4" fmla="*/ 0 w 13"/>
                  <a:gd name="T5" fmla="*/ 7 h 12"/>
                  <a:gd name="T6" fmla="*/ 4 w 13"/>
                  <a:gd name="T7" fmla="*/ 12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0"/>
                    </a:lnTo>
                    <a:lnTo>
                      <a:pt x="0" y="7"/>
                    </a:lnTo>
                    <a:lnTo>
                      <a:pt x="4" y="12"/>
                    </a:lnTo>
                    <a:lnTo>
                      <a:pt x="13" y="4"/>
                    </a:lnTo>
                    <a:close/>
                  </a:path>
                </a:pathLst>
              </a:custGeom>
              <a:solidFill>
                <a:srgbClr val="000000"/>
              </a:solidFill>
              <a:ln w="25400">
                <a:solidFill>
                  <a:schemeClr val="tx1"/>
                </a:solidFill>
                <a:round/>
                <a:headEnd/>
                <a:tailEnd/>
              </a:ln>
            </p:spPr>
            <p:txBody>
              <a:bodyPr/>
              <a:lstStyle/>
              <a:p>
                <a:endParaRPr lang="en-US"/>
              </a:p>
            </p:txBody>
          </p:sp>
          <p:sp>
            <p:nvSpPr>
              <p:cNvPr id="74622" name="Freeform 1101"/>
              <p:cNvSpPr>
                <a:spLocks/>
              </p:cNvSpPr>
              <p:nvPr/>
            </p:nvSpPr>
            <p:spPr bwMode="auto">
              <a:xfrm>
                <a:off x="4251" y="2072"/>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23" name="Freeform 1102"/>
              <p:cNvSpPr>
                <a:spLocks/>
              </p:cNvSpPr>
              <p:nvPr/>
            </p:nvSpPr>
            <p:spPr bwMode="auto">
              <a:xfrm>
                <a:off x="4234" y="2079"/>
                <a:ext cx="13" cy="13"/>
              </a:xfrm>
              <a:custGeom>
                <a:avLst/>
                <a:gdLst>
                  <a:gd name="T0" fmla="*/ 13 w 13"/>
                  <a:gd name="T1" fmla="*/ 5 h 13"/>
                  <a:gd name="T2" fmla="*/ 9 w 13"/>
                  <a:gd name="T3" fmla="*/ 0 h 13"/>
                  <a:gd name="T4" fmla="*/ 0 w 13"/>
                  <a:gd name="T5" fmla="*/ 8 h 13"/>
                  <a:gd name="T6" fmla="*/ 4 w 13"/>
                  <a:gd name="T7" fmla="*/ 13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0"/>
                    </a:lnTo>
                    <a:lnTo>
                      <a:pt x="0" y="8"/>
                    </a:lnTo>
                    <a:lnTo>
                      <a:pt x="4" y="13"/>
                    </a:lnTo>
                    <a:lnTo>
                      <a:pt x="13" y="5"/>
                    </a:lnTo>
                    <a:close/>
                  </a:path>
                </a:pathLst>
              </a:custGeom>
              <a:solidFill>
                <a:srgbClr val="000000"/>
              </a:solidFill>
              <a:ln w="25400">
                <a:solidFill>
                  <a:schemeClr val="tx1"/>
                </a:solidFill>
                <a:round/>
                <a:headEnd/>
                <a:tailEnd/>
              </a:ln>
            </p:spPr>
            <p:txBody>
              <a:bodyPr/>
              <a:lstStyle/>
              <a:p>
                <a:endParaRPr lang="en-US"/>
              </a:p>
            </p:txBody>
          </p:sp>
          <p:sp>
            <p:nvSpPr>
              <p:cNvPr id="74624" name="Freeform 1103"/>
              <p:cNvSpPr>
                <a:spLocks/>
              </p:cNvSpPr>
              <p:nvPr/>
            </p:nvSpPr>
            <p:spPr bwMode="auto">
              <a:xfrm>
                <a:off x="4242" y="2079"/>
                <a:ext cx="5" cy="5"/>
              </a:xfrm>
              <a:custGeom>
                <a:avLst/>
                <a:gdLst>
                  <a:gd name="T0" fmla="*/ 5 w 5"/>
                  <a:gd name="T1" fmla="*/ 5 h 5"/>
                  <a:gd name="T2" fmla="*/ 5 w 5"/>
                  <a:gd name="T3" fmla="*/ 5 h 5"/>
                  <a:gd name="T4" fmla="*/ 0 w 5"/>
                  <a:gd name="T5" fmla="*/ 0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5" y="5"/>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25" name="Freeform 1104"/>
              <p:cNvSpPr>
                <a:spLocks/>
              </p:cNvSpPr>
              <p:nvPr/>
            </p:nvSpPr>
            <p:spPr bwMode="auto">
              <a:xfrm>
                <a:off x="4227" y="2087"/>
                <a:ext cx="11" cy="10"/>
              </a:xfrm>
              <a:custGeom>
                <a:avLst/>
                <a:gdLst>
                  <a:gd name="T0" fmla="*/ 11 w 11"/>
                  <a:gd name="T1" fmla="*/ 5 h 10"/>
                  <a:gd name="T2" fmla="*/ 7 w 11"/>
                  <a:gd name="T3" fmla="*/ 0 h 10"/>
                  <a:gd name="T4" fmla="*/ 0 w 11"/>
                  <a:gd name="T5" fmla="*/ 5 h 10"/>
                  <a:gd name="T6" fmla="*/ 5 w 11"/>
                  <a:gd name="T7" fmla="*/ 10 h 10"/>
                  <a:gd name="T8" fmla="*/ 11 w 11"/>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5"/>
                    </a:moveTo>
                    <a:lnTo>
                      <a:pt x="7" y="0"/>
                    </a:lnTo>
                    <a:lnTo>
                      <a:pt x="0" y="5"/>
                    </a:lnTo>
                    <a:lnTo>
                      <a:pt x="5" y="10"/>
                    </a:lnTo>
                    <a:lnTo>
                      <a:pt x="11" y="5"/>
                    </a:lnTo>
                    <a:close/>
                  </a:path>
                </a:pathLst>
              </a:custGeom>
              <a:solidFill>
                <a:srgbClr val="000000"/>
              </a:solidFill>
              <a:ln w="25400">
                <a:solidFill>
                  <a:schemeClr val="tx1"/>
                </a:solidFill>
                <a:round/>
                <a:headEnd/>
                <a:tailEnd/>
              </a:ln>
            </p:spPr>
            <p:txBody>
              <a:bodyPr/>
              <a:lstStyle/>
              <a:p>
                <a:endParaRPr lang="en-US"/>
              </a:p>
            </p:txBody>
          </p:sp>
          <p:sp>
            <p:nvSpPr>
              <p:cNvPr id="74626" name="Freeform 1105"/>
              <p:cNvSpPr>
                <a:spLocks/>
              </p:cNvSpPr>
              <p:nvPr/>
            </p:nvSpPr>
            <p:spPr bwMode="auto">
              <a:xfrm>
                <a:off x="4233" y="2087"/>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27" name="Freeform 1106"/>
              <p:cNvSpPr>
                <a:spLocks/>
              </p:cNvSpPr>
              <p:nvPr/>
            </p:nvSpPr>
            <p:spPr bwMode="auto">
              <a:xfrm>
                <a:off x="4216" y="2099"/>
                <a:ext cx="9" cy="8"/>
              </a:xfrm>
              <a:custGeom>
                <a:avLst/>
                <a:gdLst>
                  <a:gd name="T0" fmla="*/ 9 w 9"/>
                  <a:gd name="T1" fmla="*/ 4 h 8"/>
                  <a:gd name="T2" fmla="*/ 4 w 9"/>
                  <a:gd name="T3" fmla="*/ 0 h 8"/>
                  <a:gd name="T4" fmla="*/ 0 w 9"/>
                  <a:gd name="T5" fmla="*/ 3 h 8"/>
                  <a:gd name="T6" fmla="*/ 5 w 9"/>
                  <a:gd name="T7" fmla="*/ 8 h 8"/>
                  <a:gd name="T8" fmla="*/ 9 w 9"/>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4"/>
                    </a:moveTo>
                    <a:lnTo>
                      <a:pt x="4" y="0"/>
                    </a:lnTo>
                    <a:lnTo>
                      <a:pt x="0" y="3"/>
                    </a:lnTo>
                    <a:lnTo>
                      <a:pt x="5" y="8"/>
                    </a:lnTo>
                    <a:lnTo>
                      <a:pt x="9" y="4"/>
                    </a:lnTo>
                    <a:close/>
                  </a:path>
                </a:pathLst>
              </a:custGeom>
              <a:solidFill>
                <a:srgbClr val="000000"/>
              </a:solidFill>
              <a:ln w="25400">
                <a:solidFill>
                  <a:schemeClr val="tx1"/>
                </a:solidFill>
                <a:round/>
                <a:headEnd/>
                <a:tailEnd/>
              </a:ln>
            </p:spPr>
            <p:txBody>
              <a:bodyPr/>
              <a:lstStyle/>
              <a:p>
                <a:endParaRPr lang="en-US"/>
              </a:p>
            </p:txBody>
          </p:sp>
          <p:sp>
            <p:nvSpPr>
              <p:cNvPr id="74628" name="Freeform 1107"/>
              <p:cNvSpPr>
                <a:spLocks/>
              </p:cNvSpPr>
              <p:nvPr/>
            </p:nvSpPr>
            <p:spPr bwMode="auto">
              <a:xfrm>
                <a:off x="4208" y="2102"/>
                <a:ext cx="13" cy="12"/>
              </a:xfrm>
              <a:custGeom>
                <a:avLst/>
                <a:gdLst>
                  <a:gd name="T0" fmla="*/ 13 w 13"/>
                  <a:gd name="T1" fmla="*/ 5 h 12"/>
                  <a:gd name="T2" fmla="*/ 8 w 13"/>
                  <a:gd name="T3" fmla="*/ 0 h 12"/>
                  <a:gd name="T4" fmla="*/ 0 w 13"/>
                  <a:gd name="T5" fmla="*/ 7 h 12"/>
                  <a:gd name="T6" fmla="*/ 4 w 13"/>
                  <a:gd name="T7" fmla="*/ 12 h 12"/>
                  <a:gd name="T8" fmla="*/ 13 w 13"/>
                  <a:gd name="T9" fmla="*/ 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5"/>
                    </a:moveTo>
                    <a:lnTo>
                      <a:pt x="8" y="0"/>
                    </a:lnTo>
                    <a:lnTo>
                      <a:pt x="0" y="7"/>
                    </a:lnTo>
                    <a:lnTo>
                      <a:pt x="4" y="12"/>
                    </a:lnTo>
                    <a:lnTo>
                      <a:pt x="13" y="5"/>
                    </a:lnTo>
                    <a:close/>
                  </a:path>
                </a:pathLst>
              </a:custGeom>
              <a:solidFill>
                <a:srgbClr val="000000"/>
              </a:solidFill>
              <a:ln w="25400">
                <a:solidFill>
                  <a:schemeClr val="tx1"/>
                </a:solidFill>
                <a:round/>
                <a:headEnd/>
                <a:tailEnd/>
              </a:ln>
            </p:spPr>
            <p:txBody>
              <a:bodyPr/>
              <a:lstStyle/>
              <a:p>
                <a:endParaRPr lang="en-US"/>
              </a:p>
            </p:txBody>
          </p:sp>
          <p:sp>
            <p:nvSpPr>
              <p:cNvPr id="74629" name="Freeform 1108"/>
              <p:cNvSpPr>
                <a:spLocks/>
              </p:cNvSpPr>
              <p:nvPr/>
            </p:nvSpPr>
            <p:spPr bwMode="auto">
              <a:xfrm>
                <a:off x="4216" y="2102"/>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30" name="Freeform 1109"/>
              <p:cNvSpPr>
                <a:spLocks/>
              </p:cNvSpPr>
              <p:nvPr/>
            </p:nvSpPr>
            <p:spPr bwMode="auto">
              <a:xfrm>
                <a:off x="4200" y="2110"/>
                <a:ext cx="12" cy="11"/>
              </a:xfrm>
              <a:custGeom>
                <a:avLst/>
                <a:gdLst>
                  <a:gd name="T0" fmla="*/ 12 w 12"/>
                  <a:gd name="T1" fmla="*/ 4 h 11"/>
                  <a:gd name="T2" fmla="*/ 7 w 12"/>
                  <a:gd name="T3" fmla="*/ 0 h 11"/>
                  <a:gd name="T4" fmla="*/ 0 w 12"/>
                  <a:gd name="T5" fmla="*/ 7 h 11"/>
                  <a:gd name="T6" fmla="*/ 4 w 12"/>
                  <a:gd name="T7" fmla="*/ 11 h 11"/>
                  <a:gd name="T8" fmla="*/ 12 w 12"/>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2" y="4"/>
                    </a:moveTo>
                    <a:lnTo>
                      <a:pt x="7" y="0"/>
                    </a:lnTo>
                    <a:lnTo>
                      <a:pt x="0" y="7"/>
                    </a:lnTo>
                    <a:lnTo>
                      <a:pt x="4" y="11"/>
                    </a:lnTo>
                    <a:lnTo>
                      <a:pt x="12" y="4"/>
                    </a:lnTo>
                    <a:close/>
                  </a:path>
                </a:pathLst>
              </a:custGeom>
              <a:solidFill>
                <a:srgbClr val="000000"/>
              </a:solidFill>
              <a:ln w="25400">
                <a:solidFill>
                  <a:schemeClr val="tx1"/>
                </a:solidFill>
                <a:round/>
                <a:headEnd/>
                <a:tailEnd/>
              </a:ln>
            </p:spPr>
            <p:txBody>
              <a:bodyPr/>
              <a:lstStyle/>
              <a:p>
                <a:endParaRPr lang="en-US"/>
              </a:p>
            </p:txBody>
          </p:sp>
          <p:sp>
            <p:nvSpPr>
              <p:cNvPr id="74631" name="Freeform 1110"/>
              <p:cNvSpPr>
                <a:spLocks/>
              </p:cNvSpPr>
              <p:nvPr/>
            </p:nvSpPr>
            <p:spPr bwMode="auto">
              <a:xfrm>
                <a:off x="4207" y="2109"/>
                <a:ext cx="5" cy="5"/>
              </a:xfrm>
              <a:custGeom>
                <a:avLst/>
                <a:gdLst>
                  <a:gd name="T0" fmla="*/ 5 w 5"/>
                  <a:gd name="T1" fmla="*/ 5 h 5"/>
                  <a:gd name="T2" fmla="*/ 5 w 5"/>
                  <a:gd name="T3" fmla="*/ 4 h 5"/>
                  <a:gd name="T4" fmla="*/ 0 w 5"/>
                  <a:gd name="T5" fmla="*/ 0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5" y="4"/>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32" name="Freeform 1111"/>
              <p:cNvSpPr>
                <a:spLocks/>
              </p:cNvSpPr>
              <p:nvPr/>
            </p:nvSpPr>
            <p:spPr bwMode="auto">
              <a:xfrm>
                <a:off x="4191" y="2117"/>
                <a:ext cx="13" cy="12"/>
              </a:xfrm>
              <a:custGeom>
                <a:avLst/>
                <a:gdLst>
                  <a:gd name="T0" fmla="*/ 13 w 13"/>
                  <a:gd name="T1" fmla="*/ 4 h 12"/>
                  <a:gd name="T2" fmla="*/ 9 w 13"/>
                  <a:gd name="T3" fmla="*/ 0 h 12"/>
                  <a:gd name="T4" fmla="*/ 0 w 13"/>
                  <a:gd name="T5" fmla="*/ 7 h 12"/>
                  <a:gd name="T6" fmla="*/ 5 w 13"/>
                  <a:gd name="T7" fmla="*/ 12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0"/>
                    </a:lnTo>
                    <a:lnTo>
                      <a:pt x="0" y="7"/>
                    </a:lnTo>
                    <a:lnTo>
                      <a:pt x="5" y="12"/>
                    </a:lnTo>
                    <a:lnTo>
                      <a:pt x="13" y="4"/>
                    </a:lnTo>
                    <a:close/>
                  </a:path>
                </a:pathLst>
              </a:custGeom>
              <a:solidFill>
                <a:srgbClr val="000000"/>
              </a:solidFill>
              <a:ln w="25400">
                <a:solidFill>
                  <a:schemeClr val="tx1"/>
                </a:solidFill>
                <a:round/>
                <a:headEnd/>
                <a:tailEnd/>
              </a:ln>
            </p:spPr>
            <p:txBody>
              <a:bodyPr/>
              <a:lstStyle/>
              <a:p>
                <a:endParaRPr lang="en-US"/>
              </a:p>
            </p:txBody>
          </p:sp>
          <p:sp>
            <p:nvSpPr>
              <p:cNvPr id="74633" name="Freeform 1112"/>
              <p:cNvSpPr>
                <a:spLocks/>
              </p:cNvSpPr>
              <p:nvPr/>
            </p:nvSpPr>
            <p:spPr bwMode="auto">
              <a:xfrm>
                <a:off x="4200" y="2116"/>
                <a:ext cx="4" cy="5"/>
              </a:xfrm>
              <a:custGeom>
                <a:avLst/>
                <a:gdLst>
                  <a:gd name="T0" fmla="*/ 4 w 4"/>
                  <a:gd name="T1" fmla="*/ 5 h 5"/>
                  <a:gd name="T2" fmla="*/ 4 w 4"/>
                  <a:gd name="T3" fmla="*/ 5 h 5"/>
                  <a:gd name="T4" fmla="*/ 0 w 4"/>
                  <a:gd name="T5" fmla="*/ 0 h 5"/>
                  <a:gd name="T6" fmla="*/ 0 w 4"/>
                  <a:gd name="T7" fmla="*/ 0 h 5"/>
                  <a:gd name="T8" fmla="*/ 4 w 4"/>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5"/>
                    </a:moveTo>
                    <a:lnTo>
                      <a:pt x="4" y="5"/>
                    </a:lnTo>
                    <a:lnTo>
                      <a:pt x="0" y="0"/>
                    </a:lnTo>
                    <a:lnTo>
                      <a:pt x="4" y="5"/>
                    </a:lnTo>
                    <a:close/>
                  </a:path>
                </a:pathLst>
              </a:custGeom>
              <a:solidFill>
                <a:srgbClr val="000000"/>
              </a:solidFill>
              <a:ln w="25400">
                <a:solidFill>
                  <a:schemeClr val="tx1"/>
                </a:solidFill>
                <a:round/>
                <a:headEnd/>
                <a:tailEnd/>
              </a:ln>
            </p:spPr>
            <p:txBody>
              <a:bodyPr/>
              <a:lstStyle/>
              <a:p>
                <a:endParaRPr lang="en-US"/>
              </a:p>
            </p:txBody>
          </p:sp>
          <p:sp>
            <p:nvSpPr>
              <p:cNvPr id="74634" name="Freeform 1113"/>
              <p:cNvSpPr>
                <a:spLocks/>
              </p:cNvSpPr>
              <p:nvPr/>
            </p:nvSpPr>
            <p:spPr bwMode="auto">
              <a:xfrm>
                <a:off x="4191" y="2124"/>
                <a:ext cx="5" cy="5"/>
              </a:xfrm>
              <a:custGeom>
                <a:avLst/>
                <a:gdLst>
                  <a:gd name="T0" fmla="*/ 5 w 5"/>
                  <a:gd name="T1" fmla="*/ 5 h 5"/>
                  <a:gd name="T2" fmla="*/ 0 w 5"/>
                  <a:gd name="T3" fmla="*/ 0 h 5"/>
                  <a:gd name="T4" fmla="*/ 0 w 5"/>
                  <a:gd name="T5" fmla="*/ 1 h 5"/>
                  <a:gd name="T6" fmla="*/ 5 w 5"/>
                  <a:gd name="T7" fmla="*/ 5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0" y="0"/>
                    </a:lnTo>
                    <a:lnTo>
                      <a:pt x="0" y="1"/>
                    </a:lnTo>
                    <a:lnTo>
                      <a:pt x="5" y="5"/>
                    </a:lnTo>
                    <a:close/>
                  </a:path>
                </a:pathLst>
              </a:custGeom>
              <a:solidFill>
                <a:srgbClr val="000000"/>
              </a:solidFill>
              <a:ln w="25400">
                <a:solidFill>
                  <a:schemeClr val="tx1"/>
                </a:solidFill>
                <a:round/>
                <a:headEnd/>
                <a:tailEnd/>
              </a:ln>
            </p:spPr>
            <p:txBody>
              <a:bodyPr/>
              <a:lstStyle/>
              <a:p>
                <a:endParaRPr lang="en-US"/>
              </a:p>
            </p:txBody>
          </p:sp>
          <p:sp>
            <p:nvSpPr>
              <p:cNvPr id="74635" name="Freeform 1114"/>
              <p:cNvSpPr>
                <a:spLocks/>
              </p:cNvSpPr>
              <p:nvPr/>
            </p:nvSpPr>
            <p:spPr bwMode="auto">
              <a:xfrm>
                <a:off x="4184" y="2131"/>
                <a:ext cx="5" cy="5"/>
              </a:xfrm>
              <a:custGeom>
                <a:avLst/>
                <a:gdLst>
                  <a:gd name="T0" fmla="*/ 5 w 5"/>
                  <a:gd name="T1" fmla="*/ 5 h 5"/>
                  <a:gd name="T2" fmla="*/ 0 w 5"/>
                  <a:gd name="T3" fmla="*/ 0 h 5"/>
                  <a:gd name="T4" fmla="*/ 0 w 5"/>
                  <a:gd name="T5" fmla="*/ 1 h 5"/>
                  <a:gd name="T6" fmla="*/ 5 w 5"/>
                  <a:gd name="T7" fmla="*/ 5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0" y="0"/>
                    </a:lnTo>
                    <a:lnTo>
                      <a:pt x="0" y="1"/>
                    </a:lnTo>
                    <a:lnTo>
                      <a:pt x="5" y="5"/>
                    </a:lnTo>
                    <a:close/>
                  </a:path>
                </a:pathLst>
              </a:custGeom>
              <a:solidFill>
                <a:srgbClr val="000000"/>
              </a:solidFill>
              <a:ln w="25400">
                <a:solidFill>
                  <a:schemeClr val="tx1"/>
                </a:solidFill>
                <a:round/>
                <a:headEnd/>
                <a:tailEnd/>
              </a:ln>
            </p:spPr>
            <p:txBody>
              <a:bodyPr/>
              <a:lstStyle/>
              <a:p>
                <a:endParaRPr lang="en-US"/>
              </a:p>
            </p:txBody>
          </p:sp>
          <p:sp>
            <p:nvSpPr>
              <p:cNvPr id="74636" name="Freeform 1115"/>
              <p:cNvSpPr>
                <a:spLocks/>
              </p:cNvSpPr>
              <p:nvPr/>
            </p:nvSpPr>
            <p:spPr bwMode="auto">
              <a:xfrm>
                <a:off x="4191" y="2124"/>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37" name="Freeform 1116"/>
              <p:cNvSpPr>
                <a:spLocks/>
              </p:cNvSpPr>
              <p:nvPr/>
            </p:nvSpPr>
            <p:spPr bwMode="auto">
              <a:xfrm>
                <a:off x="4177" y="2132"/>
                <a:ext cx="12" cy="11"/>
              </a:xfrm>
              <a:custGeom>
                <a:avLst/>
                <a:gdLst>
                  <a:gd name="T0" fmla="*/ 12 w 12"/>
                  <a:gd name="T1" fmla="*/ 4 h 11"/>
                  <a:gd name="T2" fmla="*/ 7 w 12"/>
                  <a:gd name="T3" fmla="*/ 0 h 11"/>
                  <a:gd name="T4" fmla="*/ 0 w 12"/>
                  <a:gd name="T5" fmla="*/ 6 h 11"/>
                  <a:gd name="T6" fmla="*/ 4 w 12"/>
                  <a:gd name="T7" fmla="*/ 11 h 11"/>
                  <a:gd name="T8" fmla="*/ 12 w 12"/>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2" y="4"/>
                    </a:moveTo>
                    <a:lnTo>
                      <a:pt x="7" y="0"/>
                    </a:lnTo>
                    <a:lnTo>
                      <a:pt x="0" y="6"/>
                    </a:lnTo>
                    <a:lnTo>
                      <a:pt x="4" y="11"/>
                    </a:lnTo>
                    <a:lnTo>
                      <a:pt x="12" y="4"/>
                    </a:lnTo>
                    <a:close/>
                  </a:path>
                </a:pathLst>
              </a:custGeom>
              <a:solidFill>
                <a:srgbClr val="000000"/>
              </a:solidFill>
              <a:ln w="25400">
                <a:solidFill>
                  <a:schemeClr val="tx1"/>
                </a:solidFill>
                <a:round/>
                <a:headEnd/>
                <a:tailEnd/>
              </a:ln>
            </p:spPr>
            <p:txBody>
              <a:bodyPr/>
              <a:lstStyle/>
              <a:p>
                <a:endParaRPr lang="en-US"/>
              </a:p>
            </p:txBody>
          </p:sp>
          <p:sp>
            <p:nvSpPr>
              <p:cNvPr id="74638" name="Freeform 1117"/>
              <p:cNvSpPr>
                <a:spLocks/>
              </p:cNvSpPr>
              <p:nvPr/>
            </p:nvSpPr>
            <p:spPr bwMode="auto">
              <a:xfrm>
                <a:off x="4184" y="2131"/>
                <a:ext cx="5" cy="5"/>
              </a:xfrm>
              <a:custGeom>
                <a:avLst/>
                <a:gdLst>
                  <a:gd name="T0" fmla="*/ 5 w 5"/>
                  <a:gd name="T1" fmla="*/ 5 h 5"/>
                  <a:gd name="T2" fmla="*/ 4 w 5"/>
                  <a:gd name="T3" fmla="*/ 5 h 5"/>
                  <a:gd name="T4" fmla="*/ 0 w 5"/>
                  <a:gd name="T5" fmla="*/ 0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4" y="5"/>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39" name="Freeform 1118"/>
              <p:cNvSpPr>
                <a:spLocks/>
              </p:cNvSpPr>
              <p:nvPr/>
            </p:nvSpPr>
            <p:spPr bwMode="auto">
              <a:xfrm>
                <a:off x="4169" y="2138"/>
                <a:ext cx="12" cy="12"/>
              </a:xfrm>
              <a:custGeom>
                <a:avLst/>
                <a:gdLst>
                  <a:gd name="T0" fmla="*/ 12 w 12"/>
                  <a:gd name="T1" fmla="*/ 5 h 12"/>
                  <a:gd name="T2" fmla="*/ 8 w 12"/>
                  <a:gd name="T3" fmla="*/ 0 h 12"/>
                  <a:gd name="T4" fmla="*/ 0 w 12"/>
                  <a:gd name="T5" fmla="*/ 8 h 12"/>
                  <a:gd name="T6" fmla="*/ 5 w 12"/>
                  <a:gd name="T7" fmla="*/ 12 h 12"/>
                  <a:gd name="T8" fmla="*/ 12 w 12"/>
                  <a:gd name="T9" fmla="*/ 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5"/>
                    </a:moveTo>
                    <a:lnTo>
                      <a:pt x="8" y="0"/>
                    </a:lnTo>
                    <a:lnTo>
                      <a:pt x="0" y="8"/>
                    </a:lnTo>
                    <a:lnTo>
                      <a:pt x="5" y="12"/>
                    </a:lnTo>
                    <a:lnTo>
                      <a:pt x="12" y="5"/>
                    </a:lnTo>
                    <a:close/>
                  </a:path>
                </a:pathLst>
              </a:custGeom>
              <a:solidFill>
                <a:srgbClr val="000000"/>
              </a:solidFill>
              <a:ln w="25400">
                <a:solidFill>
                  <a:schemeClr val="tx1"/>
                </a:solidFill>
                <a:round/>
                <a:headEnd/>
                <a:tailEnd/>
              </a:ln>
            </p:spPr>
            <p:txBody>
              <a:bodyPr/>
              <a:lstStyle/>
              <a:p>
                <a:endParaRPr lang="en-US"/>
              </a:p>
            </p:txBody>
          </p:sp>
          <p:sp>
            <p:nvSpPr>
              <p:cNvPr id="74640" name="Freeform 1119"/>
              <p:cNvSpPr>
                <a:spLocks/>
              </p:cNvSpPr>
              <p:nvPr/>
            </p:nvSpPr>
            <p:spPr bwMode="auto">
              <a:xfrm>
                <a:off x="4177" y="2138"/>
                <a:ext cx="4" cy="4"/>
              </a:xfrm>
              <a:custGeom>
                <a:avLst/>
                <a:gdLst>
                  <a:gd name="T0" fmla="*/ 4 w 4"/>
                  <a:gd name="T1" fmla="*/ 4 h 4"/>
                  <a:gd name="T2" fmla="*/ 4 w 4"/>
                  <a:gd name="T3" fmla="*/ 4 h 4"/>
                  <a:gd name="T4" fmla="*/ 0 w 4"/>
                  <a:gd name="T5" fmla="*/ 0 h 4"/>
                  <a:gd name="T6" fmla="*/ 0 w 4"/>
                  <a:gd name="T7" fmla="*/ 0 h 4"/>
                  <a:gd name="T8" fmla="*/ 4 w 4"/>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4" y="4"/>
                    </a:moveTo>
                    <a:lnTo>
                      <a:pt x="4" y="4"/>
                    </a:lnTo>
                    <a:lnTo>
                      <a:pt x="0" y="0"/>
                    </a:lnTo>
                    <a:lnTo>
                      <a:pt x="4" y="4"/>
                    </a:lnTo>
                    <a:close/>
                  </a:path>
                </a:pathLst>
              </a:custGeom>
              <a:solidFill>
                <a:srgbClr val="000000"/>
              </a:solidFill>
              <a:ln w="25400">
                <a:solidFill>
                  <a:schemeClr val="tx1"/>
                </a:solidFill>
                <a:round/>
                <a:headEnd/>
                <a:tailEnd/>
              </a:ln>
            </p:spPr>
            <p:txBody>
              <a:bodyPr/>
              <a:lstStyle/>
              <a:p>
                <a:endParaRPr lang="en-US"/>
              </a:p>
            </p:txBody>
          </p:sp>
          <p:sp>
            <p:nvSpPr>
              <p:cNvPr id="74641" name="Freeform 1120"/>
              <p:cNvSpPr>
                <a:spLocks/>
              </p:cNvSpPr>
              <p:nvPr/>
            </p:nvSpPr>
            <p:spPr bwMode="auto">
              <a:xfrm>
                <a:off x="4162" y="2146"/>
                <a:ext cx="12" cy="11"/>
              </a:xfrm>
              <a:custGeom>
                <a:avLst/>
                <a:gdLst>
                  <a:gd name="T0" fmla="*/ 12 w 12"/>
                  <a:gd name="T1" fmla="*/ 4 h 11"/>
                  <a:gd name="T2" fmla="*/ 7 w 12"/>
                  <a:gd name="T3" fmla="*/ 0 h 11"/>
                  <a:gd name="T4" fmla="*/ 0 w 12"/>
                  <a:gd name="T5" fmla="*/ 7 h 11"/>
                  <a:gd name="T6" fmla="*/ 5 w 12"/>
                  <a:gd name="T7" fmla="*/ 11 h 11"/>
                  <a:gd name="T8" fmla="*/ 12 w 12"/>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2" y="4"/>
                    </a:moveTo>
                    <a:lnTo>
                      <a:pt x="7" y="0"/>
                    </a:lnTo>
                    <a:lnTo>
                      <a:pt x="0" y="7"/>
                    </a:lnTo>
                    <a:lnTo>
                      <a:pt x="5" y="11"/>
                    </a:lnTo>
                    <a:lnTo>
                      <a:pt x="12" y="4"/>
                    </a:lnTo>
                    <a:close/>
                  </a:path>
                </a:pathLst>
              </a:custGeom>
              <a:solidFill>
                <a:srgbClr val="000000"/>
              </a:solidFill>
              <a:ln w="25400">
                <a:solidFill>
                  <a:schemeClr val="tx1"/>
                </a:solidFill>
                <a:round/>
                <a:headEnd/>
                <a:tailEnd/>
              </a:ln>
            </p:spPr>
            <p:txBody>
              <a:bodyPr/>
              <a:lstStyle/>
              <a:p>
                <a:endParaRPr lang="en-US"/>
              </a:p>
            </p:txBody>
          </p:sp>
          <p:sp>
            <p:nvSpPr>
              <p:cNvPr id="74642" name="Freeform 1121"/>
              <p:cNvSpPr>
                <a:spLocks/>
              </p:cNvSpPr>
              <p:nvPr/>
            </p:nvSpPr>
            <p:spPr bwMode="auto">
              <a:xfrm>
                <a:off x="4169" y="2145"/>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43" name="Freeform 1122"/>
              <p:cNvSpPr>
                <a:spLocks/>
              </p:cNvSpPr>
              <p:nvPr/>
            </p:nvSpPr>
            <p:spPr bwMode="auto">
              <a:xfrm>
                <a:off x="4157" y="2153"/>
                <a:ext cx="10" cy="9"/>
              </a:xfrm>
              <a:custGeom>
                <a:avLst/>
                <a:gdLst>
                  <a:gd name="T0" fmla="*/ 10 w 10"/>
                  <a:gd name="T1" fmla="*/ 4 h 9"/>
                  <a:gd name="T2" fmla="*/ 6 w 10"/>
                  <a:gd name="T3" fmla="*/ 0 h 9"/>
                  <a:gd name="T4" fmla="*/ 0 w 10"/>
                  <a:gd name="T5" fmla="*/ 5 h 9"/>
                  <a:gd name="T6" fmla="*/ 5 w 10"/>
                  <a:gd name="T7" fmla="*/ 9 h 9"/>
                  <a:gd name="T8" fmla="*/ 10 w 10"/>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4"/>
                    </a:moveTo>
                    <a:lnTo>
                      <a:pt x="6" y="0"/>
                    </a:lnTo>
                    <a:lnTo>
                      <a:pt x="0" y="5"/>
                    </a:lnTo>
                    <a:lnTo>
                      <a:pt x="5" y="9"/>
                    </a:lnTo>
                    <a:lnTo>
                      <a:pt x="10" y="4"/>
                    </a:lnTo>
                    <a:close/>
                  </a:path>
                </a:pathLst>
              </a:custGeom>
              <a:solidFill>
                <a:srgbClr val="000000"/>
              </a:solidFill>
              <a:ln w="25400">
                <a:solidFill>
                  <a:schemeClr val="tx1"/>
                </a:solidFill>
                <a:round/>
                <a:headEnd/>
                <a:tailEnd/>
              </a:ln>
            </p:spPr>
            <p:txBody>
              <a:bodyPr/>
              <a:lstStyle/>
              <a:p>
                <a:endParaRPr lang="en-US"/>
              </a:p>
            </p:txBody>
          </p:sp>
          <p:sp>
            <p:nvSpPr>
              <p:cNvPr id="74644" name="Freeform 1123"/>
              <p:cNvSpPr>
                <a:spLocks/>
              </p:cNvSpPr>
              <p:nvPr/>
            </p:nvSpPr>
            <p:spPr bwMode="auto">
              <a:xfrm>
                <a:off x="4162" y="2152"/>
                <a:ext cx="5" cy="5"/>
              </a:xfrm>
              <a:custGeom>
                <a:avLst/>
                <a:gdLst>
                  <a:gd name="T0" fmla="*/ 5 w 5"/>
                  <a:gd name="T1" fmla="*/ 5 h 5"/>
                  <a:gd name="T2" fmla="*/ 5 w 5"/>
                  <a:gd name="T3" fmla="*/ 5 h 5"/>
                  <a:gd name="T4" fmla="*/ 0 w 5"/>
                  <a:gd name="T5" fmla="*/ 0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5" y="5"/>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45" name="Freeform 1124"/>
              <p:cNvSpPr>
                <a:spLocks/>
              </p:cNvSpPr>
              <p:nvPr/>
            </p:nvSpPr>
            <p:spPr bwMode="auto">
              <a:xfrm>
                <a:off x="4148" y="2165"/>
                <a:ext cx="7" cy="6"/>
              </a:xfrm>
              <a:custGeom>
                <a:avLst/>
                <a:gdLst>
                  <a:gd name="T0" fmla="*/ 7 w 7"/>
                  <a:gd name="T1" fmla="*/ 4 h 6"/>
                  <a:gd name="T2" fmla="*/ 2 w 7"/>
                  <a:gd name="T3" fmla="*/ 0 h 6"/>
                  <a:gd name="T4" fmla="*/ 0 w 7"/>
                  <a:gd name="T5" fmla="*/ 2 h 6"/>
                  <a:gd name="T6" fmla="*/ 5 w 7"/>
                  <a:gd name="T7" fmla="*/ 6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2" y="0"/>
                    </a:lnTo>
                    <a:lnTo>
                      <a:pt x="0" y="2"/>
                    </a:lnTo>
                    <a:lnTo>
                      <a:pt x="5" y="6"/>
                    </a:lnTo>
                    <a:lnTo>
                      <a:pt x="7" y="4"/>
                    </a:lnTo>
                    <a:close/>
                  </a:path>
                </a:pathLst>
              </a:custGeom>
              <a:solidFill>
                <a:srgbClr val="000000"/>
              </a:solidFill>
              <a:ln w="25400">
                <a:solidFill>
                  <a:schemeClr val="tx1"/>
                </a:solidFill>
                <a:round/>
                <a:headEnd/>
                <a:tailEnd/>
              </a:ln>
            </p:spPr>
            <p:txBody>
              <a:bodyPr/>
              <a:lstStyle/>
              <a:p>
                <a:endParaRPr lang="en-US"/>
              </a:p>
            </p:txBody>
          </p:sp>
          <p:sp>
            <p:nvSpPr>
              <p:cNvPr id="74646" name="Freeform 1125"/>
              <p:cNvSpPr>
                <a:spLocks/>
              </p:cNvSpPr>
              <p:nvPr/>
            </p:nvSpPr>
            <p:spPr bwMode="auto">
              <a:xfrm>
                <a:off x="4142" y="2167"/>
                <a:ext cx="11" cy="11"/>
              </a:xfrm>
              <a:custGeom>
                <a:avLst/>
                <a:gdLst>
                  <a:gd name="T0" fmla="*/ 11 w 11"/>
                  <a:gd name="T1" fmla="*/ 4 h 11"/>
                  <a:gd name="T2" fmla="*/ 6 w 11"/>
                  <a:gd name="T3" fmla="*/ 0 h 11"/>
                  <a:gd name="T4" fmla="*/ 0 w 11"/>
                  <a:gd name="T5" fmla="*/ 6 h 11"/>
                  <a:gd name="T6" fmla="*/ 5 w 11"/>
                  <a:gd name="T7" fmla="*/ 11 h 11"/>
                  <a:gd name="T8" fmla="*/ 11 w 11"/>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4"/>
                    </a:moveTo>
                    <a:lnTo>
                      <a:pt x="6" y="0"/>
                    </a:lnTo>
                    <a:lnTo>
                      <a:pt x="0" y="6"/>
                    </a:lnTo>
                    <a:lnTo>
                      <a:pt x="5" y="11"/>
                    </a:lnTo>
                    <a:lnTo>
                      <a:pt x="11" y="4"/>
                    </a:lnTo>
                    <a:close/>
                  </a:path>
                </a:pathLst>
              </a:custGeom>
              <a:solidFill>
                <a:srgbClr val="000000"/>
              </a:solidFill>
              <a:ln w="25400">
                <a:solidFill>
                  <a:schemeClr val="tx1"/>
                </a:solidFill>
                <a:round/>
                <a:headEnd/>
                <a:tailEnd/>
              </a:ln>
            </p:spPr>
            <p:txBody>
              <a:bodyPr/>
              <a:lstStyle/>
              <a:p>
                <a:endParaRPr lang="en-US"/>
              </a:p>
            </p:txBody>
          </p:sp>
          <p:sp>
            <p:nvSpPr>
              <p:cNvPr id="74647" name="Freeform 1126"/>
              <p:cNvSpPr>
                <a:spLocks/>
              </p:cNvSpPr>
              <p:nvPr/>
            </p:nvSpPr>
            <p:spPr bwMode="auto">
              <a:xfrm>
                <a:off x="4148" y="2166"/>
                <a:ext cx="5" cy="5"/>
              </a:xfrm>
              <a:custGeom>
                <a:avLst/>
                <a:gdLst>
                  <a:gd name="T0" fmla="*/ 5 w 5"/>
                  <a:gd name="T1" fmla="*/ 5 h 5"/>
                  <a:gd name="T2" fmla="*/ 5 w 5"/>
                  <a:gd name="T3" fmla="*/ 5 h 5"/>
                  <a:gd name="T4" fmla="*/ 0 w 5"/>
                  <a:gd name="T5" fmla="*/ 1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5" y="5"/>
                    </a:lnTo>
                    <a:lnTo>
                      <a:pt x="0" y="1"/>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48" name="Freeform 1127"/>
              <p:cNvSpPr>
                <a:spLocks/>
              </p:cNvSpPr>
              <p:nvPr/>
            </p:nvSpPr>
            <p:spPr bwMode="auto">
              <a:xfrm>
                <a:off x="4135" y="2173"/>
                <a:ext cx="12" cy="11"/>
              </a:xfrm>
              <a:custGeom>
                <a:avLst/>
                <a:gdLst>
                  <a:gd name="T0" fmla="*/ 12 w 12"/>
                  <a:gd name="T1" fmla="*/ 5 h 11"/>
                  <a:gd name="T2" fmla="*/ 7 w 12"/>
                  <a:gd name="T3" fmla="*/ 0 h 11"/>
                  <a:gd name="T4" fmla="*/ 0 w 12"/>
                  <a:gd name="T5" fmla="*/ 7 h 11"/>
                  <a:gd name="T6" fmla="*/ 5 w 12"/>
                  <a:gd name="T7" fmla="*/ 11 h 11"/>
                  <a:gd name="T8" fmla="*/ 12 w 12"/>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2" y="5"/>
                    </a:moveTo>
                    <a:lnTo>
                      <a:pt x="7" y="0"/>
                    </a:lnTo>
                    <a:lnTo>
                      <a:pt x="0" y="7"/>
                    </a:lnTo>
                    <a:lnTo>
                      <a:pt x="5" y="11"/>
                    </a:lnTo>
                    <a:lnTo>
                      <a:pt x="12" y="5"/>
                    </a:lnTo>
                    <a:close/>
                  </a:path>
                </a:pathLst>
              </a:custGeom>
              <a:solidFill>
                <a:srgbClr val="000000"/>
              </a:solidFill>
              <a:ln w="25400">
                <a:solidFill>
                  <a:schemeClr val="tx1"/>
                </a:solidFill>
                <a:round/>
                <a:headEnd/>
                <a:tailEnd/>
              </a:ln>
            </p:spPr>
            <p:txBody>
              <a:bodyPr/>
              <a:lstStyle/>
              <a:p>
                <a:endParaRPr lang="en-US"/>
              </a:p>
            </p:txBody>
          </p:sp>
          <p:sp>
            <p:nvSpPr>
              <p:cNvPr id="74649" name="Freeform 1128"/>
              <p:cNvSpPr>
                <a:spLocks/>
              </p:cNvSpPr>
              <p:nvPr/>
            </p:nvSpPr>
            <p:spPr bwMode="auto">
              <a:xfrm>
                <a:off x="4142" y="2173"/>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50" name="Freeform 1129"/>
              <p:cNvSpPr>
                <a:spLocks/>
              </p:cNvSpPr>
              <p:nvPr/>
            </p:nvSpPr>
            <p:spPr bwMode="auto">
              <a:xfrm>
                <a:off x="4129" y="2180"/>
                <a:ext cx="11" cy="11"/>
              </a:xfrm>
              <a:custGeom>
                <a:avLst/>
                <a:gdLst>
                  <a:gd name="T0" fmla="*/ 11 w 11"/>
                  <a:gd name="T1" fmla="*/ 4 h 11"/>
                  <a:gd name="T2" fmla="*/ 6 w 11"/>
                  <a:gd name="T3" fmla="*/ 0 h 11"/>
                  <a:gd name="T4" fmla="*/ 0 w 11"/>
                  <a:gd name="T5" fmla="*/ 7 h 11"/>
                  <a:gd name="T6" fmla="*/ 5 w 11"/>
                  <a:gd name="T7" fmla="*/ 11 h 11"/>
                  <a:gd name="T8" fmla="*/ 11 w 11"/>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4"/>
                    </a:moveTo>
                    <a:lnTo>
                      <a:pt x="6" y="0"/>
                    </a:lnTo>
                    <a:lnTo>
                      <a:pt x="0" y="7"/>
                    </a:lnTo>
                    <a:lnTo>
                      <a:pt x="5" y="11"/>
                    </a:lnTo>
                    <a:lnTo>
                      <a:pt x="11" y="4"/>
                    </a:lnTo>
                    <a:close/>
                  </a:path>
                </a:pathLst>
              </a:custGeom>
              <a:solidFill>
                <a:srgbClr val="000000"/>
              </a:solidFill>
              <a:ln w="25400">
                <a:solidFill>
                  <a:schemeClr val="tx1"/>
                </a:solidFill>
                <a:round/>
                <a:headEnd/>
                <a:tailEnd/>
              </a:ln>
            </p:spPr>
            <p:txBody>
              <a:bodyPr/>
              <a:lstStyle/>
              <a:p>
                <a:endParaRPr lang="en-US"/>
              </a:p>
            </p:txBody>
          </p:sp>
          <p:sp>
            <p:nvSpPr>
              <p:cNvPr id="74651" name="Freeform 1130"/>
              <p:cNvSpPr>
                <a:spLocks/>
              </p:cNvSpPr>
              <p:nvPr/>
            </p:nvSpPr>
            <p:spPr bwMode="auto">
              <a:xfrm>
                <a:off x="4135" y="2180"/>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52" name="Freeform 1131"/>
              <p:cNvSpPr>
                <a:spLocks/>
              </p:cNvSpPr>
              <p:nvPr/>
            </p:nvSpPr>
            <p:spPr bwMode="auto">
              <a:xfrm>
                <a:off x="4124" y="2187"/>
                <a:ext cx="10" cy="10"/>
              </a:xfrm>
              <a:custGeom>
                <a:avLst/>
                <a:gdLst>
                  <a:gd name="T0" fmla="*/ 10 w 10"/>
                  <a:gd name="T1" fmla="*/ 4 h 10"/>
                  <a:gd name="T2" fmla="*/ 5 w 10"/>
                  <a:gd name="T3" fmla="*/ 0 h 10"/>
                  <a:gd name="T4" fmla="*/ 0 w 10"/>
                  <a:gd name="T5" fmla="*/ 6 h 10"/>
                  <a:gd name="T6" fmla="*/ 5 w 10"/>
                  <a:gd name="T7" fmla="*/ 10 h 10"/>
                  <a:gd name="T8" fmla="*/ 10 w 10"/>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4"/>
                    </a:moveTo>
                    <a:lnTo>
                      <a:pt x="5" y="0"/>
                    </a:lnTo>
                    <a:lnTo>
                      <a:pt x="0" y="6"/>
                    </a:lnTo>
                    <a:lnTo>
                      <a:pt x="5" y="10"/>
                    </a:lnTo>
                    <a:lnTo>
                      <a:pt x="10" y="4"/>
                    </a:lnTo>
                    <a:close/>
                  </a:path>
                </a:pathLst>
              </a:custGeom>
              <a:solidFill>
                <a:srgbClr val="000000"/>
              </a:solidFill>
              <a:ln w="25400">
                <a:solidFill>
                  <a:schemeClr val="tx1"/>
                </a:solidFill>
                <a:round/>
                <a:headEnd/>
                <a:tailEnd/>
              </a:ln>
            </p:spPr>
            <p:txBody>
              <a:bodyPr/>
              <a:lstStyle/>
              <a:p>
                <a:endParaRPr lang="en-US"/>
              </a:p>
            </p:txBody>
          </p:sp>
          <p:sp>
            <p:nvSpPr>
              <p:cNvPr id="74653" name="Freeform 1132"/>
              <p:cNvSpPr>
                <a:spLocks/>
              </p:cNvSpPr>
              <p:nvPr/>
            </p:nvSpPr>
            <p:spPr bwMode="auto">
              <a:xfrm>
                <a:off x="4129" y="2186"/>
                <a:ext cx="5" cy="5"/>
              </a:xfrm>
              <a:custGeom>
                <a:avLst/>
                <a:gdLst>
                  <a:gd name="T0" fmla="*/ 5 w 5"/>
                  <a:gd name="T1" fmla="*/ 5 h 5"/>
                  <a:gd name="T2" fmla="*/ 5 w 5"/>
                  <a:gd name="T3" fmla="*/ 5 h 5"/>
                  <a:gd name="T4" fmla="*/ 0 w 5"/>
                  <a:gd name="T5" fmla="*/ 0 h 5"/>
                  <a:gd name="T6" fmla="*/ 0 w 5"/>
                  <a:gd name="T7" fmla="*/ 0 h 5"/>
                  <a:gd name="T8" fmla="*/ 5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5"/>
                    </a:moveTo>
                    <a:lnTo>
                      <a:pt x="5" y="5"/>
                    </a:lnTo>
                    <a:lnTo>
                      <a:pt x="0" y="0"/>
                    </a:lnTo>
                    <a:lnTo>
                      <a:pt x="5" y="5"/>
                    </a:lnTo>
                    <a:close/>
                  </a:path>
                </a:pathLst>
              </a:custGeom>
              <a:solidFill>
                <a:srgbClr val="000000"/>
              </a:solidFill>
              <a:ln w="25400">
                <a:solidFill>
                  <a:schemeClr val="tx1"/>
                </a:solidFill>
                <a:round/>
                <a:headEnd/>
                <a:tailEnd/>
              </a:ln>
            </p:spPr>
            <p:txBody>
              <a:bodyPr/>
              <a:lstStyle/>
              <a:p>
                <a:endParaRPr lang="en-US"/>
              </a:p>
            </p:txBody>
          </p:sp>
          <p:sp>
            <p:nvSpPr>
              <p:cNvPr id="74654" name="Freeform 1133"/>
              <p:cNvSpPr>
                <a:spLocks/>
              </p:cNvSpPr>
              <p:nvPr/>
            </p:nvSpPr>
            <p:spPr bwMode="auto">
              <a:xfrm>
                <a:off x="4117" y="2200"/>
                <a:ext cx="6" cy="4"/>
              </a:xfrm>
              <a:custGeom>
                <a:avLst/>
                <a:gdLst>
                  <a:gd name="T0" fmla="*/ 6 w 6"/>
                  <a:gd name="T1" fmla="*/ 4 h 4"/>
                  <a:gd name="T2" fmla="*/ 1 w 6"/>
                  <a:gd name="T3" fmla="*/ 0 h 4"/>
                  <a:gd name="T4" fmla="*/ 0 w 6"/>
                  <a:gd name="T5" fmla="*/ 0 h 4"/>
                  <a:gd name="T6" fmla="*/ 6 w 6"/>
                  <a:gd name="T7" fmla="*/ 4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1" y="0"/>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655" name="Freeform 1134"/>
              <p:cNvSpPr>
                <a:spLocks/>
              </p:cNvSpPr>
              <p:nvPr/>
            </p:nvSpPr>
            <p:spPr bwMode="auto">
              <a:xfrm>
                <a:off x="4111" y="2200"/>
                <a:ext cx="11" cy="11"/>
              </a:xfrm>
              <a:custGeom>
                <a:avLst/>
                <a:gdLst>
                  <a:gd name="T0" fmla="*/ 11 w 11"/>
                  <a:gd name="T1" fmla="*/ 5 h 11"/>
                  <a:gd name="T2" fmla="*/ 6 w 11"/>
                  <a:gd name="T3" fmla="*/ 0 h 11"/>
                  <a:gd name="T4" fmla="*/ 0 w 11"/>
                  <a:gd name="T5" fmla="*/ 7 h 11"/>
                  <a:gd name="T6" fmla="*/ 5 w 11"/>
                  <a:gd name="T7" fmla="*/ 11 h 11"/>
                  <a:gd name="T8" fmla="*/ 11 w 11"/>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5"/>
                    </a:moveTo>
                    <a:lnTo>
                      <a:pt x="6" y="0"/>
                    </a:lnTo>
                    <a:lnTo>
                      <a:pt x="0" y="7"/>
                    </a:lnTo>
                    <a:lnTo>
                      <a:pt x="5" y="11"/>
                    </a:lnTo>
                    <a:lnTo>
                      <a:pt x="11" y="5"/>
                    </a:lnTo>
                    <a:close/>
                  </a:path>
                </a:pathLst>
              </a:custGeom>
              <a:solidFill>
                <a:srgbClr val="000000"/>
              </a:solidFill>
              <a:ln w="25400">
                <a:solidFill>
                  <a:schemeClr val="tx1"/>
                </a:solidFill>
                <a:round/>
                <a:headEnd/>
                <a:tailEnd/>
              </a:ln>
            </p:spPr>
            <p:txBody>
              <a:bodyPr/>
              <a:lstStyle/>
              <a:p>
                <a:endParaRPr lang="en-US"/>
              </a:p>
            </p:txBody>
          </p:sp>
          <p:sp>
            <p:nvSpPr>
              <p:cNvPr id="74656" name="Freeform 1135"/>
              <p:cNvSpPr>
                <a:spLocks/>
              </p:cNvSpPr>
              <p:nvPr/>
            </p:nvSpPr>
            <p:spPr bwMode="auto">
              <a:xfrm>
                <a:off x="4117" y="2200"/>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57" name="Freeform 1136"/>
              <p:cNvSpPr>
                <a:spLocks/>
              </p:cNvSpPr>
              <p:nvPr/>
            </p:nvSpPr>
            <p:spPr bwMode="auto">
              <a:xfrm>
                <a:off x="4105" y="2207"/>
                <a:ext cx="11" cy="10"/>
              </a:xfrm>
              <a:custGeom>
                <a:avLst/>
                <a:gdLst>
                  <a:gd name="T0" fmla="*/ 11 w 11"/>
                  <a:gd name="T1" fmla="*/ 4 h 10"/>
                  <a:gd name="T2" fmla="*/ 6 w 11"/>
                  <a:gd name="T3" fmla="*/ 0 h 10"/>
                  <a:gd name="T4" fmla="*/ 0 w 11"/>
                  <a:gd name="T5" fmla="*/ 6 h 10"/>
                  <a:gd name="T6" fmla="*/ 5 w 11"/>
                  <a:gd name="T7" fmla="*/ 10 h 10"/>
                  <a:gd name="T8" fmla="*/ 11 w 11"/>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4"/>
                    </a:moveTo>
                    <a:lnTo>
                      <a:pt x="6" y="0"/>
                    </a:lnTo>
                    <a:lnTo>
                      <a:pt x="0" y="6"/>
                    </a:lnTo>
                    <a:lnTo>
                      <a:pt x="5" y="10"/>
                    </a:lnTo>
                    <a:lnTo>
                      <a:pt x="11" y="4"/>
                    </a:lnTo>
                    <a:close/>
                  </a:path>
                </a:pathLst>
              </a:custGeom>
              <a:solidFill>
                <a:srgbClr val="000000"/>
              </a:solidFill>
              <a:ln w="25400">
                <a:solidFill>
                  <a:schemeClr val="tx1"/>
                </a:solidFill>
                <a:round/>
                <a:headEnd/>
                <a:tailEnd/>
              </a:ln>
            </p:spPr>
            <p:txBody>
              <a:bodyPr/>
              <a:lstStyle/>
              <a:p>
                <a:endParaRPr lang="en-US"/>
              </a:p>
            </p:txBody>
          </p:sp>
          <p:sp>
            <p:nvSpPr>
              <p:cNvPr id="74658" name="Freeform 1137"/>
              <p:cNvSpPr>
                <a:spLocks/>
              </p:cNvSpPr>
              <p:nvPr/>
            </p:nvSpPr>
            <p:spPr bwMode="auto">
              <a:xfrm>
                <a:off x="4111" y="2207"/>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59" name="Freeform 1138"/>
              <p:cNvSpPr>
                <a:spLocks/>
              </p:cNvSpPr>
              <p:nvPr/>
            </p:nvSpPr>
            <p:spPr bwMode="auto">
              <a:xfrm>
                <a:off x="4100" y="2213"/>
                <a:ext cx="11" cy="11"/>
              </a:xfrm>
              <a:custGeom>
                <a:avLst/>
                <a:gdLst>
                  <a:gd name="T0" fmla="*/ 11 w 11"/>
                  <a:gd name="T1" fmla="*/ 4 h 11"/>
                  <a:gd name="T2" fmla="*/ 5 w 11"/>
                  <a:gd name="T3" fmla="*/ 0 h 11"/>
                  <a:gd name="T4" fmla="*/ 0 w 11"/>
                  <a:gd name="T5" fmla="*/ 7 h 11"/>
                  <a:gd name="T6" fmla="*/ 5 w 11"/>
                  <a:gd name="T7" fmla="*/ 11 h 11"/>
                  <a:gd name="T8" fmla="*/ 11 w 11"/>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4"/>
                    </a:moveTo>
                    <a:lnTo>
                      <a:pt x="5" y="0"/>
                    </a:lnTo>
                    <a:lnTo>
                      <a:pt x="0" y="7"/>
                    </a:lnTo>
                    <a:lnTo>
                      <a:pt x="5" y="11"/>
                    </a:lnTo>
                    <a:lnTo>
                      <a:pt x="11" y="4"/>
                    </a:lnTo>
                    <a:close/>
                  </a:path>
                </a:pathLst>
              </a:custGeom>
              <a:solidFill>
                <a:srgbClr val="000000"/>
              </a:solidFill>
              <a:ln w="25400">
                <a:solidFill>
                  <a:schemeClr val="tx1"/>
                </a:solidFill>
                <a:round/>
                <a:headEnd/>
                <a:tailEnd/>
              </a:ln>
            </p:spPr>
            <p:txBody>
              <a:bodyPr/>
              <a:lstStyle/>
              <a:p>
                <a:endParaRPr lang="en-US"/>
              </a:p>
            </p:txBody>
          </p:sp>
          <p:sp>
            <p:nvSpPr>
              <p:cNvPr id="74660" name="Freeform 1139"/>
              <p:cNvSpPr>
                <a:spLocks/>
              </p:cNvSpPr>
              <p:nvPr/>
            </p:nvSpPr>
            <p:spPr bwMode="auto">
              <a:xfrm>
                <a:off x="4105" y="2213"/>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61" name="Freeform 1140"/>
              <p:cNvSpPr>
                <a:spLocks/>
              </p:cNvSpPr>
              <p:nvPr/>
            </p:nvSpPr>
            <p:spPr bwMode="auto">
              <a:xfrm>
                <a:off x="4094" y="2220"/>
                <a:ext cx="11" cy="10"/>
              </a:xfrm>
              <a:custGeom>
                <a:avLst/>
                <a:gdLst>
                  <a:gd name="T0" fmla="*/ 11 w 11"/>
                  <a:gd name="T1" fmla="*/ 4 h 10"/>
                  <a:gd name="T2" fmla="*/ 6 w 11"/>
                  <a:gd name="T3" fmla="*/ 0 h 10"/>
                  <a:gd name="T4" fmla="*/ 0 w 11"/>
                  <a:gd name="T5" fmla="*/ 6 h 10"/>
                  <a:gd name="T6" fmla="*/ 6 w 11"/>
                  <a:gd name="T7" fmla="*/ 10 h 10"/>
                  <a:gd name="T8" fmla="*/ 11 w 11"/>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4"/>
                    </a:moveTo>
                    <a:lnTo>
                      <a:pt x="6" y="0"/>
                    </a:lnTo>
                    <a:lnTo>
                      <a:pt x="0" y="6"/>
                    </a:lnTo>
                    <a:lnTo>
                      <a:pt x="6" y="10"/>
                    </a:lnTo>
                    <a:lnTo>
                      <a:pt x="11" y="4"/>
                    </a:lnTo>
                    <a:close/>
                  </a:path>
                </a:pathLst>
              </a:custGeom>
              <a:solidFill>
                <a:srgbClr val="000000"/>
              </a:solidFill>
              <a:ln w="25400">
                <a:solidFill>
                  <a:schemeClr val="tx1"/>
                </a:solidFill>
                <a:round/>
                <a:headEnd/>
                <a:tailEnd/>
              </a:ln>
            </p:spPr>
            <p:txBody>
              <a:bodyPr/>
              <a:lstStyle/>
              <a:p>
                <a:endParaRPr lang="en-US"/>
              </a:p>
            </p:txBody>
          </p:sp>
          <p:sp>
            <p:nvSpPr>
              <p:cNvPr id="74662" name="Freeform 1141"/>
              <p:cNvSpPr>
                <a:spLocks/>
              </p:cNvSpPr>
              <p:nvPr/>
            </p:nvSpPr>
            <p:spPr bwMode="auto">
              <a:xfrm>
                <a:off x="4099" y="2220"/>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63" name="Freeform 1142"/>
              <p:cNvSpPr>
                <a:spLocks/>
              </p:cNvSpPr>
              <p:nvPr/>
            </p:nvSpPr>
            <p:spPr bwMode="auto">
              <a:xfrm>
                <a:off x="4092" y="2226"/>
                <a:ext cx="8" cy="6"/>
              </a:xfrm>
              <a:custGeom>
                <a:avLst/>
                <a:gdLst>
                  <a:gd name="T0" fmla="*/ 8 w 8"/>
                  <a:gd name="T1" fmla="*/ 4 h 6"/>
                  <a:gd name="T2" fmla="*/ 2 w 8"/>
                  <a:gd name="T3" fmla="*/ 0 h 6"/>
                  <a:gd name="T4" fmla="*/ 0 w 8"/>
                  <a:gd name="T5" fmla="*/ 3 h 6"/>
                  <a:gd name="T6" fmla="*/ 5 w 8"/>
                  <a:gd name="T7" fmla="*/ 6 h 6"/>
                  <a:gd name="T8" fmla="*/ 8 w 8"/>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4"/>
                    </a:moveTo>
                    <a:lnTo>
                      <a:pt x="2" y="0"/>
                    </a:lnTo>
                    <a:lnTo>
                      <a:pt x="0" y="3"/>
                    </a:lnTo>
                    <a:lnTo>
                      <a:pt x="5" y="6"/>
                    </a:lnTo>
                    <a:lnTo>
                      <a:pt x="8" y="4"/>
                    </a:lnTo>
                    <a:close/>
                  </a:path>
                </a:pathLst>
              </a:custGeom>
              <a:solidFill>
                <a:srgbClr val="000000"/>
              </a:solidFill>
              <a:ln w="25400">
                <a:solidFill>
                  <a:schemeClr val="tx1"/>
                </a:solidFill>
                <a:round/>
                <a:headEnd/>
                <a:tailEnd/>
              </a:ln>
            </p:spPr>
            <p:txBody>
              <a:bodyPr/>
              <a:lstStyle/>
              <a:p>
                <a:endParaRPr lang="en-US"/>
              </a:p>
            </p:txBody>
          </p:sp>
          <p:sp>
            <p:nvSpPr>
              <p:cNvPr id="74664" name="Freeform 1143"/>
              <p:cNvSpPr>
                <a:spLocks/>
              </p:cNvSpPr>
              <p:nvPr/>
            </p:nvSpPr>
            <p:spPr bwMode="auto">
              <a:xfrm>
                <a:off x="4094" y="2226"/>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65" name="Freeform 1144"/>
              <p:cNvSpPr>
                <a:spLocks/>
              </p:cNvSpPr>
              <p:nvPr/>
            </p:nvSpPr>
            <p:spPr bwMode="auto">
              <a:xfrm>
                <a:off x="4083" y="2236"/>
                <a:ext cx="8" cy="7"/>
              </a:xfrm>
              <a:custGeom>
                <a:avLst/>
                <a:gdLst>
                  <a:gd name="T0" fmla="*/ 8 w 8"/>
                  <a:gd name="T1" fmla="*/ 4 h 7"/>
                  <a:gd name="T2" fmla="*/ 3 w 8"/>
                  <a:gd name="T3" fmla="*/ 0 h 7"/>
                  <a:gd name="T4" fmla="*/ 0 w 8"/>
                  <a:gd name="T5" fmla="*/ 3 h 7"/>
                  <a:gd name="T6" fmla="*/ 6 w 8"/>
                  <a:gd name="T7" fmla="*/ 7 h 7"/>
                  <a:gd name="T8" fmla="*/ 8 w 8"/>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4"/>
                    </a:moveTo>
                    <a:lnTo>
                      <a:pt x="3" y="0"/>
                    </a:lnTo>
                    <a:lnTo>
                      <a:pt x="0" y="3"/>
                    </a:lnTo>
                    <a:lnTo>
                      <a:pt x="6" y="7"/>
                    </a:lnTo>
                    <a:lnTo>
                      <a:pt x="8" y="4"/>
                    </a:lnTo>
                    <a:close/>
                  </a:path>
                </a:pathLst>
              </a:custGeom>
              <a:solidFill>
                <a:srgbClr val="000000"/>
              </a:solidFill>
              <a:ln w="25400">
                <a:solidFill>
                  <a:schemeClr val="tx1"/>
                </a:solidFill>
                <a:round/>
                <a:headEnd/>
                <a:tailEnd/>
              </a:ln>
            </p:spPr>
            <p:txBody>
              <a:bodyPr/>
              <a:lstStyle/>
              <a:p>
                <a:endParaRPr lang="en-US"/>
              </a:p>
            </p:txBody>
          </p:sp>
          <p:sp>
            <p:nvSpPr>
              <p:cNvPr id="74666" name="Freeform 1145"/>
              <p:cNvSpPr>
                <a:spLocks/>
              </p:cNvSpPr>
              <p:nvPr/>
            </p:nvSpPr>
            <p:spPr bwMode="auto">
              <a:xfrm>
                <a:off x="4078" y="2239"/>
                <a:ext cx="11" cy="10"/>
              </a:xfrm>
              <a:custGeom>
                <a:avLst/>
                <a:gdLst>
                  <a:gd name="T0" fmla="*/ 11 w 11"/>
                  <a:gd name="T1" fmla="*/ 4 h 10"/>
                  <a:gd name="T2" fmla="*/ 5 w 11"/>
                  <a:gd name="T3" fmla="*/ 0 h 10"/>
                  <a:gd name="T4" fmla="*/ 0 w 11"/>
                  <a:gd name="T5" fmla="*/ 6 h 10"/>
                  <a:gd name="T6" fmla="*/ 6 w 11"/>
                  <a:gd name="T7" fmla="*/ 10 h 10"/>
                  <a:gd name="T8" fmla="*/ 11 w 11"/>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4"/>
                    </a:moveTo>
                    <a:lnTo>
                      <a:pt x="5" y="0"/>
                    </a:lnTo>
                    <a:lnTo>
                      <a:pt x="0" y="6"/>
                    </a:lnTo>
                    <a:lnTo>
                      <a:pt x="6" y="10"/>
                    </a:lnTo>
                    <a:lnTo>
                      <a:pt x="11" y="4"/>
                    </a:lnTo>
                    <a:close/>
                  </a:path>
                </a:pathLst>
              </a:custGeom>
              <a:solidFill>
                <a:srgbClr val="000000"/>
              </a:solidFill>
              <a:ln w="25400">
                <a:solidFill>
                  <a:schemeClr val="tx1"/>
                </a:solidFill>
                <a:round/>
                <a:headEnd/>
                <a:tailEnd/>
              </a:ln>
            </p:spPr>
            <p:txBody>
              <a:bodyPr/>
              <a:lstStyle/>
              <a:p>
                <a:endParaRPr lang="en-US"/>
              </a:p>
            </p:txBody>
          </p:sp>
          <p:sp>
            <p:nvSpPr>
              <p:cNvPr id="74667" name="Freeform 1146"/>
              <p:cNvSpPr>
                <a:spLocks/>
              </p:cNvSpPr>
              <p:nvPr/>
            </p:nvSpPr>
            <p:spPr bwMode="auto">
              <a:xfrm>
                <a:off x="4083" y="2239"/>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68" name="Freeform 1147"/>
              <p:cNvSpPr>
                <a:spLocks/>
              </p:cNvSpPr>
              <p:nvPr/>
            </p:nvSpPr>
            <p:spPr bwMode="auto">
              <a:xfrm>
                <a:off x="4073" y="2245"/>
                <a:ext cx="11" cy="11"/>
              </a:xfrm>
              <a:custGeom>
                <a:avLst/>
                <a:gdLst>
                  <a:gd name="T0" fmla="*/ 11 w 11"/>
                  <a:gd name="T1" fmla="*/ 4 h 11"/>
                  <a:gd name="T2" fmla="*/ 5 w 11"/>
                  <a:gd name="T3" fmla="*/ 0 h 11"/>
                  <a:gd name="T4" fmla="*/ 0 w 11"/>
                  <a:gd name="T5" fmla="*/ 7 h 11"/>
                  <a:gd name="T6" fmla="*/ 5 w 11"/>
                  <a:gd name="T7" fmla="*/ 11 h 11"/>
                  <a:gd name="T8" fmla="*/ 11 w 11"/>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4"/>
                    </a:moveTo>
                    <a:lnTo>
                      <a:pt x="5" y="0"/>
                    </a:lnTo>
                    <a:lnTo>
                      <a:pt x="0" y="7"/>
                    </a:lnTo>
                    <a:lnTo>
                      <a:pt x="5" y="11"/>
                    </a:lnTo>
                    <a:lnTo>
                      <a:pt x="11" y="4"/>
                    </a:lnTo>
                    <a:close/>
                  </a:path>
                </a:pathLst>
              </a:custGeom>
              <a:solidFill>
                <a:srgbClr val="000000"/>
              </a:solidFill>
              <a:ln w="25400">
                <a:solidFill>
                  <a:schemeClr val="tx1"/>
                </a:solidFill>
                <a:round/>
                <a:headEnd/>
                <a:tailEnd/>
              </a:ln>
            </p:spPr>
            <p:txBody>
              <a:bodyPr/>
              <a:lstStyle/>
              <a:p>
                <a:endParaRPr lang="en-US"/>
              </a:p>
            </p:txBody>
          </p:sp>
          <p:sp>
            <p:nvSpPr>
              <p:cNvPr id="74669" name="Freeform 1148"/>
              <p:cNvSpPr>
                <a:spLocks/>
              </p:cNvSpPr>
              <p:nvPr/>
            </p:nvSpPr>
            <p:spPr bwMode="auto">
              <a:xfrm>
                <a:off x="4078" y="2245"/>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70" name="Freeform 1149"/>
              <p:cNvSpPr>
                <a:spLocks/>
              </p:cNvSpPr>
              <p:nvPr/>
            </p:nvSpPr>
            <p:spPr bwMode="auto">
              <a:xfrm>
                <a:off x="4068" y="2252"/>
                <a:ext cx="10" cy="10"/>
              </a:xfrm>
              <a:custGeom>
                <a:avLst/>
                <a:gdLst>
                  <a:gd name="T0" fmla="*/ 10 w 10"/>
                  <a:gd name="T1" fmla="*/ 4 h 10"/>
                  <a:gd name="T2" fmla="*/ 5 w 10"/>
                  <a:gd name="T3" fmla="*/ 0 h 10"/>
                  <a:gd name="T4" fmla="*/ 0 w 10"/>
                  <a:gd name="T5" fmla="*/ 6 h 10"/>
                  <a:gd name="T6" fmla="*/ 5 w 10"/>
                  <a:gd name="T7" fmla="*/ 10 h 10"/>
                  <a:gd name="T8" fmla="*/ 10 w 10"/>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4"/>
                    </a:moveTo>
                    <a:lnTo>
                      <a:pt x="5" y="0"/>
                    </a:lnTo>
                    <a:lnTo>
                      <a:pt x="0" y="6"/>
                    </a:lnTo>
                    <a:lnTo>
                      <a:pt x="5" y="10"/>
                    </a:lnTo>
                    <a:lnTo>
                      <a:pt x="10" y="4"/>
                    </a:lnTo>
                    <a:close/>
                  </a:path>
                </a:pathLst>
              </a:custGeom>
              <a:solidFill>
                <a:srgbClr val="000000"/>
              </a:solidFill>
              <a:ln w="25400">
                <a:solidFill>
                  <a:schemeClr val="tx1"/>
                </a:solidFill>
                <a:round/>
                <a:headEnd/>
                <a:tailEnd/>
              </a:ln>
            </p:spPr>
            <p:txBody>
              <a:bodyPr/>
              <a:lstStyle/>
              <a:p>
                <a:endParaRPr lang="en-US"/>
              </a:p>
            </p:txBody>
          </p:sp>
          <p:sp>
            <p:nvSpPr>
              <p:cNvPr id="74671" name="Freeform 1150"/>
              <p:cNvSpPr>
                <a:spLocks/>
              </p:cNvSpPr>
              <p:nvPr/>
            </p:nvSpPr>
            <p:spPr bwMode="auto">
              <a:xfrm>
                <a:off x="4073" y="2252"/>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72" name="Freeform 1151"/>
              <p:cNvSpPr>
                <a:spLocks/>
              </p:cNvSpPr>
              <p:nvPr/>
            </p:nvSpPr>
            <p:spPr bwMode="auto">
              <a:xfrm>
                <a:off x="4063" y="2258"/>
                <a:ext cx="10" cy="10"/>
              </a:xfrm>
              <a:custGeom>
                <a:avLst/>
                <a:gdLst>
                  <a:gd name="T0" fmla="*/ 10 w 10"/>
                  <a:gd name="T1" fmla="*/ 4 h 10"/>
                  <a:gd name="T2" fmla="*/ 5 w 10"/>
                  <a:gd name="T3" fmla="*/ 0 h 10"/>
                  <a:gd name="T4" fmla="*/ 0 w 10"/>
                  <a:gd name="T5" fmla="*/ 6 h 10"/>
                  <a:gd name="T6" fmla="*/ 5 w 10"/>
                  <a:gd name="T7" fmla="*/ 10 h 10"/>
                  <a:gd name="T8" fmla="*/ 10 w 10"/>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4"/>
                    </a:moveTo>
                    <a:lnTo>
                      <a:pt x="5" y="0"/>
                    </a:lnTo>
                    <a:lnTo>
                      <a:pt x="0" y="6"/>
                    </a:lnTo>
                    <a:lnTo>
                      <a:pt x="5" y="10"/>
                    </a:lnTo>
                    <a:lnTo>
                      <a:pt x="10" y="4"/>
                    </a:lnTo>
                    <a:close/>
                  </a:path>
                </a:pathLst>
              </a:custGeom>
              <a:solidFill>
                <a:srgbClr val="000000"/>
              </a:solidFill>
              <a:ln w="25400">
                <a:solidFill>
                  <a:schemeClr val="tx1"/>
                </a:solidFill>
                <a:round/>
                <a:headEnd/>
                <a:tailEnd/>
              </a:ln>
            </p:spPr>
            <p:txBody>
              <a:bodyPr/>
              <a:lstStyle/>
              <a:p>
                <a:endParaRPr lang="en-US"/>
              </a:p>
            </p:txBody>
          </p:sp>
          <p:sp>
            <p:nvSpPr>
              <p:cNvPr id="74673" name="Freeform 1152"/>
              <p:cNvSpPr>
                <a:spLocks/>
              </p:cNvSpPr>
              <p:nvPr/>
            </p:nvSpPr>
            <p:spPr bwMode="auto">
              <a:xfrm>
                <a:off x="4067" y="2258"/>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674" name="Freeform 1153"/>
              <p:cNvSpPr>
                <a:spLocks/>
              </p:cNvSpPr>
              <p:nvPr/>
            </p:nvSpPr>
            <p:spPr bwMode="auto">
              <a:xfrm>
                <a:off x="4061" y="2264"/>
                <a:ext cx="7" cy="6"/>
              </a:xfrm>
              <a:custGeom>
                <a:avLst/>
                <a:gdLst>
                  <a:gd name="T0" fmla="*/ 7 w 7"/>
                  <a:gd name="T1" fmla="*/ 4 h 6"/>
                  <a:gd name="T2" fmla="*/ 2 w 7"/>
                  <a:gd name="T3" fmla="*/ 0 h 6"/>
                  <a:gd name="T4" fmla="*/ 0 w 7"/>
                  <a:gd name="T5" fmla="*/ 3 h 6"/>
                  <a:gd name="T6" fmla="*/ 6 w 7"/>
                  <a:gd name="T7" fmla="*/ 6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2" y="0"/>
                    </a:lnTo>
                    <a:lnTo>
                      <a:pt x="0" y="3"/>
                    </a:lnTo>
                    <a:lnTo>
                      <a:pt x="6" y="6"/>
                    </a:lnTo>
                    <a:lnTo>
                      <a:pt x="7" y="4"/>
                    </a:lnTo>
                    <a:close/>
                  </a:path>
                </a:pathLst>
              </a:custGeom>
              <a:solidFill>
                <a:srgbClr val="000000"/>
              </a:solidFill>
              <a:ln w="25400">
                <a:solidFill>
                  <a:schemeClr val="tx1"/>
                </a:solidFill>
                <a:round/>
                <a:headEnd/>
                <a:tailEnd/>
              </a:ln>
            </p:spPr>
            <p:txBody>
              <a:bodyPr/>
              <a:lstStyle/>
              <a:p>
                <a:endParaRPr lang="en-US"/>
              </a:p>
            </p:txBody>
          </p:sp>
          <p:sp>
            <p:nvSpPr>
              <p:cNvPr id="74675" name="Freeform 1154"/>
              <p:cNvSpPr>
                <a:spLocks/>
              </p:cNvSpPr>
              <p:nvPr/>
            </p:nvSpPr>
            <p:spPr bwMode="auto">
              <a:xfrm>
                <a:off x="4063" y="2264"/>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76" name="Freeform 1155"/>
              <p:cNvSpPr>
                <a:spLocks/>
              </p:cNvSpPr>
              <p:nvPr/>
            </p:nvSpPr>
            <p:spPr bwMode="auto">
              <a:xfrm>
                <a:off x="4054" y="2274"/>
                <a:ext cx="7" cy="6"/>
              </a:xfrm>
              <a:custGeom>
                <a:avLst/>
                <a:gdLst>
                  <a:gd name="T0" fmla="*/ 7 w 7"/>
                  <a:gd name="T1" fmla="*/ 4 h 6"/>
                  <a:gd name="T2" fmla="*/ 2 w 7"/>
                  <a:gd name="T3" fmla="*/ 0 h 6"/>
                  <a:gd name="T4" fmla="*/ 0 w 7"/>
                  <a:gd name="T5" fmla="*/ 2 h 6"/>
                  <a:gd name="T6" fmla="*/ 5 w 7"/>
                  <a:gd name="T7" fmla="*/ 6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2" y="0"/>
                    </a:lnTo>
                    <a:lnTo>
                      <a:pt x="0" y="2"/>
                    </a:lnTo>
                    <a:lnTo>
                      <a:pt x="5" y="6"/>
                    </a:lnTo>
                    <a:lnTo>
                      <a:pt x="7" y="4"/>
                    </a:lnTo>
                    <a:close/>
                  </a:path>
                </a:pathLst>
              </a:custGeom>
              <a:solidFill>
                <a:srgbClr val="000000"/>
              </a:solidFill>
              <a:ln w="25400">
                <a:solidFill>
                  <a:schemeClr val="tx1"/>
                </a:solidFill>
                <a:round/>
                <a:headEnd/>
                <a:tailEnd/>
              </a:ln>
            </p:spPr>
            <p:txBody>
              <a:bodyPr/>
              <a:lstStyle/>
              <a:p>
                <a:endParaRPr lang="en-US"/>
              </a:p>
            </p:txBody>
          </p:sp>
          <p:sp>
            <p:nvSpPr>
              <p:cNvPr id="74677" name="Freeform 1156"/>
              <p:cNvSpPr>
                <a:spLocks/>
              </p:cNvSpPr>
              <p:nvPr/>
            </p:nvSpPr>
            <p:spPr bwMode="auto">
              <a:xfrm>
                <a:off x="4049" y="2277"/>
                <a:ext cx="10" cy="9"/>
              </a:xfrm>
              <a:custGeom>
                <a:avLst/>
                <a:gdLst>
                  <a:gd name="T0" fmla="*/ 10 w 10"/>
                  <a:gd name="T1" fmla="*/ 3 h 9"/>
                  <a:gd name="T2" fmla="*/ 5 w 10"/>
                  <a:gd name="T3" fmla="*/ 0 h 9"/>
                  <a:gd name="T4" fmla="*/ 0 w 10"/>
                  <a:gd name="T5" fmla="*/ 6 h 9"/>
                  <a:gd name="T6" fmla="*/ 6 w 10"/>
                  <a:gd name="T7" fmla="*/ 9 h 9"/>
                  <a:gd name="T8" fmla="*/ 10 w 10"/>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3"/>
                    </a:moveTo>
                    <a:lnTo>
                      <a:pt x="5" y="0"/>
                    </a:lnTo>
                    <a:lnTo>
                      <a:pt x="0" y="6"/>
                    </a:lnTo>
                    <a:lnTo>
                      <a:pt x="6" y="9"/>
                    </a:lnTo>
                    <a:lnTo>
                      <a:pt x="10" y="3"/>
                    </a:lnTo>
                    <a:close/>
                  </a:path>
                </a:pathLst>
              </a:custGeom>
              <a:solidFill>
                <a:srgbClr val="000000"/>
              </a:solidFill>
              <a:ln w="25400">
                <a:solidFill>
                  <a:schemeClr val="tx1"/>
                </a:solidFill>
                <a:round/>
                <a:headEnd/>
                <a:tailEnd/>
              </a:ln>
            </p:spPr>
            <p:txBody>
              <a:bodyPr/>
              <a:lstStyle/>
              <a:p>
                <a:endParaRPr lang="en-US"/>
              </a:p>
            </p:txBody>
          </p:sp>
          <p:sp>
            <p:nvSpPr>
              <p:cNvPr id="74678" name="Freeform 1157"/>
              <p:cNvSpPr>
                <a:spLocks/>
              </p:cNvSpPr>
              <p:nvPr/>
            </p:nvSpPr>
            <p:spPr bwMode="auto">
              <a:xfrm>
                <a:off x="4053" y="2276"/>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79" name="Freeform 1158"/>
              <p:cNvSpPr>
                <a:spLocks/>
              </p:cNvSpPr>
              <p:nvPr/>
            </p:nvSpPr>
            <p:spPr bwMode="auto">
              <a:xfrm>
                <a:off x="4045" y="2282"/>
                <a:ext cx="10" cy="10"/>
              </a:xfrm>
              <a:custGeom>
                <a:avLst/>
                <a:gdLst>
                  <a:gd name="T0" fmla="*/ 10 w 10"/>
                  <a:gd name="T1" fmla="*/ 4 h 10"/>
                  <a:gd name="T2" fmla="*/ 4 w 10"/>
                  <a:gd name="T3" fmla="*/ 0 h 10"/>
                  <a:gd name="T4" fmla="*/ 0 w 10"/>
                  <a:gd name="T5" fmla="*/ 6 h 10"/>
                  <a:gd name="T6" fmla="*/ 5 w 10"/>
                  <a:gd name="T7" fmla="*/ 10 h 10"/>
                  <a:gd name="T8" fmla="*/ 10 w 10"/>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4"/>
                    </a:moveTo>
                    <a:lnTo>
                      <a:pt x="4" y="0"/>
                    </a:lnTo>
                    <a:lnTo>
                      <a:pt x="0" y="6"/>
                    </a:lnTo>
                    <a:lnTo>
                      <a:pt x="5" y="10"/>
                    </a:lnTo>
                    <a:lnTo>
                      <a:pt x="10" y="4"/>
                    </a:lnTo>
                    <a:close/>
                  </a:path>
                </a:pathLst>
              </a:custGeom>
              <a:solidFill>
                <a:srgbClr val="000000"/>
              </a:solidFill>
              <a:ln w="25400">
                <a:solidFill>
                  <a:schemeClr val="tx1"/>
                </a:solidFill>
                <a:round/>
                <a:headEnd/>
                <a:tailEnd/>
              </a:ln>
            </p:spPr>
            <p:txBody>
              <a:bodyPr/>
              <a:lstStyle/>
              <a:p>
                <a:endParaRPr lang="en-US"/>
              </a:p>
            </p:txBody>
          </p:sp>
          <p:sp>
            <p:nvSpPr>
              <p:cNvPr id="74680" name="Freeform 1159"/>
              <p:cNvSpPr>
                <a:spLocks/>
              </p:cNvSpPr>
              <p:nvPr/>
            </p:nvSpPr>
            <p:spPr bwMode="auto">
              <a:xfrm>
                <a:off x="4049" y="2282"/>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81" name="Freeform 1160"/>
              <p:cNvSpPr>
                <a:spLocks/>
              </p:cNvSpPr>
              <p:nvPr/>
            </p:nvSpPr>
            <p:spPr bwMode="auto">
              <a:xfrm>
                <a:off x="4040" y="2289"/>
                <a:ext cx="10" cy="9"/>
              </a:xfrm>
              <a:custGeom>
                <a:avLst/>
                <a:gdLst>
                  <a:gd name="T0" fmla="*/ 10 w 10"/>
                  <a:gd name="T1" fmla="*/ 3 h 9"/>
                  <a:gd name="T2" fmla="*/ 5 w 10"/>
                  <a:gd name="T3" fmla="*/ 0 h 9"/>
                  <a:gd name="T4" fmla="*/ 0 w 10"/>
                  <a:gd name="T5" fmla="*/ 6 h 9"/>
                  <a:gd name="T6" fmla="*/ 5 w 10"/>
                  <a:gd name="T7" fmla="*/ 9 h 9"/>
                  <a:gd name="T8" fmla="*/ 10 w 10"/>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3"/>
                    </a:moveTo>
                    <a:lnTo>
                      <a:pt x="5" y="0"/>
                    </a:lnTo>
                    <a:lnTo>
                      <a:pt x="0" y="6"/>
                    </a:lnTo>
                    <a:lnTo>
                      <a:pt x="5" y="9"/>
                    </a:lnTo>
                    <a:lnTo>
                      <a:pt x="10" y="3"/>
                    </a:lnTo>
                    <a:close/>
                  </a:path>
                </a:pathLst>
              </a:custGeom>
              <a:solidFill>
                <a:srgbClr val="000000"/>
              </a:solidFill>
              <a:ln w="25400">
                <a:solidFill>
                  <a:schemeClr val="tx1"/>
                </a:solidFill>
                <a:round/>
                <a:headEnd/>
                <a:tailEnd/>
              </a:ln>
            </p:spPr>
            <p:txBody>
              <a:bodyPr/>
              <a:lstStyle/>
              <a:p>
                <a:endParaRPr lang="en-US"/>
              </a:p>
            </p:txBody>
          </p:sp>
          <p:sp>
            <p:nvSpPr>
              <p:cNvPr id="74682" name="Freeform 1161"/>
              <p:cNvSpPr>
                <a:spLocks/>
              </p:cNvSpPr>
              <p:nvPr/>
            </p:nvSpPr>
            <p:spPr bwMode="auto">
              <a:xfrm>
                <a:off x="4044" y="2288"/>
                <a:ext cx="5" cy="4"/>
              </a:xfrm>
              <a:custGeom>
                <a:avLst/>
                <a:gdLst>
                  <a:gd name="T0" fmla="*/ 5 w 5"/>
                  <a:gd name="T1" fmla="*/ 4 h 4"/>
                  <a:gd name="T2" fmla="*/ 5 w 5"/>
                  <a:gd name="T3" fmla="*/ 3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3"/>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83" name="Freeform 1162"/>
              <p:cNvSpPr>
                <a:spLocks/>
              </p:cNvSpPr>
              <p:nvPr/>
            </p:nvSpPr>
            <p:spPr bwMode="auto">
              <a:xfrm>
                <a:off x="4036" y="2295"/>
                <a:ext cx="9" cy="9"/>
              </a:xfrm>
              <a:custGeom>
                <a:avLst/>
                <a:gdLst>
                  <a:gd name="T0" fmla="*/ 9 w 9"/>
                  <a:gd name="T1" fmla="*/ 3 h 9"/>
                  <a:gd name="T2" fmla="*/ 4 w 9"/>
                  <a:gd name="T3" fmla="*/ 0 h 9"/>
                  <a:gd name="T4" fmla="*/ 0 w 9"/>
                  <a:gd name="T5" fmla="*/ 6 h 9"/>
                  <a:gd name="T6" fmla="*/ 5 w 9"/>
                  <a:gd name="T7" fmla="*/ 9 h 9"/>
                  <a:gd name="T8" fmla="*/ 9 w 9"/>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3"/>
                    </a:moveTo>
                    <a:lnTo>
                      <a:pt x="4" y="0"/>
                    </a:lnTo>
                    <a:lnTo>
                      <a:pt x="0" y="6"/>
                    </a:lnTo>
                    <a:lnTo>
                      <a:pt x="5" y="9"/>
                    </a:lnTo>
                    <a:lnTo>
                      <a:pt x="9" y="3"/>
                    </a:lnTo>
                    <a:close/>
                  </a:path>
                </a:pathLst>
              </a:custGeom>
              <a:solidFill>
                <a:srgbClr val="000000"/>
              </a:solidFill>
              <a:ln w="25400">
                <a:solidFill>
                  <a:schemeClr val="tx1"/>
                </a:solidFill>
                <a:round/>
                <a:headEnd/>
                <a:tailEnd/>
              </a:ln>
            </p:spPr>
            <p:txBody>
              <a:bodyPr/>
              <a:lstStyle/>
              <a:p>
                <a:endParaRPr lang="en-US"/>
              </a:p>
            </p:txBody>
          </p:sp>
          <p:sp>
            <p:nvSpPr>
              <p:cNvPr id="74684" name="Freeform 1163"/>
              <p:cNvSpPr>
                <a:spLocks/>
              </p:cNvSpPr>
              <p:nvPr/>
            </p:nvSpPr>
            <p:spPr bwMode="auto">
              <a:xfrm>
                <a:off x="4040" y="2294"/>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85" name="Freeform 1164"/>
              <p:cNvSpPr>
                <a:spLocks/>
              </p:cNvSpPr>
              <p:nvPr/>
            </p:nvSpPr>
            <p:spPr bwMode="auto">
              <a:xfrm>
                <a:off x="4033" y="2301"/>
                <a:ext cx="8" cy="7"/>
              </a:xfrm>
              <a:custGeom>
                <a:avLst/>
                <a:gdLst>
                  <a:gd name="T0" fmla="*/ 8 w 8"/>
                  <a:gd name="T1" fmla="*/ 3 h 7"/>
                  <a:gd name="T2" fmla="*/ 3 w 8"/>
                  <a:gd name="T3" fmla="*/ 0 h 7"/>
                  <a:gd name="T4" fmla="*/ 0 w 8"/>
                  <a:gd name="T5" fmla="*/ 4 h 7"/>
                  <a:gd name="T6" fmla="*/ 5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3" y="0"/>
                    </a:lnTo>
                    <a:lnTo>
                      <a:pt x="0" y="4"/>
                    </a:lnTo>
                    <a:lnTo>
                      <a:pt x="5" y="7"/>
                    </a:lnTo>
                    <a:lnTo>
                      <a:pt x="8" y="3"/>
                    </a:lnTo>
                    <a:close/>
                  </a:path>
                </a:pathLst>
              </a:custGeom>
              <a:solidFill>
                <a:srgbClr val="000000"/>
              </a:solidFill>
              <a:ln w="25400">
                <a:solidFill>
                  <a:schemeClr val="tx1"/>
                </a:solidFill>
                <a:round/>
                <a:headEnd/>
                <a:tailEnd/>
              </a:ln>
            </p:spPr>
            <p:txBody>
              <a:bodyPr/>
              <a:lstStyle/>
              <a:p>
                <a:endParaRPr lang="en-US"/>
              </a:p>
            </p:txBody>
          </p:sp>
          <p:sp>
            <p:nvSpPr>
              <p:cNvPr id="74686" name="Freeform 1165"/>
              <p:cNvSpPr>
                <a:spLocks/>
              </p:cNvSpPr>
              <p:nvPr/>
            </p:nvSpPr>
            <p:spPr bwMode="auto">
              <a:xfrm>
                <a:off x="4035" y="2300"/>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687" name="Freeform 1166"/>
              <p:cNvSpPr>
                <a:spLocks/>
              </p:cNvSpPr>
              <p:nvPr/>
            </p:nvSpPr>
            <p:spPr bwMode="auto">
              <a:xfrm>
                <a:off x="4023" y="2313"/>
                <a:ext cx="9" cy="8"/>
              </a:xfrm>
              <a:custGeom>
                <a:avLst/>
                <a:gdLst>
                  <a:gd name="T0" fmla="*/ 9 w 9"/>
                  <a:gd name="T1" fmla="*/ 3 h 8"/>
                  <a:gd name="T2" fmla="*/ 4 w 9"/>
                  <a:gd name="T3" fmla="*/ 0 h 8"/>
                  <a:gd name="T4" fmla="*/ 0 w 9"/>
                  <a:gd name="T5" fmla="*/ 5 h 8"/>
                  <a:gd name="T6" fmla="*/ 5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4" y="0"/>
                    </a:lnTo>
                    <a:lnTo>
                      <a:pt x="0" y="5"/>
                    </a:lnTo>
                    <a:lnTo>
                      <a:pt x="5" y="8"/>
                    </a:lnTo>
                    <a:lnTo>
                      <a:pt x="9" y="3"/>
                    </a:lnTo>
                    <a:close/>
                  </a:path>
                </a:pathLst>
              </a:custGeom>
              <a:solidFill>
                <a:srgbClr val="000000"/>
              </a:solidFill>
              <a:ln w="25400">
                <a:solidFill>
                  <a:schemeClr val="tx1"/>
                </a:solidFill>
                <a:round/>
                <a:headEnd/>
                <a:tailEnd/>
              </a:ln>
            </p:spPr>
            <p:txBody>
              <a:bodyPr/>
              <a:lstStyle/>
              <a:p>
                <a:endParaRPr lang="en-US"/>
              </a:p>
            </p:txBody>
          </p:sp>
          <p:sp>
            <p:nvSpPr>
              <p:cNvPr id="74688" name="Freeform 1167"/>
              <p:cNvSpPr>
                <a:spLocks/>
              </p:cNvSpPr>
              <p:nvPr/>
            </p:nvSpPr>
            <p:spPr bwMode="auto">
              <a:xfrm>
                <a:off x="4019" y="2318"/>
                <a:ext cx="9" cy="9"/>
              </a:xfrm>
              <a:custGeom>
                <a:avLst/>
                <a:gdLst>
                  <a:gd name="T0" fmla="*/ 9 w 9"/>
                  <a:gd name="T1" fmla="*/ 3 h 9"/>
                  <a:gd name="T2" fmla="*/ 3 w 9"/>
                  <a:gd name="T3" fmla="*/ 0 h 9"/>
                  <a:gd name="T4" fmla="*/ 0 w 9"/>
                  <a:gd name="T5" fmla="*/ 6 h 9"/>
                  <a:gd name="T6" fmla="*/ 5 w 9"/>
                  <a:gd name="T7" fmla="*/ 9 h 9"/>
                  <a:gd name="T8" fmla="*/ 9 w 9"/>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3"/>
                    </a:moveTo>
                    <a:lnTo>
                      <a:pt x="3" y="0"/>
                    </a:lnTo>
                    <a:lnTo>
                      <a:pt x="0" y="6"/>
                    </a:lnTo>
                    <a:lnTo>
                      <a:pt x="5" y="9"/>
                    </a:lnTo>
                    <a:lnTo>
                      <a:pt x="9" y="3"/>
                    </a:lnTo>
                    <a:close/>
                  </a:path>
                </a:pathLst>
              </a:custGeom>
              <a:solidFill>
                <a:srgbClr val="000000"/>
              </a:solidFill>
              <a:ln w="25400">
                <a:solidFill>
                  <a:schemeClr val="tx1"/>
                </a:solidFill>
                <a:round/>
                <a:headEnd/>
                <a:tailEnd/>
              </a:ln>
            </p:spPr>
            <p:txBody>
              <a:bodyPr/>
              <a:lstStyle/>
              <a:p>
                <a:endParaRPr lang="en-US"/>
              </a:p>
            </p:txBody>
          </p:sp>
          <p:sp>
            <p:nvSpPr>
              <p:cNvPr id="74689" name="Freeform 1168"/>
              <p:cNvSpPr>
                <a:spLocks/>
              </p:cNvSpPr>
              <p:nvPr/>
            </p:nvSpPr>
            <p:spPr bwMode="auto">
              <a:xfrm>
                <a:off x="4022" y="2317"/>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690" name="Freeform 1169"/>
              <p:cNvSpPr>
                <a:spLocks/>
              </p:cNvSpPr>
              <p:nvPr/>
            </p:nvSpPr>
            <p:spPr bwMode="auto">
              <a:xfrm>
                <a:off x="4015" y="2324"/>
                <a:ext cx="9" cy="9"/>
              </a:xfrm>
              <a:custGeom>
                <a:avLst/>
                <a:gdLst>
                  <a:gd name="T0" fmla="*/ 9 w 9"/>
                  <a:gd name="T1" fmla="*/ 3 h 9"/>
                  <a:gd name="T2" fmla="*/ 4 w 9"/>
                  <a:gd name="T3" fmla="*/ 0 h 9"/>
                  <a:gd name="T4" fmla="*/ 0 w 9"/>
                  <a:gd name="T5" fmla="*/ 5 h 9"/>
                  <a:gd name="T6" fmla="*/ 5 w 9"/>
                  <a:gd name="T7" fmla="*/ 9 h 9"/>
                  <a:gd name="T8" fmla="*/ 9 w 9"/>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3"/>
                    </a:moveTo>
                    <a:lnTo>
                      <a:pt x="4" y="0"/>
                    </a:lnTo>
                    <a:lnTo>
                      <a:pt x="0" y="5"/>
                    </a:lnTo>
                    <a:lnTo>
                      <a:pt x="5" y="9"/>
                    </a:lnTo>
                    <a:lnTo>
                      <a:pt x="9" y="3"/>
                    </a:lnTo>
                    <a:close/>
                  </a:path>
                </a:pathLst>
              </a:custGeom>
              <a:solidFill>
                <a:srgbClr val="000000"/>
              </a:solidFill>
              <a:ln w="25400">
                <a:solidFill>
                  <a:schemeClr val="tx1"/>
                </a:solidFill>
                <a:round/>
                <a:headEnd/>
                <a:tailEnd/>
              </a:ln>
            </p:spPr>
            <p:txBody>
              <a:bodyPr/>
              <a:lstStyle/>
              <a:p>
                <a:endParaRPr lang="en-US"/>
              </a:p>
            </p:txBody>
          </p:sp>
          <p:sp>
            <p:nvSpPr>
              <p:cNvPr id="74691" name="Freeform 1170"/>
              <p:cNvSpPr>
                <a:spLocks/>
              </p:cNvSpPr>
              <p:nvPr/>
            </p:nvSpPr>
            <p:spPr bwMode="auto">
              <a:xfrm>
                <a:off x="4019" y="2323"/>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92" name="Freeform 1171"/>
              <p:cNvSpPr>
                <a:spLocks/>
              </p:cNvSpPr>
              <p:nvPr/>
            </p:nvSpPr>
            <p:spPr bwMode="auto">
              <a:xfrm>
                <a:off x="4011" y="2329"/>
                <a:ext cx="9" cy="9"/>
              </a:xfrm>
              <a:custGeom>
                <a:avLst/>
                <a:gdLst>
                  <a:gd name="T0" fmla="*/ 9 w 9"/>
                  <a:gd name="T1" fmla="*/ 4 h 9"/>
                  <a:gd name="T2" fmla="*/ 4 w 9"/>
                  <a:gd name="T3" fmla="*/ 0 h 9"/>
                  <a:gd name="T4" fmla="*/ 0 w 9"/>
                  <a:gd name="T5" fmla="*/ 6 h 9"/>
                  <a:gd name="T6" fmla="*/ 5 w 9"/>
                  <a:gd name="T7" fmla="*/ 9 h 9"/>
                  <a:gd name="T8" fmla="*/ 9 w 9"/>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4"/>
                    </a:moveTo>
                    <a:lnTo>
                      <a:pt x="4" y="0"/>
                    </a:lnTo>
                    <a:lnTo>
                      <a:pt x="0" y="6"/>
                    </a:lnTo>
                    <a:lnTo>
                      <a:pt x="5" y="9"/>
                    </a:lnTo>
                    <a:lnTo>
                      <a:pt x="9" y="4"/>
                    </a:lnTo>
                    <a:close/>
                  </a:path>
                </a:pathLst>
              </a:custGeom>
              <a:solidFill>
                <a:srgbClr val="000000"/>
              </a:solidFill>
              <a:ln w="25400">
                <a:solidFill>
                  <a:schemeClr val="tx1"/>
                </a:solidFill>
                <a:round/>
                <a:headEnd/>
                <a:tailEnd/>
              </a:ln>
            </p:spPr>
            <p:txBody>
              <a:bodyPr/>
              <a:lstStyle/>
              <a:p>
                <a:endParaRPr lang="en-US"/>
              </a:p>
            </p:txBody>
          </p:sp>
          <p:sp>
            <p:nvSpPr>
              <p:cNvPr id="74693" name="Freeform 1172"/>
              <p:cNvSpPr>
                <a:spLocks/>
              </p:cNvSpPr>
              <p:nvPr/>
            </p:nvSpPr>
            <p:spPr bwMode="auto">
              <a:xfrm>
                <a:off x="4014" y="2329"/>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694" name="Freeform 1173"/>
              <p:cNvSpPr>
                <a:spLocks/>
              </p:cNvSpPr>
              <p:nvPr/>
            </p:nvSpPr>
            <p:spPr bwMode="auto">
              <a:xfrm>
                <a:off x="4007" y="2335"/>
                <a:ext cx="9" cy="9"/>
              </a:xfrm>
              <a:custGeom>
                <a:avLst/>
                <a:gdLst>
                  <a:gd name="T0" fmla="*/ 9 w 9"/>
                  <a:gd name="T1" fmla="*/ 3 h 9"/>
                  <a:gd name="T2" fmla="*/ 4 w 9"/>
                  <a:gd name="T3" fmla="*/ 0 h 9"/>
                  <a:gd name="T4" fmla="*/ 0 w 9"/>
                  <a:gd name="T5" fmla="*/ 5 h 9"/>
                  <a:gd name="T6" fmla="*/ 5 w 9"/>
                  <a:gd name="T7" fmla="*/ 9 h 9"/>
                  <a:gd name="T8" fmla="*/ 9 w 9"/>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3"/>
                    </a:moveTo>
                    <a:lnTo>
                      <a:pt x="4" y="0"/>
                    </a:lnTo>
                    <a:lnTo>
                      <a:pt x="0" y="5"/>
                    </a:lnTo>
                    <a:lnTo>
                      <a:pt x="5" y="9"/>
                    </a:lnTo>
                    <a:lnTo>
                      <a:pt x="9" y="3"/>
                    </a:lnTo>
                    <a:close/>
                  </a:path>
                </a:pathLst>
              </a:custGeom>
              <a:solidFill>
                <a:srgbClr val="000000"/>
              </a:solidFill>
              <a:ln w="25400">
                <a:solidFill>
                  <a:schemeClr val="tx1"/>
                </a:solidFill>
                <a:round/>
                <a:headEnd/>
                <a:tailEnd/>
              </a:ln>
            </p:spPr>
            <p:txBody>
              <a:bodyPr/>
              <a:lstStyle/>
              <a:p>
                <a:endParaRPr lang="en-US"/>
              </a:p>
            </p:txBody>
          </p:sp>
          <p:sp>
            <p:nvSpPr>
              <p:cNvPr id="74695" name="Freeform 1174"/>
              <p:cNvSpPr>
                <a:spLocks/>
              </p:cNvSpPr>
              <p:nvPr/>
            </p:nvSpPr>
            <p:spPr bwMode="auto">
              <a:xfrm>
                <a:off x="4011" y="2334"/>
                <a:ext cx="5" cy="4"/>
              </a:xfrm>
              <a:custGeom>
                <a:avLst/>
                <a:gdLst>
                  <a:gd name="T0" fmla="*/ 5 w 5"/>
                  <a:gd name="T1" fmla="*/ 4 h 4"/>
                  <a:gd name="T2" fmla="*/ 5 w 5"/>
                  <a:gd name="T3" fmla="*/ 4 h 4"/>
                  <a:gd name="T4" fmla="*/ 0 w 5"/>
                  <a:gd name="T5" fmla="*/ 0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696" name="Freeform 1175"/>
              <p:cNvSpPr>
                <a:spLocks/>
              </p:cNvSpPr>
              <p:nvPr/>
            </p:nvSpPr>
            <p:spPr bwMode="auto">
              <a:xfrm>
                <a:off x="4005" y="2340"/>
                <a:ext cx="7" cy="7"/>
              </a:xfrm>
              <a:custGeom>
                <a:avLst/>
                <a:gdLst>
                  <a:gd name="T0" fmla="*/ 7 w 7"/>
                  <a:gd name="T1" fmla="*/ 4 h 7"/>
                  <a:gd name="T2" fmla="*/ 2 w 7"/>
                  <a:gd name="T3" fmla="*/ 0 h 7"/>
                  <a:gd name="T4" fmla="*/ 0 w 7"/>
                  <a:gd name="T5" fmla="*/ 4 h 7"/>
                  <a:gd name="T6" fmla="*/ 5 w 7"/>
                  <a:gd name="T7" fmla="*/ 7 h 7"/>
                  <a:gd name="T8" fmla="*/ 7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4"/>
                    </a:moveTo>
                    <a:lnTo>
                      <a:pt x="2" y="0"/>
                    </a:lnTo>
                    <a:lnTo>
                      <a:pt x="0" y="4"/>
                    </a:lnTo>
                    <a:lnTo>
                      <a:pt x="5" y="7"/>
                    </a:lnTo>
                    <a:lnTo>
                      <a:pt x="7" y="4"/>
                    </a:lnTo>
                    <a:close/>
                  </a:path>
                </a:pathLst>
              </a:custGeom>
              <a:solidFill>
                <a:srgbClr val="000000"/>
              </a:solidFill>
              <a:ln w="25400">
                <a:solidFill>
                  <a:schemeClr val="tx1"/>
                </a:solidFill>
                <a:round/>
                <a:headEnd/>
                <a:tailEnd/>
              </a:ln>
            </p:spPr>
            <p:txBody>
              <a:bodyPr/>
              <a:lstStyle/>
              <a:p>
                <a:endParaRPr lang="en-US"/>
              </a:p>
            </p:txBody>
          </p:sp>
          <p:sp>
            <p:nvSpPr>
              <p:cNvPr id="74697" name="Freeform 1176"/>
              <p:cNvSpPr>
                <a:spLocks/>
              </p:cNvSpPr>
              <p:nvPr/>
            </p:nvSpPr>
            <p:spPr bwMode="auto">
              <a:xfrm>
                <a:off x="4007" y="2340"/>
                <a:ext cx="5" cy="3"/>
              </a:xfrm>
              <a:custGeom>
                <a:avLst/>
                <a:gdLst>
                  <a:gd name="T0" fmla="*/ 5 w 5"/>
                  <a:gd name="T1" fmla="*/ 3 h 3"/>
                  <a:gd name="T2" fmla="*/ 5 w 5"/>
                  <a:gd name="T3" fmla="*/ 3 h 3"/>
                  <a:gd name="T4" fmla="*/ 0 w 5"/>
                  <a:gd name="T5" fmla="*/ 0 h 3"/>
                  <a:gd name="T6" fmla="*/ 0 w 5"/>
                  <a:gd name="T7" fmla="*/ 0 h 3"/>
                  <a:gd name="T8" fmla="*/ 5 w 5"/>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3"/>
                    </a:moveTo>
                    <a:lnTo>
                      <a:pt x="5" y="3"/>
                    </a:lnTo>
                    <a:lnTo>
                      <a:pt x="0" y="0"/>
                    </a:lnTo>
                    <a:lnTo>
                      <a:pt x="5" y="3"/>
                    </a:lnTo>
                    <a:close/>
                  </a:path>
                </a:pathLst>
              </a:custGeom>
              <a:solidFill>
                <a:srgbClr val="000000"/>
              </a:solidFill>
              <a:ln w="25400">
                <a:solidFill>
                  <a:schemeClr val="tx1"/>
                </a:solidFill>
                <a:round/>
                <a:headEnd/>
                <a:tailEnd/>
              </a:ln>
            </p:spPr>
            <p:txBody>
              <a:bodyPr/>
              <a:lstStyle/>
              <a:p>
                <a:endParaRPr lang="en-US"/>
              </a:p>
            </p:txBody>
          </p:sp>
          <p:sp>
            <p:nvSpPr>
              <p:cNvPr id="74698" name="Freeform 1177"/>
              <p:cNvSpPr>
                <a:spLocks/>
              </p:cNvSpPr>
              <p:nvPr/>
            </p:nvSpPr>
            <p:spPr bwMode="auto">
              <a:xfrm>
                <a:off x="3996" y="2352"/>
                <a:ext cx="8" cy="8"/>
              </a:xfrm>
              <a:custGeom>
                <a:avLst/>
                <a:gdLst>
                  <a:gd name="T0" fmla="*/ 8 w 8"/>
                  <a:gd name="T1" fmla="*/ 3 h 8"/>
                  <a:gd name="T2" fmla="*/ 3 w 8"/>
                  <a:gd name="T3" fmla="*/ 0 h 8"/>
                  <a:gd name="T4" fmla="*/ 0 w 8"/>
                  <a:gd name="T5" fmla="*/ 5 h 8"/>
                  <a:gd name="T6" fmla="*/ 5 w 8"/>
                  <a:gd name="T7" fmla="*/ 8 h 8"/>
                  <a:gd name="T8" fmla="*/ 8 w 8"/>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lnTo>
                      <a:pt x="3" y="0"/>
                    </a:lnTo>
                    <a:lnTo>
                      <a:pt x="0" y="5"/>
                    </a:lnTo>
                    <a:lnTo>
                      <a:pt x="5" y="8"/>
                    </a:lnTo>
                    <a:lnTo>
                      <a:pt x="8" y="3"/>
                    </a:lnTo>
                    <a:close/>
                  </a:path>
                </a:pathLst>
              </a:custGeom>
              <a:solidFill>
                <a:srgbClr val="000000"/>
              </a:solidFill>
              <a:ln w="25400">
                <a:solidFill>
                  <a:schemeClr val="tx1"/>
                </a:solidFill>
                <a:round/>
                <a:headEnd/>
                <a:tailEnd/>
              </a:ln>
            </p:spPr>
            <p:txBody>
              <a:bodyPr/>
              <a:lstStyle/>
              <a:p>
                <a:endParaRPr lang="en-US"/>
              </a:p>
            </p:txBody>
          </p:sp>
          <p:sp>
            <p:nvSpPr>
              <p:cNvPr id="74699" name="Freeform 1178"/>
              <p:cNvSpPr>
                <a:spLocks/>
              </p:cNvSpPr>
              <p:nvPr/>
            </p:nvSpPr>
            <p:spPr bwMode="auto">
              <a:xfrm>
                <a:off x="3992" y="2357"/>
                <a:ext cx="9" cy="8"/>
              </a:xfrm>
              <a:custGeom>
                <a:avLst/>
                <a:gdLst>
                  <a:gd name="T0" fmla="*/ 9 w 9"/>
                  <a:gd name="T1" fmla="*/ 3 h 8"/>
                  <a:gd name="T2" fmla="*/ 3 w 9"/>
                  <a:gd name="T3" fmla="*/ 0 h 8"/>
                  <a:gd name="T4" fmla="*/ 0 w 9"/>
                  <a:gd name="T5" fmla="*/ 5 h 8"/>
                  <a:gd name="T6" fmla="*/ 6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5"/>
                    </a:lnTo>
                    <a:lnTo>
                      <a:pt x="6"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00" name="Freeform 1179"/>
              <p:cNvSpPr>
                <a:spLocks/>
              </p:cNvSpPr>
              <p:nvPr/>
            </p:nvSpPr>
            <p:spPr bwMode="auto">
              <a:xfrm>
                <a:off x="3995" y="2356"/>
                <a:ext cx="6" cy="4"/>
              </a:xfrm>
              <a:custGeom>
                <a:avLst/>
                <a:gdLst>
                  <a:gd name="T0" fmla="*/ 5 w 6"/>
                  <a:gd name="T1" fmla="*/ 4 h 4"/>
                  <a:gd name="T2" fmla="*/ 6 w 6"/>
                  <a:gd name="T3" fmla="*/ 4 h 4"/>
                  <a:gd name="T4" fmla="*/ 0 w 6"/>
                  <a:gd name="T5" fmla="*/ 0 h 4"/>
                  <a:gd name="T6" fmla="*/ 0 w 6"/>
                  <a:gd name="T7" fmla="*/ 0 h 4"/>
                  <a:gd name="T8" fmla="*/ 5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5" y="4"/>
                    </a:moveTo>
                    <a:lnTo>
                      <a:pt x="6" y="4"/>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701" name="Freeform 1180"/>
              <p:cNvSpPr>
                <a:spLocks/>
              </p:cNvSpPr>
              <p:nvPr/>
            </p:nvSpPr>
            <p:spPr bwMode="auto">
              <a:xfrm>
                <a:off x="3988" y="2362"/>
                <a:ext cx="10" cy="9"/>
              </a:xfrm>
              <a:custGeom>
                <a:avLst/>
                <a:gdLst>
                  <a:gd name="T0" fmla="*/ 10 w 10"/>
                  <a:gd name="T1" fmla="*/ 3 h 9"/>
                  <a:gd name="T2" fmla="*/ 4 w 10"/>
                  <a:gd name="T3" fmla="*/ 0 h 9"/>
                  <a:gd name="T4" fmla="*/ 0 w 10"/>
                  <a:gd name="T5" fmla="*/ 6 h 9"/>
                  <a:gd name="T6" fmla="*/ 6 w 10"/>
                  <a:gd name="T7" fmla="*/ 9 h 9"/>
                  <a:gd name="T8" fmla="*/ 10 w 10"/>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0" y="3"/>
                    </a:moveTo>
                    <a:lnTo>
                      <a:pt x="4" y="0"/>
                    </a:lnTo>
                    <a:lnTo>
                      <a:pt x="0" y="6"/>
                    </a:lnTo>
                    <a:lnTo>
                      <a:pt x="6" y="9"/>
                    </a:lnTo>
                    <a:lnTo>
                      <a:pt x="10" y="3"/>
                    </a:lnTo>
                    <a:close/>
                  </a:path>
                </a:pathLst>
              </a:custGeom>
              <a:solidFill>
                <a:srgbClr val="000000"/>
              </a:solidFill>
              <a:ln w="25400">
                <a:solidFill>
                  <a:schemeClr val="tx1"/>
                </a:solidFill>
                <a:round/>
                <a:headEnd/>
                <a:tailEnd/>
              </a:ln>
            </p:spPr>
            <p:txBody>
              <a:bodyPr/>
              <a:lstStyle/>
              <a:p>
                <a:endParaRPr lang="en-US"/>
              </a:p>
            </p:txBody>
          </p:sp>
          <p:sp>
            <p:nvSpPr>
              <p:cNvPr id="74702" name="Freeform 1181"/>
              <p:cNvSpPr>
                <a:spLocks/>
              </p:cNvSpPr>
              <p:nvPr/>
            </p:nvSpPr>
            <p:spPr bwMode="auto">
              <a:xfrm>
                <a:off x="3992" y="2362"/>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03" name="Freeform 1182"/>
              <p:cNvSpPr>
                <a:spLocks/>
              </p:cNvSpPr>
              <p:nvPr/>
            </p:nvSpPr>
            <p:spPr bwMode="auto">
              <a:xfrm>
                <a:off x="3985" y="2368"/>
                <a:ext cx="9" cy="8"/>
              </a:xfrm>
              <a:custGeom>
                <a:avLst/>
                <a:gdLst>
                  <a:gd name="T0" fmla="*/ 9 w 9"/>
                  <a:gd name="T1" fmla="*/ 3 h 8"/>
                  <a:gd name="T2" fmla="*/ 3 w 9"/>
                  <a:gd name="T3" fmla="*/ 0 h 8"/>
                  <a:gd name="T4" fmla="*/ 0 w 9"/>
                  <a:gd name="T5" fmla="*/ 5 h 8"/>
                  <a:gd name="T6" fmla="*/ 5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5"/>
                    </a:lnTo>
                    <a:lnTo>
                      <a:pt x="5"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04" name="Freeform 1183"/>
              <p:cNvSpPr>
                <a:spLocks/>
              </p:cNvSpPr>
              <p:nvPr/>
            </p:nvSpPr>
            <p:spPr bwMode="auto">
              <a:xfrm>
                <a:off x="3988" y="2367"/>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705" name="Freeform 1184"/>
              <p:cNvSpPr>
                <a:spLocks/>
              </p:cNvSpPr>
              <p:nvPr/>
            </p:nvSpPr>
            <p:spPr bwMode="auto">
              <a:xfrm>
                <a:off x="3981" y="2373"/>
                <a:ext cx="9" cy="9"/>
              </a:xfrm>
              <a:custGeom>
                <a:avLst/>
                <a:gdLst>
                  <a:gd name="T0" fmla="*/ 9 w 9"/>
                  <a:gd name="T1" fmla="*/ 3 h 9"/>
                  <a:gd name="T2" fmla="*/ 4 w 9"/>
                  <a:gd name="T3" fmla="*/ 0 h 9"/>
                  <a:gd name="T4" fmla="*/ 0 w 9"/>
                  <a:gd name="T5" fmla="*/ 5 h 9"/>
                  <a:gd name="T6" fmla="*/ 6 w 9"/>
                  <a:gd name="T7" fmla="*/ 9 h 9"/>
                  <a:gd name="T8" fmla="*/ 9 w 9"/>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3"/>
                    </a:moveTo>
                    <a:lnTo>
                      <a:pt x="4" y="0"/>
                    </a:lnTo>
                    <a:lnTo>
                      <a:pt x="0" y="5"/>
                    </a:lnTo>
                    <a:lnTo>
                      <a:pt x="6" y="9"/>
                    </a:lnTo>
                    <a:lnTo>
                      <a:pt x="9" y="3"/>
                    </a:lnTo>
                    <a:close/>
                  </a:path>
                </a:pathLst>
              </a:custGeom>
              <a:solidFill>
                <a:srgbClr val="000000"/>
              </a:solidFill>
              <a:ln w="25400">
                <a:solidFill>
                  <a:schemeClr val="tx1"/>
                </a:solidFill>
                <a:round/>
                <a:headEnd/>
                <a:tailEnd/>
              </a:ln>
            </p:spPr>
            <p:txBody>
              <a:bodyPr/>
              <a:lstStyle/>
              <a:p>
                <a:endParaRPr lang="en-US"/>
              </a:p>
            </p:txBody>
          </p:sp>
          <p:sp>
            <p:nvSpPr>
              <p:cNvPr id="74706" name="Freeform 1185"/>
              <p:cNvSpPr>
                <a:spLocks/>
              </p:cNvSpPr>
              <p:nvPr/>
            </p:nvSpPr>
            <p:spPr bwMode="auto">
              <a:xfrm>
                <a:off x="3985" y="2373"/>
                <a:ext cx="5" cy="3"/>
              </a:xfrm>
              <a:custGeom>
                <a:avLst/>
                <a:gdLst>
                  <a:gd name="T0" fmla="*/ 5 w 5"/>
                  <a:gd name="T1" fmla="*/ 3 h 3"/>
                  <a:gd name="T2" fmla="*/ 5 w 5"/>
                  <a:gd name="T3" fmla="*/ 3 h 3"/>
                  <a:gd name="T4" fmla="*/ 0 w 5"/>
                  <a:gd name="T5" fmla="*/ 0 h 3"/>
                  <a:gd name="T6" fmla="*/ 0 w 5"/>
                  <a:gd name="T7" fmla="*/ 0 h 3"/>
                  <a:gd name="T8" fmla="*/ 5 w 5"/>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3"/>
                    </a:moveTo>
                    <a:lnTo>
                      <a:pt x="5" y="3"/>
                    </a:lnTo>
                    <a:lnTo>
                      <a:pt x="0" y="0"/>
                    </a:lnTo>
                    <a:lnTo>
                      <a:pt x="5" y="3"/>
                    </a:lnTo>
                    <a:close/>
                  </a:path>
                </a:pathLst>
              </a:custGeom>
              <a:solidFill>
                <a:srgbClr val="000000"/>
              </a:solidFill>
              <a:ln w="25400">
                <a:solidFill>
                  <a:schemeClr val="tx1"/>
                </a:solidFill>
                <a:round/>
                <a:headEnd/>
                <a:tailEnd/>
              </a:ln>
            </p:spPr>
            <p:txBody>
              <a:bodyPr/>
              <a:lstStyle/>
              <a:p>
                <a:endParaRPr lang="en-US"/>
              </a:p>
            </p:txBody>
          </p:sp>
          <p:sp>
            <p:nvSpPr>
              <p:cNvPr id="74707" name="Freeform 1186"/>
              <p:cNvSpPr>
                <a:spLocks/>
              </p:cNvSpPr>
              <p:nvPr/>
            </p:nvSpPr>
            <p:spPr bwMode="auto">
              <a:xfrm>
                <a:off x="3978" y="2378"/>
                <a:ext cx="9" cy="9"/>
              </a:xfrm>
              <a:custGeom>
                <a:avLst/>
                <a:gdLst>
                  <a:gd name="T0" fmla="*/ 9 w 9"/>
                  <a:gd name="T1" fmla="*/ 4 h 9"/>
                  <a:gd name="T2" fmla="*/ 3 w 9"/>
                  <a:gd name="T3" fmla="*/ 0 h 9"/>
                  <a:gd name="T4" fmla="*/ 0 w 9"/>
                  <a:gd name="T5" fmla="*/ 6 h 9"/>
                  <a:gd name="T6" fmla="*/ 6 w 9"/>
                  <a:gd name="T7" fmla="*/ 9 h 9"/>
                  <a:gd name="T8" fmla="*/ 9 w 9"/>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4"/>
                    </a:moveTo>
                    <a:lnTo>
                      <a:pt x="3" y="0"/>
                    </a:lnTo>
                    <a:lnTo>
                      <a:pt x="0" y="6"/>
                    </a:lnTo>
                    <a:lnTo>
                      <a:pt x="6" y="9"/>
                    </a:lnTo>
                    <a:lnTo>
                      <a:pt x="9" y="4"/>
                    </a:lnTo>
                    <a:close/>
                  </a:path>
                </a:pathLst>
              </a:custGeom>
              <a:solidFill>
                <a:srgbClr val="000000"/>
              </a:solidFill>
              <a:ln w="25400">
                <a:solidFill>
                  <a:schemeClr val="tx1"/>
                </a:solidFill>
                <a:round/>
                <a:headEnd/>
                <a:tailEnd/>
              </a:ln>
            </p:spPr>
            <p:txBody>
              <a:bodyPr/>
              <a:lstStyle/>
              <a:p>
                <a:endParaRPr lang="en-US"/>
              </a:p>
            </p:txBody>
          </p:sp>
          <p:sp>
            <p:nvSpPr>
              <p:cNvPr id="74708" name="Freeform 1187"/>
              <p:cNvSpPr>
                <a:spLocks/>
              </p:cNvSpPr>
              <p:nvPr/>
            </p:nvSpPr>
            <p:spPr bwMode="auto">
              <a:xfrm>
                <a:off x="3981" y="2378"/>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09" name="Freeform 1188"/>
              <p:cNvSpPr>
                <a:spLocks/>
              </p:cNvSpPr>
              <p:nvPr/>
            </p:nvSpPr>
            <p:spPr bwMode="auto">
              <a:xfrm>
                <a:off x="3977" y="2384"/>
                <a:ext cx="7" cy="3"/>
              </a:xfrm>
              <a:custGeom>
                <a:avLst/>
                <a:gdLst>
                  <a:gd name="T0" fmla="*/ 7 w 7"/>
                  <a:gd name="T1" fmla="*/ 3 h 3"/>
                  <a:gd name="T2" fmla="*/ 1 w 7"/>
                  <a:gd name="T3" fmla="*/ 0 h 3"/>
                  <a:gd name="T4" fmla="*/ 0 w 7"/>
                  <a:gd name="T5" fmla="*/ 0 h 3"/>
                  <a:gd name="T6" fmla="*/ 6 w 7"/>
                  <a:gd name="T7" fmla="*/ 3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1" y="0"/>
                    </a:lnTo>
                    <a:lnTo>
                      <a:pt x="0" y="0"/>
                    </a:lnTo>
                    <a:lnTo>
                      <a:pt x="6" y="3"/>
                    </a:lnTo>
                    <a:lnTo>
                      <a:pt x="7" y="3"/>
                    </a:lnTo>
                    <a:close/>
                  </a:path>
                </a:pathLst>
              </a:custGeom>
              <a:solidFill>
                <a:srgbClr val="000000"/>
              </a:solidFill>
              <a:ln w="25400">
                <a:solidFill>
                  <a:schemeClr val="tx1"/>
                </a:solidFill>
                <a:round/>
                <a:headEnd/>
                <a:tailEnd/>
              </a:ln>
            </p:spPr>
            <p:txBody>
              <a:bodyPr/>
              <a:lstStyle/>
              <a:p>
                <a:endParaRPr lang="en-US"/>
              </a:p>
            </p:txBody>
          </p:sp>
          <p:sp>
            <p:nvSpPr>
              <p:cNvPr id="74710" name="Freeform 1189"/>
              <p:cNvSpPr>
                <a:spLocks/>
              </p:cNvSpPr>
              <p:nvPr/>
            </p:nvSpPr>
            <p:spPr bwMode="auto">
              <a:xfrm>
                <a:off x="3978" y="2383"/>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711" name="Freeform 1190"/>
              <p:cNvSpPr>
                <a:spLocks/>
              </p:cNvSpPr>
              <p:nvPr/>
            </p:nvSpPr>
            <p:spPr bwMode="auto">
              <a:xfrm>
                <a:off x="3971" y="2392"/>
                <a:ext cx="7" cy="5"/>
              </a:xfrm>
              <a:custGeom>
                <a:avLst/>
                <a:gdLst>
                  <a:gd name="T0" fmla="*/ 7 w 7"/>
                  <a:gd name="T1" fmla="*/ 4 h 5"/>
                  <a:gd name="T2" fmla="*/ 1 w 7"/>
                  <a:gd name="T3" fmla="*/ 0 h 5"/>
                  <a:gd name="T4" fmla="*/ 0 w 7"/>
                  <a:gd name="T5" fmla="*/ 2 h 5"/>
                  <a:gd name="T6" fmla="*/ 6 w 7"/>
                  <a:gd name="T7" fmla="*/ 5 h 5"/>
                  <a:gd name="T8" fmla="*/ 7 w 7"/>
                  <a:gd name="T9" fmla="*/ 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4"/>
                    </a:moveTo>
                    <a:lnTo>
                      <a:pt x="1" y="0"/>
                    </a:lnTo>
                    <a:lnTo>
                      <a:pt x="0" y="2"/>
                    </a:lnTo>
                    <a:lnTo>
                      <a:pt x="6" y="5"/>
                    </a:lnTo>
                    <a:lnTo>
                      <a:pt x="7" y="4"/>
                    </a:lnTo>
                    <a:close/>
                  </a:path>
                </a:pathLst>
              </a:custGeom>
              <a:solidFill>
                <a:srgbClr val="000000"/>
              </a:solidFill>
              <a:ln w="25400">
                <a:solidFill>
                  <a:schemeClr val="tx1"/>
                </a:solidFill>
                <a:round/>
                <a:headEnd/>
                <a:tailEnd/>
              </a:ln>
            </p:spPr>
            <p:txBody>
              <a:bodyPr/>
              <a:lstStyle/>
              <a:p>
                <a:endParaRPr lang="en-US"/>
              </a:p>
            </p:txBody>
          </p:sp>
          <p:sp>
            <p:nvSpPr>
              <p:cNvPr id="74712" name="Freeform 1191"/>
              <p:cNvSpPr>
                <a:spLocks/>
              </p:cNvSpPr>
              <p:nvPr/>
            </p:nvSpPr>
            <p:spPr bwMode="auto">
              <a:xfrm>
                <a:off x="3968" y="2394"/>
                <a:ext cx="9" cy="8"/>
              </a:xfrm>
              <a:custGeom>
                <a:avLst/>
                <a:gdLst>
                  <a:gd name="T0" fmla="*/ 9 w 9"/>
                  <a:gd name="T1" fmla="*/ 3 h 8"/>
                  <a:gd name="T2" fmla="*/ 3 w 9"/>
                  <a:gd name="T3" fmla="*/ 0 h 8"/>
                  <a:gd name="T4" fmla="*/ 0 w 9"/>
                  <a:gd name="T5" fmla="*/ 5 h 8"/>
                  <a:gd name="T6" fmla="*/ 6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5"/>
                    </a:lnTo>
                    <a:lnTo>
                      <a:pt x="6"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13" name="Freeform 1192"/>
              <p:cNvSpPr>
                <a:spLocks/>
              </p:cNvSpPr>
              <p:nvPr/>
            </p:nvSpPr>
            <p:spPr bwMode="auto">
              <a:xfrm>
                <a:off x="3971" y="2393"/>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714" name="Freeform 1193"/>
              <p:cNvSpPr>
                <a:spLocks/>
              </p:cNvSpPr>
              <p:nvPr/>
            </p:nvSpPr>
            <p:spPr bwMode="auto">
              <a:xfrm>
                <a:off x="3965" y="2399"/>
                <a:ext cx="9" cy="8"/>
              </a:xfrm>
              <a:custGeom>
                <a:avLst/>
                <a:gdLst>
                  <a:gd name="T0" fmla="*/ 9 w 9"/>
                  <a:gd name="T1" fmla="*/ 3 h 8"/>
                  <a:gd name="T2" fmla="*/ 3 w 9"/>
                  <a:gd name="T3" fmla="*/ 0 h 8"/>
                  <a:gd name="T4" fmla="*/ 0 w 9"/>
                  <a:gd name="T5" fmla="*/ 5 h 8"/>
                  <a:gd name="T6" fmla="*/ 5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5"/>
                    </a:lnTo>
                    <a:lnTo>
                      <a:pt x="5"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15" name="Freeform 1194"/>
              <p:cNvSpPr>
                <a:spLocks/>
              </p:cNvSpPr>
              <p:nvPr/>
            </p:nvSpPr>
            <p:spPr bwMode="auto">
              <a:xfrm>
                <a:off x="3968" y="2399"/>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16" name="Freeform 1195"/>
              <p:cNvSpPr>
                <a:spLocks/>
              </p:cNvSpPr>
              <p:nvPr/>
            </p:nvSpPr>
            <p:spPr bwMode="auto">
              <a:xfrm>
                <a:off x="3962" y="2404"/>
                <a:ext cx="8" cy="8"/>
              </a:xfrm>
              <a:custGeom>
                <a:avLst/>
                <a:gdLst>
                  <a:gd name="T0" fmla="*/ 8 w 8"/>
                  <a:gd name="T1" fmla="*/ 3 h 8"/>
                  <a:gd name="T2" fmla="*/ 3 w 8"/>
                  <a:gd name="T3" fmla="*/ 0 h 8"/>
                  <a:gd name="T4" fmla="*/ 0 w 8"/>
                  <a:gd name="T5" fmla="*/ 6 h 8"/>
                  <a:gd name="T6" fmla="*/ 5 w 8"/>
                  <a:gd name="T7" fmla="*/ 8 h 8"/>
                  <a:gd name="T8" fmla="*/ 8 w 8"/>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lnTo>
                      <a:pt x="3" y="0"/>
                    </a:lnTo>
                    <a:lnTo>
                      <a:pt x="0" y="6"/>
                    </a:lnTo>
                    <a:lnTo>
                      <a:pt x="5" y="8"/>
                    </a:lnTo>
                    <a:lnTo>
                      <a:pt x="8" y="3"/>
                    </a:lnTo>
                    <a:close/>
                  </a:path>
                </a:pathLst>
              </a:custGeom>
              <a:solidFill>
                <a:srgbClr val="000000"/>
              </a:solidFill>
              <a:ln w="25400">
                <a:solidFill>
                  <a:schemeClr val="tx1"/>
                </a:solidFill>
                <a:round/>
                <a:headEnd/>
                <a:tailEnd/>
              </a:ln>
            </p:spPr>
            <p:txBody>
              <a:bodyPr/>
              <a:lstStyle/>
              <a:p>
                <a:endParaRPr lang="en-US"/>
              </a:p>
            </p:txBody>
          </p:sp>
          <p:sp>
            <p:nvSpPr>
              <p:cNvPr id="74717" name="Freeform 1196"/>
              <p:cNvSpPr>
                <a:spLocks/>
              </p:cNvSpPr>
              <p:nvPr/>
            </p:nvSpPr>
            <p:spPr bwMode="auto">
              <a:xfrm>
                <a:off x="3965" y="2403"/>
                <a:ext cx="5" cy="4"/>
              </a:xfrm>
              <a:custGeom>
                <a:avLst/>
                <a:gdLst>
                  <a:gd name="T0" fmla="*/ 5 w 5"/>
                  <a:gd name="T1" fmla="*/ 4 h 4"/>
                  <a:gd name="T2" fmla="*/ 5 w 5"/>
                  <a:gd name="T3" fmla="*/ 3 h 4"/>
                  <a:gd name="T4" fmla="*/ 0 w 5"/>
                  <a:gd name="T5" fmla="*/ 0 h 4"/>
                  <a:gd name="T6" fmla="*/ 0 w 5"/>
                  <a:gd name="T7" fmla="*/ 1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3"/>
                    </a:lnTo>
                    <a:lnTo>
                      <a:pt x="0" y="0"/>
                    </a:lnTo>
                    <a:lnTo>
                      <a:pt x="0" y="1"/>
                    </a:lnTo>
                    <a:lnTo>
                      <a:pt x="5" y="4"/>
                    </a:lnTo>
                    <a:close/>
                  </a:path>
                </a:pathLst>
              </a:custGeom>
              <a:solidFill>
                <a:srgbClr val="000000"/>
              </a:solidFill>
              <a:ln w="25400">
                <a:solidFill>
                  <a:schemeClr val="tx1"/>
                </a:solidFill>
                <a:round/>
                <a:headEnd/>
                <a:tailEnd/>
              </a:ln>
            </p:spPr>
            <p:txBody>
              <a:bodyPr/>
              <a:lstStyle/>
              <a:p>
                <a:endParaRPr lang="en-US"/>
              </a:p>
            </p:txBody>
          </p:sp>
          <p:sp>
            <p:nvSpPr>
              <p:cNvPr id="74718" name="Freeform 1197"/>
              <p:cNvSpPr>
                <a:spLocks/>
              </p:cNvSpPr>
              <p:nvPr/>
            </p:nvSpPr>
            <p:spPr bwMode="auto">
              <a:xfrm>
                <a:off x="3958" y="2409"/>
                <a:ext cx="9" cy="8"/>
              </a:xfrm>
              <a:custGeom>
                <a:avLst/>
                <a:gdLst>
                  <a:gd name="T0" fmla="*/ 9 w 9"/>
                  <a:gd name="T1" fmla="*/ 3 h 8"/>
                  <a:gd name="T2" fmla="*/ 4 w 9"/>
                  <a:gd name="T3" fmla="*/ 0 h 8"/>
                  <a:gd name="T4" fmla="*/ 0 w 9"/>
                  <a:gd name="T5" fmla="*/ 5 h 8"/>
                  <a:gd name="T6" fmla="*/ 6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4" y="0"/>
                    </a:lnTo>
                    <a:lnTo>
                      <a:pt x="0" y="5"/>
                    </a:lnTo>
                    <a:lnTo>
                      <a:pt x="6"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19" name="Freeform 1198"/>
              <p:cNvSpPr>
                <a:spLocks/>
              </p:cNvSpPr>
              <p:nvPr/>
            </p:nvSpPr>
            <p:spPr bwMode="auto">
              <a:xfrm>
                <a:off x="3962" y="2409"/>
                <a:ext cx="5" cy="3"/>
              </a:xfrm>
              <a:custGeom>
                <a:avLst/>
                <a:gdLst>
                  <a:gd name="T0" fmla="*/ 5 w 5"/>
                  <a:gd name="T1" fmla="*/ 2 h 3"/>
                  <a:gd name="T2" fmla="*/ 5 w 5"/>
                  <a:gd name="T3" fmla="*/ 3 h 3"/>
                  <a:gd name="T4" fmla="*/ 0 w 5"/>
                  <a:gd name="T5" fmla="*/ 0 h 3"/>
                  <a:gd name="T6" fmla="*/ 0 w 5"/>
                  <a:gd name="T7" fmla="*/ 0 h 3"/>
                  <a:gd name="T8" fmla="*/ 5 w 5"/>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2"/>
                    </a:moveTo>
                    <a:lnTo>
                      <a:pt x="5" y="3"/>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720" name="Freeform 1199"/>
              <p:cNvSpPr>
                <a:spLocks/>
              </p:cNvSpPr>
              <p:nvPr/>
            </p:nvSpPr>
            <p:spPr bwMode="auto">
              <a:xfrm>
                <a:off x="3955" y="2414"/>
                <a:ext cx="9" cy="8"/>
              </a:xfrm>
              <a:custGeom>
                <a:avLst/>
                <a:gdLst>
                  <a:gd name="T0" fmla="*/ 9 w 9"/>
                  <a:gd name="T1" fmla="*/ 3 h 8"/>
                  <a:gd name="T2" fmla="*/ 3 w 9"/>
                  <a:gd name="T3" fmla="*/ 0 h 8"/>
                  <a:gd name="T4" fmla="*/ 0 w 9"/>
                  <a:gd name="T5" fmla="*/ 6 h 8"/>
                  <a:gd name="T6" fmla="*/ 6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6"/>
                    </a:lnTo>
                    <a:lnTo>
                      <a:pt x="6"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21" name="Freeform 1200"/>
              <p:cNvSpPr>
                <a:spLocks/>
              </p:cNvSpPr>
              <p:nvPr/>
            </p:nvSpPr>
            <p:spPr bwMode="auto">
              <a:xfrm>
                <a:off x="3958" y="2413"/>
                <a:ext cx="6" cy="4"/>
              </a:xfrm>
              <a:custGeom>
                <a:avLst/>
                <a:gdLst>
                  <a:gd name="T0" fmla="*/ 6 w 6"/>
                  <a:gd name="T1" fmla="*/ 4 h 4"/>
                  <a:gd name="T2" fmla="*/ 6 w 6"/>
                  <a:gd name="T3" fmla="*/ 3 h 4"/>
                  <a:gd name="T4" fmla="*/ 0 w 6"/>
                  <a:gd name="T5" fmla="*/ 0 h 4"/>
                  <a:gd name="T6" fmla="*/ 0 w 6"/>
                  <a:gd name="T7" fmla="*/ 1 h 4"/>
                  <a:gd name="T8" fmla="*/ 6 w 6"/>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4"/>
                    </a:moveTo>
                    <a:lnTo>
                      <a:pt x="6" y="3"/>
                    </a:lnTo>
                    <a:lnTo>
                      <a:pt x="0" y="0"/>
                    </a:lnTo>
                    <a:lnTo>
                      <a:pt x="0" y="1"/>
                    </a:lnTo>
                    <a:lnTo>
                      <a:pt x="6" y="4"/>
                    </a:lnTo>
                    <a:close/>
                  </a:path>
                </a:pathLst>
              </a:custGeom>
              <a:solidFill>
                <a:srgbClr val="000000"/>
              </a:solidFill>
              <a:ln w="25400">
                <a:solidFill>
                  <a:schemeClr val="tx1"/>
                </a:solidFill>
                <a:round/>
                <a:headEnd/>
                <a:tailEnd/>
              </a:ln>
            </p:spPr>
            <p:txBody>
              <a:bodyPr/>
              <a:lstStyle/>
              <a:p>
                <a:endParaRPr lang="en-US"/>
              </a:p>
            </p:txBody>
          </p:sp>
          <p:sp>
            <p:nvSpPr>
              <p:cNvPr id="74722" name="Freeform 1201"/>
              <p:cNvSpPr>
                <a:spLocks/>
              </p:cNvSpPr>
              <p:nvPr/>
            </p:nvSpPr>
            <p:spPr bwMode="auto">
              <a:xfrm>
                <a:off x="3953" y="2419"/>
                <a:ext cx="8" cy="8"/>
              </a:xfrm>
              <a:custGeom>
                <a:avLst/>
                <a:gdLst>
                  <a:gd name="T0" fmla="*/ 8 w 8"/>
                  <a:gd name="T1" fmla="*/ 3 h 8"/>
                  <a:gd name="T2" fmla="*/ 2 w 8"/>
                  <a:gd name="T3" fmla="*/ 0 h 8"/>
                  <a:gd name="T4" fmla="*/ 0 w 8"/>
                  <a:gd name="T5" fmla="*/ 5 h 8"/>
                  <a:gd name="T6" fmla="*/ 5 w 8"/>
                  <a:gd name="T7" fmla="*/ 8 h 8"/>
                  <a:gd name="T8" fmla="*/ 8 w 8"/>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lnTo>
                      <a:pt x="2" y="0"/>
                    </a:lnTo>
                    <a:lnTo>
                      <a:pt x="0" y="5"/>
                    </a:lnTo>
                    <a:lnTo>
                      <a:pt x="5" y="8"/>
                    </a:lnTo>
                    <a:lnTo>
                      <a:pt x="8" y="3"/>
                    </a:lnTo>
                    <a:close/>
                  </a:path>
                </a:pathLst>
              </a:custGeom>
              <a:solidFill>
                <a:srgbClr val="000000"/>
              </a:solidFill>
              <a:ln w="25400">
                <a:solidFill>
                  <a:schemeClr val="tx1"/>
                </a:solidFill>
                <a:round/>
                <a:headEnd/>
                <a:tailEnd/>
              </a:ln>
            </p:spPr>
            <p:txBody>
              <a:bodyPr/>
              <a:lstStyle/>
              <a:p>
                <a:endParaRPr lang="en-US"/>
              </a:p>
            </p:txBody>
          </p:sp>
          <p:sp>
            <p:nvSpPr>
              <p:cNvPr id="74723" name="Freeform 1202"/>
              <p:cNvSpPr>
                <a:spLocks/>
              </p:cNvSpPr>
              <p:nvPr/>
            </p:nvSpPr>
            <p:spPr bwMode="auto">
              <a:xfrm>
                <a:off x="3955" y="2419"/>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24" name="Freeform 1203"/>
              <p:cNvSpPr>
                <a:spLocks/>
              </p:cNvSpPr>
              <p:nvPr/>
            </p:nvSpPr>
            <p:spPr bwMode="auto">
              <a:xfrm>
                <a:off x="3952" y="2424"/>
                <a:ext cx="6" cy="4"/>
              </a:xfrm>
              <a:custGeom>
                <a:avLst/>
                <a:gdLst>
                  <a:gd name="T0" fmla="*/ 6 w 6"/>
                  <a:gd name="T1" fmla="*/ 3 h 4"/>
                  <a:gd name="T2" fmla="*/ 1 w 6"/>
                  <a:gd name="T3" fmla="*/ 0 h 4"/>
                  <a:gd name="T4" fmla="*/ 0 w 6"/>
                  <a:gd name="T5" fmla="*/ 0 h 4"/>
                  <a:gd name="T6" fmla="*/ 6 w 6"/>
                  <a:gd name="T7" fmla="*/ 4 h 4"/>
                  <a:gd name="T8" fmla="*/ 6 w 6"/>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3"/>
                    </a:moveTo>
                    <a:lnTo>
                      <a:pt x="1" y="0"/>
                    </a:lnTo>
                    <a:lnTo>
                      <a:pt x="0" y="0"/>
                    </a:lnTo>
                    <a:lnTo>
                      <a:pt x="6" y="4"/>
                    </a:lnTo>
                    <a:lnTo>
                      <a:pt x="6" y="3"/>
                    </a:lnTo>
                    <a:close/>
                  </a:path>
                </a:pathLst>
              </a:custGeom>
              <a:solidFill>
                <a:srgbClr val="000000"/>
              </a:solidFill>
              <a:ln w="25400">
                <a:solidFill>
                  <a:schemeClr val="tx1"/>
                </a:solidFill>
                <a:round/>
                <a:headEnd/>
                <a:tailEnd/>
              </a:ln>
            </p:spPr>
            <p:txBody>
              <a:bodyPr/>
              <a:lstStyle/>
              <a:p>
                <a:endParaRPr lang="en-US"/>
              </a:p>
            </p:txBody>
          </p:sp>
          <p:sp>
            <p:nvSpPr>
              <p:cNvPr id="74725" name="Freeform 1204"/>
              <p:cNvSpPr>
                <a:spLocks/>
              </p:cNvSpPr>
              <p:nvPr/>
            </p:nvSpPr>
            <p:spPr bwMode="auto">
              <a:xfrm>
                <a:off x="3953" y="2423"/>
                <a:ext cx="5" cy="4"/>
              </a:xfrm>
              <a:custGeom>
                <a:avLst/>
                <a:gdLst>
                  <a:gd name="T0" fmla="*/ 5 w 5"/>
                  <a:gd name="T1" fmla="*/ 4 h 4"/>
                  <a:gd name="T2" fmla="*/ 5 w 5"/>
                  <a:gd name="T3" fmla="*/ 4 h 4"/>
                  <a:gd name="T4" fmla="*/ 0 w 5"/>
                  <a:gd name="T5" fmla="*/ 1 h 4"/>
                  <a:gd name="T6" fmla="*/ 0 w 5"/>
                  <a:gd name="T7" fmla="*/ 0 h 4"/>
                  <a:gd name="T8" fmla="*/ 5 w 5"/>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4"/>
                    </a:lnTo>
                    <a:lnTo>
                      <a:pt x="0" y="1"/>
                    </a:lnTo>
                    <a:lnTo>
                      <a:pt x="0" y="0"/>
                    </a:lnTo>
                    <a:lnTo>
                      <a:pt x="5" y="4"/>
                    </a:lnTo>
                    <a:close/>
                  </a:path>
                </a:pathLst>
              </a:custGeom>
              <a:solidFill>
                <a:srgbClr val="000000"/>
              </a:solidFill>
              <a:ln w="25400">
                <a:solidFill>
                  <a:schemeClr val="tx1"/>
                </a:solidFill>
                <a:round/>
                <a:headEnd/>
                <a:tailEnd/>
              </a:ln>
            </p:spPr>
            <p:txBody>
              <a:bodyPr/>
              <a:lstStyle/>
              <a:p>
                <a:endParaRPr lang="en-US"/>
              </a:p>
            </p:txBody>
          </p:sp>
          <p:sp>
            <p:nvSpPr>
              <p:cNvPr id="74726" name="Freeform 1205"/>
              <p:cNvSpPr>
                <a:spLocks/>
              </p:cNvSpPr>
              <p:nvPr/>
            </p:nvSpPr>
            <p:spPr bwMode="auto">
              <a:xfrm>
                <a:off x="3946" y="2432"/>
                <a:ext cx="7" cy="4"/>
              </a:xfrm>
              <a:custGeom>
                <a:avLst/>
                <a:gdLst>
                  <a:gd name="T0" fmla="*/ 7 w 7"/>
                  <a:gd name="T1" fmla="*/ 3 h 4"/>
                  <a:gd name="T2" fmla="*/ 1 w 7"/>
                  <a:gd name="T3" fmla="*/ 0 h 4"/>
                  <a:gd name="T4" fmla="*/ 0 w 7"/>
                  <a:gd name="T5" fmla="*/ 2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1" y="0"/>
                    </a:lnTo>
                    <a:lnTo>
                      <a:pt x="0" y="2"/>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727" name="Freeform 1206"/>
              <p:cNvSpPr>
                <a:spLocks/>
              </p:cNvSpPr>
              <p:nvPr/>
            </p:nvSpPr>
            <p:spPr bwMode="auto">
              <a:xfrm>
                <a:off x="3943" y="2434"/>
                <a:ext cx="9" cy="7"/>
              </a:xfrm>
              <a:custGeom>
                <a:avLst/>
                <a:gdLst>
                  <a:gd name="T0" fmla="*/ 9 w 9"/>
                  <a:gd name="T1" fmla="*/ 2 h 7"/>
                  <a:gd name="T2" fmla="*/ 3 w 9"/>
                  <a:gd name="T3" fmla="*/ 0 h 7"/>
                  <a:gd name="T4" fmla="*/ 0 w 9"/>
                  <a:gd name="T5" fmla="*/ 4 h 7"/>
                  <a:gd name="T6" fmla="*/ 6 w 9"/>
                  <a:gd name="T7" fmla="*/ 7 h 7"/>
                  <a:gd name="T8" fmla="*/ 9 w 9"/>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2"/>
                    </a:moveTo>
                    <a:lnTo>
                      <a:pt x="3" y="0"/>
                    </a:lnTo>
                    <a:lnTo>
                      <a:pt x="0" y="4"/>
                    </a:lnTo>
                    <a:lnTo>
                      <a:pt x="6" y="7"/>
                    </a:lnTo>
                    <a:lnTo>
                      <a:pt x="9" y="2"/>
                    </a:lnTo>
                    <a:close/>
                  </a:path>
                </a:pathLst>
              </a:custGeom>
              <a:solidFill>
                <a:srgbClr val="000000"/>
              </a:solidFill>
              <a:ln w="25400">
                <a:solidFill>
                  <a:schemeClr val="tx1"/>
                </a:solidFill>
                <a:round/>
                <a:headEnd/>
                <a:tailEnd/>
              </a:ln>
            </p:spPr>
            <p:txBody>
              <a:bodyPr/>
              <a:lstStyle/>
              <a:p>
                <a:endParaRPr lang="en-US"/>
              </a:p>
            </p:txBody>
          </p:sp>
          <p:sp>
            <p:nvSpPr>
              <p:cNvPr id="74728" name="Freeform 1207"/>
              <p:cNvSpPr>
                <a:spLocks/>
              </p:cNvSpPr>
              <p:nvPr/>
            </p:nvSpPr>
            <p:spPr bwMode="auto">
              <a:xfrm>
                <a:off x="3946" y="2434"/>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729" name="Freeform 1208"/>
              <p:cNvSpPr>
                <a:spLocks/>
              </p:cNvSpPr>
              <p:nvPr/>
            </p:nvSpPr>
            <p:spPr bwMode="auto">
              <a:xfrm>
                <a:off x="3941" y="2438"/>
                <a:ext cx="8" cy="8"/>
              </a:xfrm>
              <a:custGeom>
                <a:avLst/>
                <a:gdLst>
                  <a:gd name="T0" fmla="*/ 8 w 8"/>
                  <a:gd name="T1" fmla="*/ 3 h 8"/>
                  <a:gd name="T2" fmla="*/ 2 w 8"/>
                  <a:gd name="T3" fmla="*/ 0 h 8"/>
                  <a:gd name="T4" fmla="*/ 0 w 8"/>
                  <a:gd name="T5" fmla="*/ 5 h 8"/>
                  <a:gd name="T6" fmla="*/ 5 w 8"/>
                  <a:gd name="T7" fmla="*/ 8 h 8"/>
                  <a:gd name="T8" fmla="*/ 8 w 8"/>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lnTo>
                      <a:pt x="2" y="0"/>
                    </a:lnTo>
                    <a:lnTo>
                      <a:pt x="0" y="5"/>
                    </a:lnTo>
                    <a:lnTo>
                      <a:pt x="5" y="8"/>
                    </a:lnTo>
                    <a:lnTo>
                      <a:pt x="8" y="3"/>
                    </a:lnTo>
                    <a:close/>
                  </a:path>
                </a:pathLst>
              </a:custGeom>
              <a:solidFill>
                <a:srgbClr val="000000"/>
              </a:solidFill>
              <a:ln w="25400">
                <a:solidFill>
                  <a:schemeClr val="tx1"/>
                </a:solidFill>
                <a:round/>
                <a:headEnd/>
                <a:tailEnd/>
              </a:ln>
            </p:spPr>
            <p:txBody>
              <a:bodyPr/>
              <a:lstStyle/>
              <a:p>
                <a:endParaRPr lang="en-US"/>
              </a:p>
            </p:txBody>
          </p:sp>
          <p:sp>
            <p:nvSpPr>
              <p:cNvPr id="74730" name="Freeform 1209"/>
              <p:cNvSpPr>
                <a:spLocks/>
              </p:cNvSpPr>
              <p:nvPr/>
            </p:nvSpPr>
            <p:spPr bwMode="auto">
              <a:xfrm>
                <a:off x="3943" y="2438"/>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31" name="Freeform 1210"/>
              <p:cNvSpPr>
                <a:spLocks/>
              </p:cNvSpPr>
              <p:nvPr/>
            </p:nvSpPr>
            <p:spPr bwMode="auto">
              <a:xfrm>
                <a:off x="3938" y="2444"/>
                <a:ext cx="9" cy="7"/>
              </a:xfrm>
              <a:custGeom>
                <a:avLst/>
                <a:gdLst>
                  <a:gd name="T0" fmla="*/ 9 w 9"/>
                  <a:gd name="T1" fmla="*/ 2 h 7"/>
                  <a:gd name="T2" fmla="*/ 3 w 9"/>
                  <a:gd name="T3" fmla="*/ 0 h 7"/>
                  <a:gd name="T4" fmla="*/ 0 w 9"/>
                  <a:gd name="T5" fmla="*/ 4 h 7"/>
                  <a:gd name="T6" fmla="*/ 6 w 9"/>
                  <a:gd name="T7" fmla="*/ 7 h 7"/>
                  <a:gd name="T8" fmla="*/ 9 w 9"/>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2"/>
                    </a:moveTo>
                    <a:lnTo>
                      <a:pt x="3" y="0"/>
                    </a:lnTo>
                    <a:lnTo>
                      <a:pt x="0" y="4"/>
                    </a:lnTo>
                    <a:lnTo>
                      <a:pt x="6" y="7"/>
                    </a:lnTo>
                    <a:lnTo>
                      <a:pt x="9" y="2"/>
                    </a:lnTo>
                    <a:close/>
                  </a:path>
                </a:pathLst>
              </a:custGeom>
              <a:solidFill>
                <a:srgbClr val="000000"/>
              </a:solidFill>
              <a:ln w="25400">
                <a:solidFill>
                  <a:schemeClr val="tx1"/>
                </a:solidFill>
                <a:round/>
                <a:headEnd/>
                <a:tailEnd/>
              </a:ln>
            </p:spPr>
            <p:txBody>
              <a:bodyPr/>
              <a:lstStyle/>
              <a:p>
                <a:endParaRPr lang="en-US"/>
              </a:p>
            </p:txBody>
          </p:sp>
          <p:sp>
            <p:nvSpPr>
              <p:cNvPr id="74732" name="Freeform 1211"/>
              <p:cNvSpPr>
                <a:spLocks/>
              </p:cNvSpPr>
              <p:nvPr/>
            </p:nvSpPr>
            <p:spPr bwMode="auto">
              <a:xfrm>
                <a:off x="3940" y="2443"/>
                <a:ext cx="6" cy="3"/>
              </a:xfrm>
              <a:custGeom>
                <a:avLst/>
                <a:gdLst>
                  <a:gd name="T0" fmla="*/ 6 w 6"/>
                  <a:gd name="T1" fmla="*/ 3 h 3"/>
                  <a:gd name="T2" fmla="*/ 6 w 6"/>
                  <a:gd name="T3" fmla="*/ 3 h 3"/>
                  <a:gd name="T4" fmla="*/ 1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1" y="0"/>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33" name="Freeform 1212"/>
              <p:cNvSpPr>
                <a:spLocks/>
              </p:cNvSpPr>
              <p:nvPr/>
            </p:nvSpPr>
            <p:spPr bwMode="auto">
              <a:xfrm>
                <a:off x="3935" y="2448"/>
                <a:ext cx="9" cy="8"/>
              </a:xfrm>
              <a:custGeom>
                <a:avLst/>
                <a:gdLst>
                  <a:gd name="T0" fmla="*/ 9 w 9"/>
                  <a:gd name="T1" fmla="*/ 3 h 8"/>
                  <a:gd name="T2" fmla="*/ 3 w 9"/>
                  <a:gd name="T3" fmla="*/ 0 h 8"/>
                  <a:gd name="T4" fmla="*/ 0 w 9"/>
                  <a:gd name="T5" fmla="*/ 5 h 8"/>
                  <a:gd name="T6" fmla="*/ 6 w 9"/>
                  <a:gd name="T7" fmla="*/ 8 h 8"/>
                  <a:gd name="T8" fmla="*/ 9 w 9"/>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3"/>
                    </a:moveTo>
                    <a:lnTo>
                      <a:pt x="3" y="0"/>
                    </a:lnTo>
                    <a:lnTo>
                      <a:pt x="0" y="5"/>
                    </a:lnTo>
                    <a:lnTo>
                      <a:pt x="6" y="8"/>
                    </a:lnTo>
                    <a:lnTo>
                      <a:pt x="9" y="3"/>
                    </a:lnTo>
                    <a:close/>
                  </a:path>
                </a:pathLst>
              </a:custGeom>
              <a:solidFill>
                <a:srgbClr val="000000"/>
              </a:solidFill>
              <a:ln w="25400">
                <a:solidFill>
                  <a:schemeClr val="tx1"/>
                </a:solidFill>
                <a:round/>
                <a:headEnd/>
                <a:tailEnd/>
              </a:ln>
            </p:spPr>
            <p:txBody>
              <a:bodyPr/>
              <a:lstStyle/>
              <a:p>
                <a:endParaRPr lang="en-US"/>
              </a:p>
            </p:txBody>
          </p:sp>
          <p:sp>
            <p:nvSpPr>
              <p:cNvPr id="74734" name="Freeform 1213"/>
              <p:cNvSpPr>
                <a:spLocks/>
              </p:cNvSpPr>
              <p:nvPr/>
            </p:nvSpPr>
            <p:spPr bwMode="auto">
              <a:xfrm>
                <a:off x="3938" y="2448"/>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735" name="Freeform 1214"/>
              <p:cNvSpPr>
                <a:spLocks/>
              </p:cNvSpPr>
              <p:nvPr/>
            </p:nvSpPr>
            <p:spPr bwMode="auto">
              <a:xfrm>
                <a:off x="3932" y="2453"/>
                <a:ext cx="9" cy="7"/>
              </a:xfrm>
              <a:custGeom>
                <a:avLst/>
                <a:gdLst>
                  <a:gd name="T0" fmla="*/ 9 w 9"/>
                  <a:gd name="T1" fmla="*/ 3 h 7"/>
                  <a:gd name="T2" fmla="*/ 3 w 9"/>
                  <a:gd name="T3" fmla="*/ 0 h 7"/>
                  <a:gd name="T4" fmla="*/ 0 w 9"/>
                  <a:gd name="T5" fmla="*/ 5 h 7"/>
                  <a:gd name="T6" fmla="*/ 6 w 9"/>
                  <a:gd name="T7" fmla="*/ 7 h 7"/>
                  <a:gd name="T8" fmla="*/ 9 w 9"/>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3"/>
                    </a:moveTo>
                    <a:lnTo>
                      <a:pt x="3" y="0"/>
                    </a:lnTo>
                    <a:lnTo>
                      <a:pt x="0" y="5"/>
                    </a:lnTo>
                    <a:lnTo>
                      <a:pt x="6" y="7"/>
                    </a:lnTo>
                    <a:lnTo>
                      <a:pt x="9" y="3"/>
                    </a:lnTo>
                    <a:close/>
                  </a:path>
                </a:pathLst>
              </a:custGeom>
              <a:solidFill>
                <a:srgbClr val="000000"/>
              </a:solidFill>
              <a:ln w="25400">
                <a:solidFill>
                  <a:schemeClr val="tx1"/>
                </a:solidFill>
                <a:round/>
                <a:headEnd/>
                <a:tailEnd/>
              </a:ln>
            </p:spPr>
            <p:txBody>
              <a:bodyPr/>
              <a:lstStyle/>
              <a:p>
                <a:endParaRPr lang="en-US"/>
              </a:p>
            </p:txBody>
          </p:sp>
          <p:sp>
            <p:nvSpPr>
              <p:cNvPr id="74736" name="Freeform 1215"/>
              <p:cNvSpPr>
                <a:spLocks/>
              </p:cNvSpPr>
              <p:nvPr/>
            </p:nvSpPr>
            <p:spPr bwMode="auto">
              <a:xfrm>
                <a:off x="3935" y="2453"/>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37" name="Freeform 1216"/>
              <p:cNvSpPr>
                <a:spLocks/>
              </p:cNvSpPr>
              <p:nvPr/>
            </p:nvSpPr>
            <p:spPr bwMode="auto">
              <a:xfrm>
                <a:off x="3930" y="2458"/>
                <a:ext cx="9" cy="7"/>
              </a:xfrm>
              <a:custGeom>
                <a:avLst/>
                <a:gdLst>
                  <a:gd name="T0" fmla="*/ 9 w 9"/>
                  <a:gd name="T1" fmla="*/ 2 h 7"/>
                  <a:gd name="T2" fmla="*/ 2 w 9"/>
                  <a:gd name="T3" fmla="*/ 0 h 7"/>
                  <a:gd name="T4" fmla="*/ 0 w 9"/>
                  <a:gd name="T5" fmla="*/ 4 h 7"/>
                  <a:gd name="T6" fmla="*/ 6 w 9"/>
                  <a:gd name="T7" fmla="*/ 7 h 7"/>
                  <a:gd name="T8" fmla="*/ 9 w 9"/>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2"/>
                    </a:moveTo>
                    <a:lnTo>
                      <a:pt x="2" y="0"/>
                    </a:lnTo>
                    <a:lnTo>
                      <a:pt x="0" y="4"/>
                    </a:lnTo>
                    <a:lnTo>
                      <a:pt x="6" y="7"/>
                    </a:lnTo>
                    <a:lnTo>
                      <a:pt x="9" y="2"/>
                    </a:lnTo>
                    <a:close/>
                  </a:path>
                </a:pathLst>
              </a:custGeom>
              <a:solidFill>
                <a:srgbClr val="000000"/>
              </a:solidFill>
              <a:ln w="25400">
                <a:solidFill>
                  <a:schemeClr val="tx1"/>
                </a:solidFill>
                <a:round/>
                <a:headEnd/>
                <a:tailEnd/>
              </a:ln>
            </p:spPr>
            <p:txBody>
              <a:bodyPr/>
              <a:lstStyle/>
              <a:p>
                <a:endParaRPr lang="en-US"/>
              </a:p>
            </p:txBody>
          </p:sp>
          <p:sp>
            <p:nvSpPr>
              <p:cNvPr id="74738" name="Freeform 1217"/>
              <p:cNvSpPr>
                <a:spLocks/>
              </p:cNvSpPr>
              <p:nvPr/>
            </p:nvSpPr>
            <p:spPr bwMode="auto">
              <a:xfrm>
                <a:off x="3932" y="2458"/>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739" name="Freeform 1218"/>
              <p:cNvSpPr>
                <a:spLocks/>
              </p:cNvSpPr>
              <p:nvPr/>
            </p:nvSpPr>
            <p:spPr bwMode="auto">
              <a:xfrm>
                <a:off x="3928" y="2462"/>
                <a:ext cx="8" cy="6"/>
              </a:xfrm>
              <a:custGeom>
                <a:avLst/>
                <a:gdLst>
                  <a:gd name="T0" fmla="*/ 8 w 8"/>
                  <a:gd name="T1" fmla="*/ 3 h 6"/>
                  <a:gd name="T2" fmla="*/ 2 w 8"/>
                  <a:gd name="T3" fmla="*/ 0 h 6"/>
                  <a:gd name="T4" fmla="*/ 0 w 8"/>
                  <a:gd name="T5" fmla="*/ 3 h 6"/>
                  <a:gd name="T6" fmla="*/ 6 w 8"/>
                  <a:gd name="T7" fmla="*/ 6 h 6"/>
                  <a:gd name="T8" fmla="*/ 8 w 8"/>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3"/>
                    </a:moveTo>
                    <a:lnTo>
                      <a:pt x="2" y="0"/>
                    </a:lnTo>
                    <a:lnTo>
                      <a:pt x="0" y="3"/>
                    </a:lnTo>
                    <a:lnTo>
                      <a:pt x="6" y="6"/>
                    </a:lnTo>
                    <a:lnTo>
                      <a:pt x="8" y="3"/>
                    </a:lnTo>
                    <a:close/>
                  </a:path>
                </a:pathLst>
              </a:custGeom>
              <a:solidFill>
                <a:srgbClr val="000000"/>
              </a:solidFill>
              <a:ln w="25400">
                <a:solidFill>
                  <a:schemeClr val="tx1"/>
                </a:solidFill>
                <a:round/>
                <a:headEnd/>
                <a:tailEnd/>
              </a:ln>
            </p:spPr>
            <p:txBody>
              <a:bodyPr/>
              <a:lstStyle/>
              <a:p>
                <a:endParaRPr lang="en-US"/>
              </a:p>
            </p:txBody>
          </p:sp>
          <p:sp>
            <p:nvSpPr>
              <p:cNvPr id="74740" name="Freeform 1219"/>
              <p:cNvSpPr>
                <a:spLocks/>
              </p:cNvSpPr>
              <p:nvPr/>
            </p:nvSpPr>
            <p:spPr bwMode="auto">
              <a:xfrm>
                <a:off x="3930" y="2462"/>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41" name="Freeform 1220"/>
              <p:cNvSpPr>
                <a:spLocks/>
              </p:cNvSpPr>
              <p:nvPr/>
            </p:nvSpPr>
            <p:spPr bwMode="auto">
              <a:xfrm>
                <a:off x="3922" y="2473"/>
                <a:ext cx="7" cy="6"/>
              </a:xfrm>
              <a:custGeom>
                <a:avLst/>
                <a:gdLst>
                  <a:gd name="T0" fmla="*/ 7 w 7"/>
                  <a:gd name="T1" fmla="*/ 4 h 6"/>
                  <a:gd name="T2" fmla="*/ 2 w 7"/>
                  <a:gd name="T3" fmla="*/ 0 h 6"/>
                  <a:gd name="T4" fmla="*/ 0 w 7"/>
                  <a:gd name="T5" fmla="*/ 3 h 6"/>
                  <a:gd name="T6" fmla="*/ 6 w 7"/>
                  <a:gd name="T7" fmla="*/ 6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2" y="0"/>
                    </a:lnTo>
                    <a:lnTo>
                      <a:pt x="0" y="3"/>
                    </a:lnTo>
                    <a:lnTo>
                      <a:pt x="6" y="6"/>
                    </a:lnTo>
                    <a:lnTo>
                      <a:pt x="7" y="4"/>
                    </a:lnTo>
                    <a:close/>
                  </a:path>
                </a:pathLst>
              </a:custGeom>
              <a:solidFill>
                <a:srgbClr val="000000"/>
              </a:solidFill>
              <a:ln w="25400">
                <a:solidFill>
                  <a:schemeClr val="tx1"/>
                </a:solidFill>
                <a:round/>
                <a:headEnd/>
                <a:tailEnd/>
              </a:ln>
            </p:spPr>
            <p:txBody>
              <a:bodyPr/>
              <a:lstStyle/>
              <a:p>
                <a:endParaRPr lang="en-US"/>
              </a:p>
            </p:txBody>
          </p:sp>
          <p:sp>
            <p:nvSpPr>
              <p:cNvPr id="74742" name="Freeform 1221"/>
              <p:cNvSpPr>
                <a:spLocks/>
              </p:cNvSpPr>
              <p:nvPr/>
            </p:nvSpPr>
            <p:spPr bwMode="auto">
              <a:xfrm>
                <a:off x="3920" y="2476"/>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743" name="Freeform 1222"/>
              <p:cNvSpPr>
                <a:spLocks/>
              </p:cNvSpPr>
              <p:nvPr/>
            </p:nvSpPr>
            <p:spPr bwMode="auto">
              <a:xfrm>
                <a:off x="3921" y="2475"/>
                <a:ext cx="7" cy="4"/>
              </a:xfrm>
              <a:custGeom>
                <a:avLst/>
                <a:gdLst>
                  <a:gd name="T0" fmla="*/ 6 w 7"/>
                  <a:gd name="T1" fmla="*/ 4 h 4"/>
                  <a:gd name="T2" fmla="*/ 7 w 7"/>
                  <a:gd name="T3" fmla="*/ 4 h 4"/>
                  <a:gd name="T4" fmla="*/ 1 w 7"/>
                  <a:gd name="T5" fmla="*/ 0 h 4"/>
                  <a:gd name="T6" fmla="*/ 0 w 7"/>
                  <a:gd name="T7" fmla="*/ 1 h 4"/>
                  <a:gd name="T8" fmla="*/ 6 w 7"/>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6" y="4"/>
                    </a:moveTo>
                    <a:lnTo>
                      <a:pt x="7" y="4"/>
                    </a:lnTo>
                    <a:lnTo>
                      <a:pt x="1" y="0"/>
                    </a:lnTo>
                    <a:lnTo>
                      <a:pt x="0" y="1"/>
                    </a:lnTo>
                    <a:lnTo>
                      <a:pt x="6" y="4"/>
                    </a:lnTo>
                    <a:close/>
                  </a:path>
                </a:pathLst>
              </a:custGeom>
              <a:solidFill>
                <a:srgbClr val="000000"/>
              </a:solidFill>
              <a:ln w="25400">
                <a:solidFill>
                  <a:schemeClr val="tx1"/>
                </a:solidFill>
                <a:round/>
                <a:headEnd/>
                <a:tailEnd/>
              </a:ln>
            </p:spPr>
            <p:txBody>
              <a:bodyPr/>
              <a:lstStyle/>
              <a:p>
                <a:endParaRPr lang="en-US"/>
              </a:p>
            </p:txBody>
          </p:sp>
          <p:sp>
            <p:nvSpPr>
              <p:cNvPr id="74744" name="Freeform 1223"/>
              <p:cNvSpPr>
                <a:spLocks/>
              </p:cNvSpPr>
              <p:nvPr/>
            </p:nvSpPr>
            <p:spPr bwMode="auto">
              <a:xfrm>
                <a:off x="3917" y="2481"/>
                <a:ext cx="9" cy="7"/>
              </a:xfrm>
              <a:custGeom>
                <a:avLst/>
                <a:gdLst>
                  <a:gd name="T0" fmla="*/ 9 w 9"/>
                  <a:gd name="T1" fmla="*/ 2 h 7"/>
                  <a:gd name="T2" fmla="*/ 3 w 9"/>
                  <a:gd name="T3" fmla="*/ 0 h 7"/>
                  <a:gd name="T4" fmla="*/ 0 w 9"/>
                  <a:gd name="T5" fmla="*/ 4 h 7"/>
                  <a:gd name="T6" fmla="*/ 6 w 9"/>
                  <a:gd name="T7" fmla="*/ 7 h 7"/>
                  <a:gd name="T8" fmla="*/ 9 w 9"/>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2"/>
                    </a:moveTo>
                    <a:lnTo>
                      <a:pt x="3" y="0"/>
                    </a:lnTo>
                    <a:lnTo>
                      <a:pt x="0" y="4"/>
                    </a:lnTo>
                    <a:lnTo>
                      <a:pt x="6" y="7"/>
                    </a:lnTo>
                    <a:lnTo>
                      <a:pt x="9" y="2"/>
                    </a:lnTo>
                    <a:close/>
                  </a:path>
                </a:pathLst>
              </a:custGeom>
              <a:solidFill>
                <a:srgbClr val="000000"/>
              </a:solidFill>
              <a:ln w="25400">
                <a:solidFill>
                  <a:schemeClr val="tx1"/>
                </a:solidFill>
                <a:round/>
                <a:headEnd/>
                <a:tailEnd/>
              </a:ln>
            </p:spPr>
            <p:txBody>
              <a:bodyPr/>
              <a:lstStyle/>
              <a:p>
                <a:endParaRPr lang="en-US"/>
              </a:p>
            </p:txBody>
          </p:sp>
          <p:sp>
            <p:nvSpPr>
              <p:cNvPr id="74745" name="Freeform 1224"/>
              <p:cNvSpPr>
                <a:spLocks/>
              </p:cNvSpPr>
              <p:nvPr/>
            </p:nvSpPr>
            <p:spPr bwMode="auto">
              <a:xfrm>
                <a:off x="3919" y="2480"/>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746" name="Freeform 1225"/>
              <p:cNvSpPr>
                <a:spLocks/>
              </p:cNvSpPr>
              <p:nvPr/>
            </p:nvSpPr>
            <p:spPr bwMode="auto">
              <a:xfrm>
                <a:off x="3915" y="2485"/>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747" name="Freeform 1226"/>
              <p:cNvSpPr>
                <a:spLocks/>
              </p:cNvSpPr>
              <p:nvPr/>
            </p:nvSpPr>
            <p:spPr bwMode="auto">
              <a:xfrm>
                <a:off x="3917" y="2485"/>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748" name="Freeform 1227"/>
              <p:cNvSpPr>
                <a:spLocks/>
              </p:cNvSpPr>
              <p:nvPr/>
            </p:nvSpPr>
            <p:spPr bwMode="auto">
              <a:xfrm>
                <a:off x="3912" y="2489"/>
                <a:ext cx="9" cy="7"/>
              </a:xfrm>
              <a:custGeom>
                <a:avLst/>
                <a:gdLst>
                  <a:gd name="T0" fmla="*/ 9 w 9"/>
                  <a:gd name="T1" fmla="*/ 3 h 7"/>
                  <a:gd name="T2" fmla="*/ 3 w 9"/>
                  <a:gd name="T3" fmla="*/ 0 h 7"/>
                  <a:gd name="T4" fmla="*/ 0 w 9"/>
                  <a:gd name="T5" fmla="*/ 5 h 7"/>
                  <a:gd name="T6" fmla="*/ 7 w 9"/>
                  <a:gd name="T7" fmla="*/ 7 h 7"/>
                  <a:gd name="T8" fmla="*/ 9 w 9"/>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3"/>
                    </a:moveTo>
                    <a:lnTo>
                      <a:pt x="3" y="0"/>
                    </a:lnTo>
                    <a:lnTo>
                      <a:pt x="0" y="5"/>
                    </a:lnTo>
                    <a:lnTo>
                      <a:pt x="7" y="7"/>
                    </a:lnTo>
                    <a:lnTo>
                      <a:pt x="9" y="3"/>
                    </a:lnTo>
                    <a:close/>
                  </a:path>
                </a:pathLst>
              </a:custGeom>
              <a:solidFill>
                <a:srgbClr val="000000"/>
              </a:solidFill>
              <a:ln w="25400">
                <a:solidFill>
                  <a:schemeClr val="tx1"/>
                </a:solidFill>
                <a:round/>
                <a:headEnd/>
                <a:tailEnd/>
              </a:ln>
            </p:spPr>
            <p:txBody>
              <a:bodyPr/>
              <a:lstStyle/>
              <a:p>
                <a:endParaRPr lang="en-US"/>
              </a:p>
            </p:txBody>
          </p:sp>
          <p:sp>
            <p:nvSpPr>
              <p:cNvPr id="74749" name="Freeform 1228"/>
              <p:cNvSpPr>
                <a:spLocks/>
              </p:cNvSpPr>
              <p:nvPr/>
            </p:nvSpPr>
            <p:spPr bwMode="auto">
              <a:xfrm>
                <a:off x="3914" y="2489"/>
                <a:ext cx="7" cy="3"/>
              </a:xfrm>
              <a:custGeom>
                <a:avLst/>
                <a:gdLst>
                  <a:gd name="T0" fmla="*/ 7 w 7"/>
                  <a:gd name="T1" fmla="*/ 3 h 3"/>
                  <a:gd name="T2" fmla="*/ 7 w 7"/>
                  <a:gd name="T3" fmla="*/ 3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750" name="Freeform 1229"/>
              <p:cNvSpPr>
                <a:spLocks/>
              </p:cNvSpPr>
              <p:nvPr/>
            </p:nvSpPr>
            <p:spPr bwMode="auto">
              <a:xfrm>
                <a:off x="3910" y="2494"/>
                <a:ext cx="9" cy="7"/>
              </a:xfrm>
              <a:custGeom>
                <a:avLst/>
                <a:gdLst>
                  <a:gd name="T0" fmla="*/ 9 w 9"/>
                  <a:gd name="T1" fmla="*/ 2 h 7"/>
                  <a:gd name="T2" fmla="*/ 2 w 9"/>
                  <a:gd name="T3" fmla="*/ 0 h 7"/>
                  <a:gd name="T4" fmla="*/ 0 w 9"/>
                  <a:gd name="T5" fmla="*/ 4 h 7"/>
                  <a:gd name="T6" fmla="*/ 6 w 9"/>
                  <a:gd name="T7" fmla="*/ 7 h 7"/>
                  <a:gd name="T8" fmla="*/ 9 w 9"/>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2"/>
                    </a:moveTo>
                    <a:lnTo>
                      <a:pt x="2" y="0"/>
                    </a:lnTo>
                    <a:lnTo>
                      <a:pt x="0" y="4"/>
                    </a:lnTo>
                    <a:lnTo>
                      <a:pt x="6" y="7"/>
                    </a:lnTo>
                    <a:lnTo>
                      <a:pt x="9" y="2"/>
                    </a:lnTo>
                    <a:close/>
                  </a:path>
                </a:pathLst>
              </a:custGeom>
              <a:solidFill>
                <a:srgbClr val="000000"/>
              </a:solidFill>
              <a:ln w="25400">
                <a:solidFill>
                  <a:schemeClr val="tx1"/>
                </a:solidFill>
                <a:round/>
                <a:headEnd/>
                <a:tailEnd/>
              </a:ln>
            </p:spPr>
            <p:txBody>
              <a:bodyPr/>
              <a:lstStyle/>
              <a:p>
                <a:endParaRPr lang="en-US"/>
              </a:p>
            </p:txBody>
          </p:sp>
          <p:sp>
            <p:nvSpPr>
              <p:cNvPr id="74751" name="Freeform 1230"/>
              <p:cNvSpPr>
                <a:spLocks/>
              </p:cNvSpPr>
              <p:nvPr/>
            </p:nvSpPr>
            <p:spPr bwMode="auto">
              <a:xfrm>
                <a:off x="3912" y="2494"/>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95232" name="Freeform 1231"/>
              <p:cNvSpPr>
                <a:spLocks/>
              </p:cNvSpPr>
              <p:nvPr/>
            </p:nvSpPr>
            <p:spPr bwMode="auto">
              <a:xfrm>
                <a:off x="3908" y="2498"/>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95233" name="Freeform 1232"/>
              <p:cNvSpPr>
                <a:spLocks/>
              </p:cNvSpPr>
              <p:nvPr/>
            </p:nvSpPr>
            <p:spPr bwMode="auto">
              <a:xfrm>
                <a:off x="3909" y="2498"/>
                <a:ext cx="7" cy="3"/>
              </a:xfrm>
              <a:custGeom>
                <a:avLst/>
                <a:gdLst>
                  <a:gd name="T0" fmla="*/ 7 w 7"/>
                  <a:gd name="T1" fmla="*/ 3 h 3"/>
                  <a:gd name="T2" fmla="*/ 7 w 7"/>
                  <a:gd name="T3" fmla="*/ 3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95234" name="Freeform 1233"/>
              <p:cNvSpPr>
                <a:spLocks/>
              </p:cNvSpPr>
              <p:nvPr/>
            </p:nvSpPr>
            <p:spPr bwMode="auto">
              <a:xfrm>
                <a:off x="3905" y="2502"/>
                <a:ext cx="9" cy="7"/>
              </a:xfrm>
              <a:custGeom>
                <a:avLst/>
                <a:gdLst>
                  <a:gd name="T0" fmla="*/ 9 w 9"/>
                  <a:gd name="T1" fmla="*/ 3 h 7"/>
                  <a:gd name="T2" fmla="*/ 3 w 9"/>
                  <a:gd name="T3" fmla="*/ 0 h 7"/>
                  <a:gd name="T4" fmla="*/ 0 w 9"/>
                  <a:gd name="T5" fmla="*/ 5 h 7"/>
                  <a:gd name="T6" fmla="*/ 6 w 9"/>
                  <a:gd name="T7" fmla="*/ 7 h 7"/>
                  <a:gd name="T8" fmla="*/ 9 w 9"/>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3"/>
                    </a:moveTo>
                    <a:lnTo>
                      <a:pt x="3" y="0"/>
                    </a:lnTo>
                    <a:lnTo>
                      <a:pt x="0" y="5"/>
                    </a:lnTo>
                    <a:lnTo>
                      <a:pt x="6" y="7"/>
                    </a:lnTo>
                    <a:lnTo>
                      <a:pt x="9" y="3"/>
                    </a:lnTo>
                    <a:close/>
                  </a:path>
                </a:pathLst>
              </a:custGeom>
              <a:solidFill>
                <a:srgbClr val="000000"/>
              </a:solidFill>
              <a:ln w="25400">
                <a:solidFill>
                  <a:schemeClr val="tx1"/>
                </a:solidFill>
                <a:round/>
                <a:headEnd/>
                <a:tailEnd/>
              </a:ln>
            </p:spPr>
            <p:txBody>
              <a:bodyPr/>
              <a:lstStyle/>
              <a:p>
                <a:endParaRPr lang="en-US"/>
              </a:p>
            </p:txBody>
          </p:sp>
          <p:sp>
            <p:nvSpPr>
              <p:cNvPr id="95235" name="Freeform 1234"/>
              <p:cNvSpPr>
                <a:spLocks/>
              </p:cNvSpPr>
              <p:nvPr/>
            </p:nvSpPr>
            <p:spPr bwMode="auto">
              <a:xfrm>
                <a:off x="3907" y="2502"/>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95236" name="Freeform 1235"/>
              <p:cNvSpPr>
                <a:spLocks/>
              </p:cNvSpPr>
              <p:nvPr/>
            </p:nvSpPr>
            <p:spPr bwMode="auto">
              <a:xfrm>
                <a:off x="3905" y="2507"/>
                <a:ext cx="6" cy="4"/>
              </a:xfrm>
              <a:custGeom>
                <a:avLst/>
                <a:gdLst>
                  <a:gd name="T0" fmla="*/ 6 w 6"/>
                  <a:gd name="T1" fmla="*/ 2 h 4"/>
                  <a:gd name="T2" fmla="*/ 0 w 6"/>
                  <a:gd name="T3" fmla="*/ 0 h 4"/>
                  <a:gd name="T4" fmla="*/ 0 w 6"/>
                  <a:gd name="T5" fmla="*/ 1 h 4"/>
                  <a:gd name="T6" fmla="*/ 6 w 6"/>
                  <a:gd name="T7" fmla="*/ 4 h 4"/>
                  <a:gd name="T8" fmla="*/ 6 w 6"/>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2"/>
                    </a:moveTo>
                    <a:lnTo>
                      <a:pt x="0" y="0"/>
                    </a:lnTo>
                    <a:lnTo>
                      <a:pt x="0" y="1"/>
                    </a:lnTo>
                    <a:lnTo>
                      <a:pt x="6" y="4"/>
                    </a:lnTo>
                    <a:lnTo>
                      <a:pt x="6" y="2"/>
                    </a:lnTo>
                    <a:close/>
                  </a:path>
                </a:pathLst>
              </a:custGeom>
              <a:solidFill>
                <a:srgbClr val="000000"/>
              </a:solidFill>
              <a:ln w="25400">
                <a:solidFill>
                  <a:schemeClr val="tx1"/>
                </a:solidFill>
                <a:round/>
                <a:headEnd/>
                <a:tailEnd/>
              </a:ln>
            </p:spPr>
            <p:txBody>
              <a:bodyPr/>
              <a:lstStyle/>
              <a:p>
                <a:endParaRPr lang="en-US"/>
              </a:p>
            </p:txBody>
          </p:sp>
          <p:sp>
            <p:nvSpPr>
              <p:cNvPr id="95237" name="Freeform 1236"/>
              <p:cNvSpPr>
                <a:spLocks/>
              </p:cNvSpPr>
              <p:nvPr/>
            </p:nvSpPr>
            <p:spPr bwMode="auto">
              <a:xfrm>
                <a:off x="3905" y="2507"/>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95238" name="Freeform 1237"/>
              <p:cNvSpPr>
                <a:spLocks/>
              </p:cNvSpPr>
              <p:nvPr/>
            </p:nvSpPr>
            <p:spPr bwMode="auto">
              <a:xfrm>
                <a:off x="3898" y="2517"/>
                <a:ext cx="9" cy="5"/>
              </a:xfrm>
              <a:custGeom>
                <a:avLst/>
                <a:gdLst>
                  <a:gd name="T0" fmla="*/ 9 w 9"/>
                  <a:gd name="T1" fmla="*/ 2 h 5"/>
                  <a:gd name="T2" fmla="*/ 2 w 9"/>
                  <a:gd name="T3" fmla="*/ 0 h 5"/>
                  <a:gd name="T4" fmla="*/ 0 w 9"/>
                  <a:gd name="T5" fmla="*/ 2 h 5"/>
                  <a:gd name="T6" fmla="*/ 7 w 9"/>
                  <a:gd name="T7" fmla="*/ 5 h 5"/>
                  <a:gd name="T8" fmla="*/ 9 w 9"/>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9" y="2"/>
                    </a:moveTo>
                    <a:lnTo>
                      <a:pt x="2" y="0"/>
                    </a:lnTo>
                    <a:lnTo>
                      <a:pt x="0" y="2"/>
                    </a:lnTo>
                    <a:lnTo>
                      <a:pt x="7" y="5"/>
                    </a:lnTo>
                    <a:lnTo>
                      <a:pt x="9" y="2"/>
                    </a:lnTo>
                    <a:close/>
                  </a:path>
                </a:pathLst>
              </a:custGeom>
              <a:solidFill>
                <a:srgbClr val="000000"/>
              </a:solidFill>
              <a:ln w="25400">
                <a:solidFill>
                  <a:schemeClr val="tx1"/>
                </a:solidFill>
                <a:round/>
                <a:headEnd/>
                <a:tailEnd/>
              </a:ln>
            </p:spPr>
            <p:txBody>
              <a:bodyPr/>
              <a:lstStyle/>
              <a:p>
                <a:endParaRPr lang="en-US"/>
              </a:p>
            </p:txBody>
          </p:sp>
          <p:sp>
            <p:nvSpPr>
              <p:cNvPr id="95239" name="Freeform 1238"/>
              <p:cNvSpPr>
                <a:spLocks/>
              </p:cNvSpPr>
              <p:nvPr/>
            </p:nvSpPr>
            <p:spPr bwMode="auto">
              <a:xfrm>
                <a:off x="3896" y="2519"/>
                <a:ext cx="8" cy="8"/>
              </a:xfrm>
              <a:custGeom>
                <a:avLst/>
                <a:gdLst>
                  <a:gd name="T0" fmla="*/ 8 w 8"/>
                  <a:gd name="T1" fmla="*/ 4 h 8"/>
                  <a:gd name="T2" fmla="*/ 2 w 8"/>
                  <a:gd name="T3" fmla="*/ 0 h 8"/>
                  <a:gd name="T4" fmla="*/ 0 w 8"/>
                  <a:gd name="T5" fmla="*/ 4 h 8"/>
                  <a:gd name="T6" fmla="*/ 6 w 8"/>
                  <a:gd name="T7" fmla="*/ 8 h 8"/>
                  <a:gd name="T8" fmla="*/ 8 w 8"/>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4"/>
                    </a:moveTo>
                    <a:lnTo>
                      <a:pt x="2" y="0"/>
                    </a:lnTo>
                    <a:lnTo>
                      <a:pt x="0" y="4"/>
                    </a:lnTo>
                    <a:lnTo>
                      <a:pt x="6" y="8"/>
                    </a:lnTo>
                    <a:lnTo>
                      <a:pt x="8" y="4"/>
                    </a:lnTo>
                    <a:close/>
                  </a:path>
                </a:pathLst>
              </a:custGeom>
              <a:solidFill>
                <a:srgbClr val="000000"/>
              </a:solidFill>
              <a:ln w="25400">
                <a:solidFill>
                  <a:schemeClr val="tx1"/>
                </a:solidFill>
                <a:round/>
                <a:headEnd/>
                <a:tailEnd/>
              </a:ln>
            </p:spPr>
            <p:txBody>
              <a:bodyPr/>
              <a:lstStyle/>
              <a:p>
                <a:endParaRPr lang="en-US"/>
              </a:p>
            </p:txBody>
          </p:sp>
          <p:sp>
            <p:nvSpPr>
              <p:cNvPr id="95240" name="Freeform 1239"/>
              <p:cNvSpPr>
                <a:spLocks/>
              </p:cNvSpPr>
              <p:nvPr/>
            </p:nvSpPr>
            <p:spPr bwMode="auto">
              <a:xfrm>
                <a:off x="3898" y="2519"/>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95241" name="Freeform 1240"/>
              <p:cNvSpPr>
                <a:spLocks/>
              </p:cNvSpPr>
              <p:nvPr/>
            </p:nvSpPr>
            <p:spPr bwMode="auto">
              <a:xfrm>
                <a:off x="3894" y="2524"/>
                <a:ext cx="8" cy="7"/>
              </a:xfrm>
              <a:custGeom>
                <a:avLst/>
                <a:gdLst>
                  <a:gd name="T0" fmla="*/ 8 w 8"/>
                  <a:gd name="T1" fmla="*/ 2 h 7"/>
                  <a:gd name="T2" fmla="*/ 2 w 8"/>
                  <a:gd name="T3" fmla="*/ 0 h 7"/>
                  <a:gd name="T4" fmla="*/ 0 w 8"/>
                  <a:gd name="T5" fmla="*/ 4 h 7"/>
                  <a:gd name="T6" fmla="*/ 6 w 8"/>
                  <a:gd name="T7" fmla="*/ 7 h 7"/>
                  <a:gd name="T8" fmla="*/ 8 w 8"/>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2"/>
                    </a:moveTo>
                    <a:lnTo>
                      <a:pt x="2" y="0"/>
                    </a:lnTo>
                    <a:lnTo>
                      <a:pt x="0" y="4"/>
                    </a:lnTo>
                    <a:lnTo>
                      <a:pt x="6" y="7"/>
                    </a:lnTo>
                    <a:lnTo>
                      <a:pt x="8" y="2"/>
                    </a:lnTo>
                    <a:close/>
                  </a:path>
                </a:pathLst>
              </a:custGeom>
              <a:solidFill>
                <a:srgbClr val="000000"/>
              </a:solidFill>
              <a:ln w="25400">
                <a:solidFill>
                  <a:schemeClr val="tx1"/>
                </a:solidFill>
                <a:round/>
                <a:headEnd/>
                <a:tailEnd/>
              </a:ln>
            </p:spPr>
            <p:txBody>
              <a:bodyPr/>
              <a:lstStyle/>
              <a:p>
                <a:endParaRPr lang="en-US"/>
              </a:p>
            </p:txBody>
          </p:sp>
          <p:sp>
            <p:nvSpPr>
              <p:cNvPr id="95242" name="Freeform 1241"/>
              <p:cNvSpPr>
                <a:spLocks/>
              </p:cNvSpPr>
              <p:nvPr/>
            </p:nvSpPr>
            <p:spPr bwMode="auto">
              <a:xfrm>
                <a:off x="3896" y="2523"/>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95243" name="Freeform 1242"/>
              <p:cNvSpPr>
                <a:spLocks/>
              </p:cNvSpPr>
              <p:nvPr/>
            </p:nvSpPr>
            <p:spPr bwMode="auto">
              <a:xfrm>
                <a:off x="3892" y="2528"/>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95244" name="Freeform 1243"/>
              <p:cNvSpPr>
                <a:spLocks/>
              </p:cNvSpPr>
              <p:nvPr/>
            </p:nvSpPr>
            <p:spPr bwMode="auto">
              <a:xfrm>
                <a:off x="3894" y="2528"/>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95245" name="Freeform 1244"/>
              <p:cNvSpPr>
                <a:spLocks/>
              </p:cNvSpPr>
              <p:nvPr/>
            </p:nvSpPr>
            <p:spPr bwMode="auto">
              <a:xfrm>
                <a:off x="3890" y="2532"/>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grpSp>
        <p:grpSp>
          <p:nvGrpSpPr>
            <p:cNvPr id="73742" name="Group 1446"/>
            <p:cNvGrpSpPr>
              <a:grpSpLocks/>
            </p:cNvGrpSpPr>
            <p:nvPr/>
          </p:nvGrpSpPr>
          <p:grpSpPr bwMode="auto">
            <a:xfrm>
              <a:off x="3757" y="2532"/>
              <a:ext cx="141" cy="328"/>
              <a:chOff x="3757" y="2532"/>
              <a:chExt cx="141" cy="328"/>
            </a:xfrm>
          </p:grpSpPr>
          <p:sp>
            <p:nvSpPr>
              <p:cNvPr id="74366" name="Freeform 1246"/>
              <p:cNvSpPr>
                <a:spLocks/>
              </p:cNvSpPr>
              <p:nvPr/>
            </p:nvSpPr>
            <p:spPr bwMode="auto">
              <a:xfrm>
                <a:off x="3891" y="2532"/>
                <a:ext cx="7" cy="3"/>
              </a:xfrm>
              <a:custGeom>
                <a:avLst/>
                <a:gdLst>
                  <a:gd name="T0" fmla="*/ 7 w 7"/>
                  <a:gd name="T1" fmla="*/ 3 h 3"/>
                  <a:gd name="T2" fmla="*/ 7 w 7"/>
                  <a:gd name="T3" fmla="*/ 2 h 3"/>
                  <a:gd name="T4" fmla="*/ 0 w 7"/>
                  <a:gd name="T5" fmla="*/ 0 h 3"/>
                  <a:gd name="T6" fmla="*/ 1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1" y="0"/>
                    </a:lnTo>
                    <a:lnTo>
                      <a:pt x="7" y="3"/>
                    </a:lnTo>
                    <a:close/>
                  </a:path>
                </a:pathLst>
              </a:custGeom>
              <a:solidFill>
                <a:srgbClr val="000000"/>
              </a:solidFill>
              <a:ln w="25400">
                <a:solidFill>
                  <a:schemeClr val="tx1"/>
                </a:solidFill>
                <a:round/>
                <a:headEnd/>
                <a:tailEnd/>
              </a:ln>
            </p:spPr>
            <p:txBody>
              <a:bodyPr/>
              <a:lstStyle/>
              <a:p>
                <a:endParaRPr lang="en-US"/>
              </a:p>
            </p:txBody>
          </p:sp>
          <p:sp>
            <p:nvSpPr>
              <p:cNvPr id="74367" name="Freeform 1247"/>
              <p:cNvSpPr>
                <a:spLocks/>
              </p:cNvSpPr>
              <p:nvPr/>
            </p:nvSpPr>
            <p:spPr bwMode="auto">
              <a:xfrm>
                <a:off x="3888" y="2536"/>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368" name="Freeform 1248"/>
              <p:cNvSpPr>
                <a:spLocks/>
              </p:cNvSpPr>
              <p:nvPr/>
            </p:nvSpPr>
            <p:spPr bwMode="auto">
              <a:xfrm>
                <a:off x="3890" y="2536"/>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69" name="Freeform 1249"/>
              <p:cNvSpPr>
                <a:spLocks/>
              </p:cNvSpPr>
              <p:nvPr/>
            </p:nvSpPr>
            <p:spPr bwMode="auto">
              <a:xfrm>
                <a:off x="3886" y="2540"/>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370" name="Freeform 1250"/>
              <p:cNvSpPr>
                <a:spLocks/>
              </p:cNvSpPr>
              <p:nvPr/>
            </p:nvSpPr>
            <p:spPr bwMode="auto">
              <a:xfrm>
                <a:off x="3887" y="2540"/>
                <a:ext cx="7" cy="3"/>
              </a:xfrm>
              <a:custGeom>
                <a:avLst/>
                <a:gdLst>
                  <a:gd name="T0" fmla="*/ 7 w 7"/>
                  <a:gd name="T1" fmla="*/ 2 h 3"/>
                  <a:gd name="T2" fmla="*/ 7 w 7"/>
                  <a:gd name="T3" fmla="*/ 3 h 3"/>
                  <a:gd name="T4" fmla="*/ 1 w 7"/>
                  <a:gd name="T5" fmla="*/ 0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1" y="0"/>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371" name="Freeform 1251"/>
              <p:cNvSpPr>
                <a:spLocks/>
              </p:cNvSpPr>
              <p:nvPr/>
            </p:nvSpPr>
            <p:spPr bwMode="auto">
              <a:xfrm>
                <a:off x="3884" y="2544"/>
                <a:ext cx="7" cy="7"/>
              </a:xfrm>
              <a:custGeom>
                <a:avLst/>
                <a:gdLst>
                  <a:gd name="T0" fmla="*/ 7 w 7"/>
                  <a:gd name="T1" fmla="*/ 3 h 7"/>
                  <a:gd name="T2" fmla="*/ 2 w 7"/>
                  <a:gd name="T3" fmla="*/ 0 h 7"/>
                  <a:gd name="T4" fmla="*/ 0 w 7"/>
                  <a:gd name="T5" fmla="*/ 4 h 7"/>
                  <a:gd name="T6" fmla="*/ 5 w 7"/>
                  <a:gd name="T7" fmla="*/ 7 h 7"/>
                  <a:gd name="T8" fmla="*/ 7 w 7"/>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3"/>
                    </a:moveTo>
                    <a:lnTo>
                      <a:pt x="2" y="0"/>
                    </a:lnTo>
                    <a:lnTo>
                      <a:pt x="0" y="4"/>
                    </a:lnTo>
                    <a:lnTo>
                      <a:pt x="5" y="7"/>
                    </a:lnTo>
                    <a:lnTo>
                      <a:pt x="7" y="3"/>
                    </a:lnTo>
                    <a:close/>
                  </a:path>
                </a:pathLst>
              </a:custGeom>
              <a:solidFill>
                <a:srgbClr val="000000"/>
              </a:solidFill>
              <a:ln w="25400">
                <a:solidFill>
                  <a:schemeClr val="tx1"/>
                </a:solidFill>
                <a:round/>
                <a:headEnd/>
                <a:tailEnd/>
              </a:ln>
            </p:spPr>
            <p:txBody>
              <a:bodyPr/>
              <a:lstStyle/>
              <a:p>
                <a:endParaRPr lang="en-US"/>
              </a:p>
            </p:txBody>
          </p:sp>
          <p:sp>
            <p:nvSpPr>
              <p:cNvPr id="74372" name="Freeform 1252"/>
              <p:cNvSpPr>
                <a:spLocks/>
              </p:cNvSpPr>
              <p:nvPr/>
            </p:nvSpPr>
            <p:spPr bwMode="auto">
              <a:xfrm>
                <a:off x="3885" y="2544"/>
                <a:ext cx="6" cy="3"/>
              </a:xfrm>
              <a:custGeom>
                <a:avLst/>
                <a:gdLst>
                  <a:gd name="T0" fmla="*/ 6 w 6"/>
                  <a:gd name="T1" fmla="*/ 3 h 3"/>
                  <a:gd name="T2" fmla="*/ 6 w 6"/>
                  <a:gd name="T3" fmla="*/ 2 h 3"/>
                  <a:gd name="T4" fmla="*/ 0 w 6"/>
                  <a:gd name="T5" fmla="*/ 0 h 3"/>
                  <a:gd name="T6" fmla="*/ 1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1"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73" name="Freeform 1253"/>
              <p:cNvSpPr>
                <a:spLocks/>
              </p:cNvSpPr>
              <p:nvPr/>
            </p:nvSpPr>
            <p:spPr bwMode="auto">
              <a:xfrm>
                <a:off x="3882" y="2548"/>
                <a:ext cx="7" cy="6"/>
              </a:xfrm>
              <a:custGeom>
                <a:avLst/>
                <a:gdLst>
                  <a:gd name="T0" fmla="*/ 7 w 7"/>
                  <a:gd name="T1" fmla="*/ 3 h 6"/>
                  <a:gd name="T2" fmla="*/ 2 w 7"/>
                  <a:gd name="T3" fmla="*/ 0 h 6"/>
                  <a:gd name="T4" fmla="*/ 0 w 7"/>
                  <a:gd name="T5" fmla="*/ 3 h 6"/>
                  <a:gd name="T6" fmla="*/ 6 w 7"/>
                  <a:gd name="T7" fmla="*/ 6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2" y="0"/>
                    </a:lnTo>
                    <a:lnTo>
                      <a:pt x="0" y="3"/>
                    </a:lnTo>
                    <a:lnTo>
                      <a:pt x="6" y="6"/>
                    </a:lnTo>
                    <a:lnTo>
                      <a:pt x="7" y="3"/>
                    </a:lnTo>
                    <a:close/>
                  </a:path>
                </a:pathLst>
              </a:custGeom>
              <a:solidFill>
                <a:srgbClr val="000000"/>
              </a:solidFill>
              <a:ln w="25400">
                <a:solidFill>
                  <a:schemeClr val="tx1"/>
                </a:solidFill>
                <a:round/>
                <a:headEnd/>
                <a:tailEnd/>
              </a:ln>
            </p:spPr>
            <p:txBody>
              <a:bodyPr/>
              <a:lstStyle/>
              <a:p>
                <a:endParaRPr lang="en-US"/>
              </a:p>
            </p:txBody>
          </p:sp>
          <p:sp>
            <p:nvSpPr>
              <p:cNvPr id="74374" name="Freeform 1254"/>
              <p:cNvSpPr>
                <a:spLocks/>
              </p:cNvSpPr>
              <p:nvPr/>
            </p:nvSpPr>
            <p:spPr bwMode="auto">
              <a:xfrm>
                <a:off x="3884" y="2548"/>
                <a:ext cx="5" cy="2"/>
              </a:xfrm>
              <a:custGeom>
                <a:avLst/>
                <a:gdLst>
                  <a:gd name="T0" fmla="*/ 5 w 5"/>
                  <a:gd name="T1" fmla="*/ 2 h 2"/>
                  <a:gd name="T2" fmla="*/ 5 w 5"/>
                  <a:gd name="T3" fmla="*/ 2 h 2"/>
                  <a:gd name="T4" fmla="*/ 0 w 5"/>
                  <a:gd name="T5" fmla="*/ 0 h 2"/>
                  <a:gd name="T6" fmla="*/ 0 w 5"/>
                  <a:gd name="T7" fmla="*/ 0 h 2"/>
                  <a:gd name="T8" fmla="*/ 5 w 5"/>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2"/>
                    </a:moveTo>
                    <a:lnTo>
                      <a:pt x="5" y="2"/>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375" name="Rectangle 1255"/>
              <p:cNvSpPr>
                <a:spLocks noChangeArrowheads="1"/>
              </p:cNvSpPr>
              <p:nvPr/>
            </p:nvSpPr>
            <p:spPr bwMode="auto">
              <a:xfrm>
                <a:off x="3878" y="2561"/>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376" name="Freeform 1256"/>
              <p:cNvSpPr>
                <a:spLocks/>
              </p:cNvSpPr>
              <p:nvPr/>
            </p:nvSpPr>
            <p:spPr bwMode="auto">
              <a:xfrm>
                <a:off x="3876" y="2560"/>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377" name="Freeform 1257"/>
              <p:cNvSpPr>
                <a:spLocks/>
              </p:cNvSpPr>
              <p:nvPr/>
            </p:nvSpPr>
            <p:spPr bwMode="auto">
              <a:xfrm>
                <a:off x="3878" y="2560"/>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78" name="Freeform 1258"/>
              <p:cNvSpPr>
                <a:spLocks/>
              </p:cNvSpPr>
              <p:nvPr/>
            </p:nvSpPr>
            <p:spPr bwMode="auto">
              <a:xfrm>
                <a:off x="3874" y="2564"/>
                <a:ext cx="8" cy="6"/>
              </a:xfrm>
              <a:custGeom>
                <a:avLst/>
                <a:gdLst>
                  <a:gd name="T0" fmla="*/ 8 w 8"/>
                  <a:gd name="T1" fmla="*/ 3 h 6"/>
                  <a:gd name="T2" fmla="*/ 2 w 8"/>
                  <a:gd name="T3" fmla="*/ 0 h 6"/>
                  <a:gd name="T4" fmla="*/ 0 w 8"/>
                  <a:gd name="T5" fmla="*/ 4 h 6"/>
                  <a:gd name="T6" fmla="*/ 6 w 8"/>
                  <a:gd name="T7" fmla="*/ 6 h 6"/>
                  <a:gd name="T8" fmla="*/ 8 w 8"/>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3"/>
                    </a:moveTo>
                    <a:lnTo>
                      <a:pt x="2" y="0"/>
                    </a:lnTo>
                    <a:lnTo>
                      <a:pt x="0" y="4"/>
                    </a:lnTo>
                    <a:lnTo>
                      <a:pt x="6" y="6"/>
                    </a:lnTo>
                    <a:lnTo>
                      <a:pt x="8" y="3"/>
                    </a:lnTo>
                    <a:close/>
                  </a:path>
                </a:pathLst>
              </a:custGeom>
              <a:solidFill>
                <a:srgbClr val="000000"/>
              </a:solidFill>
              <a:ln w="25400">
                <a:solidFill>
                  <a:schemeClr val="tx1"/>
                </a:solidFill>
                <a:round/>
                <a:headEnd/>
                <a:tailEnd/>
              </a:ln>
            </p:spPr>
            <p:txBody>
              <a:bodyPr/>
              <a:lstStyle/>
              <a:p>
                <a:endParaRPr lang="en-US"/>
              </a:p>
            </p:txBody>
          </p:sp>
          <p:sp>
            <p:nvSpPr>
              <p:cNvPr id="74379" name="Freeform 1259"/>
              <p:cNvSpPr>
                <a:spLocks/>
              </p:cNvSpPr>
              <p:nvPr/>
            </p:nvSpPr>
            <p:spPr bwMode="auto">
              <a:xfrm>
                <a:off x="3876" y="2564"/>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80" name="Freeform 1260"/>
              <p:cNvSpPr>
                <a:spLocks/>
              </p:cNvSpPr>
              <p:nvPr/>
            </p:nvSpPr>
            <p:spPr bwMode="auto">
              <a:xfrm>
                <a:off x="3872" y="2568"/>
                <a:ext cx="8" cy="6"/>
              </a:xfrm>
              <a:custGeom>
                <a:avLst/>
                <a:gdLst>
                  <a:gd name="T0" fmla="*/ 8 w 8"/>
                  <a:gd name="T1" fmla="*/ 2 h 6"/>
                  <a:gd name="T2" fmla="*/ 2 w 8"/>
                  <a:gd name="T3" fmla="*/ 0 h 6"/>
                  <a:gd name="T4" fmla="*/ 0 w 8"/>
                  <a:gd name="T5" fmla="*/ 4 h 6"/>
                  <a:gd name="T6" fmla="*/ 6 w 8"/>
                  <a:gd name="T7" fmla="*/ 6 h 6"/>
                  <a:gd name="T8" fmla="*/ 8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2"/>
                    </a:moveTo>
                    <a:lnTo>
                      <a:pt x="2" y="0"/>
                    </a:lnTo>
                    <a:lnTo>
                      <a:pt x="0" y="4"/>
                    </a:lnTo>
                    <a:lnTo>
                      <a:pt x="6" y="6"/>
                    </a:lnTo>
                    <a:lnTo>
                      <a:pt x="8" y="2"/>
                    </a:lnTo>
                    <a:close/>
                  </a:path>
                </a:pathLst>
              </a:custGeom>
              <a:solidFill>
                <a:srgbClr val="000000"/>
              </a:solidFill>
              <a:ln w="25400">
                <a:solidFill>
                  <a:schemeClr val="tx1"/>
                </a:solidFill>
                <a:round/>
                <a:headEnd/>
                <a:tailEnd/>
              </a:ln>
            </p:spPr>
            <p:txBody>
              <a:bodyPr/>
              <a:lstStyle/>
              <a:p>
                <a:endParaRPr lang="en-US"/>
              </a:p>
            </p:txBody>
          </p:sp>
          <p:sp>
            <p:nvSpPr>
              <p:cNvPr id="74381" name="Freeform 1261"/>
              <p:cNvSpPr>
                <a:spLocks/>
              </p:cNvSpPr>
              <p:nvPr/>
            </p:nvSpPr>
            <p:spPr bwMode="auto">
              <a:xfrm>
                <a:off x="3874" y="2567"/>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82" name="Freeform 1262"/>
              <p:cNvSpPr>
                <a:spLocks/>
              </p:cNvSpPr>
              <p:nvPr/>
            </p:nvSpPr>
            <p:spPr bwMode="auto">
              <a:xfrm>
                <a:off x="3870" y="2572"/>
                <a:ext cx="8" cy="6"/>
              </a:xfrm>
              <a:custGeom>
                <a:avLst/>
                <a:gdLst>
                  <a:gd name="T0" fmla="*/ 8 w 8"/>
                  <a:gd name="T1" fmla="*/ 2 h 6"/>
                  <a:gd name="T2" fmla="*/ 2 w 8"/>
                  <a:gd name="T3" fmla="*/ 0 h 6"/>
                  <a:gd name="T4" fmla="*/ 0 w 8"/>
                  <a:gd name="T5" fmla="*/ 4 h 6"/>
                  <a:gd name="T6" fmla="*/ 6 w 8"/>
                  <a:gd name="T7" fmla="*/ 6 h 6"/>
                  <a:gd name="T8" fmla="*/ 8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2"/>
                    </a:moveTo>
                    <a:lnTo>
                      <a:pt x="2" y="0"/>
                    </a:lnTo>
                    <a:lnTo>
                      <a:pt x="0" y="4"/>
                    </a:lnTo>
                    <a:lnTo>
                      <a:pt x="6" y="6"/>
                    </a:lnTo>
                    <a:lnTo>
                      <a:pt x="8" y="2"/>
                    </a:lnTo>
                    <a:close/>
                  </a:path>
                </a:pathLst>
              </a:custGeom>
              <a:solidFill>
                <a:srgbClr val="000000"/>
              </a:solidFill>
              <a:ln w="25400">
                <a:solidFill>
                  <a:schemeClr val="tx1"/>
                </a:solidFill>
                <a:round/>
                <a:headEnd/>
                <a:tailEnd/>
              </a:ln>
            </p:spPr>
            <p:txBody>
              <a:bodyPr/>
              <a:lstStyle/>
              <a:p>
                <a:endParaRPr lang="en-US"/>
              </a:p>
            </p:txBody>
          </p:sp>
          <p:sp>
            <p:nvSpPr>
              <p:cNvPr id="74383" name="Freeform 1263"/>
              <p:cNvSpPr>
                <a:spLocks/>
              </p:cNvSpPr>
              <p:nvPr/>
            </p:nvSpPr>
            <p:spPr bwMode="auto">
              <a:xfrm>
                <a:off x="3872" y="2571"/>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84" name="Freeform 1264"/>
              <p:cNvSpPr>
                <a:spLocks/>
              </p:cNvSpPr>
              <p:nvPr/>
            </p:nvSpPr>
            <p:spPr bwMode="auto">
              <a:xfrm>
                <a:off x="3868" y="2575"/>
                <a:ext cx="8" cy="6"/>
              </a:xfrm>
              <a:custGeom>
                <a:avLst/>
                <a:gdLst>
                  <a:gd name="T0" fmla="*/ 8 w 8"/>
                  <a:gd name="T1" fmla="*/ 3 h 6"/>
                  <a:gd name="T2" fmla="*/ 2 w 8"/>
                  <a:gd name="T3" fmla="*/ 0 h 6"/>
                  <a:gd name="T4" fmla="*/ 0 w 8"/>
                  <a:gd name="T5" fmla="*/ 4 h 6"/>
                  <a:gd name="T6" fmla="*/ 6 w 8"/>
                  <a:gd name="T7" fmla="*/ 6 h 6"/>
                  <a:gd name="T8" fmla="*/ 8 w 8"/>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3"/>
                    </a:moveTo>
                    <a:lnTo>
                      <a:pt x="2" y="0"/>
                    </a:lnTo>
                    <a:lnTo>
                      <a:pt x="0" y="4"/>
                    </a:lnTo>
                    <a:lnTo>
                      <a:pt x="6" y="6"/>
                    </a:lnTo>
                    <a:lnTo>
                      <a:pt x="8" y="3"/>
                    </a:lnTo>
                    <a:close/>
                  </a:path>
                </a:pathLst>
              </a:custGeom>
              <a:solidFill>
                <a:srgbClr val="000000"/>
              </a:solidFill>
              <a:ln w="25400">
                <a:solidFill>
                  <a:schemeClr val="tx1"/>
                </a:solidFill>
                <a:round/>
                <a:headEnd/>
                <a:tailEnd/>
              </a:ln>
            </p:spPr>
            <p:txBody>
              <a:bodyPr/>
              <a:lstStyle/>
              <a:p>
                <a:endParaRPr lang="en-US"/>
              </a:p>
            </p:txBody>
          </p:sp>
          <p:sp>
            <p:nvSpPr>
              <p:cNvPr id="74385" name="Freeform 1265"/>
              <p:cNvSpPr>
                <a:spLocks/>
              </p:cNvSpPr>
              <p:nvPr/>
            </p:nvSpPr>
            <p:spPr bwMode="auto">
              <a:xfrm>
                <a:off x="3870" y="2575"/>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86" name="Freeform 1266"/>
              <p:cNvSpPr>
                <a:spLocks/>
              </p:cNvSpPr>
              <p:nvPr/>
            </p:nvSpPr>
            <p:spPr bwMode="auto">
              <a:xfrm>
                <a:off x="3867" y="2579"/>
                <a:ext cx="7" cy="6"/>
              </a:xfrm>
              <a:custGeom>
                <a:avLst/>
                <a:gdLst>
                  <a:gd name="T0" fmla="*/ 7 w 7"/>
                  <a:gd name="T1" fmla="*/ 2 h 6"/>
                  <a:gd name="T2" fmla="*/ 1 w 7"/>
                  <a:gd name="T3" fmla="*/ 0 h 6"/>
                  <a:gd name="T4" fmla="*/ 0 w 7"/>
                  <a:gd name="T5" fmla="*/ 4 h 6"/>
                  <a:gd name="T6" fmla="*/ 6 w 7"/>
                  <a:gd name="T7" fmla="*/ 6 h 6"/>
                  <a:gd name="T8" fmla="*/ 7 w 7"/>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2"/>
                    </a:moveTo>
                    <a:lnTo>
                      <a:pt x="1" y="0"/>
                    </a:lnTo>
                    <a:lnTo>
                      <a:pt x="0" y="4"/>
                    </a:lnTo>
                    <a:lnTo>
                      <a:pt x="6" y="6"/>
                    </a:lnTo>
                    <a:lnTo>
                      <a:pt x="7" y="2"/>
                    </a:lnTo>
                    <a:close/>
                  </a:path>
                </a:pathLst>
              </a:custGeom>
              <a:solidFill>
                <a:srgbClr val="000000"/>
              </a:solidFill>
              <a:ln w="25400">
                <a:solidFill>
                  <a:schemeClr val="tx1"/>
                </a:solidFill>
                <a:round/>
                <a:headEnd/>
                <a:tailEnd/>
              </a:ln>
            </p:spPr>
            <p:txBody>
              <a:bodyPr/>
              <a:lstStyle/>
              <a:p>
                <a:endParaRPr lang="en-US"/>
              </a:p>
            </p:txBody>
          </p:sp>
          <p:sp>
            <p:nvSpPr>
              <p:cNvPr id="74387" name="Freeform 1267"/>
              <p:cNvSpPr>
                <a:spLocks/>
              </p:cNvSpPr>
              <p:nvPr/>
            </p:nvSpPr>
            <p:spPr bwMode="auto">
              <a:xfrm>
                <a:off x="3868" y="2579"/>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88" name="Freeform 1268"/>
              <p:cNvSpPr>
                <a:spLocks/>
              </p:cNvSpPr>
              <p:nvPr/>
            </p:nvSpPr>
            <p:spPr bwMode="auto">
              <a:xfrm>
                <a:off x="3865" y="2583"/>
                <a:ext cx="8" cy="6"/>
              </a:xfrm>
              <a:custGeom>
                <a:avLst/>
                <a:gdLst>
                  <a:gd name="T0" fmla="*/ 8 w 8"/>
                  <a:gd name="T1" fmla="*/ 2 h 6"/>
                  <a:gd name="T2" fmla="*/ 2 w 8"/>
                  <a:gd name="T3" fmla="*/ 0 h 6"/>
                  <a:gd name="T4" fmla="*/ 0 w 8"/>
                  <a:gd name="T5" fmla="*/ 4 h 6"/>
                  <a:gd name="T6" fmla="*/ 6 w 8"/>
                  <a:gd name="T7" fmla="*/ 6 h 6"/>
                  <a:gd name="T8" fmla="*/ 8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2"/>
                    </a:moveTo>
                    <a:lnTo>
                      <a:pt x="2" y="0"/>
                    </a:lnTo>
                    <a:lnTo>
                      <a:pt x="0" y="4"/>
                    </a:lnTo>
                    <a:lnTo>
                      <a:pt x="6" y="6"/>
                    </a:lnTo>
                    <a:lnTo>
                      <a:pt x="8" y="2"/>
                    </a:lnTo>
                    <a:close/>
                  </a:path>
                </a:pathLst>
              </a:custGeom>
              <a:solidFill>
                <a:srgbClr val="000000"/>
              </a:solidFill>
              <a:ln w="25400">
                <a:solidFill>
                  <a:schemeClr val="tx1"/>
                </a:solidFill>
                <a:round/>
                <a:headEnd/>
                <a:tailEnd/>
              </a:ln>
            </p:spPr>
            <p:txBody>
              <a:bodyPr/>
              <a:lstStyle/>
              <a:p>
                <a:endParaRPr lang="en-US"/>
              </a:p>
            </p:txBody>
          </p:sp>
          <p:sp>
            <p:nvSpPr>
              <p:cNvPr id="74389" name="Freeform 1269"/>
              <p:cNvSpPr>
                <a:spLocks/>
              </p:cNvSpPr>
              <p:nvPr/>
            </p:nvSpPr>
            <p:spPr bwMode="auto">
              <a:xfrm>
                <a:off x="3867" y="2582"/>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90" name="Freeform 1270"/>
              <p:cNvSpPr>
                <a:spLocks/>
              </p:cNvSpPr>
              <p:nvPr/>
            </p:nvSpPr>
            <p:spPr bwMode="auto">
              <a:xfrm>
                <a:off x="3863" y="2587"/>
                <a:ext cx="8" cy="6"/>
              </a:xfrm>
              <a:custGeom>
                <a:avLst/>
                <a:gdLst>
                  <a:gd name="T0" fmla="*/ 8 w 8"/>
                  <a:gd name="T1" fmla="*/ 2 h 6"/>
                  <a:gd name="T2" fmla="*/ 2 w 8"/>
                  <a:gd name="T3" fmla="*/ 0 h 6"/>
                  <a:gd name="T4" fmla="*/ 0 w 8"/>
                  <a:gd name="T5" fmla="*/ 4 h 6"/>
                  <a:gd name="T6" fmla="*/ 6 w 8"/>
                  <a:gd name="T7" fmla="*/ 6 h 6"/>
                  <a:gd name="T8" fmla="*/ 8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2"/>
                    </a:moveTo>
                    <a:lnTo>
                      <a:pt x="2" y="0"/>
                    </a:lnTo>
                    <a:lnTo>
                      <a:pt x="0" y="4"/>
                    </a:lnTo>
                    <a:lnTo>
                      <a:pt x="6" y="6"/>
                    </a:lnTo>
                    <a:lnTo>
                      <a:pt x="8" y="2"/>
                    </a:lnTo>
                    <a:close/>
                  </a:path>
                </a:pathLst>
              </a:custGeom>
              <a:solidFill>
                <a:srgbClr val="000000"/>
              </a:solidFill>
              <a:ln w="25400">
                <a:solidFill>
                  <a:schemeClr val="tx1"/>
                </a:solidFill>
                <a:round/>
                <a:headEnd/>
                <a:tailEnd/>
              </a:ln>
            </p:spPr>
            <p:txBody>
              <a:bodyPr/>
              <a:lstStyle/>
              <a:p>
                <a:endParaRPr lang="en-US"/>
              </a:p>
            </p:txBody>
          </p:sp>
          <p:sp>
            <p:nvSpPr>
              <p:cNvPr id="74391" name="Freeform 1271"/>
              <p:cNvSpPr>
                <a:spLocks/>
              </p:cNvSpPr>
              <p:nvPr/>
            </p:nvSpPr>
            <p:spPr bwMode="auto">
              <a:xfrm>
                <a:off x="3865" y="2586"/>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392" name="Freeform 1272"/>
              <p:cNvSpPr>
                <a:spLocks/>
              </p:cNvSpPr>
              <p:nvPr/>
            </p:nvSpPr>
            <p:spPr bwMode="auto">
              <a:xfrm>
                <a:off x="3862" y="2591"/>
                <a:ext cx="7" cy="5"/>
              </a:xfrm>
              <a:custGeom>
                <a:avLst/>
                <a:gdLst>
                  <a:gd name="T0" fmla="*/ 7 w 7"/>
                  <a:gd name="T1" fmla="*/ 1 h 5"/>
                  <a:gd name="T2" fmla="*/ 1 w 7"/>
                  <a:gd name="T3" fmla="*/ 0 h 5"/>
                  <a:gd name="T4" fmla="*/ 0 w 7"/>
                  <a:gd name="T5" fmla="*/ 3 h 5"/>
                  <a:gd name="T6" fmla="*/ 5 w 7"/>
                  <a:gd name="T7" fmla="*/ 5 h 5"/>
                  <a:gd name="T8" fmla="*/ 7 w 7"/>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1"/>
                    </a:moveTo>
                    <a:lnTo>
                      <a:pt x="1" y="0"/>
                    </a:lnTo>
                    <a:lnTo>
                      <a:pt x="0" y="3"/>
                    </a:lnTo>
                    <a:lnTo>
                      <a:pt x="5" y="5"/>
                    </a:lnTo>
                    <a:lnTo>
                      <a:pt x="7" y="1"/>
                    </a:lnTo>
                    <a:close/>
                  </a:path>
                </a:pathLst>
              </a:custGeom>
              <a:solidFill>
                <a:srgbClr val="000000"/>
              </a:solidFill>
              <a:ln w="25400">
                <a:solidFill>
                  <a:schemeClr val="tx1"/>
                </a:solidFill>
                <a:round/>
                <a:headEnd/>
                <a:tailEnd/>
              </a:ln>
            </p:spPr>
            <p:txBody>
              <a:bodyPr/>
              <a:lstStyle/>
              <a:p>
                <a:endParaRPr lang="en-US"/>
              </a:p>
            </p:txBody>
          </p:sp>
          <p:sp>
            <p:nvSpPr>
              <p:cNvPr id="74393" name="Freeform 1273"/>
              <p:cNvSpPr>
                <a:spLocks/>
              </p:cNvSpPr>
              <p:nvPr/>
            </p:nvSpPr>
            <p:spPr bwMode="auto">
              <a:xfrm>
                <a:off x="3863" y="2590"/>
                <a:ext cx="6" cy="2"/>
              </a:xfrm>
              <a:custGeom>
                <a:avLst/>
                <a:gdLst>
                  <a:gd name="T0" fmla="*/ 6 w 6"/>
                  <a:gd name="T1" fmla="*/ 2 h 2"/>
                  <a:gd name="T2" fmla="*/ 6 w 6"/>
                  <a:gd name="T3" fmla="*/ 2 h 2"/>
                  <a:gd name="T4" fmla="*/ 0 w 6"/>
                  <a:gd name="T5" fmla="*/ 0 h 2"/>
                  <a:gd name="T6" fmla="*/ 0 w 6"/>
                  <a:gd name="T7" fmla="*/ 1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0" y="1"/>
                    </a:lnTo>
                    <a:lnTo>
                      <a:pt x="6" y="2"/>
                    </a:lnTo>
                    <a:close/>
                  </a:path>
                </a:pathLst>
              </a:custGeom>
              <a:solidFill>
                <a:srgbClr val="000000"/>
              </a:solidFill>
              <a:ln w="25400">
                <a:solidFill>
                  <a:schemeClr val="tx1"/>
                </a:solidFill>
                <a:round/>
                <a:headEnd/>
                <a:tailEnd/>
              </a:ln>
            </p:spPr>
            <p:txBody>
              <a:bodyPr/>
              <a:lstStyle/>
              <a:p>
                <a:endParaRPr lang="en-US"/>
              </a:p>
            </p:txBody>
          </p:sp>
          <p:sp>
            <p:nvSpPr>
              <p:cNvPr id="74394" name="Freeform 1274"/>
              <p:cNvSpPr>
                <a:spLocks/>
              </p:cNvSpPr>
              <p:nvPr/>
            </p:nvSpPr>
            <p:spPr bwMode="auto">
              <a:xfrm>
                <a:off x="3856" y="2603"/>
                <a:ext cx="7" cy="4"/>
              </a:xfrm>
              <a:custGeom>
                <a:avLst/>
                <a:gdLst>
                  <a:gd name="T0" fmla="*/ 7 w 7"/>
                  <a:gd name="T1" fmla="*/ 1 h 4"/>
                  <a:gd name="T2" fmla="*/ 1 w 7"/>
                  <a:gd name="T3" fmla="*/ 0 h 4"/>
                  <a:gd name="T4" fmla="*/ 0 w 7"/>
                  <a:gd name="T5" fmla="*/ 2 h 4"/>
                  <a:gd name="T6" fmla="*/ 6 w 7"/>
                  <a:gd name="T7" fmla="*/ 4 h 4"/>
                  <a:gd name="T8" fmla="*/ 7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1"/>
                    </a:moveTo>
                    <a:lnTo>
                      <a:pt x="1" y="0"/>
                    </a:lnTo>
                    <a:lnTo>
                      <a:pt x="0" y="2"/>
                    </a:lnTo>
                    <a:lnTo>
                      <a:pt x="6" y="4"/>
                    </a:lnTo>
                    <a:lnTo>
                      <a:pt x="7" y="1"/>
                    </a:lnTo>
                    <a:close/>
                  </a:path>
                </a:pathLst>
              </a:custGeom>
              <a:solidFill>
                <a:srgbClr val="000000"/>
              </a:solidFill>
              <a:ln w="25400">
                <a:solidFill>
                  <a:schemeClr val="tx1"/>
                </a:solidFill>
                <a:round/>
                <a:headEnd/>
                <a:tailEnd/>
              </a:ln>
            </p:spPr>
            <p:txBody>
              <a:bodyPr/>
              <a:lstStyle/>
              <a:p>
                <a:endParaRPr lang="en-US"/>
              </a:p>
            </p:txBody>
          </p:sp>
          <p:sp>
            <p:nvSpPr>
              <p:cNvPr id="74395" name="Freeform 1275"/>
              <p:cNvSpPr>
                <a:spLocks/>
              </p:cNvSpPr>
              <p:nvPr/>
            </p:nvSpPr>
            <p:spPr bwMode="auto">
              <a:xfrm>
                <a:off x="3855" y="2605"/>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396" name="Freeform 1276"/>
              <p:cNvSpPr>
                <a:spLocks/>
              </p:cNvSpPr>
              <p:nvPr/>
            </p:nvSpPr>
            <p:spPr bwMode="auto">
              <a:xfrm>
                <a:off x="3856" y="2605"/>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97" name="Freeform 1277"/>
              <p:cNvSpPr>
                <a:spLocks/>
              </p:cNvSpPr>
              <p:nvPr/>
            </p:nvSpPr>
            <p:spPr bwMode="auto">
              <a:xfrm>
                <a:off x="3853" y="2608"/>
                <a:ext cx="8" cy="6"/>
              </a:xfrm>
              <a:custGeom>
                <a:avLst/>
                <a:gdLst>
                  <a:gd name="T0" fmla="*/ 8 w 8"/>
                  <a:gd name="T1" fmla="*/ 3 h 6"/>
                  <a:gd name="T2" fmla="*/ 2 w 8"/>
                  <a:gd name="T3" fmla="*/ 0 h 6"/>
                  <a:gd name="T4" fmla="*/ 0 w 8"/>
                  <a:gd name="T5" fmla="*/ 3 h 6"/>
                  <a:gd name="T6" fmla="*/ 6 w 8"/>
                  <a:gd name="T7" fmla="*/ 6 h 6"/>
                  <a:gd name="T8" fmla="*/ 8 w 8"/>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3"/>
                    </a:moveTo>
                    <a:lnTo>
                      <a:pt x="2" y="0"/>
                    </a:lnTo>
                    <a:lnTo>
                      <a:pt x="0" y="3"/>
                    </a:lnTo>
                    <a:lnTo>
                      <a:pt x="6" y="6"/>
                    </a:lnTo>
                    <a:lnTo>
                      <a:pt x="8" y="3"/>
                    </a:lnTo>
                    <a:close/>
                  </a:path>
                </a:pathLst>
              </a:custGeom>
              <a:solidFill>
                <a:srgbClr val="000000"/>
              </a:solidFill>
              <a:ln w="25400">
                <a:solidFill>
                  <a:schemeClr val="tx1"/>
                </a:solidFill>
                <a:round/>
                <a:headEnd/>
                <a:tailEnd/>
              </a:ln>
            </p:spPr>
            <p:txBody>
              <a:bodyPr/>
              <a:lstStyle/>
              <a:p>
                <a:endParaRPr lang="en-US"/>
              </a:p>
            </p:txBody>
          </p:sp>
          <p:sp>
            <p:nvSpPr>
              <p:cNvPr id="74398" name="Freeform 1278"/>
              <p:cNvSpPr>
                <a:spLocks/>
              </p:cNvSpPr>
              <p:nvPr/>
            </p:nvSpPr>
            <p:spPr bwMode="auto">
              <a:xfrm>
                <a:off x="3855" y="2608"/>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399" name="Freeform 1279"/>
              <p:cNvSpPr>
                <a:spLocks/>
              </p:cNvSpPr>
              <p:nvPr/>
            </p:nvSpPr>
            <p:spPr bwMode="auto">
              <a:xfrm>
                <a:off x="3852" y="2612"/>
                <a:ext cx="7" cy="5"/>
              </a:xfrm>
              <a:custGeom>
                <a:avLst/>
                <a:gdLst>
                  <a:gd name="T0" fmla="*/ 7 w 7"/>
                  <a:gd name="T1" fmla="*/ 2 h 5"/>
                  <a:gd name="T2" fmla="*/ 1 w 7"/>
                  <a:gd name="T3" fmla="*/ 0 h 5"/>
                  <a:gd name="T4" fmla="*/ 0 w 7"/>
                  <a:gd name="T5" fmla="*/ 3 h 5"/>
                  <a:gd name="T6" fmla="*/ 5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5"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00" name="Freeform 1280"/>
              <p:cNvSpPr>
                <a:spLocks/>
              </p:cNvSpPr>
              <p:nvPr/>
            </p:nvSpPr>
            <p:spPr bwMode="auto">
              <a:xfrm>
                <a:off x="3853" y="2611"/>
                <a:ext cx="6" cy="3"/>
              </a:xfrm>
              <a:custGeom>
                <a:avLst/>
                <a:gdLst>
                  <a:gd name="T0" fmla="*/ 6 w 6"/>
                  <a:gd name="T1" fmla="*/ 3 h 3"/>
                  <a:gd name="T2" fmla="*/ 6 w 6"/>
                  <a:gd name="T3" fmla="*/ 3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401" name="Freeform 1281"/>
              <p:cNvSpPr>
                <a:spLocks/>
              </p:cNvSpPr>
              <p:nvPr/>
            </p:nvSpPr>
            <p:spPr bwMode="auto">
              <a:xfrm>
                <a:off x="3850" y="2615"/>
                <a:ext cx="7" cy="6"/>
              </a:xfrm>
              <a:custGeom>
                <a:avLst/>
                <a:gdLst>
                  <a:gd name="T0" fmla="*/ 7 w 7"/>
                  <a:gd name="T1" fmla="*/ 2 h 6"/>
                  <a:gd name="T2" fmla="*/ 2 w 7"/>
                  <a:gd name="T3" fmla="*/ 0 h 6"/>
                  <a:gd name="T4" fmla="*/ 0 w 7"/>
                  <a:gd name="T5" fmla="*/ 4 h 6"/>
                  <a:gd name="T6" fmla="*/ 6 w 7"/>
                  <a:gd name="T7" fmla="*/ 6 h 6"/>
                  <a:gd name="T8" fmla="*/ 7 w 7"/>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2"/>
                    </a:moveTo>
                    <a:lnTo>
                      <a:pt x="2" y="0"/>
                    </a:lnTo>
                    <a:lnTo>
                      <a:pt x="0" y="4"/>
                    </a:lnTo>
                    <a:lnTo>
                      <a:pt x="6" y="6"/>
                    </a:lnTo>
                    <a:lnTo>
                      <a:pt x="7" y="2"/>
                    </a:lnTo>
                    <a:close/>
                  </a:path>
                </a:pathLst>
              </a:custGeom>
              <a:solidFill>
                <a:srgbClr val="000000"/>
              </a:solidFill>
              <a:ln w="25400">
                <a:solidFill>
                  <a:schemeClr val="tx1"/>
                </a:solidFill>
                <a:round/>
                <a:headEnd/>
                <a:tailEnd/>
              </a:ln>
            </p:spPr>
            <p:txBody>
              <a:bodyPr/>
              <a:lstStyle/>
              <a:p>
                <a:endParaRPr lang="en-US"/>
              </a:p>
            </p:txBody>
          </p:sp>
          <p:sp>
            <p:nvSpPr>
              <p:cNvPr id="74402" name="Freeform 1282"/>
              <p:cNvSpPr>
                <a:spLocks/>
              </p:cNvSpPr>
              <p:nvPr/>
            </p:nvSpPr>
            <p:spPr bwMode="auto">
              <a:xfrm>
                <a:off x="3852" y="2615"/>
                <a:ext cx="5" cy="2"/>
              </a:xfrm>
              <a:custGeom>
                <a:avLst/>
                <a:gdLst>
                  <a:gd name="T0" fmla="*/ 5 w 5"/>
                  <a:gd name="T1" fmla="*/ 2 h 2"/>
                  <a:gd name="T2" fmla="*/ 5 w 5"/>
                  <a:gd name="T3" fmla="*/ 2 h 2"/>
                  <a:gd name="T4" fmla="*/ 0 w 5"/>
                  <a:gd name="T5" fmla="*/ 0 h 2"/>
                  <a:gd name="T6" fmla="*/ 0 w 5"/>
                  <a:gd name="T7" fmla="*/ 0 h 2"/>
                  <a:gd name="T8" fmla="*/ 5 w 5"/>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2"/>
                    </a:moveTo>
                    <a:lnTo>
                      <a:pt x="5" y="2"/>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403" name="Freeform 1283"/>
              <p:cNvSpPr>
                <a:spLocks/>
              </p:cNvSpPr>
              <p:nvPr/>
            </p:nvSpPr>
            <p:spPr bwMode="auto">
              <a:xfrm>
                <a:off x="3848" y="2618"/>
                <a:ext cx="8" cy="7"/>
              </a:xfrm>
              <a:custGeom>
                <a:avLst/>
                <a:gdLst>
                  <a:gd name="T0" fmla="*/ 8 w 8"/>
                  <a:gd name="T1" fmla="*/ 3 h 7"/>
                  <a:gd name="T2" fmla="*/ 2 w 8"/>
                  <a:gd name="T3" fmla="*/ 0 h 7"/>
                  <a:gd name="T4" fmla="*/ 0 w 8"/>
                  <a:gd name="T5" fmla="*/ 4 h 7"/>
                  <a:gd name="T6" fmla="*/ 6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2" y="0"/>
                    </a:lnTo>
                    <a:lnTo>
                      <a:pt x="0" y="4"/>
                    </a:lnTo>
                    <a:lnTo>
                      <a:pt x="6" y="7"/>
                    </a:lnTo>
                    <a:lnTo>
                      <a:pt x="8" y="3"/>
                    </a:lnTo>
                    <a:close/>
                  </a:path>
                </a:pathLst>
              </a:custGeom>
              <a:solidFill>
                <a:srgbClr val="000000"/>
              </a:solidFill>
              <a:ln w="25400">
                <a:solidFill>
                  <a:schemeClr val="tx1"/>
                </a:solidFill>
                <a:round/>
                <a:headEnd/>
                <a:tailEnd/>
              </a:ln>
            </p:spPr>
            <p:txBody>
              <a:bodyPr/>
              <a:lstStyle/>
              <a:p>
                <a:endParaRPr lang="en-US"/>
              </a:p>
            </p:txBody>
          </p:sp>
          <p:sp>
            <p:nvSpPr>
              <p:cNvPr id="74404" name="Freeform 1284"/>
              <p:cNvSpPr>
                <a:spLocks/>
              </p:cNvSpPr>
              <p:nvPr/>
            </p:nvSpPr>
            <p:spPr bwMode="auto">
              <a:xfrm>
                <a:off x="3850" y="2618"/>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05" name="Freeform 1285"/>
              <p:cNvSpPr>
                <a:spLocks/>
              </p:cNvSpPr>
              <p:nvPr/>
            </p:nvSpPr>
            <p:spPr bwMode="auto">
              <a:xfrm>
                <a:off x="3847" y="2622"/>
                <a:ext cx="7" cy="5"/>
              </a:xfrm>
              <a:custGeom>
                <a:avLst/>
                <a:gdLst>
                  <a:gd name="T0" fmla="*/ 7 w 7"/>
                  <a:gd name="T1" fmla="*/ 2 h 5"/>
                  <a:gd name="T2" fmla="*/ 1 w 7"/>
                  <a:gd name="T3" fmla="*/ 0 h 5"/>
                  <a:gd name="T4" fmla="*/ 0 w 7"/>
                  <a:gd name="T5" fmla="*/ 4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4"/>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06" name="Freeform 1286"/>
              <p:cNvSpPr>
                <a:spLocks/>
              </p:cNvSpPr>
              <p:nvPr/>
            </p:nvSpPr>
            <p:spPr bwMode="auto">
              <a:xfrm>
                <a:off x="3848" y="2622"/>
                <a:ext cx="6" cy="3"/>
              </a:xfrm>
              <a:custGeom>
                <a:avLst/>
                <a:gdLst>
                  <a:gd name="T0" fmla="*/ 6 w 6"/>
                  <a:gd name="T1" fmla="*/ 3 h 3"/>
                  <a:gd name="T2" fmla="*/ 6 w 6"/>
                  <a:gd name="T3" fmla="*/ 2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07" name="Freeform 1287"/>
              <p:cNvSpPr>
                <a:spLocks/>
              </p:cNvSpPr>
              <p:nvPr/>
            </p:nvSpPr>
            <p:spPr bwMode="auto">
              <a:xfrm>
                <a:off x="3845" y="2626"/>
                <a:ext cx="8" cy="5"/>
              </a:xfrm>
              <a:custGeom>
                <a:avLst/>
                <a:gdLst>
                  <a:gd name="T0" fmla="*/ 8 w 8"/>
                  <a:gd name="T1" fmla="*/ 1 h 5"/>
                  <a:gd name="T2" fmla="*/ 2 w 8"/>
                  <a:gd name="T3" fmla="*/ 0 h 5"/>
                  <a:gd name="T4" fmla="*/ 0 w 8"/>
                  <a:gd name="T5" fmla="*/ 3 h 5"/>
                  <a:gd name="T6" fmla="*/ 6 w 8"/>
                  <a:gd name="T7" fmla="*/ 5 h 5"/>
                  <a:gd name="T8" fmla="*/ 8 w 8"/>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1"/>
                    </a:moveTo>
                    <a:lnTo>
                      <a:pt x="2" y="0"/>
                    </a:lnTo>
                    <a:lnTo>
                      <a:pt x="0" y="3"/>
                    </a:lnTo>
                    <a:lnTo>
                      <a:pt x="6" y="5"/>
                    </a:lnTo>
                    <a:lnTo>
                      <a:pt x="8" y="1"/>
                    </a:lnTo>
                    <a:close/>
                  </a:path>
                </a:pathLst>
              </a:custGeom>
              <a:solidFill>
                <a:srgbClr val="000000"/>
              </a:solidFill>
              <a:ln w="25400">
                <a:solidFill>
                  <a:schemeClr val="tx1"/>
                </a:solidFill>
                <a:round/>
                <a:headEnd/>
                <a:tailEnd/>
              </a:ln>
            </p:spPr>
            <p:txBody>
              <a:bodyPr/>
              <a:lstStyle/>
              <a:p>
                <a:endParaRPr lang="en-US"/>
              </a:p>
            </p:txBody>
          </p:sp>
          <p:sp>
            <p:nvSpPr>
              <p:cNvPr id="74408" name="Freeform 1288"/>
              <p:cNvSpPr>
                <a:spLocks/>
              </p:cNvSpPr>
              <p:nvPr/>
            </p:nvSpPr>
            <p:spPr bwMode="auto">
              <a:xfrm>
                <a:off x="3847" y="2626"/>
                <a:ext cx="6" cy="1"/>
              </a:xfrm>
              <a:custGeom>
                <a:avLst/>
                <a:gdLst>
                  <a:gd name="T0" fmla="*/ 6 w 6"/>
                  <a:gd name="T1" fmla="*/ 1 h 1"/>
                  <a:gd name="T2" fmla="*/ 6 w 6"/>
                  <a:gd name="T3" fmla="*/ 1 h 1"/>
                  <a:gd name="T4" fmla="*/ 0 w 6"/>
                  <a:gd name="T5" fmla="*/ 0 h 1"/>
                  <a:gd name="T6" fmla="*/ 0 w 6"/>
                  <a:gd name="T7" fmla="*/ 0 h 1"/>
                  <a:gd name="T8" fmla="*/ 6 w 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6" y="1"/>
                    </a:moveTo>
                    <a:lnTo>
                      <a:pt x="6"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409" name="Freeform 1289"/>
              <p:cNvSpPr>
                <a:spLocks/>
              </p:cNvSpPr>
              <p:nvPr/>
            </p:nvSpPr>
            <p:spPr bwMode="auto">
              <a:xfrm>
                <a:off x="3844" y="2629"/>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10" name="Freeform 1290"/>
              <p:cNvSpPr>
                <a:spLocks/>
              </p:cNvSpPr>
              <p:nvPr/>
            </p:nvSpPr>
            <p:spPr bwMode="auto">
              <a:xfrm>
                <a:off x="3845" y="2629"/>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11" name="Freeform 1291"/>
              <p:cNvSpPr>
                <a:spLocks/>
              </p:cNvSpPr>
              <p:nvPr/>
            </p:nvSpPr>
            <p:spPr bwMode="auto">
              <a:xfrm>
                <a:off x="3842" y="2632"/>
                <a:ext cx="8" cy="6"/>
              </a:xfrm>
              <a:custGeom>
                <a:avLst/>
                <a:gdLst>
                  <a:gd name="T0" fmla="*/ 8 w 8"/>
                  <a:gd name="T1" fmla="*/ 2 h 6"/>
                  <a:gd name="T2" fmla="*/ 2 w 8"/>
                  <a:gd name="T3" fmla="*/ 0 h 6"/>
                  <a:gd name="T4" fmla="*/ 0 w 8"/>
                  <a:gd name="T5" fmla="*/ 4 h 6"/>
                  <a:gd name="T6" fmla="*/ 6 w 8"/>
                  <a:gd name="T7" fmla="*/ 6 h 6"/>
                  <a:gd name="T8" fmla="*/ 8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2"/>
                    </a:moveTo>
                    <a:lnTo>
                      <a:pt x="2" y="0"/>
                    </a:lnTo>
                    <a:lnTo>
                      <a:pt x="0" y="4"/>
                    </a:lnTo>
                    <a:lnTo>
                      <a:pt x="6" y="6"/>
                    </a:lnTo>
                    <a:lnTo>
                      <a:pt x="8" y="2"/>
                    </a:lnTo>
                    <a:close/>
                  </a:path>
                </a:pathLst>
              </a:custGeom>
              <a:solidFill>
                <a:srgbClr val="000000"/>
              </a:solidFill>
              <a:ln w="25400">
                <a:solidFill>
                  <a:schemeClr val="tx1"/>
                </a:solidFill>
                <a:round/>
                <a:headEnd/>
                <a:tailEnd/>
              </a:ln>
            </p:spPr>
            <p:txBody>
              <a:bodyPr/>
              <a:lstStyle/>
              <a:p>
                <a:endParaRPr lang="en-US"/>
              </a:p>
            </p:txBody>
          </p:sp>
          <p:sp>
            <p:nvSpPr>
              <p:cNvPr id="74412" name="Freeform 1292"/>
              <p:cNvSpPr>
                <a:spLocks/>
              </p:cNvSpPr>
              <p:nvPr/>
            </p:nvSpPr>
            <p:spPr bwMode="auto">
              <a:xfrm>
                <a:off x="3844" y="2632"/>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13" name="Rectangle 1293"/>
              <p:cNvSpPr>
                <a:spLocks noChangeArrowheads="1"/>
              </p:cNvSpPr>
              <p:nvPr/>
            </p:nvSpPr>
            <p:spPr bwMode="auto">
              <a:xfrm>
                <a:off x="3842" y="2637"/>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414" name="Freeform 1294"/>
              <p:cNvSpPr>
                <a:spLocks/>
              </p:cNvSpPr>
              <p:nvPr/>
            </p:nvSpPr>
            <p:spPr bwMode="auto">
              <a:xfrm>
                <a:off x="3842" y="2635"/>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15" name="Freeform 1295"/>
              <p:cNvSpPr>
                <a:spLocks/>
              </p:cNvSpPr>
              <p:nvPr/>
            </p:nvSpPr>
            <p:spPr bwMode="auto">
              <a:xfrm>
                <a:off x="3838" y="2644"/>
                <a:ext cx="6" cy="4"/>
              </a:xfrm>
              <a:custGeom>
                <a:avLst/>
                <a:gdLst>
                  <a:gd name="T0" fmla="*/ 6 w 6"/>
                  <a:gd name="T1" fmla="*/ 3 h 4"/>
                  <a:gd name="T2" fmla="*/ 0 w 6"/>
                  <a:gd name="T3" fmla="*/ 0 h 4"/>
                  <a:gd name="T4" fmla="*/ 0 w 6"/>
                  <a:gd name="T5" fmla="*/ 1 h 4"/>
                  <a:gd name="T6" fmla="*/ 5 w 6"/>
                  <a:gd name="T7" fmla="*/ 4 h 4"/>
                  <a:gd name="T8" fmla="*/ 6 w 6"/>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3"/>
                    </a:moveTo>
                    <a:lnTo>
                      <a:pt x="0" y="0"/>
                    </a:lnTo>
                    <a:lnTo>
                      <a:pt x="0" y="1"/>
                    </a:lnTo>
                    <a:lnTo>
                      <a:pt x="5" y="4"/>
                    </a:lnTo>
                    <a:lnTo>
                      <a:pt x="6" y="3"/>
                    </a:lnTo>
                    <a:close/>
                  </a:path>
                </a:pathLst>
              </a:custGeom>
              <a:solidFill>
                <a:srgbClr val="000000"/>
              </a:solidFill>
              <a:ln w="25400">
                <a:solidFill>
                  <a:schemeClr val="tx1"/>
                </a:solidFill>
                <a:round/>
                <a:headEnd/>
                <a:tailEnd/>
              </a:ln>
            </p:spPr>
            <p:txBody>
              <a:bodyPr/>
              <a:lstStyle/>
              <a:p>
                <a:endParaRPr lang="en-US"/>
              </a:p>
            </p:txBody>
          </p:sp>
          <p:sp>
            <p:nvSpPr>
              <p:cNvPr id="74416" name="Freeform 1296"/>
              <p:cNvSpPr>
                <a:spLocks/>
              </p:cNvSpPr>
              <p:nvPr/>
            </p:nvSpPr>
            <p:spPr bwMode="auto">
              <a:xfrm>
                <a:off x="3836" y="2645"/>
                <a:ext cx="7" cy="6"/>
              </a:xfrm>
              <a:custGeom>
                <a:avLst/>
                <a:gdLst>
                  <a:gd name="T0" fmla="*/ 7 w 7"/>
                  <a:gd name="T1" fmla="*/ 2 h 6"/>
                  <a:gd name="T2" fmla="*/ 2 w 7"/>
                  <a:gd name="T3" fmla="*/ 0 h 6"/>
                  <a:gd name="T4" fmla="*/ 0 w 7"/>
                  <a:gd name="T5" fmla="*/ 4 h 6"/>
                  <a:gd name="T6" fmla="*/ 6 w 7"/>
                  <a:gd name="T7" fmla="*/ 6 h 6"/>
                  <a:gd name="T8" fmla="*/ 7 w 7"/>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2"/>
                    </a:moveTo>
                    <a:lnTo>
                      <a:pt x="2" y="0"/>
                    </a:lnTo>
                    <a:lnTo>
                      <a:pt x="0" y="4"/>
                    </a:lnTo>
                    <a:lnTo>
                      <a:pt x="6" y="6"/>
                    </a:lnTo>
                    <a:lnTo>
                      <a:pt x="7" y="2"/>
                    </a:lnTo>
                    <a:close/>
                  </a:path>
                </a:pathLst>
              </a:custGeom>
              <a:solidFill>
                <a:srgbClr val="000000"/>
              </a:solidFill>
              <a:ln w="25400">
                <a:solidFill>
                  <a:schemeClr val="tx1"/>
                </a:solidFill>
                <a:round/>
                <a:headEnd/>
                <a:tailEnd/>
              </a:ln>
            </p:spPr>
            <p:txBody>
              <a:bodyPr/>
              <a:lstStyle/>
              <a:p>
                <a:endParaRPr lang="en-US"/>
              </a:p>
            </p:txBody>
          </p:sp>
          <p:sp>
            <p:nvSpPr>
              <p:cNvPr id="74417" name="Freeform 1297"/>
              <p:cNvSpPr>
                <a:spLocks/>
              </p:cNvSpPr>
              <p:nvPr/>
            </p:nvSpPr>
            <p:spPr bwMode="auto">
              <a:xfrm>
                <a:off x="3838" y="2645"/>
                <a:ext cx="5" cy="2"/>
              </a:xfrm>
              <a:custGeom>
                <a:avLst/>
                <a:gdLst>
                  <a:gd name="T0" fmla="*/ 5 w 5"/>
                  <a:gd name="T1" fmla="*/ 2 h 2"/>
                  <a:gd name="T2" fmla="*/ 5 w 5"/>
                  <a:gd name="T3" fmla="*/ 2 h 2"/>
                  <a:gd name="T4" fmla="*/ 0 w 5"/>
                  <a:gd name="T5" fmla="*/ 0 h 2"/>
                  <a:gd name="T6" fmla="*/ 0 w 5"/>
                  <a:gd name="T7" fmla="*/ 0 h 2"/>
                  <a:gd name="T8" fmla="*/ 5 w 5"/>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2"/>
                    </a:moveTo>
                    <a:lnTo>
                      <a:pt x="5" y="2"/>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418" name="Freeform 1298"/>
              <p:cNvSpPr>
                <a:spLocks/>
              </p:cNvSpPr>
              <p:nvPr/>
            </p:nvSpPr>
            <p:spPr bwMode="auto">
              <a:xfrm>
                <a:off x="3835" y="2649"/>
                <a:ext cx="7" cy="5"/>
              </a:xfrm>
              <a:custGeom>
                <a:avLst/>
                <a:gdLst>
                  <a:gd name="T0" fmla="*/ 7 w 7"/>
                  <a:gd name="T1" fmla="*/ 2 h 5"/>
                  <a:gd name="T2" fmla="*/ 1 w 7"/>
                  <a:gd name="T3" fmla="*/ 0 h 5"/>
                  <a:gd name="T4" fmla="*/ 0 w 7"/>
                  <a:gd name="T5" fmla="*/ 3 h 5"/>
                  <a:gd name="T6" fmla="*/ 7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7"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19" name="Freeform 1299"/>
              <p:cNvSpPr>
                <a:spLocks/>
              </p:cNvSpPr>
              <p:nvPr/>
            </p:nvSpPr>
            <p:spPr bwMode="auto">
              <a:xfrm>
                <a:off x="3836" y="2649"/>
                <a:ext cx="6" cy="2"/>
              </a:xfrm>
              <a:custGeom>
                <a:avLst/>
                <a:gdLst>
                  <a:gd name="T0" fmla="*/ 6 w 6"/>
                  <a:gd name="T1" fmla="*/ 2 h 2"/>
                  <a:gd name="T2" fmla="*/ 6 w 6"/>
                  <a:gd name="T3" fmla="*/ 1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20" name="Freeform 1300"/>
              <p:cNvSpPr>
                <a:spLocks/>
              </p:cNvSpPr>
              <p:nvPr/>
            </p:nvSpPr>
            <p:spPr bwMode="auto">
              <a:xfrm>
                <a:off x="3834" y="2652"/>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21" name="Freeform 1301"/>
              <p:cNvSpPr>
                <a:spLocks/>
              </p:cNvSpPr>
              <p:nvPr/>
            </p:nvSpPr>
            <p:spPr bwMode="auto">
              <a:xfrm>
                <a:off x="3835" y="2651"/>
                <a:ext cx="7" cy="3"/>
              </a:xfrm>
              <a:custGeom>
                <a:avLst/>
                <a:gdLst>
                  <a:gd name="T0" fmla="*/ 7 w 7"/>
                  <a:gd name="T1" fmla="*/ 2 h 3"/>
                  <a:gd name="T2" fmla="*/ 6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6"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22" name="Freeform 1302"/>
              <p:cNvSpPr>
                <a:spLocks/>
              </p:cNvSpPr>
              <p:nvPr/>
            </p:nvSpPr>
            <p:spPr bwMode="auto">
              <a:xfrm>
                <a:off x="3832" y="2655"/>
                <a:ext cx="8" cy="5"/>
              </a:xfrm>
              <a:custGeom>
                <a:avLst/>
                <a:gdLst>
                  <a:gd name="T0" fmla="*/ 8 w 8"/>
                  <a:gd name="T1" fmla="*/ 2 h 5"/>
                  <a:gd name="T2" fmla="*/ 2 w 8"/>
                  <a:gd name="T3" fmla="*/ 0 h 5"/>
                  <a:gd name="T4" fmla="*/ 0 w 8"/>
                  <a:gd name="T5" fmla="*/ 3 h 5"/>
                  <a:gd name="T6" fmla="*/ 6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2" y="0"/>
                    </a:lnTo>
                    <a:lnTo>
                      <a:pt x="0" y="3"/>
                    </a:lnTo>
                    <a:lnTo>
                      <a:pt x="6"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23" name="Freeform 1303"/>
              <p:cNvSpPr>
                <a:spLocks/>
              </p:cNvSpPr>
              <p:nvPr/>
            </p:nvSpPr>
            <p:spPr bwMode="auto">
              <a:xfrm>
                <a:off x="3834" y="2654"/>
                <a:ext cx="6" cy="3"/>
              </a:xfrm>
              <a:custGeom>
                <a:avLst/>
                <a:gdLst>
                  <a:gd name="T0" fmla="*/ 6 w 6"/>
                  <a:gd name="T1" fmla="*/ 3 h 3"/>
                  <a:gd name="T2" fmla="*/ 6 w 6"/>
                  <a:gd name="T3" fmla="*/ 3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424" name="Freeform 1304"/>
              <p:cNvSpPr>
                <a:spLocks/>
              </p:cNvSpPr>
              <p:nvPr/>
            </p:nvSpPr>
            <p:spPr bwMode="auto">
              <a:xfrm>
                <a:off x="3831" y="2658"/>
                <a:ext cx="7" cy="5"/>
              </a:xfrm>
              <a:custGeom>
                <a:avLst/>
                <a:gdLst>
                  <a:gd name="T0" fmla="*/ 7 w 7"/>
                  <a:gd name="T1" fmla="*/ 2 h 5"/>
                  <a:gd name="T2" fmla="*/ 1 w 7"/>
                  <a:gd name="T3" fmla="*/ 0 h 5"/>
                  <a:gd name="T4" fmla="*/ 0 w 7"/>
                  <a:gd name="T5" fmla="*/ 4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4"/>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25" name="Freeform 1305"/>
              <p:cNvSpPr>
                <a:spLocks/>
              </p:cNvSpPr>
              <p:nvPr/>
            </p:nvSpPr>
            <p:spPr bwMode="auto">
              <a:xfrm>
                <a:off x="3832" y="2658"/>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26" name="Freeform 1306"/>
              <p:cNvSpPr>
                <a:spLocks/>
              </p:cNvSpPr>
              <p:nvPr/>
            </p:nvSpPr>
            <p:spPr bwMode="auto">
              <a:xfrm>
                <a:off x="3830" y="2662"/>
                <a:ext cx="7" cy="5"/>
              </a:xfrm>
              <a:custGeom>
                <a:avLst/>
                <a:gdLst>
                  <a:gd name="T0" fmla="*/ 7 w 7"/>
                  <a:gd name="T1" fmla="*/ 2 h 5"/>
                  <a:gd name="T2" fmla="*/ 1 w 7"/>
                  <a:gd name="T3" fmla="*/ 0 h 5"/>
                  <a:gd name="T4" fmla="*/ 0 w 7"/>
                  <a:gd name="T5" fmla="*/ 2 h 5"/>
                  <a:gd name="T6" fmla="*/ 5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2"/>
                    </a:lnTo>
                    <a:lnTo>
                      <a:pt x="5"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27" name="Freeform 1307"/>
              <p:cNvSpPr>
                <a:spLocks/>
              </p:cNvSpPr>
              <p:nvPr/>
            </p:nvSpPr>
            <p:spPr bwMode="auto">
              <a:xfrm>
                <a:off x="3831" y="2661"/>
                <a:ext cx="6" cy="2"/>
              </a:xfrm>
              <a:custGeom>
                <a:avLst/>
                <a:gdLst>
                  <a:gd name="T0" fmla="*/ 6 w 6"/>
                  <a:gd name="T1" fmla="*/ 2 h 2"/>
                  <a:gd name="T2" fmla="*/ 6 w 6"/>
                  <a:gd name="T3" fmla="*/ 2 h 2"/>
                  <a:gd name="T4" fmla="*/ 0 w 6"/>
                  <a:gd name="T5" fmla="*/ 1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1"/>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28" name="Freeform 1308"/>
              <p:cNvSpPr>
                <a:spLocks/>
              </p:cNvSpPr>
              <p:nvPr/>
            </p:nvSpPr>
            <p:spPr bwMode="auto">
              <a:xfrm>
                <a:off x="3828" y="2664"/>
                <a:ext cx="7" cy="6"/>
              </a:xfrm>
              <a:custGeom>
                <a:avLst/>
                <a:gdLst>
                  <a:gd name="T0" fmla="*/ 7 w 7"/>
                  <a:gd name="T1" fmla="*/ 3 h 6"/>
                  <a:gd name="T2" fmla="*/ 2 w 7"/>
                  <a:gd name="T3" fmla="*/ 0 h 6"/>
                  <a:gd name="T4" fmla="*/ 0 w 7"/>
                  <a:gd name="T5" fmla="*/ 3 h 6"/>
                  <a:gd name="T6" fmla="*/ 6 w 7"/>
                  <a:gd name="T7" fmla="*/ 6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2" y="0"/>
                    </a:lnTo>
                    <a:lnTo>
                      <a:pt x="0" y="3"/>
                    </a:lnTo>
                    <a:lnTo>
                      <a:pt x="6" y="6"/>
                    </a:lnTo>
                    <a:lnTo>
                      <a:pt x="7" y="3"/>
                    </a:lnTo>
                    <a:close/>
                  </a:path>
                </a:pathLst>
              </a:custGeom>
              <a:solidFill>
                <a:srgbClr val="000000"/>
              </a:solidFill>
              <a:ln w="25400">
                <a:solidFill>
                  <a:schemeClr val="tx1"/>
                </a:solidFill>
                <a:round/>
                <a:headEnd/>
                <a:tailEnd/>
              </a:ln>
            </p:spPr>
            <p:txBody>
              <a:bodyPr/>
              <a:lstStyle/>
              <a:p>
                <a:endParaRPr lang="en-US"/>
              </a:p>
            </p:txBody>
          </p:sp>
          <p:sp>
            <p:nvSpPr>
              <p:cNvPr id="74429" name="Freeform 1309"/>
              <p:cNvSpPr>
                <a:spLocks/>
              </p:cNvSpPr>
              <p:nvPr/>
            </p:nvSpPr>
            <p:spPr bwMode="auto">
              <a:xfrm>
                <a:off x="3830" y="2664"/>
                <a:ext cx="5" cy="2"/>
              </a:xfrm>
              <a:custGeom>
                <a:avLst/>
                <a:gdLst>
                  <a:gd name="T0" fmla="*/ 5 w 5"/>
                  <a:gd name="T1" fmla="*/ 2 h 2"/>
                  <a:gd name="T2" fmla="*/ 5 w 5"/>
                  <a:gd name="T3" fmla="*/ 2 h 2"/>
                  <a:gd name="T4" fmla="*/ 0 w 5"/>
                  <a:gd name="T5" fmla="*/ 0 h 2"/>
                  <a:gd name="T6" fmla="*/ 0 w 5"/>
                  <a:gd name="T7" fmla="*/ 0 h 2"/>
                  <a:gd name="T8" fmla="*/ 5 w 5"/>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2"/>
                    </a:moveTo>
                    <a:lnTo>
                      <a:pt x="5" y="2"/>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430" name="Freeform 1310"/>
              <p:cNvSpPr>
                <a:spLocks/>
              </p:cNvSpPr>
              <p:nvPr/>
            </p:nvSpPr>
            <p:spPr bwMode="auto">
              <a:xfrm>
                <a:off x="3827" y="2668"/>
                <a:ext cx="7" cy="5"/>
              </a:xfrm>
              <a:custGeom>
                <a:avLst/>
                <a:gdLst>
                  <a:gd name="T0" fmla="*/ 7 w 7"/>
                  <a:gd name="T1" fmla="*/ 1 h 5"/>
                  <a:gd name="T2" fmla="*/ 1 w 7"/>
                  <a:gd name="T3" fmla="*/ 0 h 5"/>
                  <a:gd name="T4" fmla="*/ 0 w 7"/>
                  <a:gd name="T5" fmla="*/ 3 h 5"/>
                  <a:gd name="T6" fmla="*/ 6 w 7"/>
                  <a:gd name="T7" fmla="*/ 5 h 5"/>
                  <a:gd name="T8" fmla="*/ 7 w 7"/>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1"/>
                    </a:moveTo>
                    <a:lnTo>
                      <a:pt x="1" y="0"/>
                    </a:lnTo>
                    <a:lnTo>
                      <a:pt x="0" y="3"/>
                    </a:lnTo>
                    <a:lnTo>
                      <a:pt x="6" y="5"/>
                    </a:lnTo>
                    <a:lnTo>
                      <a:pt x="7" y="1"/>
                    </a:lnTo>
                    <a:close/>
                  </a:path>
                </a:pathLst>
              </a:custGeom>
              <a:solidFill>
                <a:srgbClr val="000000"/>
              </a:solidFill>
              <a:ln w="25400">
                <a:solidFill>
                  <a:schemeClr val="tx1"/>
                </a:solidFill>
                <a:round/>
                <a:headEnd/>
                <a:tailEnd/>
              </a:ln>
            </p:spPr>
            <p:txBody>
              <a:bodyPr/>
              <a:lstStyle/>
              <a:p>
                <a:endParaRPr lang="en-US"/>
              </a:p>
            </p:txBody>
          </p:sp>
          <p:sp>
            <p:nvSpPr>
              <p:cNvPr id="74431" name="Freeform 1311"/>
              <p:cNvSpPr>
                <a:spLocks/>
              </p:cNvSpPr>
              <p:nvPr/>
            </p:nvSpPr>
            <p:spPr bwMode="auto">
              <a:xfrm>
                <a:off x="3828" y="2667"/>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32" name="Freeform 1312"/>
              <p:cNvSpPr>
                <a:spLocks/>
              </p:cNvSpPr>
              <p:nvPr/>
            </p:nvSpPr>
            <p:spPr bwMode="auto">
              <a:xfrm>
                <a:off x="3826" y="2671"/>
                <a:ext cx="7" cy="5"/>
              </a:xfrm>
              <a:custGeom>
                <a:avLst/>
                <a:gdLst>
                  <a:gd name="T0" fmla="*/ 7 w 7"/>
                  <a:gd name="T1" fmla="*/ 2 h 5"/>
                  <a:gd name="T2" fmla="*/ 1 w 7"/>
                  <a:gd name="T3" fmla="*/ 0 h 5"/>
                  <a:gd name="T4" fmla="*/ 0 w 7"/>
                  <a:gd name="T5" fmla="*/ 3 h 5"/>
                  <a:gd name="T6" fmla="*/ 5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5"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33" name="Freeform 1313"/>
              <p:cNvSpPr>
                <a:spLocks/>
              </p:cNvSpPr>
              <p:nvPr/>
            </p:nvSpPr>
            <p:spPr bwMode="auto">
              <a:xfrm>
                <a:off x="3827" y="2670"/>
                <a:ext cx="6" cy="3"/>
              </a:xfrm>
              <a:custGeom>
                <a:avLst/>
                <a:gdLst>
                  <a:gd name="T0" fmla="*/ 6 w 6"/>
                  <a:gd name="T1" fmla="*/ 2 h 3"/>
                  <a:gd name="T2" fmla="*/ 6 w 6"/>
                  <a:gd name="T3" fmla="*/ 3 h 3"/>
                  <a:gd name="T4" fmla="*/ 0 w 6"/>
                  <a:gd name="T5" fmla="*/ 1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1"/>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34" name="Freeform 1314"/>
              <p:cNvSpPr>
                <a:spLocks/>
              </p:cNvSpPr>
              <p:nvPr/>
            </p:nvSpPr>
            <p:spPr bwMode="auto">
              <a:xfrm>
                <a:off x="3824" y="2674"/>
                <a:ext cx="7" cy="5"/>
              </a:xfrm>
              <a:custGeom>
                <a:avLst/>
                <a:gdLst>
                  <a:gd name="T0" fmla="*/ 7 w 7"/>
                  <a:gd name="T1" fmla="*/ 2 h 5"/>
                  <a:gd name="T2" fmla="*/ 2 w 7"/>
                  <a:gd name="T3" fmla="*/ 0 h 5"/>
                  <a:gd name="T4" fmla="*/ 0 w 7"/>
                  <a:gd name="T5" fmla="*/ 2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2" y="0"/>
                    </a:lnTo>
                    <a:lnTo>
                      <a:pt x="0" y="2"/>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35" name="Freeform 1315"/>
              <p:cNvSpPr>
                <a:spLocks/>
              </p:cNvSpPr>
              <p:nvPr/>
            </p:nvSpPr>
            <p:spPr bwMode="auto">
              <a:xfrm>
                <a:off x="3826" y="2673"/>
                <a:ext cx="5" cy="2"/>
              </a:xfrm>
              <a:custGeom>
                <a:avLst/>
                <a:gdLst>
                  <a:gd name="T0" fmla="*/ 5 w 5"/>
                  <a:gd name="T1" fmla="*/ 2 h 2"/>
                  <a:gd name="T2" fmla="*/ 5 w 5"/>
                  <a:gd name="T3" fmla="*/ 2 h 2"/>
                  <a:gd name="T4" fmla="*/ 0 w 5"/>
                  <a:gd name="T5" fmla="*/ 0 h 2"/>
                  <a:gd name="T6" fmla="*/ 0 w 5"/>
                  <a:gd name="T7" fmla="*/ 0 h 2"/>
                  <a:gd name="T8" fmla="*/ 5 w 5"/>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2"/>
                    </a:moveTo>
                    <a:lnTo>
                      <a:pt x="5" y="2"/>
                    </a:lnTo>
                    <a:lnTo>
                      <a:pt x="0" y="0"/>
                    </a:lnTo>
                    <a:lnTo>
                      <a:pt x="5" y="2"/>
                    </a:lnTo>
                    <a:close/>
                  </a:path>
                </a:pathLst>
              </a:custGeom>
              <a:solidFill>
                <a:srgbClr val="000000"/>
              </a:solidFill>
              <a:ln w="25400">
                <a:solidFill>
                  <a:schemeClr val="tx1"/>
                </a:solidFill>
                <a:round/>
                <a:headEnd/>
                <a:tailEnd/>
              </a:ln>
            </p:spPr>
            <p:txBody>
              <a:bodyPr/>
              <a:lstStyle/>
              <a:p>
                <a:endParaRPr lang="en-US"/>
              </a:p>
            </p:txBody>
          </p:sp>
          <p:sp>
            <p:nvSpPr>
              <p:cNvPr id="74436" name="Freeform 1316"/>
              <p:cNvSpPr>
                <a:spLocks/>
              </p:cNvSpPr>
              <p:nvPr/>
            </p:nvSpPr>
            <p:spPr bwMode="auto">
              <a:xfrm>
                <a:off x="3823" y="2677"/>
                <a:ext cx="8" cy="4"/>
              </a:xfrm>
              <a:custGeom>
                <a:avLst/>
                <a:gdLst>
                  <a:gd name="T0" fmla="*/ 8 w 8"/>
                  <a:gd name="T1" fmla="*/ 1 h 4"/>
                  <a:gd name="T2" fmla="*/ 1 w 8"/>
                  <a:gd name="T3" fmla="*/ 0 h 4"/>
                  <a:gd name="T4" fmla="*/ 0 w 8"/>
                  <a:gd name="T5" fmla="*/ 2 h 4"/>
                  <a:gd name="T6" fmla="*/ 7 w 8"/>
                  <a:gd name="T7" fmla="*/ 4 h 4"/>
                  <a:gd name="T8" fmla="*/ 8 w 8"/>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1"/>
                    </a:moveTo>
                    <a:lnTo>
                      <a:pt x="1" y="0"/>
                    </a:lnTo>
                    <a:lnTo>
                      <a:pt x="0" y="2"/>
                    </a:lnTo>
                    <a:lnTo>
                      <a:pt x="7" y="4"/>
                    </a:lnTo>
                    <a:lnTo>
                      <a:pt x="8" y="1"/>
                    </a:lnTo>
                    <a:close/>
                  </a:path>
                </a:pathLst>
              </a:custGeom>
              <a:solidFill>
                <a:srgbClr val="000000"/>
              </a:solidFill>
              <a:ln w="25400">
                <a:solidFill>
                  <a:schemeClr val="tx1"/>
                </a:solidFill>
                <a:round/>
                <a:headEnd/>
                <a:tailEnd/>
              </a:ln>
            </p:spPr>
            <p:txBody>
              <a:bodyPr/>
              <a:lstStyle/>
              <a:p>
                <a:endParaRPr lang="en-US"/>
              </a:p>
            </p:txBody>
          </p:sp>
          <p:sp>
            <p:nvSpPr>
              <p:cNvPr id="74437" name="Freeform 1317"/>
              <p:cNvSpPr>
                <a:spLocks/>
              </p:cNvSpPr>
              <p:nvPr/>
            </p:nvSpPr>
            <p:spPr bwMode="auto">
              <a:xfrm>
                <a:off x="3824" y="2676"/>
                <a:ext cx="7" cy="2"/>
              </a:xfrm>
              <a:custGeom>
                <a:avLst/>
                <a:gdLst>
                  <a:gd name="T0" fmla="*/ 6 w 7"/>
                  <a:gd name="T1" fmla="*/ 2 h 2"/>
                  <a:gd name="T2" fmla="*/ 7 w 7"/>
                  <a:gd name="T3" fmla="*/ 2 h 2"/>
                  <a:gd name="T4" fmla="*/ 0 w 7"/>
                  <a:gd name="T5" fmla="*/ 0 h 2"/>
                  <a:gd name="T6" fmla="*/ 0 w 7"/>
                  <a:gd name="T7" fmla="*/ 0 h 2"/>
                  <a:gd name="T8" fmla="*/ 6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6" y="2"/>
                    </a:moveTo>
                    <a:lnTo>
                      <a:pt x="7"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38" name="Freeform 1318"/>
              <p:cNvSpPr>
                <a:spLocks/>
              </p:cNvSpPr>
              <p:nvPr/>
            </p:nvSpPr>
            <p:spPr bwMode="auto">
              <a:xfrm>
                <a:off x="3819" y="2687"/>
                <a:ext cx="7" cy="4"/>
              </a:xfrm>
              <a:custGeom>
                <a:avLst/>
                <a:gdLst>
                  <a:gd name="T0" fmla="*/ 7 w 7"/>
                  <a:gd name="T1" fmla="*/ 3 h 4"/>
                  <a:gd name="T2" fmla="*/ 1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1"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439" name="Freeform 1319"/>
              <p:cNvSpPr>
                <a:spLocks/>
              </p:cNvSpPr>
              <p:nvPr/>
            </p:nvSpPr>
            <p:spPr bwMode="auto">
              <a:xfrm>
                <a:off x="3818" y="2688"/>
                <a:ext cx="8" cy="5"/>
              </a:xfrm>
              <a:custGeom>
                <a:avLst/>
                <a:gdLst>
                  <a:gd name="T0" fmla="*/ 8 w 8"/>
                  <a:gd name="T1" fmla="*/ 2 h 5"/>
                  <a:gd name="T2" fmla="*/ 1 w 8"/>
                  <a:gd name="T3" fmla="*/ 0 h 5"/>
                  <a:gd name="T4" fmla="*/ 0 w 8"/>
                  <a:gd name="T5" fmla="*/ 3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3"/>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40" name="Freeform 1320"/>
              <p:cNvSpPr>
                <a:spLocks/>
              </p:cNvSpPr>
              <p:nvPr/>
            </p:nvSpPr>
            <p:spPr bwMode="auto">
              <a:xfrm>
                <a:off x="3819" y="2688"/>
                <a:ext cx="7" cy="2"/>
              </a:xfrm>
              <a:custGeom>
                <a:avLst/>
                <a:gdLst>
                  <a:gd name="T0" fmla="*/ 6 w 7"/>
                  <a:gd name="T1" fmla="*/ 2 h 2"/>
                  <a:gd name="T2" fmla="*/ 7 w 7"/>
                  <a:gd name="T3" fmla="*/ 2 h 2"/>
                  <a:gd name="T4" fmla="*/ 0 w 7"/>
                  <a:gd name="T5" fmla="*/ 0 h 2"/>
                  <a:gd name="T6" fmla="*/ 0 w 7"/>
                  <a:gd name="T7" fmla="*/ 0 h 2"/>
                  <a:gd name="T8" fmla="*/ 6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6" y="2"/>
                    </a:moveTo>
                    <a:lnTo>
                      <a:pt x="7"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41" name="Freeform 1321"/>
              <p:cNvSpPr>
                <a:spLocks/>
              </p:cNvSpPr>
              <p:nvPr/>
            </p:nvSpPr>
            <p:spPr bwMode="auto">
              <a:xfrm>
                <a:off x="3817" y="2691"/>
                <a:ext cx="7" cy="6"/>
              </a:xfrm>
              <a:custGeom>
                <a:avLst/>
                <a:gdLst>
                  <a:gd name="T0" fmla="*/ 7 w 7"/>
                  <a:gd name="T1" fmla="*/ 3 h 6"/>
                  <a:gd name="T2" fmla="*/ 2 w 7"/>
                  <a:gd name="T3" fmla="*/ 0 h 6"/>
                  <a:gd name="T4" fmla="*/ 0 w 7"/>
                  <a:gd name="T5" fmla="*/ 3 h 6"/>
                  <a:gd name="T6" fmla="*/ 6 w 7"/>
                  <a:gd name="T7" fmla="*/ 6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2" y="0"/>
                    </a:lnTo>
                    <a:lnTo>
                      <a:pt x="0" y="3"/>
                    </a:lnTo>
                    <a:lnTo>
                      <a:pt x="6" y="6"/>
                    </a:lnTo>
                    <a:lnTo>
                      <a:pt x="7" y="3"/>
                    </a:lnTo>
                    <a:close/>
                  </a:path>
                </a:pathLst>
              </a:custGeom>
              <a:solidFill>
                <a:srgbClr val="000000"/>
              </a:solidFill>
              <a:ln w="25400">
                <a:solidFill>
                  <a:schemeClr val="tx1"/>
                </a:solidFill>
                <a:round/>
                <a:headEnd/>
                <a:tailEnd/>
              </a:ln>
            </p:spPr>
            <p:txBody>
              <a:bodyPr/>
              <a:lstStyle/>
              <a:p>
                <a:endParaRPr lang="en-US"/>
              </a:p>
            </p:txBody>
          </p:sp>
          <p:sp>
            <p:nvSpPr>
              <p:cNvPr id="74442" name="Freeform 1322"/>
              <p:cNvSpPr>
                <a:spLocks/>
              </p:cNvSpPr>
              <p:nvPr/>
            </p:nvSpPr>
            <p:spPr bwMode="auto">
              <a:xfrm>
                <a:off x="3818" y="2691"/>
                <a:ext cx="7" cy="2"/>
              </a:xfrm>
              <a:custGeom>
                <a:avLst/>
                <a:gdLst>
                  <a:gd name="T0" fmla="*/ 7 w 7"/>
                  <a:gd name="T1" fmla="*/ 2 h 2"/>
                  <a:gd name="T2" fmla="*/ 6 w 7"/>
                  <a:gd name="T3" fmla="*/ 2 h 2"/>
                  <a:gd name="T4" fmla="*/ 0 w 7"/>
                  <a:gd name="T5" fmla="*/ 0 h 2"/>
                  <a:gd name="T6" fmla="*/ 1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6" y="2"/>
                    </a:lnTo>
                    <a:lnTo>
                      <a:pt x="0" y="0"/>
                    </a:lnTo>
                    <a:lnTo>
                      <a:pt x="1"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43" name="Freeform 1323"/>
              <p:cNvSpPr>
                <a:spLocks/>
              </p:cNvSpPr>
              <p:nvPr/>
            </p:nvSpPr>
            <p:spPr bwMode="auto">
              <a:xfrm>
                <a:off x="3816" y="2694"/>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44" name="Freeform 1324"/>
              <p:cNvSpPr>
                <a:spLocks/>
              </p:cNvSpPr>
              <p:nvPr/>
            </p:nvSpPr>
            <p:spPr bwMode="auto">
              <a:xfrm>
                <a:off x="3817" y="2694"/>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45" name="Freeform 1325"/>
              <p:cNvSpPr>
                <a:spLocks/>
              </p:cNvSpPr>
              <p:nvPr/>
            </p:nvSpPr>
            <p:spPr bwMode="auto">
              <a:xfrm>
                <a:off x="3815" y="2697"/>
                <a:ext cx="7" cy="5"/>
              </a:xfrm>
              <a:custGeom>
                <a:avLst/>
                <a:gdLst>
                  <a:gd name="T0" fmla="*/ 7 w 7"/>
                  <a:gd name="T1" fmla="*/ 2 h 5"/>
                  <a:gd name="T2" fmla="*/ 1 w 7"/>
                  <a:gd name="T3" fmla="*/ 0 h 5"/>
                  <a:gd name="T4" fmla="*/ 0 w 7"/>
                  <a:gd name="T5" fmla="*/ 3 h 5"/>
                  <a:gd name="T6" fmla="*/ 5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5"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46" name="Freeform 1326"/>
              <p:cNvSpPr>
                <a:spLocks/>
              </p:cNvSpPr>
              <p:nvPr/>
            </p:nvSpPr>
            <p:spPr bwMode="auto">
              <a:xfrm>
                <a:off x="3816" y="2697"/>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47" name="Freeform 1327"/>
              <p:cNvSpPr>
                <a:spLocks/>
              </p:cNvSpPr>
              <p:nvPr/>
            </p:nvSpPr>
            <p:spPr bwMode="auto">
              <a:xfrm>
                <a:off x="3813" y="2700"/>
                <a:ext cx="8" cy="5"/>
              </a:xfrm>
              <a:custGeom>
                <a:avLst/>
                <a:gdLst>
                  <a:gd name="T0" fmla="*/ 8 w 8"/>
                  <a:gd name="T1" fmla="*/ 2 h 5"/>
                  <a:gd name="T2" fmla="*/ 1 w 8"/>
                  <a:gd name="T3" fmla="*/ 0 h 5"/>
                  <a:gd name="T4" fmla="*/ 0 w 8"/>
                  <a:gd name="T5" fmla="*/ 3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3"/>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48" name="Freeform 1328"/>
              <p:cNvSpPr>
                <a:spLocks/>
              </p:cNvSpPr>
              <p:nvPr/>
            </p:nvSpPr>
            <p:spPr bwMode="auto">
              <a:xfrm>
                <a:off x="3814" y="2699"/>
                <a:ext cx="7" cy="3"/>
              </a:xfrm>
              <a:custGeom>
                <a:avLst/>
                <a:gdLst>
                  <a:gd name="T0" fmla="*/ 6 w 7"/>
                  <a:gd name="T1" fmla="*/ 3 h 3"/>
                  <a:gd name="T2" fmla="*/ 7 w 7"/>
                  <a:gd name="T3" fmla="*/ 3 h 3"/>
                  <a:gd name="T4" fmla="*/ 1 w 7"/>
                  <a:gd name="T5" fmla="*/ 0 h 3"/>
                  <a:gd name="T6" fmla="*/ 0 w 7"/>
                  <a:gd name="T7" fmla="*/ 1 h 3"/>
                  <a:gd name="T8" fmla="*/ 6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lnTo>
                      <a:pt x="7" y="3"/>
                    </a:lnTo>
                    <a:lnTo>
                      <a:pt x="1"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449" name="Freeform 1329"/>
              <p:cNvSpPr>
                <a:spLocks/>
              </p:cNvSpPr>
              <p:nvPr/>
            </p:nvSpPr>
            <p:spPr bwMode="auto">
              <a:xfrm>
                <a:off x="3812" y="2703"/>
                <a:ext cx="7" cy="5"/>
              </a:xfrm>
              <a:custGeom>
                <a:avLst/>
                <a:gdLst>
                  <a:gd name="T0" fmla="*/ 7 w 7"/>
                  <a:gd name="T1" fmla="*/ 2 h 5"/>
                  <a:gd name="T2" fmla="*/ 2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2"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50" name="Freeform 1330"/>
              <p:cNvSpPr>
                <a:spLocks/>
              </p:cNvSpPr>
              <p:nvPr/>
            </p:nvSpPr>
            <p:spPr bwMode="auto">
              <a:xfrm>
                <a:off x="3813" y="2702"/>
                <a:ext cx="7" cy="3"/>
              </a:xfrm>
              <a:custGeom>
                <a:avLst/>
                <a:gdLst>
                  <a:gd name="T0" fmla="*/ 7 w 7"/>
                  <a:gd name="T1" fmla="*/ 3 h 3"/>
                  <a:gd name="T2" fmla="*/ 6 w 7"/>
                  <a:gd name="T3" fmla="*/ 3 h 3"/>
                  <a:gd name="T4" fmla="*/ 0 w 7"/>
                  <a:gd name="T5" fmla="*/ 1 h 3"/>
                  <a:gd name="T6" fmla="*/ 1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6" y="3"/>
                    </a:lnTo>
                    <a:lnTo>
                      <a:pt x="0" y="1"/>
                    </a:lnTo>
                    <a:lnTo>
                      <a:pt x="1" y="0"/>
                    </a:lnTo>
                    <a:lnTo>
                      <a:pt x="7" y="3"/>
                    </a:lnTo>
                    <a:close/>
                  </a:path>
                </a:pathLst>
              </a:custGeom>
              <a:solidFill>
                <a:srgbClr val="000000"/>
              </a:solidFill>
              <a:ln w="25400">
                <a:solidFill>
                  <a:schemeClr val="tx1"/>
                </a:solidFill>
                <a:round/>
                <a:headEnd/>
                <a:tailEnd/>
              </a:ln>
            </p:spPr>
            <p:txBody>
              <a:bodyPr/>
              <a:lstStyle/>
              <a:p>
                <a:endParaRPr lang="en-US"/>
              </a:p>
            </p:txBody>
          </p:sp>
          <p:sp>
            <p:nvSpPr>
              <p:cNvPr id="74451" name="Freeform 1331"/>
              <p:cNvSpPr>
                <a:spLocks/>
              </p:cNvSpPr>
              <p:nvPr/>
            </p:nvSpPr>
            <p:spPr bwMode="auto">
              <a:xfrm>
                <a:off x="3811" y="2706"/>
                <a:ext cx="8" cy="5"/>
              </a:xfrm>
              <a:custGeom>
                <a:avLst/>
                <a:gdLst>
                  <a:gd name="T0" fmla="*/ 8 w 8"/>
                  <a:gd name="T1" fmla="*/ 2 h 5"/>
                  <a:gd name="T2" fmla="*/ 1 w 8"/>
                  <a:gd name="T3" fmla="*/ 0 h 5"/>
                  <a:gd name="T4" fmla="*/ 0 w 8"/>
                  <a:gd name="T5" fmla="*/ 3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3"/>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52" name="Freeform 1332"/>
              <p:cNvSpPr>
                <a:spLocks/>
              </p:cNvSpPr>
              <p:nvPr/>
            </p:nvSpPr>
            <p:spPr bwMode="auto">
              <a:xfrm>
                <a:off x="3812" y="2705"/>
                <a:ext cx="7" cy="3"/>
              </a:xfrm>
              <a:custGeom>
                <a:avLst/>
                <a:gdLst>
                  <a:gd name="T0" fmla="*/ 6 w 7"/>
                  <a:gd name="T1" fmla="*/ 3 h 3"/>
                  <a:gd name="T2" fmla="*/ 7 w 7"/>
                  <a:gd name="T3" fmla="*/ 3 h 3"/>
                  <a:gd name="T4" fmla="*/ 0 w 7"/>
                  <a:gd name="T5" fmla="*/ 0 h 3"/>
                  <a:gd name="T6" fmla="*/ 0 w 7"/>
                  <a:gd name="T7" fmla="*/ 1 h 3"/>
                  <a:gd name="T8" fmla="*/ 6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lnTo>
                      <a:pt x="7" y="3"/>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453" name="Freeform 1333"/>
              <p:cNvSpPr>
                <a:spLocks/>
              </p:cNvSpPr>
              <p:nvPr/>
            </p:nvSpPr>
            <p:spPr bwMode="auto">
              <a:xfrm>
                <a:off x="3810" y="2709"/>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454" name="Freeform 1334"/>
              <p:cNvSpPr>
                <a:spLocks/>
              </p:cNvSpPr>
              <p:nvPr/>
            </p:nvSpPr>
            <p:spPr bwMode="auto">
              <a:xfrm>
                <a:off x="3811" y="2708"/>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455" name="Freeform 1335"/>
              <p:cNvSpPr>
                <a:spLocks/>
              </p:cNvSpPr>
              <p:nvPr/>
            </p:nvSpPr>
            <p:spPr bwMode="auto">
              <a:xfrm>
                <a:off x="3809" y="2711"/>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56" name="Freeform 1336"/>
              <p:cNvSpPr>
                <a:spLocks/>
              </p:cNvSpPr>
              <p:nvPr/>
            </p:nvSpPr>
            <p:spPr bwMode="auto">
              <a:xfrm>
                <a:off x="3810" y="2711"/>
                <a:ext cx="7" cy="2"/>
              </a:xfrm>
              <a:custGeom>
                <a:avLst/>
                <a:gdLst>
                  <a:gd name="T0" fmla="*/ 7 w 7"/>
                  <a:gd name="T1" fmla="*/ 2 h 2"/>
                  <a:gd name="T2" fmla="*/ 6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6"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57" name="Freeform 1337"/>
              <p:cNvSpPr>
                <a:spLocks/>
              </p:cNvSpPr>
              <p:nvPr/>
            </p:nvSpPr>
            <p:spPr bwMode="auto">
              <a:xfrm>
                <a:off x="3808" y="2714"/>
                <a:ext cx="7" cy="5"/>
              </a:xfrm>
              <a:custGeom>
                <a:avLst/>
                <a:gdLst>
                  <a:gd name="T0" fmla="*/ 7 w 7"/>
                  <a:gd name="T1" fmla="*/ 2 h 5"/>
                  <a:gd name="T2" fmla="*/ 0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0"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58" name="Freeform 1338"/>
              <p:cNvSpPr>
                <a:spLocks/>
              </p:cNvSpPr>
              <p:nvPr/>
            </p:nvSpPr>
            <p:spPr bwMode="auto">
              <a:xfrm>
                <a:off x="3808" y="2713"/>
                <a:ext cx="7" cy="3"/>
              </a:xfrm>
              <a:custGeom>
                <a:avLst/>
                <a:gdLst>
                  <a:gd name="T0" fmla="*/ 7 w 7"/>
                  <a:gd name="T1" fmla="*/ 3 h 3"/>
                  <a:gd name="T2" fmla="*/ 7 w 7"/>
                  <a:gd name="T3" fmla="*/ 3 h 3"/>
                  <a:gd name="T4" fmla="*/ 1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1"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459" name="Freeform 1339"/>
              <p:cNvSpPr>
                <a:spLocks/>
              </p:cNvSpPr>
              <p:nvPr/>
            </p:nvSpPr>
            <p:spPr bwMode="auto">
              <a:xfrm>
                <a:off x="3807" y="2717"/>
                <a:ext cx="7" cy="5"/>
              </a:xfrm>
              <a:custGeom>
                <a:avLst/>
                <a:gdLst>
                  <a:gd name="T0" fmla="*/ 7 w 7"/>
                  <a:gd name="T1" fmla="*/ 2 h 5"/>
                  <a:gd name="T2" fmla="*/ 1 w 7"/>
                  <a:gd name="T3" fmla="*/ 0 h 5"/>
                  <a:gd name="T4" fmla="*/ 0 w 7"/>
                  <a:gd name="T5" fmla="*/ 2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2"/>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60" name="Freeform 1340"/>
              <p:cNvSpPr>
                <a:spLocks/>
              </p:cNvSpPr>
              <p:nvPr/>
            </p:nvSpPr>
            <p:spPr bwMode="auto">
              <a:xfrm>
                <a:off x="3808" y="2716"/>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61" name="Freeform 1341"/>
              <p:cNvSpPr>
                <a:spLocks/>
              </p:cNvSpPr>
              <p:nvPr/>
            </p:nvSpPr>
            <p:spPr bwMode="auto">
              <a:xfrm>
                <a:off x="3806" y="2719"/>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62" name="Freeform 1342"/>
              <p:cNvSpPr>
                <a:spLocks/>
              </p:cNvSpPr>
              <p:nvPr/>
            </p:nvSpPr>
            <p:spPr bwMode="auto">
              <a:xfrm>
                <a:off x="3807" y="2719"/>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63" name="Freeform 1343"/>
              <p:cNvSpPr>
                <a:spLocks/>
              </p:cNvSpPr>
              <p:nvPr/>
            </p:nvSpPr>
            <p:spPr bwMode="auto">
              <a:xfrm>
                <a:off x="3805" y="2722"/>
                <a:ext cx="7" cy="4"/>
              </a:xfrm>
              <a:custGeom>
                <a:avLst/>
                <a:gdLst>
                  <a:gd name="T0" fmla="*/ 7 w 7"/>
                  <a:gd name="T1" fmla="*/ 2 h 4"/>
                  <a:gd name="T2" fmla="*/ 1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464" name="Freeform 1344"/>
              <p:cNvSpPr>
                <a:spLocks/>
              </p:cNvSpPr>
              <p:nvPr/>
            </p:nvSpPr>
            <p:spPr bwMode="auto">
              <a:xfrm>
                <a:off x="3806" y="2722"/>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65" name="Freeform 1345"/>
              <p:cNvSpPr>
                <a:spLocks/>
              </p:cNvSpPr>
              <p:nvPr/>
            </p:nvSpPr>
            <p:spPr bwMode="auto">
              <a:xfrm>
                <a:off x="3800" y="2733"/>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466" name="Freeform 1346"/>
              <p:cNvSpPr>
                <a:spLocks/>
              </p:cNvSpPr>
              <p:nvPr/>
            </p:nvSpPr>
            <p:spPr bwMode="auto">
              <a:xfrm>
                <a:off x="3799" y="2735"/>
                <a:ext cx="8" cy="5"/>
              </a:xfrm>
              <a:custGeom>
                <a:avLst/>
                <a:gdLst>
                  <a:gd name="T0" fmla="*/ 8 w 8"/>
                  <a:gd name="T1" fmla="*/ 2 h 5"/>
                  <a:gd name="T2" fmla="*/ 1 w 8"/>
                  <a:gd name="T3" fmla="*/ 0 h 5"/>
                  <a:gd name="T4" fmla="*/ 0 w 8"/>
                  <a:gd name="T5" fmla="*/ 3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3"/>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67" name="Freeform 1347"/>
              <p:cNvSpPr>
                <a:spLocks/>
              </p:cNvSpPr>
              <p:nvPr/>
            </p:nvSpPr>
            <p:spPr bwMode="auto">
              <a:xfrm>
                <a:off x="3800" y="2735"/>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68" name="Freeform 1348"/>
              <p:cNvSpPr>
                <a:spLocks/>
              </p:cNvSpPr>
              <p:nvPr/>
            </p:nvSpPr>
            <p:spPr bwMode="auto">
              <a:xfrm>
                <a:off x="3798" y="2738"/>
                <a:ext cx="8" cy="5"/>
              </a:xfrm>
              <a:custGeom>
                <a:avLst/>
                <a:gdLst>
                  <a:gd name="T0" fmla="*/ 8 w 8"/>
                  <a:gd name="T1" fmla="*/ 2 h 5"/>
                  <a:gd name="T2" fmla="*/ 1 w 8"/>
                  <a:gd name="T3" fmla="*/ 0 h 5"/>
                  <a:gd name="T4" fmla="*/ 0 w 8"/>
                  <a:gd name="T5" fmla="*/ 2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2"/>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69" name="Freeform 1349"/>
              <p:cNvSpPr>
                <a:spLocks/>
              </p:cNvSpPr>
              <p:nvPr/>
            </p:nvSpPr>
            <p:spPr bwMode="auto">
              <a:xfrm>
                <a:off x="3799" y="2737"/>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470" name="Freeform 1350"/>
              <p:cNvSpPr>
                <a:spLocks/>
              </p:cNvSpPr>
              <p:nvPr/>
            </p:nvSpPr>
            <p:spPr bwMode="auto">
              <a:xfrm>
                <a:off x="3797" y="2740"/>
                <a:ext cx="8" cy="5"/>
              </a:xfrm>
              <a:custGeom>
                <a:avLst/>
                <a:gdLst>
                  <a:gd name="T0" fmla="*/ 8 w 8"/>
                  <a:gd name="T1" fmla="*/ 3 h 5"/>
                  <a:gd name="T2" fmla="*/ 1 w 8"/>
                  <a:gd name="T3" fmla="*/ 0 h 5"/>
                  <a:gd name="T4" fmla="*/ 0 w 8"/>
                  <a:gd name="T5" fmla="*/ 3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3"/>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471" name="Freeform 1351"/>
              <p:cNvSpPr>
                <a:spLocks/>
              </p:cNvSpPr>
              <p:nvPr/>
            </p:nvSpPr>
            <p:spPr bwMode="auto">
              <a:xfrm>
                <a:off x="3798" y="2740"/>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72" name="Freeform 1352"/>
              <p:cNvSpPr>
                <a:spLocks/>
              </p:cNvSpPr>
              <p:nvPr/>
            </p:nvSpPr>
            <p:spPr bwMode="auto">
              <a:xfrm>
                <a:off x="3797" y="2743"/>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473" name="Freeform 1353"/>
              <p:cNvSpPr>
                <a:spLocks/>
              </p:cNvSpPr>
              <p:nvPr/>
            </p:nvSpPr>
            <p:spPr bwMode="auto">
              <a:xfrm>
                <a:off x="3797" y="2742"/>
                <a:ext cx="7" cy="3"/>
              </a:xfrm>
              <a:custGeom>
                <a:avLst/>
                <a:gdLst>
                  <a:gd name="T0" fmla="*/ 7 w 7"/>
                  <a:gd name="T1" fmla="*/ 3 h 3"/>
                  <a:gd name="T2" fmla="*/ 7 w 7"/>
                  <a:gd name="T3" fmla="*/ 3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474" name="Freeform 1354"/>
              <p:cNvSpPr>
                <a:spLocks/>
              </p:cNvSpPr>
              <p:nvPr/>
            </p:nvSpPr>
            <p:spPr bwMode="auto">
              <a:xfrm>
                <a:off x="3796" y="2745"/>
                <a:ext cx="7" cy="5"/>
              </a:xfrm>
              <a:custGeom>
                <a:avLst/>
                <a:gdLst>
                  <a:gd name="T0" fmla="*/ 7 w 7"/>
                  <a:gd name="T1" fmla="*/ 2 h 5"/>
                  <a:gd name="T2" fmla="*/ 1 w 7"/>
                  <a:gd name="T3" fmla="*/ 0 h 5"/>
                  <a:gd name="T4" fmla="*/ 0 w 7"/>
                  <a:gd name="T5" fmla="*/ 3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3"/>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75" name="Freeform 1355"/>
              <p:cNvSpPr>
                <a:spLocks/>
              </p:cNvSpPr>
              <p:nvPr/>
            </p:nvSpPr>
            <p:spPr bwMode="auto">
              <a:xfrm>
                <a:off x="3797" y="2745"/>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76" name="Freeform 1356"/>
              <p:cNvSpPr>
                <a:spLocks/>
              </p:cNvSpPr>
              <p:nvPr/>
            </p:nvSpPr>
            <p:spPr bwMode="auto">
              <a:xfrm>
                <a:off x="3795" y="2748"/>
                <a:ext cx="7" cy="5"/>
              </a:xfrm>
              <a:custGeom>
                <a:avLst/>
                <a:gdLst>
                  <a:gd name="T0" fmla="*/ 7 w 7"/>
                  <a:gd name="T1" fmla="*/ 2 h 5"/>
                  <a:gd name="T2" fmla="*/ 1 w 7"/>
                  <a:gd name="T3" fmla="*/ 0 h 5"/>
                  <a:gd name="T4" fmla="*/ 0 w 7"/>
                  <a:gd name="T5" fmla="*/ 2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2"/>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77" name="Freeform 1357"/>
              <p:cNvSpPr>
                <a:spLocks/>
              </p:cNvSpPr>
              <p:nvPr/>
            </p:nvSpPr>
            <p:spPr bwMode="auto">
              <a:xfrm>
                <a:off x="3796" y="2747"/>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78" name="Freeform 1358"/>
              <p:cNvSpPr>
                <a:spLocks/>
              </p:cNvSpPr>
              <p:nvPr/>
            </p:nvSpPr>
            <p:spPr bwMode="auto">
              <a:xfrm>
                <a:off x="3794" y="2750"/>
                <a:ext cx="7" cy="5"/>
              </a:xfrm>
              <a:custGeom>
                <a:avLst/>
                <a:gdLst>
                  <a:gd name="T0" fmla="*/ 7 w 7"/>
                  <a:gd name="T1" fmla="*/ 3 h 5"/>
                  <a:gd name="T2" fmla="*/ 1 w 7"/>
                  <a:gd name="T3" fmla="*/ 0 h 5"/>
                  <a:gd name="T4" fmla="*/ 0 w 7"/>
                  <a:gd name="T5" fmla="*/ 3 h 5"/>
                  <a:gd name="T6" fmla="*/ 6 w 7"/>
                  <a:gd name="T7" fmla="*/ 5 h 5"/>
                  <a:gd name="T8" fmla="*/ 7 w 7"/>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1" y="0"/>
                    </a:lnTo>
                    <a:lnTo>
                      <a:pt x="0" y="3"/>
                    </a:lnTo>
                    <a:lnTo>
                      <a:pt x="6" y="5"/>
                    </a:lnTo>
                    <a:lnTo>
                      <a:pt x="7" y="3"/>
                    </a:lnTo>
                    <a:close/>
                  </a:path>
                </a:pathLst>
              </a:custGeom>
              <a:solidFill>
                <a:srgbClr val="000000"/>
              </a:solidFill>
              <a:ln w="25400">
                <a:solidFill>
                  <a:schemeClr val="tx1"/>
                </a:solidFill>
                <a:round/>
                <a:headEnd/>
                <a:tailEnd/>
              </a:ln>
            </p:spPr>
            <p:txBody>
              <a:bodyPr/>
              <a:lstStyle/>
              <a:p>
                <a:endParaRPr lang="en-US"/>
              </a:p>
            </p:txBody>
          </p:sp>
          <p:sp>
            <p:nvSpPr>
              <p:cNvPr id="74479" name="Freeform 1359"/>
              <p:cNvSpPr>
                <a:spLocks/>
              </p:cNvSpPr>
              <p:nvPr/>
            </p:nvSpPr>
            <p:spPr bwMode="auto">
              <a:xfrm>
                <a:off x="3795" y="2750"/>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80" name="Freeform 1360"/>
              <p:cNvSpPr>
                <a:spLocks/>
              </p:cNvSpPr>
              <p:nvPr/>
            </p:nvSpPr>
            <p:spPr bwMode="auto">
              <a:xfrm>
                <a:off x="3793" y="2753"/>
                <a:ext cx="7" cy="5"/>
              </a:xfrm>
              <a:custGeom>
                <a:avLst/>
                <a:gdLst>
                  <a:gd name="T0" fmla="*/ 7 w 7"/>
                  <a:gd name="T1" fmla="*/ 2 h 5"/>
                  <a:gd name="T2" fmla="*/ 1 w 7"/>
                  <a:gd name="T3" fmla="*/ 0 h 5"/>
                  <a:gd name="T4" fmla="*/ 0 w 7"/>
                  <a:gd name="T5" fmla="*/ 2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1" y="0"/>
                    </a:lnTo>
                    <a:lnTo>
                      <a:pt x="0" y="2"/>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481" name="Freeform 1361"/>
              <p:cNvSpPr>
                <a:spLocks/>
              </p:cNvSpPr>
              <p:nvPr/>
            </p:nvSpPr>
            <p:spPr bwMode="auto">
              <a:xfrm>
                <a:off x="3794" y="2752"/>
                <a:ext cx="6" cy="3"/>
              </a:xfrm>
              <a:custGeom>
                <a:avLst/>
                <a:gdLst>
                  <a:gd name="T0" fmla="*/ 6 w 6"/>
                  <a:gd name="T1" fmla="*/ 3 h 3"/>
                  <a:gd name="T2" fmla="*/ 6 w 6"/>
                  <a:gd name="T3" fmla="*/ 3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482" name="Freeform 1362"/>
              <p:cNvSpPr>
                <a:spLocks/>
              </p:cNvSpPr>
              <p:nvPr/>
            </p:nvSpPr>
            <p:spPr bwMode="auto">
              <a:xfrm>
                <a:off x="3792" y="2755"/>
                <a:ext cx="7" cy="5"/>
              </a:xfrm>
              <a:custGeom>
                <a:avLst/>
                <a:gdLst>
                  <a:gd name="T0" fmla="*/ 7 w 7"/>
                  <a:gd name="T1" fmla="*/ 3 h 5"/>
                  <a:gd name="T2" fmla="*/ 1 w 7"/>
                  <a:gd name="T3" fmla="*/ 0 h 5"/>
                  <a:gd name="T4" fmla="*/ 0 w 7"/>
                  <a:gd name="T5" fmla="*/ 3 h 5"/>
                  <a:gd name="T6" fmla="*/ 6 w 7"/>
                  <a:gd name="T7" fmla="*/ 5 h 5"/>
                  <a:gd name="T8" fmla="*/ 7 w 7"/>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1" y="0"/>
                    </a:lnTo>
                    <a:lnTo>
                      <a:pt x="0" y="3"/>
                    </a:lnTo>
                    <a:lnTo>
                      <a:pt x="6" y="5"/>
                    </a:lnTo>
                    <a:lnTo>
                      <a:pt x="7" y="3"/>
                    </a:lnTo>
                    <a:close/>
                  </a:path>
                </a:pathLst>
              </a:custGeom>
              <a:solidFill>
                <a:srgbClr val="000000"/>
              </a:solidFill>
              <a:ln w="25400">
                <a:solidFill>
                  <a:schemeClr val="tx1"/>
                </a:solidFill>
                <a:round/>
                <a:headEnd/>
                <a:tailEnd/>
              </a:ln>
            </p:spPr>
            <p:txBody>
              <a:bodyPr/>
              <a:lstStyle/>
              <a:p>
                <a:endParaRPr lang="en-US"/>
              </a:p>
            </p:txBody>
          </p:sp>
          <p:sp>
            <p:nvSpPr>
              <p:cNvPr id="74483" name="Freeform 1363"/>
              <p:cNvSpPr>
                <a:spLocks/>
              </p:cNvSpPr>
              <p:nvPr/>
            </p:nvSpPr>
            <p:spPr bwMode="auto">
              <a:xfrm>
                <a:off x="3793" y="2755"/>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84" name="Freeform 1364"/>
              <p:cNvSpPr>
                <a:spLocks/>
              </p:cNvSpPr>
              <p:nvPr/>
            </p:nvSpPr>
            <p:spPr bwMode="auto">
              <a:xfrm>
                <a:off x="3791" y="2758"/>
                <a:ext cx="7" cy="4"/>
              </a:xfrm>
              <a:custGeom>
                <a:avLst/>
                <a:gdLst>
                  <a:gd name="T0" fmla="*/ 7 w 7"/>
                  <a:gd name="T1" fmla="*/ 2 h 4"/>
                  <a:gd name="T2" fmla="*/ 1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485" name="Freeform 1365"/>
              <p:cNvSpPr>
                <a:spLocks/>
              </p:cNvSpPr>
              <p:nvPr/>
            </p:nvSpPr>
            <p:spPr bwMode="auto">
              <a:xfrm>
                <a:off x="3792" y="2757"/>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86" name="Freeform 1366"/>
              <p:cNvSpPr>
                <a:spLocks/>
              </p:cNvSpPr>
              <p:nvPr/>
            </p:nvSpPr>
            <p:spPr bwMode="auto">
              <a:xfrm>
                <a:off x="3790" y="2760"/>
                <a:ext cx="7" cy="4"/>
              </a:xfrm>
              <a:custGeom>
                <a:avLst/>
                <a:gdLst>
                  <a:gd name="T0" fmla="*/ 7 w 7"/>
                  <a:gd name="T1" fmla="*/ 1 h 4"/>
                  <a:gd name="T2" fmla="*/ 1 w 7"/>
                  <a:gd name="T3" fmla="*/ 0 h 4"/>
                  <a:gd name="T4" fmla="*/ 0 w 7"/>
                  <a:gd name="T5" fmla="*/ 3 h 4"/>
                  <a:gd name="T6" fmla="*/ 7 w 7"/>
                  <a:gd name="T7" fmla="*/ 4 h 4"/>
                  <a:gd name="T8" fmla="*/ 7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1"/>
                    </a:moveTo>
                    <a:lnTo>
                      <a:pt x="1" y="0"/>
                    </a:lnTo>
                    <a:lnTo>
                      <a:pt x="0" y="3"/>
                    </a:lnTo>
                    <a:lnTo>
                      <a:pt x="7" y="4"/>
                    </a:lnTo>
                    <a:lnTo>
                      <a:pt x="7" y="1"/>
                    </a:lnTo>
                    <a:close/>
                  </a:path>
                </a:pathLst>
              </a:custGeom>
              <a:solidFill>
                <a:srgbClr val="000000"/>
              </a:solidFill>
              <a:ln w="25400">
                <a:solidFill>
                  <a:schemeClr val="tx1"/>
                </a:solidFill>
                <a:round/>
                <a:headEnd/>
                <a:tailEnd/>
              </a:ln>
            </p:spPr>
            <p:txBody>
              <a:bodyPr/>
              <a:lstStyle/>
              <a:p>
                <a:endParaRPr lang="en-US"/>
              </a:p>
            </p:txBody>
          </p:sp>
          <p:sp>
            <p:nvSpPr>
              <p:cNvPr id="74487" name="Freeform 1367"/>
              <p:cNvSpPr>
                <a:spLocks/>
              </p:cNvSpPr>
              <p:nvPr/>
            </p:nvSpPr>
            <p:spPr bwMode="auto">
              <a:xfrm>
                <a:off x="3791" y="2759"/>
                <a:ext cx="6" cy="3"/>
              </a:xfrm>
              <a:custGeom>
                <a:avLst/>
                <a:gdLst>
                  <a:gd name="T0" fmla="*/ 6 w 6"/>
                  <a:gd name="T1" fmla="*/ 3 h 3"/>
                  <a:gd name="T2" fmla="*/ 6 w 6"/>
                  <a:gd name="T3" fmla="*/ 2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488" name="Freeform 1368"/>
              <p:cNvSpPr>
                <a:spLocks/>
              </p:cNvSpPr>
              <p:nvPr/>
            </p:nvSpPr>
            <p:spPr bwMode="auto">
              <a:xfrm>
                <a:off x="3789" y="2762"/>
                <a:ext cx="8" cy="5"/>
              </a:xfrm>
              <a:custGeom>
                <a:avLst/>
                <a:gdLst>
                  <a:gd name="T0" fmla="*/ 8 w 8"/>
                  <a:gd name="T1" fmla="*/ 3 h 5"/>
                  <a:gd name="T2" fmla="*/ 1 w 8"/>
                  <a:gd name="T3" fmla="*/ 0 h 5"/>
                  <a:gd name="T4" fmla="*/ 0 w 8"/>
                  <a:gd name="T5" fmla="*/ 3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3"/>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489" name="Freeform 1369"/>
              <p:cNvSpPr>
                <a:spLocks/>
              </p:cNvSpPr>
              <p:nvPr/>
            </p:nvSpPr>
            <p:spPr bwMode="auto">
              <a:xfrm>
                <a:off x="3790" y="2762"/>
                <a:ext cx="7" cy="2"/>
              </a:xfrm>
              <a:custGeom>
                <a:avLst/>
                <a:gdLst>
                  <a:gd name="T0" fmla="*/ 7 w 7"/>
                  <a:gd name="T1" fmla="*/ 2 h 2"/>
                  <a:gd name="T2" fmla="*/ 7 w 7"/>
                  <a:gd name="T3" fmla="*/ 2 h 2"/>
                  <a:gd name="T4" fmla="*/ 0 w 7"/>
                  <a:gd name="T5" fmla="*/ 1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90" name="Freeform 1370"/>
              <p:cNvSpPr>
                <a:spLocks/>
              </p:cNvSpPr>
              <p:nvPr/>
            </p:nvSpPr>
            <p:spPr bwMode="auto">
              <a:xfrm>
                <a:off x="3788" y="2765"/>
                <a:ext cx="8" cy="5"/>
              </a:xfrm>
              <a:custGeom>
                <a:avLst/>
                <a:gdLst>
                  <a:gd name="T0" fmla="*/ 8 w 8"/>
                  <a:gd name="T1" fmla="*/ 2 h 5"/>
                  <a:gd name="T2" fmla="*/ 1 w 8"/>
                  <a:gd name="T3" fmla="*/ 0 h 5"/>
                  <a:gd name="T4" fmla="*/ 0 w 8"/>
                  <a:gd name="T5" fmla="*/ 2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2"/>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91" name="Freeform 1371"/>
              <p:cNvSpPr>
                <a:spLocks/>
              </p:cNvSpPr>
              <p:nvPr/>
            </p:nvSpPr>
            <p:spPr bwMode="auto">
              <a:xfrm>
                <a:off x="3789" y="2764"/>
                <a:ext cx="7" cy="3"/>
              </a:xfrm>
              <a:custGeom>
                <a:avLst/>
                <a:gdLst>
                  <a:gd name="T0" fmla="*/ 7 w 7"/>
                  <a:gd name="T1" fmla="*/ 3 h 3"/>
                  <a:gd name="T2" fmla="*/ 7 w 7"/>
                  <a:gd name="T3" fmla="*/ 3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492" name="Freeform 1372"/>
              <p:cNvSpPr>
                <a:spLocks/>
              </p:cNvSpPr>
              <p:nvPr/>
            </p:nvSpPr>
            <p:spPr bwMode="auto">
              <a:xfrm>
                <a:off x="3787" y="2767"/>
                <a:ext cx="8" cy="4"/>
              </a:xfrm>
              <a:custGeom>
                <a:avLst/>
                <a:gdLst>
                  <a:gd name="T0" fmla="*/ 8 w 8"/>
                  <a:gd name="T1" fmla="*/ 3 h 4"/>
                  <a:gd name="T2" fmla="*/ 1 w 8"/>
                  <a:gd name="T3" fmla="*/ 0 h 4"/>
                  <a:gd name="T4" fmla="*/ 0 w 8"/>
                  <a:gd name="T5" fmla="*/ 2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2"/>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493" name="Freeform 1373"/>
              <p:cNvSpPr>
                <a:spLocks/>
              </p:cNvSpPr>
              <p:nvPr/>
            </p:nvSpPr>
            <p:spPr bwMode="auto">
              <a:xfrm>
                <a:off x="3788" y="2767"/>
                <a:ext cx="7" cy="3"/>
              </a:xfrm>
              <a:custGeom>
                <a:avLst/>
                <a:gdLst>
                  <a:gd name="T0" fmla="*/ 7 w 7"/>
                  <a:gd name="T1" fmla="*/ 2 h 3"/>
                  <a:gd name="T2" fmla="*/ 7 w 7"/>
                  <a:gd name="T3" fmla="*/ 3 h 3"/>
                  <a:gd name="T4" fmla="*/ 0 w 7"/>
                  <a:gd name="T5" fmla="*/ 0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94" name="Freeform 1374"/>
              <p:cNvSpPr>
                <a:spLocks/>
              </p:cNvSpPr>
              <p:nvPr/>
            </p:nvSpPr>
            <p:spPr bwMode="auto">
              <a:xfrm>
                <a:off x="3786" y="2769"/>
                <a:ext cx="8" cy="5"/>
              </a:xfrm>
              <a:custGeom>
                <a:avLst/>
                <a:gdLst>
                  <a:gd name="T0" fmla="*/ 8 w 8"/>
                  <a:gd name="T1" fmla="*/ 2 h 5"/>
                  <a:gd name="T2" fmla="*/ 1 w 8"/>
                  <a:gd name="T3" fmla="*/ 0 h 5"/>
                  <a:gd name="T4" fmla="*/ 0 w 8"/>
                  <a:gd name="T5" fmla="*/ 2 h 5"/>
                  <a:gd name="T6" fmla="*/ 7 w 8"/>
                  <a:gd name="T7" fmla="*/ 5 h 5"/>
                  <a:gd name="T8" fmla="*/ 8 w 8"/>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2"/>
                    </a:moveTo>
                    <a:lnTo>
                      <a:pt x="1" y="0"/>
                    </a:lnTo>
                    <a:lnTo>
                      <a:pt x="0" y="2"/>
                    </a:lnTo>
                    <a:lnTo>
                      <a:pt x="7" y="5"/>
                    </a:lnTo>
                    <a:lnTo>
                      <a:pt x="8" y="2"/>
                    </a:lnTo>
                    <a:close/>
                  </a:path>
                </a:pathLst>
              </a:custGeom>
              <a:solidFill>
                <a:srgbClr val="000000"/>
              </a:solidFill>
              <a:ln w="25400">
                <a:solidFill>
                  <a:schemeClr val="tx1"/>
                </a:solidFill>
                <a:round/>
                <a:headEnd/>
                <a:tailEnd/>
              </a:ln>
            </p:spPr>
            <p:txBody>
              <a:bodyPr/>
              <a:lstStyle/>
              <a:p>
                <a:endParaRPr lang="en-US"/>
              </a:p>
            </p:txBody>
          </p:sp>
          <p:sp>
            <p:nvSpPr>
              <p:cNvPr id="74495" name="Freeform 1375"/>
              <p:cNvSpPr>
                <a:spLocks/>
              </p:cNvSpPr>
              <p:nvPr/>
            </p:nvSpPr>
            <p:spPr bwMode="auto">
              <a:xfrm>
                <a:off x="3787" y="2769"/>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496" name="Freeform 1376"/>
              <p:cNvSpPr>
                <a:spLocks/>
              </p:cNvSpPr>
              <p:nvPr/>
            </p:nvSpPr>
            <p:spPr bwMode="auto">
              <a:xfrm>
                <a:off x="3783" y="2781"/>
                <a:ext cx="7" cy="4"/>
              </a:xfrm>
              <a:custGeom>
                <a:avLst/>
                <a:gdLst>
                  <a:gd name="T0" fmla="*/ 7 w 7"/>
                  <a:gd name="T1" fmla="*/ 2 h 4"/>
                  <a:gd name="T2" fmla="*/ 1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497" name="Freeform 1377"/>
              <p:cNvSpPr>
                <a:spLocks/>
              </p:cNvSpPr>
              <p:nvPr/>
            </p:nvSpPr>
            <p:spPr bwMode="auto">
              <a:xfrm>
                <a:off x="3782" y="2783"/>
                <a:ext cx="7" cy="4"/>
              </a:xfrm>
              <a:custGeom>
                <a:avLst/>
                <a:gdLst>
                  <a:gd name="T0" fmla="*/ 7 w 7"/>
                  <a:gd name="T1" fmla="*/ 2 h 4"/>
                  <a:gd name="T2" fmla="*/ 1 w 7"/>
                  <a:gd name="T3" fmla="*/ 0 h 4"/>
                  <a:gd name="T4" fmla="*/ 0 w 7"/>
                  <a:gd name="T5" fmla="*/ 1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1"/>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498" name="Freeform 1378"/>
              <p:cNvSpPr>
                <a:spLocks/>
              </p:cNvSpPr>
              <p:nvPr/>
            </p:nvSpPr>
            <p:spPr bwMode="auto">
              <a:xfrm>
                <a:off x="3783" y="2783"/>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499" name="Freeform 1379"/>
              <p:cNvSpPr>
                <a:spLocks/>
              </p:cNvSpPr>
              <p:nvPr/>
            </p:nvSpPr>
            <p:spPr bwMode="auto">
              <a:xfrm>
                <a:off x="3781" y="2785"/>
                <a:ext cx="7" cy="4"/>
              </a:xfrm>
              <a:custGeom>
                <a:avLst/>
                <a:gdLst>
                  <a:gd name="T0" fmla="*/ 7 w 7"/>
                  <a:gd name="T1" fmla="*/ 1 h 4"/>
                  <a:gd name="T2" fmla="*/ 1 w 7"/>
                  <a:gd name="T3" fmla="*/ 0 h 4"/>
                  <a:gd name="T4" fmla="*/ 0 w 7"/>
                  <a:gd name="T5" fmla="*/ 3 h 4"/>
                  <a:gd name="T6" fmla="*/ 7 w 7"/>
                  <a:gd name="T7" fmla="*/ 4 h 4"/>
                  <a:gd name="T8" fmla="*/ 7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1"/>
                    </a:moveTo>
                    <a:lnTo>
                      <a:pt x="1" y="0"/>
                    </a:lnTo>
                    <a:lnTo>
                      <a:pt x="0" y="3"/>
                    </a:lnTo>
                    <a:lnTo>
                      <a:pt x="7" y="4"/>
                    </a:lnTo>
                    <a:lnTo>
                      <a:pt x="7" y="1"/>
                    </a:lnTo>
                    <a:close/>
                  </a:path>
                </a:pathLst>
              </a:custGeom>
              <a:solidFill>
                <a:srgbClr val="000000"/>
              </a:solidFill>
              <a:ln w="25400">
                <a:solidFill>
                  <a:schemeClr val="tx1"/>
                </a:solidFill>
                <a:round/>
                <a:headEnd/>
                <a:tailEnd/>
              </a:ln>
            </p:spPr>
            <p:txBody>
              <a:bodyPr/>
              <a:lstStyle/>
              <a:p>
                <a:endParaRPr lang="en-US"/>
              </a:p>
            </p:txBody>
          </p:sp>
          <p:sp>
            <p:nvSpPr>
              <p:cNvPr id="74500" name="Freeform 1380"/>
              <p:cNvSpPr>
                <a:spLocks/>
              </p:cNvSpPr>
              <p:nvPr/>
            </p:nvSpPr>
            <p:spPr bwMode="auto">
              <a:xfrm>
                <a:off x="3782" y="2784"/>
                <a:ext cx="6" cy="3"/>
              </a:xfrm>
              <a:custGeom>
                <a:avLst/>
                <a:gdLst>
                  <a:gd name="T0" fmla="*/ 6 w 6"/>
                  <a:gd name="T1" fmla="*/ 3 h 3"/>
                  <a:gd name="T2" fmla="*/ 6 w 6"/>
                  <a:gd name="T3" fmla="*/ 2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501" name="Freeform 1381"/>
              <p:cNvSpPr>
                <a:spLocks/>
              </p:cNvSpPr>
              <p:nvPr/>
            </p:nvSpPr>
            <p:spPr bwMode="auto">
              <a:xfrm>
                <a:off x="3780" y="2787"/>
                <a:ext cx="8" cy="5"/>
              </a:xfrm>
              <a:custGeom>
                <a:avLst/>
                <a:gdLst>
                  <a:gd name="T0" fmla="*/ 8 w 8"/>
                  <a:gd name="T1" fmla="*/ 3 h 5"/>
                  <a:gd name="T2" fmla="*/ 1 w 8"/>
                  <a:gd name="T3" fmla="*/ 0 h 5"/>
                  <a:gd name="T4" fmla="*/ 0 w 8"/>
                  <a:gd name="T5" fmla="*/ 2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2"/>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02" name="Freeform 1382"/>
              <p:cNvSpPr>
                <a:spLocks/>
              </p:cNvSpPr>
              <p:nvPr/>
            </p:nvSpPr>
            <p:spPr bwMode="auto">
              <a:xfrm>
                <a:off x="3781" y="2787"/>
                <a:ext cx="7" cy="3"/>
              </a:xfrm>
              <a:custGeom>
                <a:avLst/>
                <a:gdLst>
                  <a:gd name="T0" fmla="*/ 7 w 7"/>
                  <a:gd name="T1" fmla="*/ 2 h 3"/>
                  <a:gd name="T2" fmla="*/ 7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03" name="Freeform 1383"/>
              <p:cNvSpPr>
                <a:spLocks/>
              </p:cNvSpPr>
              <p:nvPr/>
            </p:nvSpPr>
            <p:spPr bwMode="auto">
              <a:xfrm>
                <a:off x="3779" y="2789"/>
                <a:ext cx="8" cy="5"/>
              </a:xfrm>
              <a:custGeom>
                <a:avLst/>
                <a:gdLst>
                  <a:gd name="T0" fmla="*/ 8 w 8"/>
                  <a:gd name="T1" fmla="*/ 3 h 5"/>
                  <a:gd name="T2" fmla="*/ 1 w 8"/>
                  <a:gd name="T3" fmla="*/ 0 h 5"/>
                  <a:gd name="T4" fmla="*/ 0 w 8"/>
                  <a:gd name="T5" fmla="*/ 3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3"/>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04" name="Freeform 1384"/>
              <p:cNvSpPr>
                <a:spLocks/>
              </p:cNvSpPr>
              <p:nvPr/>
            </p:nvSpPr>
            <p:spPr bwMode="auto">
              <a:xfrm>
                <a:off x="3780" y="2789"/>
                <a:ext cx="7" cy="3"/>
              </a:xfrm>
              <a:custGeom>
                <a:avLst/>
                <a:gdLst>
                  <a:gd name="T0" fmla="*/ 7 w 7"/>
                  <a:gd name="T1" fmla="*/ 3 h 3"/>
                  <a:gd name="T2" fmla="*/ 7 w 7"/>
                  <a:gd name="T3" fmla="*/ 2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505" name="Freeform 1385"/>
              <p:cNvSpPr>
                <a:spLocks/>
              </p:cNvSpPr>
              <p:nvPr/>
            </p:nvSpPr>
            <p:spPr bwMode="auto">
              <a:xfrm>
                <a:off x="3779" y="2792"/>
                <a:ext cx="7" cy="3"/>
              </a:xfrm>
              <a:custGeom>
                <a:avLst/>
                <a:gdLst>
                  <a:gd name="T0" fmla="*/ 7 w 7"/>
                  <a:gd name="T1" fmla="*/ 2 h 3"/>
                  <a:gd name="T2" fmla="*/ 0 w 7"/>
                  <a:gd name="T3" fmla="*/ 0 h 3"/>
                  <a:gd name="T4" fmla="*/ 0 w 7"/>
                  <a:gd name="T5" fmla="*/ 2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2"/>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506" name="Freeform 1386"/>
              <p:cNvSpPr>
                <a:spLocks/>
              </p:cNvSpPr>
              <p:nvPr/>
            </p:nvSpPr>
            <p:spPr bwMode="auto">
              <a:xfrm>
                <a:off x="3779" y="2791"/>
                <a:ext cx="7" cy="3"/>
              </a:xfrm>
              <a:custGeom>
                <a:avLst/>
                <a:gdLst>
                  <a:gd name="T0" fmla="*/ 7 w 7"/>
                  <a:gd name="T1" fmla="*/ 3 h 3"/>
                  <a:gd name="T2" fmla="*/ 7 w 7"/>
                  <a:gd name="T3" fmla="*/ 2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507" name="Freeform 1387"/>
              <p:cNvSpPr>
                <a:spLocks/>
              </p:cNvSpPr>
              <p:nvPr/>
            </p:nvSpPr>
            <p:spPr bwMode="auto">
              <a:xfrm>
                <a:off x="3778" y="2794"/>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508" name="Freeform 1388"/>
              <p:cNvSpPr>
                <a:spLocks/>
              </p:cNvSpPr>
              <p:nvPr/>
            </p:nvSpPr>
            <p:spPr bwMode="auto">
              <a:xfrm>
                <a:off x="3779" y="2793"/>
                <a:ext cx="7" cy="2"/>
              </a:xfrm>
              <a:custGeom>
                <a:avLst/>
                <a:gdLst>
                  <a:gd name="T0" fmla="*/ 7 w 7"/>
                  <a:gd name="T1" fmla="*/ 2 h 2"/>
                  <a:gd name="T2" fmla="*/ 7 w 7"/>
                  <a:gd name="T3" fmla="*/ 2 h 2"/>
                  <a:gd name="T4" fmla="*/ 0 w 7"/>
                  <a:gd name="T5" fmla="*/ 1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09" name="Freeform 1389"/>
              <p:cNvSpPr>
                <a:spLocks/>
              </p:cNvSpPr>
              <p:nvPr/>
            </p:nvSpPr>
            <p:spPr bwMode="auto">
              <a:xfrm>
                <a:off x="3777" y="2796"/>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510" name="Freeform 1390"/>
              <p:cNvSpPr>
                <a:spLocks/>
              </p:cNvSpPr>
              <p:nvPr/>
            </p:nvSpPr>
            <p:spPr bwMode="auto">
              <a:xfrm>
                <a:off x="3778" y="2795"/>
                <a:ext cx="7" cy="3"/>
              </a:xfrm>
              <a:custGeom>
                <a:avLst/>
                <a:gdLst>
                  <a:gd name="T0" fmla="*/ 7 w 7"/>
                  <a:gd name="T1" fmla="*/ 3 h 3"/>
                  <a:gd name="T2" fmla="*/ 7 w 7"/>
                  <a:gd name="T3" fmla="*/ 2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511" name="Freeform 1391"/>
              <p:cNvSpPr>
                <a:spLocks/>
              </p:cNvSpPr>
              <p:nvPr/>
            </p:nvSpPr>
            <p:spPr bwMode="auto">
              <a:xfrm>
                <a:off x="3776" y="2797"/>
                <a:ext cx="8" cy="5"/>
              </a:xfrm>
              <a:custGeom>
                <a:avLst/>
                <a:gdLst>
                  <a:gd name="T0" fmla="*/ 8 w 8"/>
                  <a:gd name="T1" fmla="*/ 3 h 5"/>
                  <a:gd name="T2" fmla="*/ 1 w 8"/>
                  <a:gd name="T3" fmla="*/ 0 h 5"/>
                  <a:gd name="T4" fmla="*/ 0 w 8"/>
                  <a:gd name="T5" fmla="*/ 2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2"/>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12" name="Freeform 1392"/>
              <p:cNvSpPr>
                <a:spLocks/>
              </p:cNvSpPr>
              <p:nvPr/>
            </p:nvSpPr>
            <p:spPr bwMode="auto">
              <a:xfrm>
                <a:off x="3777" y="2797"/>
                <a:ext cx="7" cy="3"/>
              </a:xfrm>
              <a:custGeom>
                <a:avLst/>
                <a:gdLst>
                  <a:gd name="T0" fmla="*/ 7 w 7"/>
                  <a:gd name="T1" fmla="*/ 2 h 3"/>
                  <a:gd name="T2" fmla="*/ 7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13" name="Freeform 1393"/>
              <p:cNvSpPr>
                <a:spLocks/>
              </p:cNvSpPr>
              <p:nvPr/>
            </p:nvSpPr>
            <p:spPr bwMode="auto">
              <a:xfrm>
                <a:off x="3776" y="2800"/>
                <a:ext cx="7" cy="4"/>
              </a:xfrm>
              <a:custGeom>
                <a:avLst/>
                <a:gdLst>
                  <a:gd name="T0" fmla="*/ 7 w 7"/>
                  <a:gd name="T1" fmla="*/ 1 h 4"/>
                  <a:gd name="T2" fmla="*/ 0 w 7"/>
                  <a:gd name="T3" fmla="*/ 0 h 4"/>
                  <a:gd name="T4" fmla="*/ 0 w 7"/>
                  <a:gd name="T5" fmla="*/ 3 h 4"/>
                  <a:gd name="T6" fmla="*/ 7 w 7"/>
                  <a:gd name="T7" fmla="*/ 4 h 4"/>
                  <a:gd name="T8" fmla="*/ 7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1"/>
                    </a:moveTo>
                    <a:lnTo>
                      <a:pt x="0" y="0"/>
                    </a:lnTo>
                    <a:lnTo>
                      <a:pt x="0" y="3"/>
                    </a:lnTo>
                    <a:lnTo>
                      <a:pt x="7" y="4"/>
                    </a:lnTo>
                    <a:lnTo>
                      <a:pt x="7" y="1"/>
                    </a:lnTo>
                    <a:close/>
                  </a:path>
                </a:pathLst>
              </a:custGeom>
              <a:solidFill>
                <a:srgbClr val="000000"/>
              </a:solidFill>
              <a:ln w="25400">
                <a:solidFill>
                  <a:schemeClr val="tx1"/>
                </a:solidFill>
                <a:round/>
                <a:headEnd/>
                <a:tailEnd/>
              </a:ln>
            </p:spPr>
            <p:txBody>
              <a:bodyPr/>
              <a:lstStyle/>
              <a:p>
                <a:endParaRPr lang="en-US"/>
              </a:p>
            </p:txBody>
          </p:sp>
          <p:sp>
            <p:nvSpPr>
              <p:cNvPr id="74514" name="Freeform 1394"/>
              <p:cNvSpPr>
                <a:spLocks/>
              </p:cNvSpPr>
              <p:nvPr/>
            </p:nvSpPr>
            <p:spPr bwMode="auto">
              <a:xfrm>
                <a:off x="3776" y="2799"/>
                <a:ext cx="7" cy="3"/>
              </a:xfrm>
              <a:custGeom>
                <a:avLst/>
                <a:gdLst>
                  <a:gd name="T0" fmla="*/ 7 w 7"/>
                  <a:gd name="T1" fmla="*/ 3 h 3"/>
                  <a:gd name="T2" fmla="*/ 7 w 7"/>
                  <a:gd name="T3" fmla="*/ 2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515" name="Freeform 1395"/>
              <p:cNvSpPr>
                <a:spLocks/>
              </p:cNvSpPr>
              <p:nvPr/>
            </p:nvSpPr>
            <p:spPr bwMode="auto">
              <a:xfrm>
                <a:off x="3775" y="2802"/>
                <a:ext cx="8" cy="5"/>
              </a:xfrm>
              <a:custGeom>
                <a:avLst/>
                <a:gdLst>
                  <a:gd name="T0" fmla="*/ 8 w 8"/>
                  <a:gd name="T1" fmla="*/ 3 h 5"/>
                  <a:gd name="T2" fmla="*/ 1 w 8"/>
                  <a:gd name="T3" fmla="*/ 0 h 5"/>
                  <a:gd name="T4" fmla="*/ 0 w 8"/>
                  <a:gd name="T5" fmla="*/ 2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2"/>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16" name="Freeform 1396"/>
              <p:cNvSpPr>
                <a:spLocks/>
              </p:cNvSpPr>
              <p:nvPr/>
            </p:nvSpPr>
            <p:spPr bwMode="auto">
              <a:xfrm>
                <a:off x="3776" y="2802"/>
                <a:ext cx="7" cy="3"/>
              </a:xfrm>
              <a:custGeom>
                <a:avLst/>
                <a:gdLst>
                  <a:gd name="T0" fmla="*/ 7 w 7"/>
                  <a:gd name="T1" fmla="*/ 2 h 3"/>
                  <a:gd name="T2" fmla="*/ 7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17" name="Freeform 1397"/>
              <p:cNvSpPr>
                <a:spLocks/>
              </p:cNvSpPr>
              <p:nvPr/>
            </p:nvSpPr>
            <p:spPr bwMode="auto">
              <a:xfrm>
                <a:off x="3774" y="2805"/>
                <a:ext cx="8" cy="3"/>
              </a:xfrm>
              <a:custGeom>
                <a:avLst/>
                <a:gdLst>
                  <a:gd name="T0" fmla="*/ 8 w 8"/>
                  <a:gd name="T1" fmla="*/ 1 h 3"/>
                  <a:gd name="T2" fmla="*/ 1 w 8"/>
                  <a:gd name="T3" fmla="*/ 0 h 3"/>
                  <a:gd name="T4" fmla="*/ 0 w 8"/>
                  <a:gd name="T5" fmla="*/ 2 h 3"/>
                  <a:gd name="T6" fmla="*/ 7 w 8"/>
                  <a:gd name="T7" fmla="*/ 3 h 3"/>
                  <a:gd name="T8" fmla="*/ 8 w 8"/>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8" y="1"/>
                    </a:moveTo>
                    <a:lnTo>
                      <a:pt x="1" y="0"/>
                    </a:lnTo>
                    <a:lnTo>
                      <a:pt x="0" y="2"/>
                    </a:lnTo>
                    <a:lnTo>
                      <a:pt x="7" y="3"/>
                    </a:lnTo>
                    <a:lnTo>
                      <a:pt x="8" y="1"/>
                    </a:lnTo>
                    <a:close/>
                  </a:path>
                </a:pathLst>
              </a:custGeom>
              <a:solidFill>
                <a:srgbClr val="000000"/>
              </a:solidFill>
              <a:ln w="25400">
                <a:solidFill>
                  <a:schemeClr val="tx1"/>
                </a:solidFill>
                <a:round/>
                <a:headEnd/>
                <a:tailEnd/>
              </a:ln>
            </p:spPr>
            <p:txBody>
              <a:bodyPr/>
              <a:lstStyle/>
              <a:p>
                <a:endParaRPr lang="en-US"/>
              </a:p>
            </p:txBody>
          </p:sp>
          <p:sp>
            <p:nvSpPr>
              <p:cNvPr id="74518" name="Freeform 1398"/>
              <p:cNvSpPr>
                <a:spLocks/>
              </p:cNvSpPr>
              <p:nvPr/>
            </p:nvSpPr>
            <p:spPr bwMode="auto">
              <a:xfrm>
                <a:off x="3775" y="2804"/>
                <a:ext cx="7" cy="3"/>
              </a:xfrm>
              <a:custGeom>
                <a:avLst/>
                <a:gdLst>
                  <a:gd name="T0" fmla="*/ 7 w 7"/>
                  <a:gd name="T1" fmla="*/ 3 h 3"/>
                  <a:gd name="T2" fmla="*/ 7 w 7"/>
                  <a:gd name="T3" fmla="*/ 2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519" name="Freeform 1399"/>
              <p:cNvSpPr>
                <a:spLocks/>
              </p:cNvSpPr>
              <p:nvPr/>
            </p:nvSpPr>
            <p:spPr bwMode="auto">
              <a:xfrm>
                <a:off x="3774" y="2806"/>
                <a:ext cx="7" cy="5"/>
              </a:xfrm>
              <a:custGeom>
                <a:avLst/>
                <a:gdLst>
                  <a:gd name="T0" fmla="*/ 7 w 7"/>
                  <a:gd name="T1" fmla="*/ 2 h 5"/>
                  <a:gd name="T2" fmla="*/ 0 w 7"/>
                  <a:gd name="T3" fmla="*/ 0 h 5"/>
                  <a:gd name="T4" fmla="*/ 0 w 7"/>
                  <a:gd name="T5" fmla="*/ 2 h 5"/>
                  <a:gd name="T6" fmla="*/ 6 w 7"/>
                  <a:gd name="T7" fmla="*/ 5 h 5"/>
                  <a:gd name="T8" fmla="*/ 7 w 7"/>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2"/>
                    </a:moveTo>
                    <a:lnTo>
                      <a:pt x="0" y="0"/>
                    </a:lnTo>
                    <a:lnTo>
                      <a:pt x="0" y="2"/>
                    </a:lnTo>
                    <a:lnTo>
                      <a:pt x="6" y="5"/>
                    </a:lnTo>
                    <a:lnTo>
                      <a:pt x="7" y="2"/>
                    </a:lnTo>
                    <a:close/>
                  </a:path>
                </a:pathLst>
              </a:custGeom>
              <a:solidFill>
                <a:srgbClr val="000000"/>
              </a:solidFill>
              <a:ln w="25400">
                <a:solidFill>
                  <a:schemeClr val="tx1"/>
                </a:solidFill>
                <a:round/>
                <a:headEnd/>
                <a:tailEnd/>
              </a:ln>
            </p:spPr>
            <p:txBody>
              <a:bodyPr/>
              <a:lstStyle/>
              <a:p>
                <a:endParaRPr lang="en-US"/>
              </a:p>
            </p:txBody>
          </p:sp>
          <p:sp>
            <p:nvSpPr>
              <p:cNvPr id="74520" name="Freeform 1400"/>
              <p:cNvSpPr>
                <a:spLocks/>
              </p:cNvSpPr>
              <p:nvPr/>
            </p:nvSpPr>
            <p:spPr bwMode="auto">
              <a:xfrm>
                <a:off x="3774" y="2806"/>
                <a:ext cx="7" cy="2"/>
              </a:xfrm>
              <a:custGeom>
                <a:avLst/>
                <a:gdLst>
                  <a:gd name="T0" fmla="*/ 7 w 7"/>
                  <a:gd name="T1" fmla="*/ 1 h 2"/>
                  <a:gd name="T2" fmla="*/ 7 w 7"/>
                  <a:gd name="T3" fmla="*/ 2 h 2"/>
                  <a:gd name="T4" fmla="*/ 0 w 7"/>
                  <a:gd name="T5" fmla="*/ 0 h 2"/>
                  <a:gd name="T6" fmla="*/ 0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7" y="2"/>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21" name="Freeform 1401"/>
              <p:cNvSpPr>
                <a:spLocks/>
              </p:cNvSpPr>
              <p:nvPr/>
            </p:nvSpPr>
            <p:spPr bwMode="auto">
              <a:xfrm>
                <a:off x="3773" y="2809"/>
                <a:ext cx="7" cy="3"/>
              </a:xfrm>
              <a:custGeom>
                <a:avLst/>
                <a:gdLst>
                  <a:gd name="T0" fmla="*/ 7 w 7"/>
                  <a:gd name="T1" fmla="*/ 1 h 3"/>
                  <a:gd name="T2" fmla="*/ 1 w 7"/>
                  <a:gd name="T3" fmla="*/ 0 h 3"/>
                  <a:gd name="T4" fmla="*/ 0 w 7"/>
                  <a:gd name="T5" fmla="*/ 2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1" y="0"/>
                    </a:lnTo>
                    <a:lnTo>
                      <a:pt x="0" y="2"/>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22" name="Freeform 1402"/>
              <p:cNvSpPr>
                <a:spLocks/>
              </p:cNvSpPr>
              <p:nvPr/>
            </p:nvSpPr>
            <p:spPr bwMode="auto">
              <a:xfrm>
                <a:off x="3774" y="2808"/>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523" name="Freeform 1403"/>
              <p:cNvSpPr>
                <a:spLocks/>
              </p:cNvSpPr>
              <p:nvPr/>
            </p:nvSpPr>
            <p:spPr bwMode="auto">
              <a:xfrm>
                <a:off x="3772" y="2810"/>
                <a:ext cx="8" cy="5"/>
              </a:xfrm>
              <a:custGeom>
                <a:avLst/>
                <a:gdLst>
                  <a:gd name="T0" fmla="*/ 8 w 8"/>
                  <a:gd name="T1" fmla="*/ 3 h 5"/>
                  <a:gd name="T2" fmla="*/ 1 w 8"/>
                  <a:gd name="T3" fmla="*/ 0 h 5"/>
                  <a:gd name="T4" fmla="*/ 0 w 8"/>
                  <a:gd name="T5" fmla="*/ 2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2"/>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24" name="Freeform 1404"/>
              <p:cNvSpPr>
                <a:spLocks/>
              </p:cNvSpPr>
              <p:nvPr/>
            </p:nvSpPr>
            <p:spPr bwMode="auto">
              <a:xfrm>
                <a:off x="3773" y="2810"/>
                <a:ext cx="7" cy="3"/>
              </a:xfrm>
              <a:custGeom>
                <a:avLst/>
                <a:gdLst>
                  <a:gd name="T0" fmla="*/ 7 w 7"/>
                  <a:gd name="T1" fmla="*/ 2 h 3"/>
                  <a:gd name="T2" fmla="*/ 7 w 7"/>
                  <a:gd name="T3" fmla="*/ 3 h 3"/>
                  <a:gd name="T4" fmla="*/ 0 w 7"/>
                  <a:gd name="T5" fmla="*/ 0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25" name="Freeform 1405"/>
              <p:cNvSpPr>
                <a:spLocks/>
              </p:cNvSpPr>
              <p:nvPr/>
            </p:nvSpPr>
            <p:spPr bwMode="auto">
              <a:xfrm>
                <a:off x="3772" y="2813"/>
                <a:ext cx="7" cy="3"/>
              </a:xfrm>
              <a:custGeom>
                <a:avLst/>
                <a:gdLst>
                  <a:gd name="T0" fmla="*/ 7 w 7"/>
                  <a:gd name="T1" fmla="*/ 1 h 3"/>
                  <a:gd name="T2" fmla="*/ 0 w 7"/>
                  <a:gd name="T3" fmla="*/ 0 h 3"/>
                  <a:gd name="T4" fmla="*/ 0 w 7"/>
                  <a:gd name="T5" fmla="*/ 2 h 3"/>
                  <a:gd name="T6" fmla="*/ 6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2"/>
                    </a:lnTo>
                    <a:lnTo>
                      <a:pt x="6"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26" name="Freeform 1406"/>
              <p:cNvSpPr>
                <a:spLocks/>
              </p:cNvSpPr>
              <p:nvPr/>
            </p:nvSpPr>
            <p:spPr bwMode="auto">
              <a:xfrm>
                <a:off x="3772" y="2812"/>
                <a:ext cx="7" cy="3"/>
              </a:xfrm>
              <a:custGeom>
                <a:avLst/>
                <a:gdLst>
                  <a:gd name="T0" fmla="*/ 7 w 7"/>
                  <a:gd name="T1" fmla="*/ 3 h 3"/>
                  <a:gd name="T2" fmla="*/ 7 w 7"/>
                  <a:gd name="T3" fmla="*/ 2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527" name="Freeform 1407"/>
              <p:cNvSpPr>
                <a:spLocks/>
              </p:cNvSpPr>
              <p:nvPr/>
            </p:nvSpPr>
            <p:spPr bwMode="auto">
              <a:xfrm>
                <a:off x="3771" y="2814"/>
                <a:ext cx="7" cy="5"/>
              </a:xfrm>
              <a:custGeom>
                <a:avLst/>
                <a:gdLst>
                  <a:gd name="T0" fmla="*/ 7 w 7"/>
                  <a:gd name="T1" fmla="*/ 3 h 5"/>
                  <a:gd name="T2" fmla="*/ 1 w 7"/>
                  <a:gd name="T3" fmla="*/ 0 h 5"/>
                  <a:gd name="T4" fmla="*/ 0 w 7"/>
                  <a:gd name="T5" fmla="*/ 2 h 5"/>
                  <a:gd name="T6" fmla="*/ 6 w 7"/>
                  <a:gd name="T7" fmla="*/ 5 h 5"/>
                  <a:gd name="T8" fmla="*/ 7 w 7"/>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1" y="0"/>
                    </a:lnTo>
                    <a:lnTo>
                      <a:pt x="0" y="2"/>
                    </a:lnTo>
                    <a:lnTo>
                      <a:pt x="6" y="5"/>
                    </a:lnTo>
                    <a:lnTo>
                      <a:pt x="7" y="3"/>
                    </a:lnTo>
                    <a:close/>
                  </a:path>
                </a:pathLst>
              </a:custGeom>
              <a:solidFill>
                <a:srgbClr val="000000"/>
              </a:solidFill>
              <a:ln w="25400">
                <a:solidFill>
                  <a:schemeClr val="tx1"/>
                </a:solidFill>
                <a:round/>
                <a:headEnd/>
                <a:tailEnd/>
              </a:ln>
            </p:spPr>
            <p:txBody>
              <a:bodyPr/>
              <a:lstStyle/>
              <a:p>
                <a:endParaRPr lang="en-US"/>
              </a:p>
            </p:txBody>
          </p:sp>
          <p:sp>
            <p:nvSpPr>
              <p:cNvPr id="74528" name="Freeform 1408"/>
              <p:cNvSpPr>
                <a:spLocks/>
              </p:cNvSpPr>
              <p:nvPr/>
            </p:nvSpPr>
            <p:spPr bwMode="auto">
              <a:xfrm>
                <a:off x="3772" y="2814"/>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529" name="Freeform 1409"/>
              <p:cNvSpPr>
                <a:spLocks/>
              </p:cNvSpPr>
              <p:nvPr/>
            </p:nvSpPr>
            <p:spPr bwMode="auto">
              <a:xfrm>
                <a:off x="3770" y="2817"/>
                <a:ext cx="7" cy="3"/>
              </a:xfrm>
              <a:custGeom>
                <a:avLst/>
                <a:gdLst>
                  <a:gd name="T0" fmla="*/ 7 w 7"/>
                  <a:gd name="T1" fmla="*/ 1 h 3"/>
                  <a:gd name="T2" fmla="*/ 1 w 7"/>
                  <a:gd name="T3" fmla="*/ 0 h 3"/>
                  <a:gd name="T4" fmla="*/ 0 w 7"/>
                  <a:gd name="T5" fmla="*/ 2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1" y="0"/>
                    </a:lnTo>
                    <a:lnTo>
                      <a:pt x="0" y="2"/>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30" name="Freeform 1410"/>
              <p:cNvSpPr>
                <a:spLocks/>
              </p:cNvSpPr>
              <p:nvPr/>
            </p:nvSpPr>
            <p:spPr bwMode="auto">
              <a:xfrm>
                <a:off x="3771" y="2816"/>
                <a:ext cx="6" cy="3"/>
              </a:xfrm>
              <a:custGeom>
                <a:avLst/>
                <a:gdLst>
                  <a:gd name="T0" fmla="*/ 6 w 6"/>
                  <a:gd name="T1" fmla="*/ 3 h 3"/>
                  <a:gd name="T2" fmla="*/ 6 w 6"/>
                  <a:gd name="T3" fmla="*/ 2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531" name="Freeform 1411"/>
              <p:cNvSpPr>
                <a:spLocks/>
              </p:cNvSpPr>
              <p:nvPr/>
            </p:nvSpPr>
            <p:spPr bwMode="auto">
              <a:xfrm>
                <a:off x="3770" y="2819"/>
                <a:ext cx="7" cy="2"/>
              </a:xfrm>
              <a:custGeom>
                <a:avLst/>
                <a:gdLst>
                  <a:gd name="T0" fmla="*/ 7 w 7"/>
                  <a:gd name="T1" fmla="*/ 1 h 2"/>
                  <a:gd name="T2" fmla="*/ 0 w 7"/>
                  <a:gd name="T3" fmla="*/ 0 h 2"/>
                  <a:gd name="T4" fmla="*/ 0 w 7"/>
                  <a:gd name="T5" fmla="*/ 1 h 2"/>
                  <a:gd name="T6" fmla="*/ 6 w 7"/>
                  <a:gd name="T7" fmla="*/ 2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0" y="0"/>
                    </a:lnTo>
                    <a:lnTo>
                      <a:pt x="0" y="1"/>
                    </a:lnTo>
                    <a:lnTo>
                      <a:pt x="6" y="2"/>
                    </a:lnTo>
                    <a:lnTo>
                      <a:pt x="7" y="1"/>
                    </a:lnTo>
                    <a:close/>
                  </a:path>
                </a:pathLst>
              </a:custGeom>
              <a:solidFill>
                <a:srgbClr val="000000"/>
              </a:solidFill>
              <a:ln w="25400">
                <a:solidFill>
                  <a:schemeClr val="tx1"/>
                </a:solidFill>
                <a:round/>
                <a:headEnd/>
                <a:tailEnd/>
              </a:ln>
            </p:spPr>
            <p:txBody>
              <a:bodyPr/>
              <a:lstStyle/>
              <a:p>
                <a:endParaRPr lang="en-US"/>
              </a:p>
            </p:txBody>
          </p:sp>
          <p:sp>
            <p:nvSpPr>
              <p:cNvPr id="74532" name="Freeform 1412"/>
              <p:cNvSpPr>
                <a:spLocks/>
              </p:cNvSpPr>
              <p:nvPr/>
            </p:nvSpPr>
            <p:spPr bwMode="auto">
              <a:xfrm>
                <a:off x="3770" y="2818"/>
                <a:ext cx="7" cy="1"/>
              </a:xfrm>
              <a:custGeom>
                <a:avLst/>
                <a:gdLst>
                  <a:gd name="T0" fmla="*/ 7 w 7"/>
                  <a:gd name="T1" fmla="*/ 1 h 1"/>
                  <a:gd name="T2" fmla="*/ 7 w 7"/>
                  <a:gd name="T3" fmla="*/ 1 h 1"/>
                  <a:gd name="T4" fmla="*/ 0 w 7"/>
                  <a:gd name="T5" fmla="*/ 0 h 1"/>
                  <a:gd name="T6" fmla="*/ 0 w 7"/>
                  <a:gd name="T7" fmla="*/ 0 h 1"/>
                  <a:gd name="T8" fmla="*/ 7 w 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1"/>
                    </a:moveTo>
                    <a:lnTo>
                      <a:pt x="7"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33" name="Rectangle 1413"/>
              <p:cNvSpPr>
                <a:spLocks noChangeArrowheads="1"/>
              </p:cNvSpPr>
              <p:nvPr/>
            </p:nvSpPr>
            <p:spPr bwMode="auto">
              <a:xfrm>
                <a:off x="3766" y="2830"/>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534" name="Freeform 1414"/>
              <p:cNvSpPr>
                <a:spLocks/>
              </p:cNvSpPr>
              <p:nvPr/>
            </p:nvSpPr>
            <p:spPr bwMode="auto">
              <a:xfrm>
                <a:off x="3766" y="2830"/>
                <a:ext cx="7" cy="3"/>
              </a:xfrm>
              <a:custGeom>
                <a:avLst/>
                <a:gdLst>
                  <a:gd name="T0" fmla="*/ 7 w 7"/>
                  <a:gd name="T1" fmla="*/ 1 h 3"/>
                  <a:gd name="T2" fmla="*/ 0 w 7"/>
                  <a:gd name="T3" fmla="*/ 0 h 3"/>
                  <a:gd name="T4" fmla="*/ 0 w 7"/>
                  <a:gd name="T5" fmla="*/ 2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2"/>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35" name="Freeform 1415"/>
              <p:cNvSpPr>
                <a:spLocks/>
              </p:cNvSpPr>
              <p:nvPr/>
            </p:nvSpPr>
            <p:spPr bwMode="auto">
              <a:xfrm>
                <a:off x="3766" y="2830"/>
                <a:ext cx="7" cy="1"/>
              </a:xfrm>
              <a:custGeom>
                <a:avLst/>
                <a:gdLst>
                  <a:gd name="T0" fmla="*/ 7 w 7"/>
                  <a:gd name="T1" fmla="*/ 1 h 1"/>
                  <a:gd name="T2" fmla="*/ 7 w 7"/>
                  <a:gd name="T3" fmla="*/ 1 h 1"/>
                  <a:gd name="T4" fmla="*/ 0 w 7"/>
                  <a:gd name="T5" fmla="*/ 0 h 1"/>
                  <a:gd name="T6" fmla="*/ 0 w 7"/>
                  <a:gd name="T7" fmla="*/ 0 h 1"/>
                  <a:gd name="T8" fmla="*/ 7 w 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1"/>
                    </a:moveTo>
                    <a:lnTo>
                      <a:pt x="7"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36" name="Freeform 1416"/>
              <p:cNvSpPr>
                <a:spLocks/>
              </p:cNvSpPr>
              <p:nvPr/>
            </p:nvSpPr>
            <p:spPr bwMode="auto">
              <a:xfrm>
                <a:off x="3765" y="2831"/>
                <a:ext cx="8" cy="5"/>
              </a:xfrm>
              <a:custGeom>
                <a:avLst/>
                <a:gdLst>
                  <a:gd name="T0" fmla="*/ 8 w 8"/>
                  <a:gd name="T1" fmla="*/ 3 h 5"/>
                  <a:gd name="T2" fmla="*/ 1 w 8"/>
                  <a:gd name="T3" fmla="*/ 0 h 5"/>
                  <a:gd name="T4" fmla="*/ 0 w 8"/>
                  <a:gd name="T5" fmla="*/ 2 h 5"/>
                  <a:gd name="T6" fmla="*/ 7 w 8"/>
                  <a:gd name="T7" fmla="*/ 5 h 5"/>
                  <a:gd name="T8" fmla="*/ 8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3"/>
                    </a:moveTo>
                    <a:lnTo>
                      <a:pt x="1" y="0"/>
                    </a:lnTo>
                    <a:lnTo>
                      <a:pt x="0" y="2"/>
                    </a:lnTo>
                    <a:lnTo>
                      <a:pt x="7" y="5"/>
                    </a:lnTo>
                    <a:lnTo>
                      <a:pt x="8" y="3"/>
                    </a:lnTo>
                    <a:close/>
                  </a:path>
                </a:pathLst>
              </a:custGeom>
              <a:solidFill>
                <a:srgbClr val="000000"/>
              </a:solidFill>
              <a:ln w="25400">
                <a:solidFill>
                  <a:schemeClr val="tx1"/>
                </a:solidFill>
                <a:round/>
                <a:headEnd/>
                <a:tailEnd/>
              </a:ln>
            </p:spPr>
            <p:txBody>
              <a:bodyPr/>
              <a:lstStyle/>
              <a:p>
                <a:endParaRPr lang="en-US"/>
              </a:p>
            </p:txBody>
          </p:sp>
          <p:sp>
            <p:nvSpPr>
              <p:cNvPr id="74537" name="Freeform 1417"/>
              <p:cNvSpPr>
                <a:spLocks/>
              </p:cNvSpPr>
              <p:nvPr/>
            </p:nvSpPr>
            <p:spPr bwMode="auto">
              <a:xfrm>
                <a:off x="3766" y="2831"/>
                <a:ext cx="7" cy="3"/>
              </a:xfrm>
              <a:custGeom>
                <a:avLst/>
                <a:gdLst>
                  <a:gd name="T0" fmla="*/ 7 w 7"/>
                  <a:gd name="T1" fmla="*/ 2 h 3"/>
                  <a:gd name="T2" fmla="*/ 7 w 7"/>
                  <a:gd name="T3" fmla="*/ 3 h 3"/>
                  <a:gd name="T4" fmla="*/ 0 w 7"/>
                  <a:gd name="T5" fmla="*/ 0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38" name="Freeform 1418"/>
              <p:cNvSpPr>
                <a:spLocks/>
              </p:cNvSpPr>
              <p:nvPr/>
            </p:nvSpPr>
            <p:spPr bwMode="auto">
              <a:xfrm>
                <a:off x="3764" y="2834"/>
                <a:ext cx="8" cy="3"/>
              </a:xfrm>
              <a:custGeom>
                <a:avLst/>
                <a:gdLst>
                  <a:gd name="T0" fmla="*/ 8 w 8"/>
                  <a:gd name="T1" fmla="*/ 1 h 3"/>
                  <a:gd name="T2" fmla="*/ 1 w 8"/>
                  <a:gd name="T3" fmla="*/ 0 h 3"/>
                  <a:gd name="T4" fmla="*/ 0 w 8"/>
                  <a:gd name="T5" fmla="*/ 2 h 3"/>
                  <a:gd name="T6" fmla="*/ 7 w 8"/>
                  <a:gd name="T7" fmla="*/ 3 h 3"/>
                  <a:gd name="T8" fmla="*/ 8 w 8"/>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8" y="1"/>
                    </a:moveTo>
                    <a:lnTo>
                      <a:pt x="1" y="0"/>
                    </a:lnTo>
                    <a:lnTo>
                      <a:pt x="0" y="2"/>
                    </a:lnTo>
                    <a:lnTo>
                      <a:pt x="7" y="3"/>
                    </a:lnTo>
                    <a:lnTo>
                      <a:pt x="8" y="1"/>
                    </a:lnTo>
                    <a:close/>
                  </a:path>
                </a:pathLst>
              </a:custGeom>
              <a:solidFill>
                <a:srgbClr val="000000"/>
              </a:solidFill>
              <a:ln w="25400">
                <a:solidFill>
                  <a:schemeClr val="tx1"/>
                </a:solidFill>
                <a:round/>
                <a:headEnd/>
                <a:tailEnd/>
              </a:ln>
            </p:spPr>
            <p:txBody>
              <a:bodyPr/>
              <a:lstStyle/>
              <a:p>
                <a:endParaRPr lang="en-US"/>
              </a:p>
            </p:txBody>
          </p:sp>
          <p:sp>
            <p:nvSpPr>
              <p:cNvPr id="74539" name="Freeform 1419"/>
              <p:cNvSpPr>
                <a:spLocks/>
              </p:cNvSpPr>
              <p:nvPr/>
            </p:nvSpPr>
            <p:spPr bwMode="auto">
              <a:xfrm>
                <a:off x="3765" y="2833"/>
                <a:ext cx="7" cy="3"/>
              </a:xfrm>
              <a:custGeom>
                <a:avLst/>
                <a:gdLst>
                  <a:gd name="T0" fmla="*/ 7 w 7"/>
                  <a:gd name="T1" fmla="*/ 3 h 3"/>
                  <a:gd name="T2" fmla="*/ 7 w 7"/>
                  <a:gd name="T3" fmla="*/ 2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540" name="Freeform 1420"/>
              <p:cNvSpPr>
                <a:spLocks/>
              </p:cNvSpPr>
              <p:nvPr/>
            </p:nvSpPr>
            <p:spPr bwMode="auto">
              <a:xfrm>
                <a:off x="3764" y="2835"/>
                <a:ext cx="7" cy="4"/>
              </a:xfrm>
              <a:custGeom>
                <a:avLst/>
                <a:gdLst>
                  <a:gd name="T0" fmla="*/ 7 w 7"/>
                  <a:gd name="T1" fmla="*/ 2 h 4"/>
                  <a:gd name="T2" fmla="*/ 0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541" name="Freeform 1421"/>
              <p:cNvSpPr>
                <a:spLocks/>
              </p:cNvSpPr>
              <p:nvPr/>
            </p:nvSpPr>
            <p:spPr bwMode="auto">
              <a:xfrm>
                <a:off x="3764" y="2835"/>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42" name="Freeform 1422"/>
              <p:cNvSpPr>
                <a:spLocks/>
              </p:cNvSpPr>
              <p:nvPr/>
            </p:nvSpPr>
            <p:spPr bwMode="auto">
              <a:xfrm>
                <a:off x="3763" y="2837"/>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543" name="Freeform 1423"/>
              <p:cNvSpPr>
                <a:spLocks/>
              </p:cNvSpPr>
              <p:nvPr/>
            </p:nvSpPr>
            <p:spPr bwMode="auto">
              <a:xfrm>
                <a:off x="3764" y="2837"/>
                <a:ext cx="7" cy="2"/>
              </a:xfrm>
              <a:custGeom>
                <a:avLst/>
                <a:gdLst>
                  <a:gd name="T0" fmla="*/ 7 w 7"/>
                  <a:gd name="T1" fmla="*/ 2 h 2"/>
                  <a:gd name="T2" fmla="*/ 7 w 7"/>
                  <a:gd name="T3" fmla="*/ 1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44" name="Freeform 1424"/>
              <p:cNvSpPr>
                <a:spLocks/>
              </p:cNvSpPr>
              <p:nvPr/>
            </p:nvSpPr>
            <p:spPr bwMode="auto">
              <a:xfrm>
                <a:off x="3763" y="2838"/>
                <a:ext cx="7" cy="5"/>
              </a:xfrm>
              <a:custGeom>
                <a:avLst/>
                <a:gdLst>
                  <a:gd name="T0" fmla="*/ 7 w 7"/>
                  <a:gd name="T1" fmla="*/ 3 h 5"/>
                  <a:gd name="T2" fmla="*/ 0 w 7"/>
                  <a:gd name="T3" fmla="*/ 0 h 5"/>
                  <a:gd name="T4" fmla="*/ 0 w 7"/>
                  <a:gd name="T5" fmla="*/ 2 h 5"/>
                  <a:gd name="T6" fmla="*/ 6 w 7"/>
                  <a:gd name="T7" fmla="*/ 5 h 5"/>
                  <a:gd name="T8" fmla="*/ 7 w 7"/>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0" y="0"/>
                    </a:lnTo>
                    <a:lnTo>
                      <a:pt x="0" y="2"/>
                    </a:lnTo>
                    <a:lnTo>
                      <a:pt x="6" y="5"/>
                    </a:lnTo>
                    <a:lnTo>
                      <a:pt x="7" y="3"/>
                    </a:lnTo>
                    <a:close/>
                  </a:path>
                </a:pathLst>
              </a:custGeom>
              <a:solidFill>
                <a:srgbClr val="000000"/>
              </a:solidFill>
              <a:ln w="25400">
                <a:solidFill>
                  <a:schemeClr val="tx1"/>
                </a:solidFill>
                <a:round/>
                <a:headEnd/>
                <a:tailEnd/>
              </a:ln>
            </p:spPr>
            <p:txBody>
              <a:bodyPr/>
              <a:lstStyle/>
              <a:p>
                <a:endParaRPr lang="en-US"/>
              </a:p>
            </p:txBody>
          </p:sp>
          <p:sp>
            <p:nvSpPr>
              <p:cNvPr id="74545" name="Freeform 1425"/>
              <p:cNvSpPr>
                <a:spLocks/>
              </p:cNvSpPr>
              <p:nvPr/>
            </p:nvSpPr>
            <p:spPr bwMode="auto">
              <a:xfrm>
                <a:off x="3763" y="2838"/>
                <a:ext cx="7" cy="3"/>
              </a:xfrm>
              <a:custGeom>
                <a:avLst/>
                <a:gdLst>
                  <a:gd name="T0" fmla="*/ 7 w 7"/>
                  <a:gd name="T1" fmla="*/ 2 h 3"/>
                  <a:gd name="T2" fmla="*/ 7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46" name="Freeform 1426"/>
              <p:cNvSpPr>
                <a:spLocks/>
              </p:cNvSpPr>
              <p:nvPr/>
            </p:nvSpPr>
            <p:spPr bwMode="auto">
              <a:xfrm>
                <a:off x="3762" y="2841"/>
                <a:ext cx="7" cy="3"/>
              </a:xfrm>
              <a:custGeom>
                <a:avLst/>
                <a:gdLst>
                  <a:gd name="T0" fmla="*/ 7 w 7"/>
                  <a:gd name="T1" fmla="*/ 2 h 3"/>
                  <a:gd name="T2" fmla="*/ 1 w 7"/>
                  <a:gd name="T3" fmla="*/ 0 h 3"/>
                  <a:gd name="T4" fmla="*/ 0 w 7"/>
                  <a:gd name="T5" fmla="*/ 2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2"/>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547" name="Freeform 1427"/>
              <p:cNvSpPr>
                <a:spLocks/>
              </p:cNvSpPr>
              <p:nvPr/>
            </p:nvSpPr>
            <p:spPr bwMode="auto">
              <a:xfrm>
                <a:off x="3763" y="2840"/>
                <a:ext cx="6" cy="3"/>
              </a:xfrm>
              <a:custGeom>
                <a:avLst/>
                <a:gdLst>
                  <a:gd name="T0" fmla="*/ 6 w 6"/>
                  <a:gd name="T1" fmla="*/ 3 h 3"/>
                  <a:gd name="T2" fmla="*/ 6 w 6"/>
                  <a:gd name="T3" fmla="*/ 2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1"/>
                    </a:lnTo>
                    <a:lnTo>
                      <a:pt x="6" y="3"/>
                    </a:lnTo>
                    <a:close/>
                  </a:path>
                </a:pathLst>
              </a:custGeom>
              <a:solidFill>
                <a:srgbClr val="000000"/>
              </a:solidFill>
              <a:ln w="25400">
                <a:solidFill>
                  <a:schemeClr val="tx1"/>
                </a:solidFill>
                <a:round/>
                <a:headEnd/>
                <a:tailEnd/>
              </a:ln>
            </p:spPr>
            <p:txBody>
              <a:bodyPr/>
              <a:lstStyle/>
              <a:p>
                <a:endParaRPr lang="en-US"/>
              </a:p>
            </p:txBody>
          </p:sp>
          <p:sp>
            <p:nvSpPr>
              <p:cNvPr id="74548" name="Freeform 1428"/>
              <p:cNvSpPr>
                <a:spLocks/>
              </p:cNvSpPr>
              <p:nvPr/>
            </p:nvSpPr>
            <p:spPr bwMode="auto">
              <a:xfrm>
                <a:off x="3762" y="2843"/>
                <a:ext cx="7" cy="3"/>
              </a:xfrm>
              <a:custGeom>
                <a:avLst/>
                <a:gdLst>
                  <a:gd name="T0" fmla="*/ 7 w 7"/>
                  <a:gd name="T1" fmla="*/ 1 h 3"/>
                  <a:gd name="T2" fmla="*/ 0 w 7"/>
                  <a:gd name="T3" fmla="*/ 0 h 3"/>
                  <a:gd name="T4" fmla="*/ 0 w 7"/>
                  <a:gd name="T5" fmla="*/ 1 h 3"/>
                  <a:gd name="T6" fmla="*/ 6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1"/>
                    </a:lnTo>
                    <a:lnTo>
                      <a:pt x="6"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49" name="Freeform 1429"/>
              <p:cNvSpPr>
                <a:spLocks/>
              </p:cNvSpPr>
              <p:nvPr/>
            </p:nvSpPr>
            <p:spPr bwMode="auto">
              <a:xfrm>
                <a:off x="3762" y="2843"/>
                <a:ext cx="7" cy="1"/>
              </a:xfrm>
              <a:custGeom>
                <a:avLst/>
                <a:gdLst>
                  <a:gd name="T0" fmla="*/ 7 w 7"/>
                  <a:gd name="T1" fmla="*/ 1 h 1"/>
                  <a:gd name="T2" fmla="*/ 7 w 7"/>
                  <a:gd name="T3" fmla="*/ 1 h 1"/>
                  <a:gd name="T4" fmla="*/ 0 w 7"/>
                  <a:gd name="T5" fmla="*/ 0 h 1"/>
                  <a:gd name="T6" fmla="*/ 0 w 7"/>
                  <a:gd name="T7" fmla="*/ 0 h 1"/>
                  <a:gd name="T8" fmla="*/ 7 w 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1"/>
                    </a:moveTo>
                    <a:lnTo>
                      <a:pt x="7"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50" name="Freeform 1430"/>
              <p:cNvSpPr>
                <a:spLocks/>
              </p:cNvSpPr>
              <p:nvPr/>
            </p:nvSpPr>
            <p:spPr bwMode="auto">
              <a:xfrm>
                <a:off x="3761" y="2844"/>
                <a:ext cx="7" cy="4"/>
              </a:xfrm>
              <a:custGeom>
                <a:avLst/>
                <a:gdLst>
                  <a:gd name="T0" fmla="*/ 7 w 7"/>
                  <a:gd name="T1" fmla="*/ 2 h 4"/>
                  <a:gd name="T2" fmla="*/ 1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551" name="Freeform 1431"/>
              <p:cNvSpPr>
                <a:spLocks/>
              </p:cNvSpPr>
              <p:nvPr/>
            </p:nvSpPr>
            <p:spPr bwMode="auto">
              <a:xfrm>
                <a:off x="3762" y="2844"/>
                <a:ext cx="6" cy="2"/>
              </a:xfrm>
              <a:custGeom>
                <a:avLst/>
                <a:gdLst>
                  <a:gd name="T0" fmla="*/ 6 w 6"/>
                  <a:gd name="T1" fmla="*/ 2 h 2"/>
                  <a:gd name="T2" fmla="*/ 6 w 6"/>
                  <a:gd name="T3" fmla="*/ 1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552" name="Freeform 1432"/>
              <p:cNvSpPr>
                <a:spLocks/>
              </p:cNvSpPr>
              <p:nvPr/>
            </p:nvSpPr>
            <p:spPr bwMode="auto">
              <a:xfrm>
                <a:off x="3761" y="2846"/>
                <a:ext cx="7" cy="3"/>
              </a:xfrm>
              <a:custGeom>
                <a:avLst/>
                <a:gdLst>
                  <a:gd name="T0" fmla="*/ 7 w 7"/>
                  <a:gd name="T1" fmla="*/ 2 h 3"/>
                  <a:gd name="T2" fmla="*/ 0 w 7"/>
                  <a:gd name="T3" fmla="*/ 0 h 3"/>
                  <a:gd name="T4" fmla="*/ 0 w 7"/>
                  <a:gd name="T5" fmla="*/ 1 h 3"/>
                  <a:gd name="T6" fmla="*/ 6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6" y="3"/>
                    </a:lnTo>
                    <a:lnTo>
                      <a:pt x="7" y="2"/>
                    </a:lnTo>
                    <a:close/>
                  </a:path>
                </a:pathLst>
              </a:custGeom>
              <a:solidFill>
                <a:srgbClr val="000000"/>
              </a:solidFill>
              <a:ln w="25400">
                <a:solidFill>
                  <a:schemeClr val="tx1"/>
                </a:solidFill>
                <a:round/>
                <a:headEnd/>
                <a:tailEnd/>
              </a:ln>
            </p:spPr>
            <p:txBody>
              <a:bodyPr/>
              <a:lstStyle/>
              <a:p>
                <a:endParaRPr lang="en-US"/>
              </a:p>
            </p:txBody>
          </p:sp>
          <p:sp>
            <p:nvSpPr>
              <p:cNvPr id="74553" name="Freeform 1433"/>
              <p:cNvSpPr>
                <a:spLocks/>
              </p:cNvSpPr>
              <p:nvPr/>
            </p:nvSpPr>
            <p:spPr bwMode="auto">
              <a:xfrm>
                <a:off x="3761" y="2846"/>
                <a:ext cx="7" cy="2"/>
              </a:xfrm>
              <a:custGeom>
                <a:avLst/>
                <a:gdLst>
                  <a:gd name="T0" fmla="*/ 7 w 7"/>
                  <a:gd name="T1" fmla="*/ 1 h 2"/>
                  <a:gd name="T2" fmla="*/ 7 w 7"/>
                  <a:gd name="T3" fmla="*/ 2 h 2"/>
                  <a:gd name="T4" fmla="*/ 0 w 7"/>
                  <a:gd name="T5" fmla="*/ 0 h 2"/>
                  <a:gd name="T6" fmla="*/ 0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7" y="2"/>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54" name="Freeform 1434"/>
              <p:cNvSpPr>
                <a:spLocks/>
              </p:cNvSpPr>
              <p:nvPr/>
            </p:nvSpPr>
            <p:spPr bwMode="auto">
              <a:xfrm>
                <a:off x="3760" y="2847"/>
                <a:ext cx="7" cy="5"/>
              </a:xfrm>
              <a:custGeom>
                <a:avLst/>
                <a:gdLst>
                  <a:gd name="T0" fmla="*/ 7 w 7"/>
                  <a:gd name="T1" fmla="*/ 3 h 5"/>
                  <a:gd name="T2" fmla="*/ 1 w 7"/>
                  <a:gd name="T3" fmla="*/ 0 h 5"/>
                  <a:gd name="T4" fmla="*/ 0 w 7"/>
                  <a:gd name="T5" fmla="*/ 2 h 5"/>
                  <a:gd name="T6" fmla="*/ 6 w 7"/>
                  <a:gd name="T7" fmla="*/ 5 h 5"/>
                  <a:gd name="T8" fmla="*/ 7 w 7"/>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1" y="0"/>
                    </a:lnTo>
                    <a:lnTo>
                      <a:pt x="0" y="2"/>
                    </a:lnTo>
                    <a:lnTo>
                      <a:pt x="6" y="5"/>
                    </a:lnTo>
                    <a:lnTo>
                      <a:pt x="7" y="3"/>
                    </a:lnTo>
                    <a:close/>
                  </a:path>
                </a:pathLst>
              </a:custGeom>
              <a:solidFill>
                <a:srgbClr val="000000"/>
              </a:solidFill>
              <a:ln w="25400">
                <a:solidFill>
                  <a:schemeClr val="tx1"/>
                </a:solidFill>
                <a:round/>
                <a:headEnd/>
                <a:tailEnd/>
              </a:ln>
            </p:spPr>
            <p:txBody>
              <a:bodyPr/>
              <a:lstStyle/>
              <a:p>
                <a:endParaRPr lang="en-US"/>
              </a:p>
            </p:txBody>
          </p:sp>
          <p:sp>
            <p:nvSpPr>
              <p:cNvPr id="74555" name="Freeform 1435"/>
              <p:cNvSpPr>
                <a:spLocks/>
              </p:cNvSpPr>
              <p:nvPr/>
            </p:nvSpPr>
            <p:spPr bwMode="auto">
              <a:xfrm>
                <a:off x="3761" y="2847"/>
                <a:ext cx="6" cy="3"/>
              </a:xfrm>
              <a:custGeom>
                <a:avLst/>
                <a:gdLst>
                  <a:gd name="T0" fmla="*/ 6 w 6"/>
                  <a:gd name="T1" fmla="*/ 2 h 3"/>
                  <a:gd name="T2" fmla="*/ 6 w 6"/>
                  <a:gd name="T3" fmla="*/ 3 h 3"/>
                  <a:gd name="T4" fmla="*/ 0 w 6"/>
                  <a:gd name="T5" fmla="*/ 0 h 3"/>
                  <a:gd name="T6" fmla="*/ 0 w 6"/>
                  <a:gd name="T7" fmla="*/ 0 h 3"/>
                  <a:gd name="T8" fmla="*/ 6 w 6"/>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2"/>
                    </a:moveTo>
                    <a:lnTo>
                      <a:pt x="6" y="3"/>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556" name="Freeform 1436"/>
              <p:cNvSpPr>
                <a:spLocks/>
              </p:cNvSpPr>
              <p:nvPr/>
            </p:nvSpPr>
            <p:spPr bwMode="auto">
              <a:xfrm>
                <a:off x="3759" y="2850"/>
                <a:ext cx="7" cy="3"/>
              </a:xfrm>
              <a:custGeom>
                <a:avLst/>
                <a:gdLst>
                  <a:gd name="T0" fmla="*/ 7 w 7"/>
                  <a:gd name="T1" fmla="*/ 1 h 3"/>
                  <a:gd name="T2" fmla="*/ 1 w 7"/>
                  <a:gd name="T3" fmla="*/ 0 h 3"/>
                  <a:gd name="T4" fmla="*/ 0 w 7"/>
                  <a:gd name="T5" fmla="*/ 2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1" y="0"/>
                    </a:lnTo>
                    <a:lnTo>
                      <a:pt x="0" y="2"/>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57" name="Freeform 1437"/>
              <p:cNvSpPr>
                <a:spLocks/>
              </p:cNvSpPr>
              <p:nvPr/>
            </p:nvSpPr>
            <p:spPr bwMode="auto">
              <a:xfrm>
                <a:off x="3760" y="2849"/>
                <a:ext cx="6" cy="3"/>
              </a:xfrm>
              <a:custGeom>
                <a:avLst/>
                <a:gdLst>
                  <a:gd name="T0" fmla="*/ 6 w 6"/>
                  <a:gd name="T1" fmla="*/ 3 h 3"/>
                  <a:gd name="T2" fmla="*/ 6 w 6"/>
                  <a:gd name="T3" fmla="*/ 2 h 3"/>
                  <a:gd name="T4" fmla="*/ 0 w 6"/>
                  <a:gd name="T5" fmla="*/ 0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558" name="Freeform 1438"/>
              <p:cNvSpPr>
                <a:spLocks/>
              </p:cNvSpPr>
              <p:nvPr/>
            </p:nvSpPr>
            <p:spPr bwMode="auto">
              <a:xfrm>
                <a:off x="3759" y="2851"/>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559" name="Freeform 1439"/>
              <p:cNvSpPr>
                <a:spLocks/>
              </p:cNvSpPr>
              <p:nvPr/>
            </p:nvSpPr>
            <p:spPr bwMode="auto">
              <a:xfrm>
                <a:off x="3759" y="2851"/>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560" name="Freeform 1440"/>
              <p:cNvSpPr>
                <a:spLocks/>
              </p:cNvSpPr>
              <p:nvPr/>
            </p:nvSpPr>
            <p:spPr bwMode="auto">
              <a:xfrm>
                <a:off x="3758" y="2853"/>
                <a:ext cx="7" cy="3"/>
              </a:xfrm>
              <a:custGeom>
                <a:avLst/>
                <a:gdLst>
                  <a:gd name="T0" fmla="*/ 7 w 7"/>
                  <a:gd name="T1" fmla="*/ 2 h 3"/>
                  <a:gd name="T2" fmla="*/ 1 w 7"/>
                  <a:gd name="T3" fmla="*/ 0 h 3"/>
                  <a:gd name="T4" fmla="*/ 0 w 7"/>
                  <a:gd name="T5" fmla="*/ 2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2"/>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561" name="Freeform 1441"/>
              <p:cNvSpPr>
                <a:spLocks/>
              </p:cNvSpPr>
              <p:nvPr/>
            </p:nvSpPr>
            <p:spPr bwMode="auto">
              <a:xfrm>
                <a:off x="3759" y="2853"/>
                <a:ext cx="6" cy="2"/>
              </a:xfrm>
              <a:custGeom>
                <a:avLst/>
                <a:gdLst>
                  <a:gd name="T0" fmla="*/ 6 w 6"/>
                  <a:gd name="T1" fmla="*/ 2 h 2"/>
                  <a:gd name="T2" fmla="*/ 6 w 6"/>
                  <a:gd name="T3" fmla="*/ 1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562" name="Freeform 1442"/>
              <p:cNvSpPr>
                <a:spLocks/>
              </p:cNvSpPr>
              <p:nvPr/>
            </p:nvSpPr>
            <p:spPr bwMode="auto">
              <a:xfrm>
                <a:off x="3758" y="2855"/>
                <a:ext cx="7" cy="3"/>
              </a:xfrm>
              <a:custGeom>
                <a:avLst/>
                <a:gdLst>
                  <a:gd name="T0" fmla="*/ 7 w 7"/>
                  <a:gd name="T1" fmla="*/ 1 h 3"/>
                  <a:gd name="T2" fmla="*/ 0 w 7"/>
                  <a:gd name="T3" fmla="*/ 0 h 3"/>
                  <a:gd name="T4" fmla="*/ 0 w 7"/>
                  <a:gd name="T5" fmla="*/ 1 h 3"/>
                  <a:gd name="T6" fmla="*/ 6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1"/>
                    </a:lnTo>
                    <a:lnTo>
                      <a:pt x="6" y="3"/>
                    </a:lnTo>
                    <a:lnTo>
                      <a:pt x="7" y="1"/>
                    </a:lnTo>
                    <a:close/>
                  </a:path>
                </a:pathLst>
              </a:custGeom>
              <a:solidFill>
                <a:srgbClr val="000000"/>
              </a:solidFill>
              <a:ln w="25400">
                <a:solidFill>
                  <a:schemeClr val="tx1"/>
                </a:solidFill>
                <a:round/>
                <a:headEnd/>
                <a:tailEnd/>
              </a:ln>
            </p:spPr>
            <p:txBody>
              <a:bodyPr/>
              <a:lstStyle/>
              <a:p>
                <a:endParaRPr lang="en-US"/>
              </a:p>
            </p:txBody>
          </p:sp>
          <p:sp>
            <p:nvSpPr>
              <p:cNvPr id="74563" name="Freeform 1443"/>
              <p:cNvSpPr>
                <a:spLocks/>
              </p:cNvSpPr>
              <p:nvPr/>
            </p:nvSpPr>
            <p:spPr bwMode="auto">
              <a:xfrm>
                <a:off x="3758" y="2855"/>
                <a:ext cx="7" cy="1"/>
              </a:xfrm>
              <a:custGeom>
                <a:avLst/>
                <a:gdLst>
                  <a:gd name="T0" fmla="*/ 7 w 7"/>
                  <a:gd name="T1" fmla="*/ 1 h 1"/>
                  <a:gd name="T2" fmla="*/ 7 w 7"/>
                  <a:gd name="T3" fmla="*/ 1 h 1"/>
                  <a:gd name="T4" fmla="*/ 0 w 7"/>
                  <a:gd name="T5" fmla="*/ 0 h 1"/>
                  <a:gd name="T6" fmla="*/ 0 w 7"/>
                  <a:gd name="T7" fmla="*/ 0 h 1"/>
                  <a:gd name="T8" fmla="*/ 7 w 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1"/>
                    </a:moveTo>
                    <a:lnTo>
                      <a:pt x="7"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564" name="Freeform 1444"/>
              <p:cNvSpPr>
                <a:spLocks/>
              </p:cNvSpPr>
              <p:nvPr/>
            </p:nvSpPr>
            <p:spPr bwMode="auto">
              <a:xfrm>
                <a:off x="3757" y="2856"/>
                <a:ext cx="7" cy="4"/>
              </a:xfrm>
              <a:custGeom>
                <a:avLst/>
                <a:gdLst>
                  <a:gd name="T0" fmla="*/ 7 w 7"/>
                  <a:gd name="T1" fmla="*/ 2 h 4"/>
                  <a:gd name="T2" fmla="*/ 1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565" name="Freeform 1445"/>
              <p:cNvSpPr>
                <a:spLocks/>
              </p:cNvSpPr>
              <p:nvPr/>
            </p:nvSpPr>
            <p:spPr bwMode="auto">
              <a:xfrm>
                <a:off x="3758" y="2856"/>
                <a:ext cx="6" cy="2"/>
              </a:xfrm>
              <a:custGeom>
                <a:avLst/>
                <a:gdLst>
                  <a:gd name="T0" fmla="*/ 6 w 6"/>
                  <a:gd name="T1" fmla="*/ 2 h 2"/>
                  <a:gd name="T2" fmla="*/ 6 w 6"/>
                  <a:gd name="T3" fmla="*/ 1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6" y="2"/>
                    </a:lnTo>
                    <a:close/>
                  </a:path>
                </a:pathLst>
              </a:custGeom>
              <a:solidFill>
                <a:srgbClr val="000000"/>
              </a:solidFill>
              <a:ln w="25400">
                <a:solidFill>
                  <a:schemeClr val="tx1"/>
                </a:solidFill>
                <a:round/>
                <a:headEnd/>
                <a:tailEnd/>
              </a:ln>
            </p:spPr>
            <p:txBody>
              <a:bodyPr/>
              <a:lstStyle/>
              <a:p>
                <a:endParaRPr lang="en-US"/>
              </a:p>
            </p:txBody>
          </p:sp>
        </p:grpSp>
        <p:grpSp>
          <p:nvGrpSpPr>
            <p:cNvPr id="73743" name="Group 1647"/>
            <p:cNvGrpSpPr>
              <a:grpSpLocks/>
            </p:cNvGrpSpPr>
            <p:nvPr/>
          </p:nvGrpSpPr>
          <p:grpSpPr bwMode="auto">
            <a:xfrm>
              <a:off x="3719" y="2858"/>
              <a:ext cx="45" cy="138"/>
              <a:chOff x="3719" y="2858"/>
              <a:chExt cx="45" cy="138"/>
            </a:xfrm>
          </p:grpSpPr>
          <p:sp>
            <p:nvSpPr>
              <p:cNvPr id="74166" name="Freeform 1447"/>
              <p:cNvSpPr>
                <a:spLocks/>
              </p:cNvSpPr>
              <p:nvPr/>
            </p:nvSpPr>
            <p:spPr bwMode="auto">
              <a:xfrm>
                <a:off x="3757" y="2858"/>
                <a:ext cx="7" cy="3"/>
              </a:xfrm>
              <a:custGeom>
                <a:avLst/>
                <a:gdLst>
                  <a:gd name="T0" fmla="*/ 7 w 7"/>
                  <a:gd name="T1" fmla="*/ 2 h 3"/>
                  <a:gd name="T2" fmla="*/ 0 w 7"/>
                  <a:gd name="T3" fmla="*/ 0 h 3"/>
                  <a:gd name="T4" fmla="*/ 0 w 7"/>
                  <a:gd name="T5" fmla="*/ 1 h 3"/>
                  <a:gd name="T6" fmla="*/ 6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6"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67" name="Freeform 1448"/>
              <p:cNvSpPr>
                <a:spLocks/>
              </p:cNvSpPr>
              <p:nvPr/>
            </p:nvSpPr>
            <p:spPr bwMode="auto">
              <a:xfrm>
                <a:off x="3757" y="2858"/>
                <a:ext cx="7" cy="2"/>
              </a:xfrm>
              <a:custGeom>
                <a:avLst/>
                <a:gdLst>
                  <a:gd name="T0" fmla="*/ 7 w 7"/>
                  <a:gd name="T1" fmla="*/ 1 h 2"/>
                  <a:gd name="T2" fmla="*/ 7 w 7"/>
                  <a:gd name="T3" fmla="*/ 2 h 2"/>
                  <a:gd name="T4" fmla="*/ 0 w 7"/>
                  <a:gd name="T5" fmla="*/ 0 h 2"/>
                  <a:gd name="T6" fmla="*/ 0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7" y="2"/>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168" name="Freeform 1449"/>
              <p:cNvSpPr>
                <a:spLocks/>
              </p:cNvSpPr>
              <p:nvPr/>
            </p:nvSpPr>
            <p:spPr bwMode="auto">
              <a:xfrm>
                <a:off x="3756" y="2859"/>
                <a:ext cx="7" cy="4"/>
              </a:xfrm>
              <a:custGeom>
                <a:avLst/>
                <a:gdLst>
                  <a:gd name="T0" fmla="*/ 7 w 7"/>
                  <a:gd name="T1" fmla="*/ 2 h 4"/>
                  <a:gd name="T2" fmla="*/ 1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169" name="Freeform 1450"/>
              <p:cNvSpPr>
                <a:spLocks/>
              </p:cNvSpPr>
              <p:nvPr/>
            </p:nvSpPr>
            <p:spPr bwMode="auto">
              <a:xfrm>
                <a:off x="3757" y="2859"/>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170" name="Freeform 1451"/>
              <p:cNvSpPr>
                <a:spLocks/>
              </p:cNvSpPr>
              <p:nvPr/>
            </p:nvSpPr>
            <p:spPr bwMode="auto">
              <a:xfrm>
                <a:off x="3756" y="2861"/>
                <a:ext cx="7" cy="4"/>
              </a:xfrm>
              <a:custGeom>
                <a:avLst/>
                <a:gdLst>
                  <a:gd name="T0" fmla="*/ 7 w 7"/>
                  <a:gd name="T1" fmla="*/ 2 h 4"/>
                  <a:gd name="T2" fmla="*/ 0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171" name="Freeform 1452"/>
              <p:cNvSpPr>
                <a:spLocks/>
              </p:cNvSpPr>
              <p:nvPr/>
            </p:nvSpPr>
            <p:spPr bwMode="auto">
              <a:xfrm>
                <a:off x="3756" y="2861"/>
                <a:ext cx="7" cy="2"/>
              </a:xfrm>
              <a:custGeom>
                <a:avLst/>
                <a:gdLst>
                  <a:gd name="T0" fmla="*/ 7 w 7"/>
                  <a:gd name="T1" fmla="*/ 2 h 2"/>
                  <a:gd name="T2" fmla="*/ 7 w 7"/>
                  <a:gd name="T3" fmla="*/ 1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72" name="Freeform 1453"/>
              <p:cNvSpPr>
                <a:spLocks/>
              </p:cNvSpPr>
              <p:nvPr/>
            </p:nvSpPr>
            <p:spPr bwMode="auto">
              <a:xfrm>
                <a:off x="3756" y="2862"/>
                <a:ext cx="6" cy="5"/>
              </a:xfrm>
              <a:custGeom>
                <a:avLst/>
                <a:gdLst>
                  <a:gd name="T0" fmla="*/ 6 w 6"/>
                  <a:gd name="T1" fmla="*/ 3 h 5"/>
                  <a:gd name="T2" fmla="*/ 1 w 6"/>
                  <a:gd name="T3" fmla="*/ 0 h 5"/>
                  <a:gd name="T4" fmla="*/ 0 w 6"/>
                  <a:gd name="T5" fmla="*/ 2 h 5"/>
                  <a:gd name="T6" fmla="*/ 5 w 6"/>
                  <a:gd name="T7" fmla="*/ 5 h 5"/>
                  <a:gd name="T8" fmla="*/ 6 w 6"/>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6" y="3"/>
                    </a:moveTo>
                    <a:lnTo>
                      <a:pt x="1" y="0"/>
                    </a:lnTo>
                    <a:lnTo>
                      <a:pt x="0" y="2"/>
                    </a:lnTo>
                    <a:lnTo>
                      <a:pt x="5" y="5"/>
                    </a:lnTo>
                    <a:lnTo>
                      <a:pt x="6" y="3"/>
                    </a:lnTo>
                    <a:close/>
                  </a:path>
                </a:pathLst>
              </a:custGeom>
              <a:solidFill>
                <a:srgbClr val="000000"/>
              </a:solidFill>
              <a:ln w="25400">
                <a:solidFill>
                  <a:schemeClr val="tx1"/>
                </a:solidFill>
                <a:round/>
                <a:headEnd/>
                <a:tailEnd/>
              </a:ln>
            </p:spPr>
            <p:txBody>
              <a:bodyPr/>
              <a:lstStyle/>
              <a:p>
                <a:endParaRPr lang="en-US"/>
              </a:p>
            </p:txBody>
          </p:sp>
          <p:sp>
            <p:nvSpPr>
              <p:cNvPr id="74173" name="Freeform 1454"/>
              <p:cNvSpPr>
                <a:spLocks/>
              </p:cNvSpPr>
              <p:nvPr/>
            </p:nvSpPr>
            <p:spPr bwMode="auto">
              <a:xfrm>
                <a:off x="3756" y="2862"/>
                <a:ext cx="7" cy="3"/>
              </a:xfrm>
              <a:custGeom>
                <a:avLst/>
                <a:gdLst>
                  <a:gd name="T0" fmla="*/ 7 w 7"/>
                  <a:gd name="T1" fmla="*/ 2 h 3"/>
                  <a:gd name="T2" fmla="*/ 6 w 7"/>
                  <a:gd name="T3" fmla="*/ 3 h 3"/>
                  <a:gd name="T4" fmla="*/ 0 w 7"/>
                  <a:gd name="T5" fmla="*/ 1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6" y="3"/>
                    </a:lnTo>
                    <a:lnTo>
                      <a:pt x="0" y="1"/>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74" name="Freeform 1455"/>
              <p:cNvSpPr>
                <a:spLocks/>
              </p:cNvSpPr>
              <p:nvPr/>
            </p:nvSpPr>
            <p:spPr bwMode="auto">
              <a:xfrm>
                <a:off x="3754" y="2864"/>
                <a:ext cx="8" cy="3"/>
              </a:xfrm>
              <a:custGeom>
                <a:avLst/>
                <a:gdLst>
                  <a:gd name="T0" fmla="*/ 8 w 8"/>
                  <a:gd name="T1" fmla="*/ 2 h 3"/>
                  <a:gd name="T2" fmla="*/ 1 w 8"/>
                  <a:gd name="T3" fmla="*/ 0 h 3"/>
                  <a:gd name="T4" fmla="*/ 0 w 8"/>
                  <a:gd name="T5" fmla="*/ 2 h 3"/>
                  <a:gd name="T6" fmla="*/ 7 w 8"/>
                  <a:gd name="T7" fmla="*/ 3 h 3"/>
                  <a:gd name="T8" fmla="*/ 8 w 8"/>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8" y="2"/>
                    </a:moveTo>
                    <a:lnTo>
                      <a:pt x="1" y="0"/>
                    </a:lnTo>
                    <a:lnTo>
                      <a:pt x="0" y="2"/>
                    </a:lnTo>
                    <a:lnTo>
                      <a:pt x="7" y="3"/>
                    </a:lnTo>
                    <a:lnTo>
                      <a:pt x="8" y="2"/>
                    </a:lnTo>
                    <a:close/>
                  </a:path>
                </a:pathLst>
              </a:custGeom>
              <a:solidFill>
                <a:srgbClr val="000000"/>
              </a:solidFill>
              <a:ln w="25400">
                <a:solidFill>
                  <a:schemeClr val="tx1"/>
                </a:solidFill>
                <a:round/>
                <a:headEnd/>
                <a:tailEnd/>
              </a:ln>
            </p:spPr>
            <p:txBody>
              <a:bodyPr/>
              <a:lstStyle/>
              <a:p>
                <a:endParaRPr lang="en-US"/>
              </a:p>
            </p:txBody>
          </p:sp>
          <p:sp>
            <p:nvSpPr>
              <p:cNvPr id="74175" name="Freeform 1456"/>
              <p:cNvSpPr>
                <a:spLocks/>
              </p:cNvSpPr>
              <p:nvPr/>
            </p:nvSpPr>
            <p:spPr bwMode="auto">
              <a:xfrm>
                <a:off x="3755" y="2864"/>
                <a:ext cx="7" cy="3"/>
              </a:xfrm>
              <a:custGeom>
                <a:avLst/>
                <a:gdLst>
                  <a:gd name="T0" fmla="*/ 6 w 7"/>
                  <a:gd name="T1" fmla="*/ 3 h 3"/>
                  <a:gd name="T2" fmla="*/ 7 w 7"/>
                  <a:gd name="T3" fmla="*/ 2 h 3"/>
                  <a:gd name="T4" fmla="*/ 0 w 7"/>
                  <a:gd name="T5" fmla="*/ 0 h 3"/>
                  <a:gd name="T6" fmla="*/ 0 w 7"/>
                  <a:gd name="T7" fmla="*/ 0 h 3"/>
                  <a:gd name="T8" fmla="*/ 6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6" y="3"/>
                    </a:moveTo>
                    <a:lnTo>
                      <a:pt x="7" y="2"/>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176" name="Freeform 1457"/>
              <p:cNvSpPr>
                <a:spLocks/>
              </p:cNvSpPr>
              <p:nvPr/>
            </p:nvSpPr>
            <p:spPr bwMode="auto">
              <a:xfrm>
                <a:off x="3754" y="2866"/>
                <a:ext cx="7" cy="3"/>
              </a:xfrm>
              <a:custGeom>
                <a:avLst/>
                <a:gdLst>
                  <a:gd name="T0" fmla="*/ 7 w 7"/>
                  <a:gd name="T1" fmla="*/ 1 h 3"/>
                  <a:gd name="T2" fmla="*/ 0 w 7"/>
                  <a:gd name="T3" fmla="*/ 0 h 3"/>
                  <a:gd name="T4" fmla="*/ 0 w 7"/>
                  <a:gd name="T5" fmla="*/ 1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1"/>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177" name="Freeform 1458"/>
              <p:cNvSpPr>
                <a:spLocks/>
              </p:cNvSpPr>
              <p:nvPr/>
            </p:nvSpPr>
            <p:spPr bwMode="auto">
              <a:xfrm>
                <a:off x="3754" y="2866"/>
                <a:ext cx="7" cy="1"/>
              </a:xfrm>
              <a:custGeom>
                <a:avLst/>
                <a:gdLst>
                  <a:gd name="T0" fmla="*/ 7 w 7"/>
                  <a:gd name="T1" fmla="*/ 1 h 1"/>
                  <a:gd name="T2" fmla="*/ 7 w 7"/>
                  <a:gd name="T3" fmla="*/ 1 h 1"/>
                  <a:gd name="T4" fmla="*/ 0 w 7"/>
                  <a:gd name="T5" fmla="*/ 0 h 1"/>
                  <a:gd name="T6" fmla="*/ 0 w 7"/>
                  <a:gd name="T7" fmla="*/ 0 h 1"/>
                  <a:gd name="T8" fmla="*/ 7 w 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1"/>
                    </a:moveTo>
                    <a:lnTo>
                      <a:pt x="7"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178" name="Freeform 1459"/>
              <p:cNvSpPr>
                <a:spLocks/>
              </p:cNvSpPr>
              <p:nvPr/>
            </p:nvSpPr>
            <p:spPr bwMode="auto">
              <a:xfrm>
                <a:off x="3751" y="2877"/>
                <a:ext cx="7" cy="3"/>
              </a:xfrm>
              <a:custGeom>
                <a:avLst/>
                <a:gdLst>
                  <a:gd name="T0" fmla="*/ 7 w 7"/>
                  <a:gd name="T1" fmla="*/ 2 h 3"/>
                  <a:gd name="T2" fmla="*/ 0 w 7"/>
                  <a:gd name="T3" fmla="*/ 0 h 3"/>
                  <a:gd name="T4" fmla="*/ 0 w 7"/>
                  <a:gd name="T5" fmla="*/ 1 h 3"/>
                  <a:gd name="T6" fmla="*/ 6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6"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79" name="Freeform 1460"/>
              <p:cNvSpPr>
                <a:spLocks/>
              </p:cNvSpPr>
              <p:nvPr/>
            </p:nvSpPr>
            <p:spPr bwMode="auto">
              <a:xfrm>
                <a:off x="3751" y="2877"/>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80" name="Freeform 1461"/>
              <p:cNvSpPr>
                <a:spLocks/>
              </p:cNvSpPr>
              <p:nvPr/>
            </p:nvSpPr>
            <p:spPr bwMode="auto">
              <a:xfrm>
                <a:off x="3750" y="2878"/>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81" name="Freeform 1462"/>
              <p:cNvSpPr>
                <a:spLocks/>
              </p:cNvSpPr>
              <p:nvPr/>
            </p:nvSpPr>
            <p:spPr bwMode="auto">
              <a:xfrm>
                <a:off x="3751" y="2878"/>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182" name="Freeform 1463"/>
              <p:cNvSpPr>
                <a:spLocks/>
              </p:cNvSpPr>
              <p:nvPr/>
            </p:nvSpPr>
            <p:spPr bwMode="auto">
              <a:xfrm>
                <a:off x="3750" y="2879"/>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183" name="Freeform 1464"/>
              <p:cNvSpPr>
                <a:spLocks/>
              </p:cNvSpPr>
              <p:nvPr/>
            </p:nvSpPr>
            <p:spPr bwMode="auto">
              <a:xfrm>
                <a:off x="3750" y="2879"/>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84" name="Line 1465"/>
              <p:cNvSpPr>
                <a:spLocks noChangeShapeType="1"/>
              </p:cNvSpPr>
              <p:nvPr/>
            </p:nvSpPr>
            <p:spPr bwMode="auto">
              <a:xfrm>
                <a:off x="3753" y="2882"/>
                <a:ext cx="1" cy="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85" name="Freeform 1466"/>
              <p:cNvSpPr>
                <a:spLocks/>
              </p:cNvSpPr>
              <p:nvPr/>
            </p:nvSpPr>
            <p:spPr bwMode="auto">
              <a:xfrm>
                <a:off x="3750" y="2881"/>
                <a:ext cx="6" cy="2"/>
              </a:xfrm>
              <a:custGeom>
                <a:avLst/>
                <a:gdLst>
                  <a:gd name="T0" fmla="*/ 6 w 6"/>
                  <a:gd name="T1" fmla="*/ 2 h 2"/>
                  <a:gd name="T2" fmla="*/ 6 w 6"/>
                  <a:gd name="T3" fmla="*/ 1 h 2"/>
                  <a:gd name="T4" fmla="*/ 0 w 6"/>
                  <a:gd name="T5" fmla="*/ 0 h 2"/>
                  <a:gd name="T6" fmla="*/ 0 w 6"/>
                  <a:gd name="T7" fmla="*/ 1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0" y="1"/>
                    </a:lnTo>
                    <a:lnTo>
                      <a:pt x="6" y="2"/>
                    </a:lnTo>
                    <a:close/>
                  </a:path>
                </a:pathLst>
              </a:custGeom>
              <a:solidFill>
                <a:srgbClr val="000000"/>
              </a:solidFill>
              <a:ln w="25400">
                <a:solidFill>
                  <a:schemeClr val="tx1"/>
                </a:solidFill>
                <a:prstDash val="solid"/>
                <a:round/>
                <a:headEnd/>
                <a:tailEnd/>
              </a:ln>
            </p:spPr>
            <p:txBody>
              <a:bodyPr/>
              <a:lstStyle/>
              <a:p>
                <a:endParaRPr lang="en-US"/>
              </a:p>
            </p:txBody>
          </p:sp>
          <p:sp>
            <p:nvSpPr>
              <p:cNvPr id="74186" name="Freeform 1467"/>
              <p:cNvSpPr>
                <a:spLocks/>
              </p:cNvSpPr>
              <p:nvPr/>
            </p:nvSpPr>
            <p:spPr bwMode="auto">
              <a:xfrm>
                <a:off x="3749" y="2883"/>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87" name="Freeform 1468"/>
              <p:cNvSpPr>
                <a:spLocks/>
              </p:cNvSpPr>
              <p:nvPr/>
            </p:nvSpPr>
            <p:spPr bwMode="auto">
              <a:xfrm>
                <a:off x="3750" y="2883"/>
                <a:ext cx="6" cy="2"/>
              </a:xfrm>
              <a:custGeom>
                <a:avLst/>
                <a:gdLst>
                  <a:gd name="T0" fmla="*/ 6 w 6"/>
                  <a:gd name="T1" fmla="*/ 1 h 2"/>
                  <a:gd name="T2" fmla="*/ 6 w 6"/>
                  <a:gd name="T3" fmla="*/ 2 h 2"/>
                  <a:gd name="T4" fmla="*/ 0 w 6"/>
                  <a:gd name="T5" fmla="*/ 1 h 2"/>
                  <a:gd name="T6" fmla="*/ 0 w 6"/>
                  <a:gd name="T7" fmla="*/ 0 h 2"/>
                  <a:gd name="T8" fmla="*/ 6 w 6"/>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1"/>
                    </a:moveTo>
                    <a:lnTo>
                      <a:pt x="6" y="2"/>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188" name="Freeform 1469"/>
              <p:cNvSpPr>
                <a:spLocks/>
              </p:cNvSpPr>
              <p:nvPr/>
            </p:nvSpPr>
            <p:spPr bwMode="auto">
              <a:xfrm>
                <a:off x="3749" y="2884"/>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189" name="Freeform 1470"/>
              <p:cNvSpPr>
                <a:spLocks/>
              </p:cNvSpPr>
              <p:nvPr/>
            </p:nvSpPr>
            <p:spPr bwMode="auto">
              <a:xfrm>
                <a:off x="3749" y="2884"/>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90" name="Freeform 1471"/>
              <p:cNvSpPr>
                <a:spLocks/>
              </p:cNvSpPr>
              <p:nvPr/>
            </p:nvSpPr>
            <p:spPr bwMode="auto">
              <a:xfrm>
                <a:off x="3748" y="2886"/>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91" name="Freeform 1472"/>
              <p:cNvSpPr>
                <a:spLocks/>
              </p:cNvSpPr>
              <p:nvPr/>
            </p:nvSpPr>
            <p:spPr bwMode="auto">
              <a:xfrm>
                <a:off x="3749" y="2886"/>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192" name="Freeform 1473"/>
              <p:cNvSpPr>
                <a:spLocks/>
              </p:cNvSpPr>
              <p:nvPr/>
            </p:nvSpPr>
            <p:spPr bwMode="auto">
              <a:xfrm>
                <a:off x="3748" y="2887"/>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193" name="Freeform 1474"/>
              <p:cNvSpPr>
                <a:spLocks/>
              </p:cNvSpPr>
              <p:nvPr/>
            </p:nvSpPr>
            <p:spPr bwMode="auto">
              <a:xfrm>
                <a:off x="3748" y="2887"/>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94" name="Freeform 1475"/>
              <p:cNvSpPr>
                <a:spLocks/>
              </p:cNvSpPr>
              <p:nvPr/>
            </p:nvSpPr>
            <p:spPr bwMode="auto">
              <a:xfrm>
                <a:off x="3747" y="2889"/>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95" name="Freeform 1476"/>
              <p:cNvSpPr>
                <a:spLocks/>
              </p:cNvSpPr>
              <p:nvPr/>
            </p:nvSpPr>
            <p:spPr bwMode="auto">
              <a:xfrm>
                <a:off x="3748" y="2889"/>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196" name="Freeform 1477"/>
              <p:cNvSpPr>
                <a:spLocks/>
              </p:cNvSpPr>
              <p:nvPr/>
            </p:nvSpPr>
            <p:spPr bwMode="auto">
              <a:xfrm>
                <a:off x="3747" y="2890"/>
                <a:ext cx="7" cy="3"/>
              </a:xfrm>
              <a:custGeom>
                <a:avLst/>
                <a:gdLst>
                  <a:gd name="T0" fmla="*/ 7 w 7"/>
                  <a:gd name="T1" fmla="*/ 2 h 3"/>
                  <a:gd name="T2" fmla="*/ 0 w 7"/>
                  <a:gd name="T3" fmla="*/ 0 h 3"/>
                  <a:gd name="T4" fmla="*/ 0 w 7"/>
                  <a:gd name="T5" fmla="*/ 1 h 3"/>
                  <a:gd name="T6" fmla="*/ 6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6"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97" name="Freeform 1478"/>
              <p:cNvSpPr>
                <a:spLocks/>
              </p:cNvSpPr>
              <p:nvPr/>
            </p:nvSpPr>
            <p:spPr bwMode="auto">
              <a:xfrm>
                <a:off x="3747" y="2890"/>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198" name="Freeform 1479"/>
              <p:cNvSpPr>
                <a:spLocks/>
              </p:cNvSpPr>
              <p:nvPr/>
            </p:nvSpPr>
            <p:spPr bwMode="auto">
              <a:xfrm>
                <a:off x="3746" y="2891"/>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199" name="Freeform 1480"/>
              <p:cNvSpPr>
                <a:spLocks/>
              </p:cNvSpPr>
              <p:nvPr/>
            </p:nvSpPr>
            <p:spPr bwMode="auto">
              <a:xfrm>
                <a:off x="3747" y="2891"/>
                <a:ext cx="6" cy="2"/>
              </a:xfrm>
              <a:custGeom>
                <a:avLst/>
                <a:gdLst>
                  <a:gd name="T0" fmla="*/ 6 w 6"/>
                  <a:gd name="T1" fmla="*/ 2 h 2"/>
                  <a:gd name="T2" fmla="*/ 6 w 6"/>
                  <a:gd name="T3" fmla="*/ 2 h 2"/>
                  <a:gd name="T4" fmla="*/ 0 w 6"/>
                  <a:gd name="T5" fmla="*/ 0 h 2"/>
                  <a:gd name="T6" fmla="*/ 0 w 6"/>
                  <a:gd name="T7" fmla="*/ 0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000000"/>
              </a:solidFill>
              <a:ln w="25400">
                <a:solidFill>
                  <a:schemeClr val="tx1"/>
                </a:solidFill>
                <a:round/>
                <a:headEnd/>
                <a:tailEnd/>
              </a:ln>
            </p:spPr>
            <p:txBody>
              <a:bodyPr/>
              <a:lstStyle/>
              <a:p>
                <a:endParaRPr lang="en-US"/>
              </a:p>
            </p:txBody>
          </p:sp>
          <p:sp>
            <p:nvSpPr>
              <p:cNvPr id="74200" name="Freeform 1481"/>
              <p:cNvSpPr>
                <a:spLocks/>
              </p:cNvSpPr>
              <p:nvPr/>
            </p:nvSpPr>
            <p:spPr bwMode="auto">
              <a:xfrm>
                <a:off x="3746" y="2892"/>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201" name="Freeform 1482"/>
              <p:cNvSpPr>
                <a:spLocks/>
              </p:cNvSpPr>
              <p:nvPr/>
            </p:nvSpPr>
            <p:spPr bwMode="auto">
              <a:xfrm>
                <a:off x="3746" y="2892"/>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02" name="Line 1483"/>
              <p:cNvSpPr>
                <a:spLocks noChangeShapeType="1"/>
              </p:cNvSpPr>
              <p:nvPr/>
            </p:nvSpPr>
            <p:spPr bwMode="auto">
              <a:xfrm>
                <a:off x="3749" y="289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03" name="Freeform 1484"/>
              <p:cNvSpPr>
                <a:spLocks/>
              </p:cNvSpPr>
              <p:nvPr/>
            </p:nvSpPr>
            <p:spPr bwMode="auto">
              <a:xfrm>
                <a:off x="3746" y="2894"/>
                <a:ext cx="6" cy="2"/>
              </a:xfrm>
              <a:custGeom>
                <a:avLst/>
                <a:gdLst>
                  <a:gd name="T0" fmla="*/ 6 w 6"/>
                  <a:gd name="T1" fmla="*/ 2 h 2"/>
                  <a:gd name="T2" fmla="*/ 6 w 6"/>
                  <a:gd name="T3" fmla="*/ 1 h 2"/>
                  <a:gd name="T4" fmla="*/ 0 w 6"/>
                  <a:gd name="T5" fmla="*/ 0 h 2"/>
                  <a:gd name="T6" fmla="*/ 0 w 6"/>
                  <a:gd name="T7" fmla="*/ 1 h 2"/>
                  <a:gd name="T8" fmla="*/ 6 w 6"/>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1"/>
                    </a:lnTo>
                    <a:lnTo>
                      <a:pt x="0" y="0"/>
                    </a:lnTo>
                    <a:lnTo>
                      <a:pt x="0" y="1"/>
                    </a:lnTo>
                    <a:lnTo>
                      <a:pt x="6" y="2"/>
                    </a:lnTo>
                    <a:close/>
                  </a:path>
                </a:pathLst>
              </a:custGeom>
              <a:solidFill>
                <a:srgbClr val="000000"/>
              </a:solidFill>
              <a:ln w="25400">
                <a:solidFill>
                  <a:schemeClr val="tx1"/>
                </a:solidFill>
                <a:prstDash val="solid"/>
                <a:round/>
                <a:headEnd/>
                <a:tailEnd/>
              </a:ln>
            </p:spPr>
            <p:txBody>
              <a:bodyPr/>
              <a:lstStyle/>
              <a:p>
                <a:endParaRPr lang="en-US"/>
              </a:p>
            </p:txBody>
          </p:sp>
          <p:sp>
            <p:nvSpPr>
              <p:cNvPr id="74204" name="Freeform 1485"/>
              <p:cNvSpPr>
                <a:spLocks/>
              </p:cNvSpPr>
              <p:nvPr/>
            </p:nvSpPr>
            <p:spPr bwMode="auto">
              <a:xfrm>
                <a:off x="3745" y="2895"/>
                <a:ext cx="7" cy="4"/>
              </a:xfrm>
              <a:custGeom>
                <a:avLst/>
                <a:gdLst>
                  <a:gd name="T0" fmla="*/ 7 w 7"/>
                  <a:gd name="T1" fmla="*/ 2 h 4"/>
                  <a:gd name="T2" fmla="*/ 1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1"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205" name="Freeform 1486"/>
              <p:cNvSpPr>
                <a:spLocks/>
              </p:cNvSpPr>
              <p:nvPr/>
            </p:nvSpPr>
            <p:spPr bwMode="auto">
              <a:xfrm>
                <a:off x="3746" y="2895"/>
                <a:ext cx="6" cy="2"/>
              </a:xfrm>
              <a:custGeom>
                <a:avLst/>
                <a:gdLst>
                  <a:gd name="T0" fmla="*/ 6 w 6"/>
                  <a:gd name="T1" fmla="*/ 1 h 2"/>
                  <a:gd name="T2" fmla="*/ 6 w 6"/>
                  <a:gd name="T3" fmla="*/ 2 h 2"/>
                  <a:gd name="T4" fmla="*/ 0 w 6"/>
                  <a:gd name="T5" fmla="*/ 1 h 2"/>
                  <a:gd name="T6" fmla="*/ 0 w 6"/>
                  <a:gd name="T7" fmla="*/ 0 h 2"/>
                  <a:gd name="T8" fmla="*/ 6 w 6"/>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1"/>
                    </a:moveTo>
                    <a:lnTo>
                      <a:pt x="6" y="2"/>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206" name="Freeform 1487"/>
              <p:cNvSpPr>
                <a:spLocks/>
              </p:cNvSpPr>
              <p:nvPr/>
            </p:nvSpPr>
            <p:spPr bwMode="auto">
              <a:xfrm>
                <a:off x="3745" y="2897"/>
                <a:ext cx="7" cy="3"/>
              </a:xfrm>
              <a:custGeom>
                <a:avLst/>
                <a:gdLst>
                  <a:gd name="T0" fmla="*/ 7 w 7"/>
                  <a:gd name="T1" fmla="*/ 2 h 3"/>
                  <a:gd name="T2" fmla="*/ 0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207" name="Freeform 1488"/>
              <p:cNvSpPr>
                <a:spLocks/>
              </p:cNvSpPr>
              <p:nvPr/>
            </p:nvSpPr>
            <p:spPr bwMode="auto">
              <a:xfrm>
                <a:off x="3745" y="2897"/>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08" name="Freeform 1489"/>
              <p:cNvSpPr>
                <a:spLocks/>
              </p:cNvSpPr>
              <p:nvPr/>
            </p:nvSpPr>
            <p:spPr bwMode="auto">
              <a:xfrm>
                <a:off x="3744" y="2898"/>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209" name="Freeform 1490"/>
              <p:cNvSpPr>
                <a:spLocks/>
              </p:cNvSpPr>
              <p:nvPr/>
            </p:nvSpPr>
            <p:spPr bwMode="auto">
              <a:xfrm>
                <a:off x="3745" y="2898"/>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10" name="Freeform 1491"/>
              <p:cNvSpPr>
                <a:spLocks/>
              </p:cNvSpPr>
              <p:nvPr/>
            </p:nvSpPr>
            <p:spPr bwMode="auto">
              <a:xfrm>
                <a:off x="3744" y="2899"/>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11" name="Freeform 1492"/>
              <p:cNvSpPr>
                <a:spLocks/>
              </p:cNvSpPr>
              <p:nvPr/>
            </p:nvSpPr>
            <p:spPr bwMode="auto">
              <a:xfrm>
                <a:off x="3744" y="2899"/>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12" name="Freeform 1493"/>
              <p:cNvSpPr>
                <a:spLocks/>
              </p:cNvSpPr>
              <p:nvPr/>
            </p:nvSpPr>
            <p:spPr bwMode="auto">
              <a:xfrm>
                <a:off x="3743" y="2901"/>
                <a:ext cx="8" cy="3"/>
              </a:xfrm>
              <a:custGeom>
                <a:avLst/>
                <a:gdLst>
                  <a:gd name="T0" fmla="*/ 8 w 8"/>
                  <a:gd name="T1" fmla="*/ 2 h 3"/>
                  <a:gd name="T2" fmla="*/ 1 w 8"/>
                  <a:gd name="T3" fmla="*/ 0 h 3"/>
                  <a:gd name="T4" fmla="*/ 0 w 8"/>
                  <a:gd name="T5" fmla="*/ 1 h 3"/>
                  <a:gd name="T6" fmla="*/ 7 w 8"/>
                  <a:gd name="T7" fmla="*/ 3 h 3"/>
                  <a:gd name="T8" fmla="*/ 8 w 8"/>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8" y="2"/>
                    </a:moveTo>
                    <a:lnTo>
                      <a:pt x="1" y="0"/>
                    </a:lnTo>
                    <a:lnTo>
                      <a:pt x="0" y="1"/>
                    </a:lnTo>
                    <a:lnTo>
                      <a:pt x="7" y="3"/>
                    </a:lnTo>
                    <a:lnTo>
                      <a:pt x="8" y="2"/>
                    </a:lnTo>
                    <a:close/>
                  </a:path>
                </a:pathLst>
              </a:custGeom>
              <a:solidFill>
                <a:srgbClr val="000000"/>
              </a:solidFill>
              <a:ln w="25400">
                <a:solidFill>
                  <a:schemeClr val="tx1"/>
                </a:solidFill>
                <a:round/>
                <a:headEnd/>
                <a:tailEnd/>
              </a:ln>
            </p:spPr>
            <p:txBody>
              <a:bodyPr/>
              <a:lstStyle/>
              <a:p>
                <a:endParaRPr lang="en-US"/>
              </a:p>
            </p:txBody>
          </p:sp>
          <p:sp>
            <p:nvSpPr>
              <p:cNvPr id="74213" name="Freeform 1494"/>
              <p:cNvSpPr>
                <a:spLocks/>
              </p:cNvSpPr>
              <p:nvPr/>
            </p:nvSpPr>
            <p:spPr bwMode="auto">
              <a:xfrm>
                <a:off x="3744" y="2900"/>
                <a:ext cx="7" cy="3"/>
              </a:xfrm>
              <a:custGeom>
                <a:avLst/>
                <a:gdLst>
                  <a:gd name="T0" fmla="*/ 7 w 7"/>
                  <a:gd name="T1" fmla="*/ 3 h 3"/>
                  <a:gd name="T2" fmla="*/ 7 w 7"/>
                  <a:gd name="T3" fmla="*/ 3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214" name="Line 1495"/>
              <p:cNvSpPr>
                <a:spLocks noChangeShapeType="1"/>
              </p:cNvSpPr>
              <p:nvPr/>
            </p:nvSpPr>
            <p:spPr bwMode="auto">
              <a:xfrm>
                <a:off x="3747" y="290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15" name="Freeform 1496"/>
              <p:cNvSpPr>
                <a:spLocks/>
              </p:cNvSpPr>
              <p:nvPr/>
            </p:nvSpPr>
            <p:spPr bwMode="auto">
              <a:xfrm>
                <a:off x="3743" y="2902"/>
                <a:ext cx="7" cy="2"/>
              </a:xfrm>
              <a:custGeom>
                <a:avLst/>
                <a:gdLst>
                  <a:gd name="T0" fmla="*/ 7 w 7"/>
                  <a:gd name="T1" fmla="*/ 2 h 2"/>
                  <a:gd name="T2" fmla="*/ 7 w 7"/>
                  <a:gd name="T3" fmla="*/ 1 h 2"/>
                  <a:gd name="T4" fmla="*/ 0 w 7"/>
                  <a:gd name="T5" fmla="*/ 0 h 2"/>
                  <a:gd name="T6" fmla="*/ 0 w 7"/>
                  <a:gd name="T7" fmla="*/ 1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0" y="1"/>
                    </a:lnTo>
                    <a:lnTo>
                      <a:pt x="7" y="2"/>
                    </a:lnTo>
                    <a:close/>
                  </a:path>
                </a:pathLst>
              </a:custGeom>
              <a:solidFill>
                <a:srgbClr val="000000"/>
              </a:solidFill>
              <a:ln w="25400">
                <a:solidFill>
                  <a:schemeClr val="tx1"/>
                </a:solidFill>
                <a:prstDash val="solid"/>
                <a:round/>
                <a:headEnd/>
                <a:tailEnd/>
              </a:ln>
            </p:spPr>
            <p:txBody>
              <a:bodyPr/>
              <a:lstStyle/>
              <a:p>
                <a:endParaRPr lang="en-US"/>
              </a:p>
            </p:txBody>
          </p:sp>
          <p:sp>
            <p:nvSpPr>
              <p:cNvPr id="74216" name="Freeform 1497"/>
              <p:cNvSpPr>
                <a:spLocks/>
              </p:cNvSpPr>
              <p:nvPr/>
            </p:nvSpPr>
            <p:spPr bwMode="auto">
              <a:xfrm>
                <a:off x="3743" y="2903"/>
                <a:ext cx="7" cy="4"/>
              </a:xfrm>
              <a:custGeom>
                <a:avLst/>
                <a:gdLst>
                  <a:gd name="T0" fmla="*/ 7 w 7"/>
                  <a:gd name="T1" fmla="*/ 2 h 4"/>
                  <a:gd name="T2" fmla="*/ 0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217" name="Freeform 1498"/>
              <p:cNvSpPr>
                <a:spLocks/>
              </p:cNvSpPr>
              <p:nvPr/>
            </p:nvSpPr>
            <p:spPr bwMode="auto">
              <a:xfrm>
                <a:off x="3743" y="2903"/>
                <a:ext cx="7" cy="2"/>
              </a:xfrm>
              <a:custGeom>
                <a:avLst/>
                <a:gdLst>
                  <a:gd name="T0" fmla="*/ 7 w 7"/>
                  <a:gd name="T1" fmla="*/ 1 h 2"/>
                  <a:gd name="T2" fmla="*/ 7 w 7"/>
                  <a:gd name="T3" fmla="*/ 2 h 2"/>
                  <a:gd name="T4" fmla="*/ 0 w 7"/>
                  <a:gd name="T5" fmla="*/ 1 h 2"/>
                  <a:gd name="T6" fmla="*/ 0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7" y="2"/>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218" name="Freeform 1499"/>
              <p:cNvSpPr>
                <a:spLocks/>
              </p:cNvSpPr>
              <p:nvPr/>
            </p:nvSpPr>
            <p:spPr bwMode="auto">
              <a:xfrm>
                <a:off x="3742" y="2904"/>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19" name="Freeform 1500"/>
              <p:cNvSpPr>
                <a:spLocks/>
              </p:cNvSpPr>
              <p:nvPr/>
            </p:nvSpPr>
            <p:spPr bwMode="auto">
              <a:xfrm>
                <a:off x="3743" y="2904"/>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20" name="Freeform 1501"/>
              <p:cNvSpPr>
                <a:spLocks/>
              </p:cNvSpPr>
              <p:nvPr/>
            </p:nvSpPr>
            <p:spPr bwMode="auto">
              <a:xfrm>
                <a:off x="3742" y="2906"/>
                <a:ext cx="7" cy="3"/>
              </a:xfrm>
              <a:custGeom>
                <a:avLst/>
                <a:gdLst>
                  <a:gd name="T0" fmla="*/ 7 w 7"/>
                  <a:gd name="T1" fmla="*/ 2 h 3"/>
                  <a:gd name="T2" fmla="*/ 0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221" name="Freeform 1502"/>
              <p:cNvSpPr>
                <a:spLocks/>
              </p:cNvSpPr>
              <p:nvPr/>
            </p:nvSpPr>
            <p:spPr bwMode="auto">
              <a:xfrm>
                <a:off x="3742" y="2905"/>
                <a:ext cx="7" cy="3"/>
              </a:xfrm>
              <a:custGeom>
                <a:avLst/>
                <a:gdLst>
                  <a:gd name="T0" fmla="*/ 7 w 7"/>
                  <a:gd name="T1" fmla="*/ 3 h 3"/>
                  <a:gd name="T2" fmla="*/ 7 w 7"/>
                  <a:gd name="T3" fmla="*/ 3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222" name="Freeform 1503"/>
              <p:cNvSpPr>
                <a:spLocks/>
              </p:cNvSpPr>
              <p:nvPr/>
            </p:nvSpPr>
            <p:spPr bwMode="auto">
              <a:xfrm>
                <a:off x="3741" y="2907"/>
                <a:ext cx="8" cy="4"/>
              </a:xfrm>
              <a:custGeom>
                <a:avLst/>
                <a:gdLst>
                  <a:gd name="T0" fmla="*/ 8 w 8"/>
                  <a:gd name="T1" fmla="*/ 2 h 4"/>
                  <a:gd name="T2" fmla="*/ 1 w 8"/>
                  <a:gd name="T3" fmla="*/ 0 h 4"/>
                  <a:gd name="T4" fmla="*/ 0 w 8"/>
                  <a:gd name="T5" fmla="*/ 2 h 4"/>
                  <a:gd name="T6" fmla="*/ 7 w 8"/>
                  <a:gd name="T7" fmla="*/ 4 h 4"/>
                  <a:gd name="T8" fmla="*/ 8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2"/>
                    </a:moveTo>
                    <a:lnTo>
                      <a:pt x="1" y="0"/>
                    </a:lnTo>
                    <a:lnTo>
                      <a:pt x="0" y="2"/>
                    </a:lnTo>
                    <a:lnTo>
                      <a:pt x="7" y="4"/>
                    </a:lnTo>
                    <a:lnTo>
                      <a:pt x="8" y="2"/>
                    </a:lnTo>
                    <a:close/>
                  </a:path>
                </a:pathLst>
              </a:custGeom>
              <a:solidFill>
                <a:srgbClr val="000000"/>
              </a:solidFill>
              <a:ln w="25400">
                <a:solidFill>
                  <a:schemeClr val="tx1"/>
                </a:solidFill>
                <a:round/>
                <a:headEnd/>
                <a:tailEnd/>
              </a:ln>
            </p:spPr>
            <p:txBody>
              <a:bodyPr/>
              <a:lstStyle/>
              <a:p>
                <a:endParaRPr lang="en-US"/>
              </a:p>
            </p:txBody>
          </p:sp>
          <p:sp>
            <p:nvSpPr>
              <p:cNvPr id="74223" name="Freeform 1504"/>
              <p:cNvSpPr>
                <a:spLocks/>
              </p:cNvSpPr>
              <p:nvPr/>
            </p:nvSpPr>
            <p:spPr bwMode="auto">
              <a:xfrm>
                <a:off x="3742" y="2907"/>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24" name="Line 1505"/>
              <p:cNvSpPr>
                <a:spLocks noChangeShapeType="1"/>
              </p:cNvSpPr>
              <p:nvPr/>
            </p:nvSpPr>
            <p:spPr bwMode="auto">
              <a:xfrm>
                <a:off x="3745" y="291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25" name="Freeform 1506"/>
              <p:cNvSpPr>
                <a:spLocks/>
              </p:cNvSpPr>
              <p:nvPr/>
            </p:nvSpPr>
            <p:spPr bwMode="auto">
              <a:xfrm>
                <a:off x="3741" y="2909"/>
                <a:ext cx="7" cy="2"/>
              </a:xfrm>
              <a:custGeom>
                <a:avLst/>
                <a:gdLst>
                  <a:gd name="T0" fmla="*/ 7 w 7"/>
                  <a:gd name="T1" fmla="*/ 2 h 2"/>
                  <a:gd name="T2" fmla="*/ 7 w 7"/>
                  <a:gd name="T3" fmla="*/ 1 h 2"/>
                  <a:gd name="T4" fmla="*/ 0 w 7"/>
                  <a:gd name="T5" fmla="*/ 0 h 2"/>
                  <a:gd name="T6" fmla="*/ 0 w 7"/>
                  <a:gd name="T7" fmla="*/ 1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0" y="1"/>
                    </a:lnTo>
                    <a:lnTo>
                      <a:pt x="7" y="2"/>
                    </a:lnTo>
                    <a:close/>
                  </a:path>
                </a:pathLst>
              </a:custGeom>
              <a:solidFill>
                <a:srgbClr val="000000"/>
              </a:solidFill>
              <a:ln w="25400">
                <a:solidFill>
                  <a:schemeClr val="tx1"/>
                </a:solidFill>
                <a:prstDash val="solid"/>
                <a:round/>
                <a:headEnd/>
                <a:tailEnd/>
              </a:ln>
            </p:spPr>
            <p:txBody>
              <a:bodyPr/>
              <a:lstStyle/>
              <a:p>
                <a:endParaRPr lang="en-US"/>
              </a:p>
            </p:txBody>
          </p:sp>
          <p:sp>
            <p:nvSpPr>
              <p:cNvPr id="74226" name="Freeform 1507"/>
              <p:cNvSpPr>
                <a:spLocks/>
              </p:cNvSpPr>
              <p:nvPr/>
            </p:nvSpPr>
            <p:spPr bwMode="auto">
              <a:xfrm>
                <a:off x="3741" y="2910"/>
                <a:ext cx="7" cy="3"/>
              </a:xfrm>
              <a:custGeom>
                <a:avLst/>
                <a:gdLst>
                  <a:gd name="T0" fmla="*/ 7 w 7"/>
                  <a:gd name="T1" fmla="*/ 2 h 3"/>
                  <a:gd name="T2" fmla="*/ 0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0"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227" name="Freeform 1508"/>
              <p:cNvSpPr>
                <a:spLocks/>
              </p:cNvSpPr>
              <p:nvPr/>
            </p:nvSpPr>
            <p:spPr bwMode="auto">
              <a:xfrm>
                <a:off x="3741" y="2910"/>
                <a:ext cx="7" cy="2"/>
              </a:xfrm>
              <a:custGeom>
                <a:avLst/>
                <a:gdLst>
                  <a:gd name="T0" fmla="*/ 7 w 7"/>
                  <a:gd name="T1" fmla="*/ 1 h 2"/>
                  <a:gd name="T2" fmla="*/ 7 w 7"/>
                  <a:gd name="T3" fmla="*/ 2 h 2"/>
                  <a:gd name="T4" fmla="*/ 0 w 7"/>
                  <a:gd name="T5" fmla="*/ 1 h 2"/>
                  <a:gd name="T6" fmla="*/ 0 w 7"/>
                  <a:gd name="T7" fmla="*/ 0 h 2"/>
                  <a:gd name="T8" fmla="*/ 7 w 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1"/>
                    </a:moveTo>
                    <a:lnTo>
                      <a:pt x="7" y="2"/>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228" name="Freeform 1509"/>
              <p:cNvSpPr>
                <a:spLocks/>
              </p:cNvSpPr>
              <p:nvPr/>
            </p:nvSpPr>
            <p:spPr bwMode="auto">
              <a:xfrm>
                <a:off x="3741" y="2911"/>
                <a:ext cx="7" cy="4"/>
              </a:xfrm>
              <a:custGeom>
                <a:avLst/>
                <a:gdLst>
                  <a:gd name="T0" fmla="*/ 7 w 7"/>
                  <a:gd name="T1" fmla="*/ 2 h 4"/>
                  <a:gd name="T2" fmla="*/ 0 w 7"/>
                  <a:gd name="T3" fmla="*/ 0 h 4"/>
                  <a:gd name="T4" fmla="*/ 0 w 7"/>
                  <a:gd name="T5" fmla="*/ 2 h 4"/>
                  <a:gd name="T6" fmla="*/ 6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6" y="4"/>
                    </a:lnTo>
                    <a:lnTo>
                      <a:pt x="7" y="2"/>
                    </a:lnTo>
                    <a:close/>
                  </a:path>
                </a:pathLst>
              </a:custGeom>
              <a:solidFill>
                <a:srgbClr val="000000"/>
              </a:solidFill>
              <a:ln w="25400">
                <a:solidFill>
                  <a:schemeClr val="tx1"/>
                </a:solidFill>
                <a:round/>
                <a:headEnd/>
                <a:tailEnd/>
              </a:ln>
            </p:spPr>
            <p:txBody>
              <a:bodyPr/>
              <a:lstStyle/>
              <a:p>
                <a:endParaRPr lang="en-US"/>
              </a:p>
            </p:txBody>
          </p:sp>
          <p:sp>
            <p:nvSpPr>
              <p:cNvPr id="74229" name="Freeform 1510"/>
              <p:cNvSpPr>
                <a:spLocks/>
              </p:cNvSpPr>
              <p:nvPr/>
            </p:nvSpPr>
            <p:spPr bwMode="auto">
              <a:xfrm>
                <a:off x="3741" y="2911"/>
                <a:ext cx="7" cy="2"/>
              </a:xfrm>
              <a:custGeom>
                <a:avLst/>
                <a:gdLst>
                  <a:gd name="T0" fmla="*/ 7 w 7"/>
                  <a:gd name="T1" fmla="*/ 2 h 2"/>
                  <a:gd name="T2" fmla="*/ 7 w 7"/>
                  <a:gd name="T3" fmla="*/ 2 h 2"/>
                  <a:gd name="T4" fmla="*/ 0 w 7"/>
                  <a:gd name="T5" fmla="*/ 0 h 2"/>
                  <a:gd name="T6" fmla="*/ 0 w 7"/>
                  <a:gd name="T7" fmla="*/ 0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30" name="Freeform 1511"/>
              <p:cNvSpPr>
                <a:spLocks/>
              </p:cNvSpPr>
              <p:nvPr/>
            </p:nvSpPr>
            <p:spPr bwMode="auto">
              <a:xfrm>
                <a:off x="3740" y="2912"/>
                <a:ext cx="7" cy="4"/>
              </a:xfrm>
              <a:custGeom>
                <a:avLst/>
                <a:gdLst>
                  <a:gd name="T0" fmla="*/ 7 w 7"/>
                  <a:gd name="T1" fmla="*/ 3 h 4"/>
                  <a:gd name="T2" fmla="*/ 1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1"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31" name="Freeform 1512"/>
              <p:cNvSpPr>
                <a:spLocks/>
              </p:cNvSpPr>
              <p:nvPr/>
            </p:nvSpPr>
            <p:spPr bwMode="auto">
              <a:xfrm>
                <a:off x="3741" y="2912"/>
                <a:ext cx="6" cy="3"/>
              </a:xfrm>
              <a:custGeom>
                <a:avLst/>
                <a:gdLst>
                  <a:gd name="T0" fmla="*/ 6 w 6"/>
                  <a:gd name="T1" fmla="*/ 3 h 3"/>
                  <a:gd name="T2" fmla="*/ 6 w 6"/>
                  <a:gd name="T3" fmla="*/ 3 h 3"/>
                  <a:gd name="T4" fmla="*/ 0 w 6"/>
                  <a:gd name="T5" fmla="*/ 1 h 3"/>
                  <a:gd name="T6" fmla="*/ 0 w 6"/>
                  <a:gd name="T7" fmla="*/ 0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3"/>
                    </a:lnTo>
                    <a:lnTo>
                      <a:pt x="0" y="1"/>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232" name="Line 1513"/>
              <p:cNvSpPr>
                <a:spLocks noChangeShapeType="1"/>
              </p:cNvSpPr>
              <p:nvPr/>
            </p:nvSpPr>
            <p:spPr bwMode="auto">
              <a:xfrm>
                <a:off x="3743" y="291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33" name="Freeform 1514"/>
              <p:cNvSpPr>
                <a:spLocks/>
              </p:cNvSpPr>
              <p:nvPr/>
            </p:nvSpPr>
            <p:spPr bwMode="auto">
              <a:xfrm>
                <a:off x="3740" y="2913"/>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34" name="Freeform 1515"/>
              <p:cNvSpPr>
                <a:spLocks/>
              </p:cNvSpPr>
              <p:nvPr/>
            </p:nvSpPr>
            <p:spPr bwMode="auto">
              <a:xfrm>
                <a:off x="3737" y="2924"/>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35" name="Freeform 1516"/>
              <p:cNvSpPr>
                <a:spLocks/>
              </p:cNvSpPr>
              <p:nvPr/>
            </p:nvSpPr>
            <p:spPr bwMode="auto">
              <a:xfrm>
                <a:off x="3737" y="2924"/>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36" name="Line 1517"/>
              <p:cNvSpPr>
                <a:spLocks noChangeShapeType="1"/>
              </p:cNvSpPr>
              <p:nvPr/>
            </p:nvSpPr>
            <p:spPr bwMode="auto">
              <a:xfrm flipV="1">
                <a:off x="3740" y="292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37" name="Freeform 1518"/>
              <p:cNvSpPr>
                <a:spLocks/>
              </p:cNvSpPr>
              <p:nvPr/>
            </p:nvSpPr>
            <p:spPr bwMode="auto">
              <a:xfrm>
                <a:off x="3737" y="2925"/>
                <a:ext cx="6" cy="3"/>
              </a:xfrm>
              <a:custGeom>
                <a:avLst/>
                <a:gdLst>
                  <a:gd name="T0" fmla="*/ 6 w 6"/>
                  <a:gd name="T1" fmla="*/ 3 h 3"/>
                  <a:gd name="T2" fmla="*/ 6 w 6"/>
                  <a:gd name="T3" fmla="*/ 2 h 3"/>
                  <a:gd name="T4" fmla="*/ 0 w 6"/>
                  <a:gd name="T5" fmla="*/ 0 h 3"/>
                  <a:gd name="T6" fmla="*/ 0 w 6"/>
                  <a:gd name="T7" fmla="*/ 2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2"/>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238" name="Freeform 1519"/>
              <p:cNvSpPr>
                <a:spLocks/>
              </p:cNvSpPr>
              <p:nvPr/>
            </p:nvSpPr>
            <p:spPr bwMode="auto">
              <a:xfrm>
                <a:off x="3736" y="2927"/>
                <a:ext cx="7" cy="3"/>
              </a:xfrm>
              <a:custGeom>
                <a:avLst/>
                <a:gdLst>
                  <a:gd name="T0" fmla="*/ 7 w 7"/>
                  <a:gd name="T1" fmla="*/ 1 h 3"/>
                  <a:gd name="T2" fmla="*/ 1 w 7"/>
                  <a:gd name="T3" fmla="*/ 0 h 3"/>
                  <a:gd name="T4" fmla="*/ 0 w 7"/>
                  <a:gd name="T5" fmla="*/ 1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1" y="0"/>
                    </a:lnTo>
                    <a:lnTo>
                      <a:pt x="0" y="1"/>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239" name="Freeform 1520"/>
              <p:cNvSpPr>
                <a:spLocks/>
              </p:cNvSpPr>
              <p:nvPr/>
            </p:nvSpPr>
            <p:spPr bwMode="auto">
              <a:xfrm>
                <a:off x="3737" y="2927"/>
                <a:ext cx="6" cy="1"/>
              </a:xfrm>
              <a:custGeom>
                <a:avLst/>
                <a:gdLst>
                  <a:gd name="T0" fmla="*/ 6 w 6"/>
                  <a:gd name="T1" fmla="*/ 0 h 1"/>
                  <a:gd name="T2" fmla="*/ 6 w 6"/>
                  <a:gd name="T3" fmla="*/ 1 h 1"/>
                  <a:gd name="T4" fmla="*/ 0 w 6"/>
                  <a:gd name="T5" fmla="*/ 0 h 1"/>
                  <a:gd name="T6" fmla="*/ 0 w 6"/>
                  <a:gd name="T7" fmla="*/ 0 h 1"/>
                  <a:gd name="T8" fmla="*/ 6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6" y="0"/>
                    </a:moveTo>
                    <a:lnTo>
                      <a:pt x="6" y="1"/>
                    </a:lnTo>
                    <a:lnTo>
                      <a:pt x="0" y="0"/>
                    </a:lnTo>
                    <a:lnTo>
                      <a:pt x="6" y="0"/>
                    </a:lnTo>
                    <a:close/>
                  </a:path>
                </a:pathLst>
              </a:custGeom>
              <a:solidFill>
                <a:srgbClr val="000000"/>
              </a:solidFill>
              <a:ln w="25400">
                <a:solidFill>
                  <a:schemeClr val="tx1"/>
                </a:solidFill>
                <a:round/>
                <a:headEnd/>
                <a:tailEnd/>
              </a:ln>
            </p:spPr>
            <p:txBody>
              <a:bodyPr/>
              <a:lstStyle/>
              <a:p>
                <a:endParaRPr lang="en-US"/>
              </a:p>
            </p:txBody>
          </p:sp>
          <p:sp>
            <p:nvSpPr>
              <p:cNvPr id="74240" name="Freeform 1521"/>
              <p:cNvSpPr>
                <a:spLocks/>
              </p:cNvSpPr>
              <p:nvPr/>
            </p:nvSpPr>
            <p:spPr bwMode="auto">
              <a:xfrm>
                <a:off x="3736" y="2927"/>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41" name="Freeform 1522"/>
              <p:cNvSpPr>
                <a:spLocks/>
              </p:cNvSpPr>
              <p:nvPr/>
            </p:nvSpPr>
            <p:spPr bwMode="auto">
              <a:xfrm>
                <a:off x="3736" y="2927"/>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42" name="Line 1523"/>
              <p:cNvSpPr>
                <a:spLocks noChangeShapeType="1"/>
              </p:cNvSpPr>
              <p:nvPr/>
            </p:nvSpPr>
            <p:spPr bwMode="auto">
              <a:xfrm>
                <a:off x="3739" y="293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43" name="Freeform 1524"/>
              <p:cNvSpPr>
                <a:spLocks/>
              </p:cNvSpPr>
              <p:nvPr/>
            </p:nvSpPr>
            <p:spPr bwMode="auto">
              <a:xfrm>
                <a:off x="3736" y="2928"/>
                <a:ext cx="6" cy="3"/>
              </a:xfrm>
              <a:custGeom>
                <a:avLst/>
                <a:gdLst>
                  <a:gd name="T0" fmla="*/ 6 w 6"/>
                  <a:gd name="T1" fmla="*/ 3 h 3"/>
                  <a:gd name="T2" fmla="*/ 6 w 6"/>
                  <a:gd name="T3" fmla="*/ 2 h 3"/>
                  <a:gd name="T4" fmla="*/ 0 w 6"/>
                  <a:gd name="T5" fmla="*/ 0 h 3"/>
                  <a:gd name="T6" fmla="*/ 0 w 6"/>
                  <a:gd name="T7" fmla="*/ 2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2"/>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244" name="Freeform 1525"/>
              <p:cNvSpPr>
                <a:spLocks/>
              </p:cNvSpPr>
              <p:nvPr/>
            </p:nvSpPr>
            <p:spPr bwMode="auto">
              <a:xfrm>
                <a:off x="3735" y="2930"/>
                <a:ext cx="7" cy="3"/>
              </a:xfrm>
              <a:custGeom>
                <a:avLst/>
                <a:gdLst>
                  <a:gd name="T0" fmla="*/ 7 w 7"/>
                  <a:gd name="T1" fmla="*/ 2 h 3"/>
                  <a:gd name="T2" fmla="*/ 1 w 7"/>
                  <a:gd name="T3" fmla="*/ 0 h 3"/>
                  <a:gd name="T4" fmla="*/ 0 w 7"/>
                  <a:gd name="T5" fmla="*/ 1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1"/>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245" name="Freeform 1526"/>
              <p:cNvSpPr>
                <a:spLocks/>
              </p:cNvSpPr>
              <p:nvPr/>
            </p:nvSpPr>
            <p:spPr bwMode="auto">
              <a:xfrm>
                <a:off x="3736" y="2930"/>
                <a:ext cx="6" cy="2"/>
              </a:xfrm>
              <a:custGeom>
                <a:avLst/>
                <a:gdLst>
                  <a:gd name="T0" fmla="*/ 6 w 6"/>
                  <a:gd name="T1" fmla="*/ 1 h 2"/>
                  <a:gd name="T2" fmla="*/ 6 w 6"/>
                  <a:gd name="T3" fmla="*/ 2 h 2"/>
                  <a:gd name="T4" fmla="*/ 0 w 6"/>
                  <a:gd name="T5" fmla="*/ 1 h 2"/>
                  <a:gd name="T6" fmla="*/ 0 w 6"/>
                  <a:gd name="T7" fmla="*/ 0 h 2"/>
                  <a:gd name="T8" fmla="*/ 6 w 6"/>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1"/>
                    </a:moveTo>
                    <a:lnTo>
                      <a:pt x="6" y="2"/>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246" name="Freeform 1527"/>
              <p:cNvSpPr>
                <a:spLocks/>
              </p:cNvSpPr>
              <p:nvPr/>
            </p:nvSpPr>
            <p:spPr bwMode="auto">
              <a:xfrm>
                <a:off x="3735" y="2931"/>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47" name="Freeform 1528"/>
              <p:cNvSpPr>
                <a:spLocks/>
              </p:cNvSpPr>
              <p:nvPr/>
            </p:nvSpPr>
            <p:spPr bwMode="auto">
              <a:xfrm>
                <a:off x="3735" y="2931"/>
                <a:ext cx="7" cy="3"/>
              </a:xfrm>
              <a:custGeom>
                <a:avLst/>
                <a:gdLst>
                  <a:gd name="T0" fmla="*/ 7 w 7"/>
                  <a:gd name="T1" fmla="*/ 2 h 3"/>
                  <a:gd name="T2" fmla="*/ 7 w 7"/>
                  <a:gd name="T3" fmla="*/ 3 h 3"/>
                  <a:gd name="T4" fmla="*/ 0 w 7"/>
                  <a:gd name="T5" fmla="*/ 0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48" name="Line 1529"/>
              <p:cNvSpPr>
                <a:spLocks noChangeShapeType="1"/>
              </p:cNvSpPr>
              <p:nvPr/>
            </p:nvSpPr>
            <p:spPr bwMode="auto">
              <a:xfrm>
                <a:off x="3738" y="293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49" name="Freeform 1530"/>
              <p:cNvSpPr>
                <a:spLocks/>
              </p:cNvSpPr>
              <p:nvPr/>
            </p:nvSpPr>
            <p:spPr bwMode="auto">
              <a:xfrm>
                <a:off x="3735" y="2932"/>
                <a:ext cx="6" cy="3"/>
              </a:xfrm>
              <a:custGeom>
                <a:avLst/>
                <a:gdLst>
                  <a:gd name="T0" fmla="*/ 6 w 6"/>
                  <a:gd name="T1" fmla="*/ 3 h 3"/>
                  <a:gd name="T2" fmla="*/ 6 w 6"/>
                  <a:gd name="T3" fmla="*/ 1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1"/>
                    </a:lnTo>
                    <a:lnTo>
                      <a:pt x="0" y="0"/>
                    </a:lnTo>
                    <a:lnTo>
                      <a:pt x="0" y="1"/>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250" name="Freeform 1531"/>
              <p:cNvSpPr>
                <a:spLocks/>
              </p:cNvSpPr>
              <p:nvPr/>
            </p:nvSpPr>
            <p:spPr bwMode="auto">
              <a:xfrm>
                <a:off x="3734" y="2933"/>
                <a:ext cx="7" cy="4"/>
              </a:xfrm>
              <a:custGeom>
                <a:avLst/>
                <a:gdLst>
                  <a:gd name="T0" fmla="*/ 7 w 7"/>
                  <a:gd name="T1" fmla="*/ 3 h 4"/>
                  <a:gd name="T2" fmla="*/ 1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1"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51" name="Freeform 1532"/>
              <p:cNvSpPr>
                <a:spLocks/>
              </p:cNvSpPr>
              <p:nvPr/>
            </p:nvSpPr>
            <p:spPr bwMode="auto">
              <a:xfrm>
                <a:off x="3735" y="2933"/>
                <a:ext cx="6" cy="3"/>
              </a:xfrm>
              <a:custGeom>
                <a:avLst/>
                <a:gdLst>
                  <a:gd name="T0" fmla="*/ 6 w 6"/>
                  <a:gd name="T1" fmla="*/ 1 h 3"/>
                  <a:gd name="T2" fmla="*/ 6 w 6"/>
                  <a:gd name="T3" fmla="*/ 3 h 3"/>
                  <a:gd name="T4" fmla="*/ 0 w 6"/>
                  <a:gd name="T5" fmla="*/ 1 h 3"/>
                  <a:gd name="T6" fmla="*/ 0 w 6"/>
                  <a:gd name="T7" fmla="*/ 0 h 3"/>
                  <a:gd name="T8" fmla="*/ 6 w 6"/>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1"/>
                    </a:moveTo>
                    <a:lnTo>
                      <a:pt x="6" y="3"/>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252" name="Freeform 1533"/>
              <p:cNvSpPr>
                <a:spLocks/>
              </p:cNvSpPr>
              <p:nvPr/>
            </p:nvSpPr>
            <p:spPr bwMode="auto">
              <a:xfrm>
                <a:off x="3734" y="2934"/>
                <a:ext cx="7" cy="4"/>
              </a:xfrm>
              <a:custGeom>
                <a:avLst/>
                <a:gdLst>
                  <a:gd name="T0" fmla="*/ 7 w 7"/>
                  <a:gd name="T1" fmla="*/ 2 h 4"/>
                  <a:gd name="T2" fmla="*/ 0 w 7"/>
                  <a:gd name="T3" fmla="*/ 0 h 4"/>
                  <a:gd name="T4" fmla="*/ 0 w 7"/>
                  <a:gd name="T5" fmla="*/ 2 h 4"/>
                  <a:gd name="T6" fmla="*/ 7 w 7"/>
                  <a:gd name="T7" fmla="*/ 4 h 4"/>
                  <a:gd name="T8" fmla="*/ 7 w 7"/>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0" y="0"/>
                    </a:lnTo>
                    <a:lnTo>
                      <a:pt x="0" y="2"/>
                    </a:lnTo>
                    <a:lnTo>
                      <a:pt x="7" y="4"/>
                    </a:lnTo>
                    <a:lnTo>
                      <a:pt x="7" y="2"/>
                    </a:lnTo>
                    <a:close/>
                  </a:path>
                </a:pathLst>
              </a:custGeom>
              <a:solidFill>
                <a:srgbClr val="000000"/>
              </a:solidFill>
              <a:ln w="25400">
                <a:solidFill>
                  <a:schemeClr val="tx1"/>
                </a:solidFill>
                <a:round/>
                <a:headEnd/>
                <a:tailEnd/>
              </a:ln>
            </p:spPr>
            <p:txBody>
              <a:bodyPr/>
              <a:lstStyle/>
              <a:p>
                <a:endParaRPr lang="en-US"/>
              </a:p>
            </p:txBody>
          </p:sp>
          <p:sp>
            <p:nvSpPr>
              <p:cNvPr id="74253" name="Freeform 1534"/>
              <p:cNvSpPr>
                <a:spLocks/>
              </p:cNvSpPr>
              <p:nvPr/>
            </p:nvSpPr>
            <p:spPr bwMode="auto">
              <a:xfrm>
                <a:off x="3734" y="2934"/>
                <a:ext cx="7" cy="3"/>
              </a:xfrm>
              <a:custGeom>
                <a:avLst/>
                <a:gdLst>
                  <a:gd name="T0" fmla="*/ 7 w 7"/>
                  <a:gd name="T1" fmla="*/ 3 h 3"/>
                  <a:gd name="T2" fmla="*/ 7 w 7"/>
                  <a:gd name="T3" fmla="*/ 2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54" name="Line 1535"/>
              <p:cNvSpPr>
                <a:spLocks noChangeShapeType="1"/>
              </p:cNvSpPr>
              <p:nvPr/>
            </p:nvSpPr>
            <p:spPr bwMode="auto">
              <a:xfrm>
                <a:off x="3737" y="293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55" name="Freeform 1536"/>
              <p:cNvSpPr>
                <a:spLocks/>
              </p:cNvSpPr>
              <p:nvPr/>
            </p:nvSpPr>
            <p:spPr bwMode="auto">
              <a:xfrm>
                <a:off x="3734" y="2936"/>
                <a:ext cx="7" cy="2"/>
              </a:xfrm>
              <a:custGeom>
                <a:avLst/>
                <a:gdLst>
                  <a:gd name="T0" fmla="*/ 7 w 7"/>
                  <a:gd name="T1" fmla="*/ 2 h 2"/>
                  <a:gd name="T2" fmla="*/ 7 w 7"/>
                  <a:gd name="T3" fmla="*/ 1 h 2"/>
                  <a:gd name="T4" fmla="*/ 0 w 7"/>
                  <a:gd name="T5" fmla="*/ 0 h 2"/>
                  <a:gd name="T6" fmla="*/ 0 w 7"/>
                  <a:gd name="T7" fmla="*/ 1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0" y="1"/>
                    </a:lnTo>
                    <a:lnTo>
                      <a:pt x="7" y="2"/>
                    </a:lnTo>
                    <a:close/>
                  </a:path>
                </a:pathLst>
              </a:custGeom>
              <a:solidFill>
                <a:srgbClr val="000000"/>
              </a:solidFill>
              <a:ln w="25400">
                <a:solidFill>
                  <a:schemeClr val="tx1"/>
                </a:solidFill>
                <a:prstDash val="solid"/>
                <a:round/>
                <a:headEnd/>
                <a:tailEnd/>
              </a:ln>
            </p:spPr>
            <p:txBody>
              <a:bodyPr/>
              <a:lstStyle/>
              <a:p>
                <a:endParaRPr lang="en-US"/>
              </a:p>
            </p:txBody>
          </p:sp>
          <p:sp>
            <p:nvSpPr>
              <p:cNvPr id="74256" name="Freeform 1537"/>
              <p:cNvSpPr>
                <a:spLocks/>
              </p:cNvSpPr>
              <p:nvPr/>
            </p:nvSpPr>
            <p:spPr bwMode="auto">
              <a:xfrm>
                <a:off x="3733" y="2936"/>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57" name="Freeform 1538"/>
              <p:cNvSpPr>
                <a:spLocks/>
              </p:cNvSpPr>
              <p:nvPr/>
            </p:nvSpPr>
            <p:spPr bwMode="auto">
              <a:xfrm>
                <a:off x="3734" y="2936"/>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58" name="Line 1539"/>
              <p:cNvSpPr>
                <a:spLocks noChangeShapeType="1"/>
              </p:cNvSpPr>
              <p:nvPr/>
            </p:nvSpPr>
            <p:spPr bwMode="auto">
              <a:xfrm flipV="1">
                <a:off x="3737" y="293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59" name="Freeform 1540"/>
              <p:cNvSpPr>
                <a:spLocks/>
              </p:cNvSpPr>
              <p:nvPr/>
            </p:nvSpPr>
            <p:spPr bwMode="auto">
              <a:xfrm>
                <a:off x="3733" y="2937"/>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60" name="Freeform 1541"/>
              <p:cNvSpPr>
                <a:spLocks/>
              </p:cNvSpPr>
              <p:nvPr/>
            </p:nvSpPr>
            <p:spPr bwMode="auto">
              <a:xfrm>
                <a:off x="3733" y="2939"/>
                <a:ext cx="7" cy="3"/>
              </a:xfrm>
              <a:custGeom>
                <a:avLst/>
                <a:gdLst>
                  <a:gd name="T0" fmla="*/ 7 w 7"/>
                  <a:gd name="T1" fmla="*/ 1 h 3"/>
                  <a:gd name="T2" fmla="*/ 0 w 7"/>
                  <a:gd name="T3" fmla="*/ 0 h 3"/>
                  <a:gd name="T4" fmla="*/ 0 w 7"/>
                  <a:gd name="T5" fmla="*/ 1 h 3"/>
                  <a:gd name="T6" fmla="*/ 7 w 7"/>
                  <a:gd name="T7" fmla="*/ 3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0" y="0"/>
                    </a:lnTo>
                    <a:lnTo>
                      <a:pt x="0" y="1"/>
                    </a:lnTo>
                    <a:lnTo>
                      <a:pt x="7" y="3"/>
                    </a:lnTo>
                    <a:lnTo>
                      <a:pt x="7" y="1"/>
                    </a:lnTo>
                    <a:close/>
                  </a:path>
                </a:pathLst>
              </a:custGeom>
              <a:solidFill>
                <a:srgbClr val="000000"/>
              </a:solidFill>
              <a:ln w="25400">
                <a:solidFill>
                  <a:schemeClr val="tx1"/>
                </a:solidFill>
                <a:round/>
                <a:headEnd/>
                <a:tailEnd/>
              </a:ln>
            </p:spPr>
            <p:txBody>
              <a:bodyPr/>
              <a:lstStyle/>
              <a:p>
                <a:endParaRPr lang="en-US"/>
              </a:p>
            </p:txBody>
          </p:sp>
          <p:sp>
            <p:nvSpPr>
              <p:cNvPr id="74261" name="Freeform 1542"/>
              <p:cNvSpPr>
                <a:spLocks/>
              </p:cNvSpPr>
              <p:nvPr/>
            </p:nvSpPr>
            <p:spPr bwMode="auto">
              <a:xfrm>
                <a:off x="3733" y="2939"/>
                <a:ext cx="7" cy="1"/>
              </a:xfrm>
              <a:custGeom>
                <a:avLst/>
                <a:gdLst>
                  <a:gd name="T0" fmla="*/ 7 w 7"/>
                  <a:gd name="T1" fmla="*/ 0 h 1"/>
                  <a:gd name="T2" fmla="*/ 7 w 7"/>
                  <a:gd name="T3" fmla="*/ 1 h 1"/>
                  <a:gd name="T4" fmla="*/ 0 w 7"/>
                  <a:gd name="T5" fmla="*/ 0 h 1"/>
                  <a:gd name="T6" fmla="*/ 0 w 7"/>
                  <a:gd name="T7" fmla="*/ 0 h 1"/>
                  <a:gd name="T8" fmla="*/ 7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0"/>
                    </a:moveTo>
                    <a:lnTo>
                      <a:pt x="7" y="1"/>
                    </a:lnTo>
                    <a:lnTo>
                      <a:pt x="0" y="0"/>
                    </a:lnTo>
                    <a:lnTo>
                      <a:pt x="7" y="0"/>
                    </a:lnTo>
                    <a:close/>
                  </a:path>
                </a:pathLst>
              </a:custGeom>
              <a:solidFill>
                <a:srgbClr val="000000"/>
              </a:solidFill>
              <a:ln w="25400">
                <a:solidFill>
                  <a:schemeClr val="tx1"/>
                </a:solidFill>
                <a:round/>
                <a:headEnd/>
                <a:tailEnd/>
              </a:ln>
            </p:spPr>
            <p:txBody>
              <a:bodyPr/>
              <a:lstStyle/>
              <a:p>
                <a:endParaRPr lang="en-US"/>
              </a:p>
            </p:txBody>
          </p:sp>
          <p:sp>
            <p:nvSpPr>
              <p:cNvPr id="74262" name="Freeform 1543"/>
              <p:cNvSpPr>
                <a:spLocks/>
              </p:cNvSpPr>
              <p:nvPr/>
            </p:nvSpPr>
            <p:spPr bwMode="auto">
              <a:xfrm>
                <a:off x="3732" y="2939"/>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63" name="Freeform 1544"/>
              <p:cNvSpPr>
                <a:spLocks/>
              </p:cNvSpPr>
              <p:nvPr/>
            </p:nvSpPr>
            <p:spPr bwMode="auto">
              <a:xfrm>
                <a:off x="3733" y="2939"/>
                <a:ext cx="7" cy="3"/>
              </a:xfrm>
              <a:custGeom>
                <a:avLst/>
                <a:gdLst>
                  <a:gd name="T0" fmla="*/ 7 w 7"/>
                  <a:gd name="T1" fmla="*/ 3 h 3"/>
                  <a:gd name="T2" fmla="*/ 7 w 7"/>
                  <a:gd name="T3" fmla="*/ 3 h 3"/>
                  <a:gd name="T4" fmla="*/ 0 w 7"/>
                  <a:gd name="T5" fmla="*/ 1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1"/>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64" name="Line 1545"/>
              <p:cNvSpPr>
                <a:spLocks noChangeShapeType="1"/>
              </p:cNvSpPr>
              <p:nvPr/>
            </p:nvSpPr>
            <p:spPr bwMode="auto">
              <a:xfrm>
                <a:off x="3736" y="294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65" name="Freeform 1546"/>
              <p:cNvSpPr>
                <a:spLocks/>
              </p:cNvSpPr>
              <p:nvPr/>
            </p:nvSpPr>
            <p:spPr bwMode="auto">
              <a:xfrm>
                <a:off x="3732" y="2940"/>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66" name="Freeform 1547"/>
              <p:cNvSpPr>
                <a:spLocks/>
              </p:cNvSpPr>
              <p:nvPr/>
            </p:nvSpPr>
            <p:spPr bwMode="auto">
              <a:xfrm>
                <a:off x="3732" y="2941"/>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67" name="Freeform 1548"/>
              <p:cNvSpPr>
                <a:spLocks/>
              </p:cNvSpPr>
              <p:nvPr/>
            </p:nvSpPr>
            <p:spPr bwMode="auto">
              <a:xfrm>
                <a:off x="3732" y="2941"/>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68" name="Line 1549"/>
              <p:cNvSpPr>
                <a:spLocks noChangeShapeType="1"/>
              </p:cNvSpPr>
              <p:nvPr/>
            </p:nvSpPr>
            <p:spPr bwMode="auto">
              <a:xfrm>
                <a:off x="3735" y="294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69" name="Freeform 1550"/>
              <p:cNvSpPr>
                <a:spLocks/>
              </p:cNvSpPr>
              <p:nvPr/>
            </p:nvSpPr>
            <p:spPr bwMode="auto">
              <a:xfrm>
                <a:off x="3732" y="2942"/>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70" name="Freeform 1551"/>
              <p:cNvSpPr>
                <a:spLocks/>
              </p:cNvSpPr>
              <p:nvPr/>
            </p:nvSpPr>
            <p:spPr bwMode="auto">
              <a:xfrm>
                <a:off x="3731" y="2943"/>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71" name="Freeform 1552"/>
              <p:cNvSpPr>
                <a:spLocks/>
              </p:cNvSpPr>
              <p:nvPr/>
            </p:nvSpPr>
            <p:spPr bwMode="auto">
              <a:xfrm>
                <a:off x="3732" y="2943"/>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72" name="Line 1553"/>
              <p:cNvSpPr>
                <a:spLocks noChangeShapeType="1"/>
              </p:cNvSpPr>
              <p:nvPr/>
            </p:nvSpPr>
            <p:spPr bwMode="auto">
              <a:xfrm>
                <a:off x="3735" y="294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73" name="Freeform 1554"/>
              <p:cNvSpPr>
                <a:spLocks/>
              </p:cNvSpPr>
              <p:nvPr/>
            </p:nvSpPr>
            <p:spPr bwMode="auto">
              <a:xfrm>
                <a:off x="3731" y="2944"/>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74" name="Freeform 1555"/>
              <p:cNvSpPr>
                <a:spLocks/>
              </p:cNvSpPr>
              <p:nvPr/>
            </p:nvSpPr>
            <p:spPr bwMode="auto">
              <a:xfrm>
                <a:off x="3731" y="2945"/>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75" name="Freeform 1556"/>
              <p:cNvSpPr>
                <a:spLocks/>
              </p:cNvSpPr>
              <p:nvPr/>
            </p:nvSpPr>
            <p:spPr bwMode="auto">
              <a:xfrm>
                <a:off x="3731" y="2945"/>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76" name="Line 1557"/>
              <p:cNvSpPr>
                <a:spLocks noChangeShapeType="1"/>
              </p:cNvSpPr>
              <p:nvPr/>
            </p:nvSpPr>
            <p:spPr bwMode="auto">
              <a:xfrm>
                <a:off x="3734" y="294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77" name="Freeform 1558"/>
              <p:cNvSpPr>
                <a:spLocks/>
              </p:cNvSpPr>
              <p:nvPr/>
            </p:nvSpPr>
            <p:spPr bwMode="auto">
              <a:xfrm>
                <a:off x="3731" y="2946"/>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78" name="Freeform 1559"/>
              <p:cNvSpPr>
                <a:spLocks/>
              </p:cNvSpPr>
              <p:nvPr/>
            </p:nvSpPr>
            <p:spPr bwMode="auto">
              <a:xfrm>
                <a:off x="3730" y="2947"/>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79" name="Freeform 1560"/>
              <p:cNvSpPr>
                <a:spLocks/>
              </p:cNvSpPr>
              <p:nvPr/>
            </p:nvSpPr>
            <p:spPr bwMode="auto">
              <a:xfrm>
                <a:off x="3731" y="2947"/>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280" name="Freeform 1561"/>
              <p:cNvSpPr>
                <a:spLocks/>
              </p:cNvSpPr>
              <p:nvPr/>
            </p:nvSpPr>
            <p:spPr bwMode="auto">
              <a:xfrm>
                <a:off x="3730" y="2948"/>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81" name="Freeform 1562"/>
              <p:cNvSpPr>
                <a:spLocks/>
              </p:cNvSpPr>
              <p:nvPr/>
            </p:nvSpPr>
            <p:spPr bwMode="auto">
              <a:xfrm>
                <a:off x="3730" y="2948"/>
                <a:ext cx="7" cy="3"/>
              </a:xfrm>
              <a:custGeom>
                <a:avLst/>
                <a:gdLst>
                  <a:gd name="T0" fmla="*/ 7 w 7"/>
                  <a:gd name="T1" fmla="*/ 3 h 3"/>
                  <a:gd name="T2" fmla="*/ 7 w 7"/>
                  <a:gd name="T3" fmla="*/ 3 h 3"/>
                  <a:gd name="T4" fmla="*/ 0 w 7"/>
                  <a:gd name="T5" fmla="*/ 0 h 3"/>
                  <a:gd name="T6" fmla="*/ 0 w 7"/>
                  <a:gd name="T7" fmla="*/ 0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282" name="Line 1563"/>
              <p:cNvSpPr>
                <a:spLocks noChangeShapeType="1"/>
              </p:cNvSpPr>
              <p:nvPr/>
            </p:nvSpPr>
            <p:spPr bwMode="auto">
              <a:xfrm flipV="1">
                <a:off x="3733" y="295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83" name="Freeform 1564"/>
              <p:cNvSpPr>
                <a:spLocks/>
              </p:cNvSpPr>
              <p:nvPr/>
            </p:nvSpPr>
            <p:spPr bwMode="auto">
              <a:xfrm>
                <a:off x="3730" y="2949"/>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84" name="Freeform 1565"/>
              <p:cNvSpPr>
                <a:spLocks/>
              </p:cNvSpPr>
              <p:nvPr/>
            </p:nvSpPr>
            <p:spPr bwMode="auto">
              <a:xfrm>
                <a:off x="3729" y="2950"/>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285" name="Freeform 1566"/>
              <p:cNvSpPr>
                <a:spLocks/>
              </p:cNvSpPr>
              <p:nvPr/>
            </p:nvSpPr>
            <p:spPr bwMode="auto">
              <a:xfrm>
                <a:off x="3730" y="2950"/>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286" name="Line 1567"/>
              <p:cNvSpPr>
                <a:spLocks noChangeShapeType="1"/>
              </p:cNvSpPr>
              <p:nvPr/>
            </p:nvSpPr>
            <p:spPr bwMode="auto">
              <a:xfrm>
                <a:off x="3733" y="295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87" name="Freeform 1568"/>
              <p:cNvSpPr>
                <a:spLocks/>
              </p:cNvSpPr>
              <p:nvPr/>
            </p:nvSpPr>
            <p:spPr bwMode="auto">
              <a:xfrm>
                <a:off x="3729" y="2951"/>
                <a:ext cx="7" cy="3"/>
              </a:xfrm>
              <a:custGeom>
                <a:avLst/>
                <a:gdLst>
                  <a:gd name="T0" fmla="*/ 7 w 7"/>
                  <a:gd name="T1" fmla="*/ 3 h 3"/>
                  <a:gd name="T2" fmla="*/ 7 w 7"/>
                  <a:gd name="T3" fmla="*/ 1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1"/>
                    </a:lnTo>
                    <a:lnTo>
                      <a:pt x="0" y="0"/>
                    </a:lnTo>
                    <a:lnTo>
                      <a:pt x="0" y="1"/>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88" name="Freeform 1569"/>
              <p:cNvSpPr>
                <a:spLocks/>
              </p:cNvSpPr>
              <p:nvPr/>
            </p:nvSpPr>
            <p:spPr bwMode="auto">
              <a:xfrm>
                <a:off x="3729" y="2952"/>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89" name="Freeform 1570"/>
              <p:cNvSpPr>
                <a:spLocks/>
              </p:cNvSpPr>
              <p:nvPr/>
            </p:nvSpPr>
            <p:spPr bwMode="auto">
              <a:xfrm>
                <a:off x="3729" y="2952"/>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290" name="Line 1571"/>
              <p:cNvSpPr>
                <a:spLocks noChangeShapeType="1"/>
              </p:cNvSpPr>
              <p:nvPr/>
            </p:nvSpPr>
            <p:spPr bwMode="auto">
              <a:xfrm>
                <a:off x="3732" y="295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91" name="Freeform 1572"/>
              <p:cNvSpPr>
                <a:spLocks/>
              </p:cNvSpPr>
              <p:nvPr/>
            </p:nvSpPr>
            <p:spPr bwMode="auto">
              <a:xfrm>
                <a:off x="3729" y="2953"/>
                <a:ext cx="7" cy="3"/>
              </a:xfrm>
              <a:custGeom>
                <a:avLst/>
                <a:gdLst>
                  <a:gd name="T0" fmla="*/ 7 w 7"/>
                  <a:gd name="T1" fmla="*/ 3 h 3"/>
                  <a:gd name="T2" fmla="*/ 7 w 7"/>
                  <a:gd name="T3" fmla="*/ 1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1"/>
                    </a:lnTo>
                    <a:lnTo>
                      <a:pt x="0" y="0"/>
                    </a:lnTo>
                    <a:lnTo>
                      <a:pt x="0" y="1"/>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292" name="Freeform 1573"/>
              <p:cNvSpPr>
                <a:spLocks/>
              </p:cNvSpPr>
              <p:nvPr/>
            </p:nvSpPr>
            <p:spPr bwMode="auto">
              <a:xfrm>
                <a:off x="3729" y="2954"/>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93" name="Freeform 1574"/>
              <p:cNvSpPr>
                <a:spLocks/>
              </p:cNvSpPr>
              <p:nvPr/>
            </p:nvSpPr>
            <p:spPr bwMode="auto">
              <a:xfrm>
                <a:off x="3729" y="2954"/>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294" name="Line 1575"/>
              <p:cNvSpPr>
                <a:spLocks noChangeShapeType="1"/>
              </p:cNvSpPr>
              <p:nvPr/>
            </p:nvSpPr>
            <p:spPr bwMode="auto">
              <a:xfrm>
                <a:off x="3732" y="295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95" name="Freeform 1576"/>
              <p:cNvSpPr>
                <a:spLocks/>
              </p:cNvSpPr>
              <p:nvPr/>
            </p:nvSpPr>
            <p:spPr bwMode="auto">
              <a:xfrm>
                <a:off x="3729" y="2955"/>
                <a:ext cx="6" cy="3"/>
              </a:xfrm>
              <a:custGeom>
                <a:avLst/>
                <a:gdLst>
                  <a:gd name="T0" fmla="*/ 6 w 6"/>
                  <a:gd name="T1" fmla="*/ 3 h 3"/>
                  <a:gd name="T2" fmla="*/ 6 w 6"/>
                  <a:gd name="T3" fmla="*/ 1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1"/>
                    </a:lnTo>
                    <a:lnTo>
                      <a:pt x="0" y="0"/>
                    </a:lnTo>
                    <a:lnTo>
                      <a:pt x="0" y="1"/>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296" name="Freeform 1577"/>
              <p:cNvSpPr>
                <a:spLocks/>
              </p:cNvSpPr>
              <p:nvPr/>
            </p:nvSpPr>
            <p:spPr bwMode="auto">
              <a:xfrm>
                <a:off x="3728" y="2956"/>
                <a:ext cx="7" cy="4"/>
              </a:xfrm>
              <a:custGeom>
                <a:avLst/>
                <a:gdLst>
                  <a:gd name="T0" fmla="*/ 7 w 7"/>
                  <a:gd name="T1" fmla="*/ 3 h 4"/>
                  <a:gd name="T2" fmla="*/ 1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1"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297" name="Freeform 1578"/>
              <p:cNvSpPr>
                <a:spLocks/>
              </p:cNvSpPr>
              <p:nvPr/>
            </p:nvSpPr>
            <p:spPr bwMode="auto">
              <a:xfrm>
                <a:off x="3729" y="2956"/>
                <a:ext cx="6" cy="3"/>
              </a:xfrm>
              <a:custGeom>
                <a:avLst/>
                <a:gdLst>
                  <a:gd name="T0" fmla="*/ 6 w 6"/>
                  <a:gd name="T1" fmla="*/ 1 h 3"/>
                  <a:gd name="T2" fmla="*/ 6 w 6"/>
                  <a:gd name="T3" fmla="*/ 3 h 3"/>
                  <a:gd name="T4" fmla="*/ 0 w 6"/>
                  <a:gd name="T5" fmla="*/ 1 h 3"/>
                  <a:gd name="T6" fmla="*/ 0 w 6"/>
                  <a:gd name="T7" fmla="*/ 0 h 3"/>
                  <a:gd name="T8" fmla="*/ 6 w 6"/>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1"/>
                    </a:moveTo>
                    <a:lnTo>
                      <a:pt x="6" y="3"/>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298" name="Line 1579"/>
              <p:cNvSpPr>
                <a:spLocks noChangeShapeType="1"/>
              </p:cNvSpPr>
              <p:nvPr/>
            </p:nvSpPr>
            <p:spPr bwMode="auto">
              <a:xfrm>
                <a:off x="3731" y="295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99" name="Freeform 1580"/>
              <p:cNvSpPr>
                <a:spLocks/>
              </p:cNvSpPr>
              <p:nvPr/>
            </p:nvSpPr>
            <p:spPr bwMode="auto">
              <a:xfrm>
                <a:off x="3728" y="2957"/>
                <a:ext cx="7" cy="3"/>
              </a:xfrm>
              <a:custGeom>
                <a:avLst/>
                <a:gdLst>
                  <a:gd name="T0" fmla="*/ 7 w 7"/>
                  <a:gd name="T1" fmla="*/ 3 h 3"/>
                  <a:gd name="T2" fmla="*/ 7 w 7"/>
                  <a:gd name="T3" fmla="*/ 1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1"/>
                    </a:lnTo>
                    <a:lnTo>
                      <a:pt x="0" y="0"/>
                    </a:lnTo>
                    <a:lnTo>
                      <a:pt x="0" y="1"/>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300" name="Freeform 1581"/>
              <p:cNvSpPr>
                <a:spLocks/>
              </p:cNvSpPr>
              <p:nvPr/>
            </p:nvSpPr>
            <p:spPr bwMode="auto">
              <a:xfrm>
                <a:off x="3728" y="2958"/>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301" name="Freeform 1582"/>
              <p:cNvSpPr>
                <a:spLocks/>
              </p:cNvSpPr>
              <p:nvPr/>
            </p:nvSpPr>
            <p:spPr bwMode="auto">
              <a:xfrm>
                <a:off x="3728" y="2958"/>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302" name="Line 1583"/>
              <p:cNvSpPr>
                <a:spLocks noChangeShapeType="1"/>
              </p:cNvSpPr>
              <p:nvPr/>
            </p:nvSpPr>
            <p:spPr bwMode="auto">
              <a:xfrm>
                <a:off x="3731" y="296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03" name="Freeform 1584"/>
              <p:cNvSpPr>
                <a:spLocks/>
              </p:cNvSpPr>
              <p:nvPr/>
            </p:nvSpPr>
            <p:spPr bwMode="auto">
              <a:xfrm>
                <a:off x="3728" y="2959"/>
                <a:ext cx="6" cy="3"/>
              </a:xfrm>
              <a:custGeom>
                <a:avLst/>
                <a:gdLst>
                  <a:gd name="T0" fmla="*/ 6 w 6"/>
                  <a:gd name="T1" fmla="*/ 3 h 3"/>
                  <a:gd name="T2" fmla="*/ 6 w 6"/>
                  <a:gd name="T3" fmla="*/ 1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1"/>
                    </a:lnTo>
                    <a:lnTo>
                      <a:pt x="0" y="0"/>
                    </a:lnTo>
                    <a:lnTo>
                      <a:pt x="0" y="1"/>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304" name="Freeform 1585"/>
              <p:cNvSpPr>
                <a:spLocks/>
              </p:cNvSpPr>
              <p:nvPr/>
            </p:nvSpPr>
            <p:spPr bwMode="auto">
              <a:xfrm>
                <a:off x="3727" y="2960"/>
                <a:ext cx="7" cy="3"/>
              </a:xfrm>
              <a:custGeom>
                <a:avLst/>
                <a:gdLst>
                  <a:gd name="T0" fmla="*/ 7 w 7"/>
                  <a:gd name="T1" fmla="*/ 3 h 3"/>
                  <a:gd name="T2" fmla="*/ 1 w 7"/>
                  <a:gd name="T3" fmla="*/ 0 h 3"/>
                  <a:gd name="T4" fmla="*/ 0 w 7"/>
                  <a:gd name="T5" fmla="*/ 1 h 3"/>
                  <a:gd name="T6" fmla="*/ 7 w 7"/>
                  <a:gd name="T7" fmla="*/ 3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1" y="0"/>
                    </a:lnTo>
                    <a:lnTo>
                      <a:pt x="0" y="1"/>
                    </a:lnTo>
                    <a:lnTo>
                      <a:pt x="7" y="3"/>
                    </a:lnTo>
                    <a:close/>
                  </a:path>
                </a:pathLst>
              </a:custGeom>
              <a:solidFill>
                <a:srgbClr val="000000"/>
              </a:solidFill>
              <a:ln w="25400">
                <a:solidFill>
                  <a:schemeClr val="tx1"/>
                </a:solidFill>
                <a:round/>
                <a:headEnd/>
                <a:tailEnd/>
              </a:ln>
            </p:spPr>
            <p:txBody>
              <a:bodyPr/>
              <a:lstStyle/>
              <a:p>
                <a:endParaRPr lang="en-US"/>
              </a:p>
            </p:txBody>
          </p:sp>
          <p:sp>
            <p:nvSpPr>
              <p:cNvPr id="74305" name="Freeform 1586"/>
              <p:cNvSpPr>
                <a:spLocks/>
              </p:cNvSpPr>
              <p:nvPr/>
            </p:nvSpPr>
            <p:spPr bwMode="auto">
              <a:xfrm>
                <a:off x="3728" y="2960"/>
                <a:ext cx="6" cy="3"/>
              </a:xfrm>
              <a:custGeom>
                <a:avLst/>
                <a:gdLst>
                  <a:gd name="T0" fmla="*/ 6 w 6"/>
                  <a:gd name="T1" fmla="*/ 1 h 3"/>
                  <a:gd name="T2" fmla="*/ 6 w 6"/>
                  <a:gd name="T3" fmla="*/ 3 h 3"/>
                  <a:gd name="T4" fmla="*/ 0 w 6"/>
                  <a:gd name="T5" fmla="*/ 1 h 3"/>
                  <a:gd name="T6" fmla="*/ 0 w 6"/>
                  <a:gd name="T7" fmla="*/ 0 h 3"/>
                  <a:gd name="T8" fmla="*/ 6 w 6"/>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1"/>
                    </a:moveTo>
                    <a:lnTo>
                      <a:pt x="6" y="3"/>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306" name="Line 1587"/>
              <p:cNvSpPr>
                <a:spLocks noChangeShapeType="1"/>
              </p:cNvSpPr>
              <p:nvPr/>
            </p:nvSpPr>
            <p:spPr bwMode="auto">
              <a:xfrm>
                <a:off x="3730" y="296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07" name="Freeform 1588"/>
              <p:cNvSpPr>
                <a:spLocks/>
              </p:cNvSpPr>
              <p:nvPr/>
            </p:nvSpPr>
            <p:spPr bwMode="auto">
              <a:xfrm>
                <a:off x="3727" y="2961"/>
                <a:ext cx="7" cy="2"/>
              </a:xfrm>
              <a:custGeom>
                <a:avLst/>
                <a:gdLst>
                  <a:gd name="T0" fmla="*/ 7 w 7"/>
                  <a:gd name="T1" fmla="*/ 2 h 2"/>
                  <a:gd name="T2" fmla="*/ 7 w 7"/>
                  <a:gd name="T3" fmla="*/ 1 h 2"/>
                  <a:gd name="T4" fmla="*/ 0 w 7"/>
                  <a:gd name="T5" fmla="*/ 0 h 2"/>
                  <a:gd name="T6" fmla="*/ 0 w 7"/>
                  <a:gd name="T7" fmla="*/ 1 h 2"/>
                  <a:gd name="T8" fmla="*/ 7 w 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7" y="2"/>
                    </a:moveTo>
                    <a:lnTo>
                      <a:pt x="7" y="1"/>
                    </a:lnTo>
                    <a:lnTo>
                      <a:pt x="0" y="0"/>
                    </a:lnTo>
                    <a:lnTo>
                      <a:pt x="0" y="1"/>
                    </a:lnTo>
                    <a:lnTo>
                      <a:pt x="7" y="2"/>
                    </a:lnTo>
                    <a:close/>
                  </a:path>
                </a:pathLst>
              </a:custGeom>
              <a:solidFill>
                <a:srgbClr val="000000"/>
              </a:solidFill>
              <a:ln w="25400">
                <a:solidFill>
                  <a:schemeClr val="tx1"/>
                </a:solidFill>
                <a:prstDash val="solid"/>
                <a:round/>
                <a:headEnd/>
                <a:tailEnd/>
              </a:ln>
            </p:spPr>
            <p:txBody>
              <a:bodyPr/>
              <a:lstStyle/>
              <a:p>
                <a:endParaRPr lang="en-US"/>
              </a:p>
            </p:txBody>
          </p:sp>
          <p:sp>
            <p:nvSpPr>
              <p:cNvPr id="74308" name="Freeform 1589"/>
              <p:cNvSpPr>
                <a:spLocks/>
              </p:cNvSpPr>
              <p:nvPr/>
            </p:nvSpPr>
            <p:spPr bwMode="auto">
              <a:xfrm>
                <a:off x="3727" y="2961"/>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309" name="Freeform 1590"/>
              <p:cNvSpPr>
                <a:spLocks/>
              </p:cNvSpPr>
              <p:nvPr/>
            </p:nvSpPr>
            <p:spPr bwMode="auto">
              <a:xfrm>
                <a:off x="3727" y="2961"/>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310" name="Line 1591"/>
              <p:cNvSpPr>
                <a:spLocks noChangeShapeType="1"/>
              </p:cNvSpPr>
              <p:nvPr/>
            </p:nvSpPr>
            <p:spPr bwMode="auto">
              <a:xfrm>
                <a:off x="3730" y="296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11" name="Freeform 1592"/>
              <p:cNvSpPr>
                <a:spLocks/>
              </p:cNvSpPr>
              <p:nvPr/>
            </p:nvSpPr>
            <p:spPr bwMode="auto">
              <a:xfrm>
                <a:off x="3727" y="2962"/>
                <a:ext cx="6" cy="3"/>
              </a:xfrm>
              <a:custGeom>
                <a:avLst/>
                <a:gdLst>
                  <a:gd name="T0" fmla="*/ 6 w 6"/>
                  <a:gd name="T1" fmla="*/ 3 h 3"/>
                  <a:gd name="T2" fmla="*/ 6 w 6"/>
                  <a:gd name="T3" fmla="*/ 1 h 3"/>
                  <a:gd name="T4" fmla="*/ 0 w 6"/>
                  <a:gd name="T5" fmla="*/ 0 h 3"/>
                  <a:gd name="T6" fmla="*/ 0 w 6"/>
                  <a:gd name="T7" fmla="*/ 1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1"/>
                    </a:lnTo>
                    <a:lnTo>
                      <a:pt x="0" y="0"/>
                    </a:lnTo>
                    <a:lnTo>
                      <a:pt x="0" y="1"/>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312" name="Line 1593"/>
              <p:cNvSpPr>
                <a:spLocks noChangeShapeType="1"/>
              </p:cNvSpPr>
              <p:nvPr/>
            </p:nvSpPr>
            <p:spPr bwMode="auto">
              <a:xfrm>
                <a:off x="3728" y="297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13" name="Rectangle 1594"/>
              <p:cNvSpPr>
                <a:spLocks noChangeArrowheads="1"/>
              </p:cNvSpPr>
              <p:nvPr/>
            </p:nvSpPr>
            <p:spPr bwMode="auto">
              <a:xfrm>
                <a:off x="3724" y="297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14" name="Freeform 1595"/>
              <p:cNvSpPr>
                <a:spLocks/>
              </p:cNvSpPr>
              <p:nvPr/>
            </p:nvSpPr>
            <p:spPr bwMode="auto">
              <a:xfrm>
                <a:off x="3724" y="2972"/>
                <a:ext cx="7" cy="6"/>
              </a:xfrm>
              <a:custGeom>
                <a:avLst/>
                <a:gdLst>
                  <a:gd name="T0" fmla="*/ 7 w 7"/>
                  <a:gd name="T1" fmla="*/ 6 h 6"/>
                  <a:gd name="T2" fmla="*/ 0 w 7"/>
                  <a:gd name="T3" fmla="*/ 0 h 6"/>
                  <a:gd name="T4" fmla="*/ 0 w 7"/>
                  <a:gd name="T5" fmla="*/ 0 h 6"/>
                  <a:gd name="T6" fmla="*/ 6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6" y="6"/>
                    </a:lnTo>
                    <a:lnTo>
                      <a:pt x="7" y="6"/>
                    </a:lnTo>
                    <a:close/>
                  </a:path>
                </a:pathLst>
              </a:custGeom>
              <a:solidFill>
                <a:srgbClr val="000000"/>
              </a:solidFill>
              <a:ln w="25400">
                <a:solidFill>
                  <a:schemeClr val="tx1"/>
                </a:solidFill>
                <a:round/>
                <a:headEnd/>
                <a:tailEnd/>
              </a:ln>
            </p:spPr>
            <p:txBody>
              <a:bodyPr/>
              <a:lstStyle/>
              <a:p>
                <a:endParaRPr lang="en-US"/>
              </a:p>
            </p:txBody>
          </p:sp>
          <p:sp>
            <p:nvSpPr>
              <p:cNvPr id="74315" name="Freeform 1596"/>
              <p:cNvSpPr>
                <a:spLocks/>
              </p:cNvSpPr>
              <p:nvPr/>
            </p:nvSpPr>
            <p:spPr bwMode="auto">
              <a:xfrm>
                <a:off x="3724" y="2971"/>
                <a:ext cx="7" cy="6"/>
              </a:xfrm>
              <a:custGeom>
                <a:avLst/>
                <a:gdLst>
                  <a:gd name="T0" fmla="*/ 7 w 7"/>
                  <a:gd name="T1" fmla="*/ 4 h 6"/>
                  <a:gd name="T2" fmla="*/ 7 w 7"/>
                  <a:gd name="T3" fmla="*/ 6 h 6"/>
                  <a:gd name="T4" fmla="*/ 0 w 7"/>
                  <a:gd name="T5" fmla="*/ 4 h 6"/>
                  <a:gd name="T6" fmla="*/ 0 w 7"/>
                  <a:gd name="T7" fmla="*/ 0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7" y="6"/>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4316" name="Line 1597"/>
              <p:cNvSpPr>
                <a:spLocks noChangeShapeType="1"/>
              </p:cNvSpPr>
              <p:nvPr/>
            </p:nvSpPr>
            <p:spPr bwMode="auto">
              <a:xfrm>
                <a:off x="3727" y="297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17" name="Freeform 1598"/>
              <p:cNvSpPr>
                <a:spLocks/>
              </p:cNvSpPr>
              <p:nvPr/>
            </p:nvSpPr>
            <p:spPr bwMode="auto">
              <a:xfrm>
                <a:off x="3724" y="2972"/>
                <a:ext cx="6" cy="6"/>
              </a:xfrm>
              <a:custGeom>
                <a:avLst/>
                <a:gdLst>
                  <a:gd name="T0" fmla="*/ 6 w 6"/>
                  <a:gd name="T1" fmla="*/ 6 h 6"/>
                  <a:gd name="T2" fmla="*/ 6 w 6"/>
                  <a:gd name="T3" fmla="*/ 3 h 6"/>
                  <a:gd name="T4" fmla="*/ 0 w 6"/>
                  <a:gd name="T5" fmla="*/ 0 h 6"/>
                  <a:gd name="T6" fmla="*/ 0 w 6"/>
                  <a:gd name="T7" fmla="*/ 3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3"/>
                    </a:lnTo>
                    <a:lnTo>
                      <a:pt x="0" y="0"/>
                    </a:lnTo>
                    <a:lnTo>
                      <a:pt x="0" y="3"/>
                    </a:lnTo>
                    <a:lnTo>
                      <a:pt x="6" y="6"/>
                    </a:lnTo>
                    <a:close/>
                  </a:path>
                </a:pathLst>
              </a:custGeom>
              <a:solidFill>
                <a:srgbClr val="000000"/>
              </a:solidFill>
              <a:ln w="25400">
                <a:solidFill>
                  <a:schemeClr val="tx1"/>
                </a:solidFill>
                <a:prstDash val="solid"/>
                <a:round/>
                <a:headEnd/>
                <a:tailEnd/>
              </a:ln>
            </p:spPr>
            <p:txBody>
              <a:bodyPr/>
              <a:lstStyle/>
              <a:p>
                <a:endParaRPr lang="en-US"/>
              </a:p>
            </p:txBody>
          </p:sp>
          <p:sp>
            <p:nvSpPr>
              <p:cNvPr id="74318" name="Freeform 1599"/>
              <p:cNvSpPr>
                <a:spLocks/>
              </p:cNvSpPr>
              <p:nvPr/>
            </p:nvSpPr>
            <p:spPr bwMode="auto">
              <a:xfrm>
                <a:off x="3723" y="2975"/>
                <a:ext cx="7" cy="3"/>
              </a:xfrm>
              <a:custGeom>
                <a:avLst/>
                <a:gdLst>
                  <a:gd name="T0" fmla="*/ 7 w 7"/>
                  <a:gd name="T1" fmla="*/ 2 h 3"/>
                  <a:gd name="T2" fmla="*/ 1 w 7"/>
                  <a:gd name="T3" fmla="*/ 0 h 3"/>
                  <a:gd name="T4" fmla="*/ 0 w 7"/>
                  <a:gd name="T5" fmla="*/ 0 h 3"/>
                  <a:gd name="T6" fmla="*/ 7 w 7"/>
                  <a:gd name="T7" fmla="*/ 3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1" y="0"/>
                    </a:lnTo>
                    <a:lnTo>
                      <a:pt x="0" y="0"/>
                    </a:lnTo>
                    <a:lnTo>
                      <a:pt x="7" y="3"/>
                    </a:lnTo>
                    <a:lnTo>
                      <a:pt x="7" y="2"/>
                    </a:lnTo>
                    <a:close/>
                  </a:path>
                </a:pathLst>
              </a:custGeom>
              <a:solidFill>
                <a:srgbClr val="000000"/>
              </a:solidFill>
              <a:ln w="25400">
                <a:solidFill>
                  <a:schemeClr val="tx1"/>
                </a:solidFill>
                <a:round/>
                <a:headEnd/>
                <a:tailEnd/>
              </a:ln>
            </p:spPr>
            <p:txBody>
              <a:bodyPr/>
              <a:lstStyle/>
              <a:p>
                <a:endParaRPr lang="en-US"/>
              </a:p>
            </p:txBody>
          </p:sp>
          <p:sp>
            <p:nvSpPr>
              <p:cNvPr id="74319" name="Freeform 1600"/>
              <p:cNvSpPr>
                <a:spLocks/>
              </p:cNvSpPr>
              <p:nvPr/>
            </p:nvSpPr>
            <p:spPr bwMode="auto">
              <a:xfrm>
                <a:off x="3724" y="2975"/>
                <a:ext cx="6" cy="2"/>
              </a:xfrm>
              <a:custGeom>
                <a:avLst/>
                <a:gdLst>
                  <a:gd name="T0" fmla="*/ 6 w 6"/>
                  <a:gd name="T1" fmla="*/ 1 h 2"/>
                  <a:gd name="T2" fmla="*/ 6 w 6"/>
                  <a:gd name="T3" fmla="*/ 2 h 2"/>
                  <a:gd name="T4" fmla="*/ 0 w 6"/>
                  <a:gd name="T5" fmla="*/ 1 h 2"/>
                  <a:gd name="T6" fmla="*/ 0 w 6"/>
                  <a:gd name="T7" fmla="*/ 0 h 2"/>
                  <a:gd name="T8" fmla="*/ 6 w 6"/>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1"/>
                    </a:moveTo>
                    <a:lnTo>
                      <a:pt x="6" y="2"/>
                    </a:lnTo>
                    <a:lnTo>
                      <a:pt x="0" y="1"/>
                    </a:lnTo>
                    <a:lnTo>
                      <a:pt x="0" y="0"/>
                    </a:lnTo>
                    <a:lnTo>
                      <a:pt x="6" y="1"/>
                    </a:lnTo>
                    <a:close/>
                  </a:path>
                </a:pathLst>
              </a:custGeom>
              <a:solidFill>
                <a:srgbClr val="000000"/>
              </a:solidFill>
              <a:ln w="25400">
                <a:solidFill>
                  <a:schemeClr val="tx1"/>
                </a:solidFill>
                <a:round/>
                <a:headEnd/>
                <a:tailEnd/>
              </a:ln>
            </p:spPr>
            <p:txBody>
              <a:bodyPr/>
              <a:lstStyle/>
              <a:p>
                <a:endParaRPr lang="en-US"/>
              </a:p>
            </p:txBody>
          </p:sp>
          <p:sp>
            <p:nvSpPr>
              <p:cNvPr id="74320" name="Line 1601"/>
              <p:cNvSpPr>
                <a:spLocks noChangeShapeType="1"/>
              </p:cNvSpPr>
              <p:nvPr/>
            </p:nvSpPr>
            <p:spPr bwMode="auto">
              <a:xfrm flipV="1">
                <a:off x="3727" y="297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21" name="Freeform 1602"/>
              <p:cNvSpPr>
                <a:spLocks/>
              </p:cNvSpPr>
              <p:nvPr/>
            </p:nvSpPr>
            <p:spPr bwMode="auto">
              <a:xfrm>
                <a:off x="3723" y="2975"/>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322" name="Line 1603"/>
              <p:cNvSpPr>
                <a:spLocks noChangeShapeType="1"/>
              </p:cNvSpPr>
              <p:nvPr/>
            </p:nvSpPr>
            <p:spPr bwMode="auto">
              <a:xfrm>
                <a:off x="3727" y="297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23" name="Rectangle 1604"/>
              <p:cNvSpPr>
                <a:spLocks noChangeArrowheads="1"/>
              </p:cNvSpPr>
              <p:nvPr/>
            </p:nvSpPr>
            <p:spPr bwMode="auto">
              <a:xfrm>
                <a:off x="3723" y="2977"/>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24" name="Freeform 1605"/>
              <p:cNvSpPr>
                <a:spLocks/>
              </p:cNvSpPr>
              <p:nvPr/>
            </p:nvSpPr>
            <p:spPr bwMode="auto">
              <a:xfrm>
                <a:off x="3723" y="2975"/>
                <a:ext cx="7" cy="7"/>
              </a:xfrm>
              <a:custGeom>
                <a:avLst/>
                <a:gdLst>
                  <a:gd name="T0" fmla="*/ 7 w 7"/>
                  <a:gd name="T1" fmla="*/ 7 h 7"/>
                  <a:gd name="T2" fmla="*/ 0 w 7"/>
                  <a:gd name="T3" fmla="*/ 0 h 7"/>
                  <a:gd name="T4" fmla="*/ 0 w 7"/>
                  <a:gd name="T5" fmla="*/ 1 h 7"/>
                  <a:gd name="T6" fmla="*/ 6 w 7"/>
                  <a:gd name="T7" fmla="*/ 7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0" y="0"/>
                    </a:lnTo>
                    <a:lnTo>
                      <a:pt x="0" y="1"/>
                    </a:lnTo>
                    <a:lnTo>
                      <a:pt x="6" y="7"/>
                    </a:lnTo>
                    <a:lnTo>
                      <a:pt x="7" y="7"/>
                    </a:lnTo>
                    <a:close/>
                  </a:path>
                </a:pathLst>
              </a:custGeom>
              <a:solidFill>
                <a:srgbClr val="000000"/>
              </a:solidFill>
              <a:ln w="25400">
                <a:solidFill>
                  <a:schemeClr val="tx1"/>
                </a:solidFill>
                <a:round/>
                <a:headEnd/>
                <a:tailEnd/>
              </a:ln>
            </p:spPr>
            <p:txBody>
              <a:bodyPr/>
              <a:lstStyle/>
              <a:p>
                <a:endParaRPr lang="en-US"/>
              </a:p>
            </p:txBody>
          </p:sp>
          <p:sp>
            <p:nvSpPr>
              <p:cNvPr id="74325" name="Freeform 1606"/>
              <p:cNvSpPr>
                <a:spLocks/>
              </p:cNvSpPr>
              <p:nvPr/>
            </p:nvSpPr>
            <p:spPr bwMode="auto">
              <a:xfrm>
                <a:off x="3723" y="2975"/>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326" name="Line 1607"/>
              <p:cNvSpPr>
                <a:spLocks noChangeShapeType="1"/>
              </p:cNvSpPr>
              <p:nvPr/>
            </p:nvSpPr>
            <p:spPr bwMode="auto">
              <a:xfrm>
                <a:off x="3726" y="297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27" name="Freeform 1608"/>
              <p:cNvSpPr>
                <a:spLocks/>
              </p:cNvSpPr>
              <p:nvPr/>
            </p:nvSpPr>
            <p:spPr bwMode="auto">
              <a:xfrm>
                <a:off x="3723" y="2975"/>
                <a:ext cx="6" cy="7"/>
              </a:xfrm>
              <a:custGeom>
                <a:avLst/>
                <a:gdLst>
                  <a:gd name="T0" fmla="*/ 6 w 6"/>
                  <a:gd name="T1" fmla="*/ 7 h 7"/>
                  <a:gd name="T2" fmla="*/ 6 w 6"/>
                  <a:gd name="T3" fmla="*/ 4 h 7"/>
                  <a:gd name="T4" fmla="*/ 0 w 6"/>
                  <a:gd name="T5" fmla="*/ 0 h 7"/>
                  <a:gd name="T6" fmla="*/ 0 w 6"/>
                  <a:gd name="T7" fmla="*/ 4 h 7"/>
                  <a:gd name="T8" fmla="*/ 6 w 6"/>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7"/>
                    </a:moveTo>
                    <a:lnTo>
                      <a:pt x="6" y="4"/>
                    </a:lnTo>
                    <a:lnTo>
                      <a:pt x="0" y="0"/>
                    </a:lnTo>
                    <a:lnTo>
                      <a:pt x="0" y="4"/>
                    </a:lnTo>
                    <a:lnTo>
                      <a:pt x="6" y="7"/>
                    </a:lnTo>
                    <a:close/>
                  </a:path>
                </a:pathLst>
              </a:custGeom>
              <a:solidFill>
                <a:srgbClr val="000000"/>
              </a:solidFill>
              <a:ln w="25400">
                <a:solidFill>
                  <a:schemeClr val="tx1"/>
                </a:solidFill>
                <a:prstDash val="solid"/>
                <a:round/>
                <a:headEnd/>
                <a:tailEnd/>
              </a:ln>
            </p:spPr>
            <p:txBody>
              <a:bodyPr/>
              <a:lstStyle/>
              <a:p>
                <a:endParaRPr lang="en-US"/>
              </a:p>
            </p:txBody>
          </p:sp>
          <p:sp>
            <p:nvSpPr>
              <p:cNvPr id="74328" name="Freeform 1609"/>
              <p:cNvSpPr>
                <a:spLocks/>
              </p:cNvSpPr>
              <p:nvPr/>
            </p:nvSpPr>
            <p:spPr bwMode="auto">
              <a:xfrm>
                <a:off x="3722" y="2977"/>
                <a:ext cx="7" cy="7"/>
              </a:xfrm>
              <a:custGeom>
                <a:avLst/>
                <a:gdLst>
                  <a:gd name="T0" fmla="*/ 7 w 7"/>
                  <a:gd name="T1" fmla="*/ 6 h 7"/>
                  <a:gd name="T2" fmla="*/ 1 w 7"/>
                  <a:gd name="T3" fmla="*/ 0 h 7"/>
                  <a:gd name="T4" fmla="*/ 0 w 7"/>
                  <a:gd name="T5" fmla="*/ 0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1" y="0"/>
                    </a:lnTo>
                    <a:lnTo>
                      <a:pt x="0" y="0"/>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4329" name="Freeform 1610"/>
              <p:cNvSpPr>
                <a:spLocks/>
              </p:cNvSpPr>
              <p:nvPr/>
            </p:nvSpPr>
            <p:spPr bwMode="auto">
              <a:xfrm>
                <a:off x="3723" y="2976"/>
                <a:ext cx="6" cy="7"/>
              </a:xfrm>
              <a:custGeom>
                <a:avLst/>
                <a:gdLst>
                  <a:gd name="T0" fmla="*/ 6 w 6"/>
                  <a:gd name="T1" fmla="*/ 4 h 7"/>
                  <a:gd name="T2" fmla="*/ 6 w 6"/>
                  <a:gd name="T3" fmla="*/ 7 h 7"/>
                  <a:gd name="T4" fmla="*/ 0 w 6"/>
                  <a:gd name="T5" fmla="*/ 4 h 7"/>
                  <a:gd name="T6" fmla="*/ 0 w 6"/>
                  <a:gd name="T7" fmla="*/ 0 h 7"/>
                  <a:gd name="T8" fmla="*/ 6 w 6"/>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4"/>
                    </a:moveTo>
                    <a:lnTo>
                      <a:pt x="6" y="7"/>
                    </a:lnTo>
                    <a:lnTo>
                      <a:pt x="0"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330" name="Line 1611"/>
              <p:cNvSpPr>
                <a:spLocks noChangeShapeType="1"/>
              </p:cNvSpPr>
              <p:nvPr/>
            </p:nvSpPr>
            <p:spPr bwMode="auto">
              <a:xfrm>
                <a:off x="3726" y="298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31" name="Freeform 1612"/>
              <p:cNvSpPr>
                <a:spLocks/>
              </p:cNvSpPr>
              <p:nvPr/>
            </p:nvSpPr>
            <p:spPr bwMode="auto">
              <a:xfrm>
                <a:off x="3722" y="2977"/>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332" name="Line 1613"/>
              <p:cNvSpPr>
                <a:spLocks noChangeShapeType="1"/>
              </p:cNvSpPr>
              <p:nvPr/>
            </p:nvSpPr>
            <p:spPr bwMode="auto">
              <a:xfrm>
                <a:off x="3726" y="298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33" name="Rectangle 1614"/>
              <p:cNvSpPr>
                <a:spLocks noChangeArrowheads="1"/>
              </p:cNvSpPr>
              <p:nvPr/>
            </p:nvSpPr>
            <p:spPr bwMode="auto">
              <a:xfrm>
                <a:off x="3722" y="2981"/>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34" name="Freeform 1615"/>
              <p:cNvSpPr>
                <a:spLocks/>
              </p:cNvSpPr>
              <p:nvPr/>
            </p:nvSpPr>
            <p:spPr bwMode="auto">
              <a:xfrm>
                <a:off x="3722" y="2980"/>
                <a:ext cx="7" cy="4"/>
              </a:xfrm>
              <a:custGeom>
                <a:avLst/>
                <a:gdLst>
                  <a:gd name="T0" fmla="*/ 7 w 7"/>
                  <a:gd name="T1" fmla="*/ 3 h 4"/>
                  <a:gd name="T2" fmla="*/ 0 w 7"/>
                  <a:gd name="T3" fmla="*/ 0 h 4"/>
                  <a:gd name="T4" fmla="*/ 0 w 7"/>
                  <a:gd name="T5" fmla="*/ 1 h 4"/>
                  <a:gd name="T6" fmla="*/ 7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7" y="4"/>
                    </a:lnTo>
                    <a:lnTo>
                      <a:pt x="7" y="3"/>
                    </a:lnTo>
                    <a:close/>
                  </a:path>
                </a:pathLst>
              </a:custGeom>
              <a:solidFill>
                <a:srgbClr val="000000"/>
              </a:solidFill>
              <a:ln w="25400">
                <a:solidFill>
                  <a:schemeClr val="tx1"/>
                </a:solidFill>
                <a:round/>
                <a:headEnd/>
                <a:tailEnd/>
              </a:ln>
            </p:spPr>
            <p:txBody>
              <a:bodyPr/>
              <a:lstStyle/>
              <a:p>
                <a:endParaRPr lang="en-US"/>
              </a:p>
            </p:txBody>
          </p:sp>
          <p:sp>
            <p:nvSpPr>
              <p:cNvPr id="74335" name="Freeform 1616"/>
              <p:cNvSpPr>
                <a:spLocks/>
              </p:cNvSpPr>
              <p:nvPr/>
            </p:nvSpPr>
            <p:spPr bwMode="auto">
              <a:xfrm>
                <a:off x="3722" y="2980"/>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336" name="Line 1617"/>
              <p:cNvSpPr>
                <a:spLocks noChangeShapeType="1"/>
              </p:cNvSpPr>
              <p:nvPr/>
            </p:nvSpPr>
            <p:spPr bwMode="auto">
              <a:xfrm>
                <a:off x="3725" y="298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37" name="Freeform 1618"/>
              <p:cNvSpPr>
                <a:spLocks/>
              </p:cNvSpPr>
              <p:nvPr/>
            </p:nvSpPr>
            <p:spPr bwMode="auto">
              <a:xfrm>
                <a:off x="3722" y="2981"/>
                <a:ext cx="7" cy="3"/>
              </a:xfrm>
              <a:custGeom>
                <a:avLst/>
                <a:gdLst>
                  <a:gd name="T0" fmla="*/ 7 w 7"/>
                  <a:gd name="T1" fmla="*/ 3 h 3"/>
                  <a:gd name="T2" fmla="*/ 7 w 7"/>
                  <a:gd name="T3" fmla="*/ 2 h 3"/>
                  <a:gd name="T4" fmla="*/ 0 w 7"/>
                  <a:gd name="T5" fmla="*/ 0 h 3"/>
                  <a:gd name="T6" fmla="*/ 0 w 7"/>
                  <a:gd name="T7" fmla="*/ 2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2"/>
                    </a:lnTo>
                    <a:lnTo>
                      <a:pt x="0" y="0"/>
                    </a:lnTo>
                    <a:lnTo>
                      <a:pt x="0" y="2"/>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338" name="Line 1619"/>
              <p:cNvSpPr>
                <a:spLocks noChangeShapeType="1"/>
              </p:cNvSpPr>
              <p:nvPr/>
            </p:nvSpPr>
            <p:spPr bwMode="auto">
              <a:xfrm flipV="1">
                <a:off x="3725" y="298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39" name="Rectangle 1620"/>
              <p:cNvSpPr>
                <a:spLocks noChangeArrowheads="1"/>
              </p:cNvSpPr>
              <p:nvPr/>
            </p:nvSpPr>
            <p:spPr bwMode="auto">
              <a:xfrm>
                <a:off x="3722" y="298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40" name="Freeform 1621"/>
              <p:cNvSpPr>
                <a:spLocks/>
              </p:cNvSpPr>
              <p:nvPr/>
            </p:nvSpPr>
            <p:spPr bwMode="auto">
              <a:xfrm>
                <a:off x="3721" y="2983"/>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341" name="Freeform 1622"/>
              <p:cNvSpPr>
                <a:spLocks/>
              </p:cNvSpPr>
              <p:nvPr/>
            </p:nvSpPr>
            <p:spPr bwMode="auto">
              <a:xfrm>
                <a:off x="3722" y="2983"/>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342" name="Line 1623"/>
              <p:cNvSpPr>
                <a:spLocks noChangeShapeType="1"/>
              </p:cNvSpPr>
              <p:nvPr/>
            </p:nvSpPr>
            <p:spPr bwMode="auto">
              <a:xfrm>
                <a:off x="3725" y="298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43" name="Freeform 1624"/>
              <p:cNvSpPr>
                <a:spLocks/>
              </p:cNvSpPr>
              <p:nvPr/>
            </p:nvSpPr>
            <p:spPr bwMode="auto">
              <a:xfrm>
                <a:off x="3721" y="2984"/>
                <a:ext cx="7" cy="3"/>
              </a:xfrm>
              <a:custGeom>
                <a:avLst/>
                <a:gdLst>
                  <a:gd name="T0" fmla="*/ 7 w 7"/>
                  <a:gd name="T1" fmla="*/ 3 h 3"/>
                  <a:gd name="T2" fmla="*/ 7 w 7"/>
                  <a:gd name="T3" fmla="*/ 1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1"/>
                    </a:lnTo>
                    <a:lnTo>
                      <a:pt x="0" y="0"/>
                    </a:lnTo>
                    <a:lnTo>
                      <a:pt x="0" y="1"/>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344" name="Freeform 1625"/>
              <p:cNvSpPr>
                <a:spLocks/>
              </p:cNvSpPr>
              <p:nvPr/>
            </p:nvSpPr>
            <p:spPr bwMode="auto">
              <a:xfrm>
                <a:off x="3721" y="2983"/>
                <a:ext cx="7" cy="6"/>
              </a:xfrm>
              <a:custGeom>
                <a:avLst/>
                <a:gdLst>
                  <a:gd name="T0" fmla="*/ 7 w 7"/>
                  <a:gd name="T1" fmla="*/ 6 h 6"/>
                  <a:gd name="T2" fmla="*/ 0 w 7"/>
                  <a:gd name="T3" fmla="*/ 0 h 6"/>
                  <a:gd name="T4" fmla="*/ 0 w 7"/>
                  <a:gd name="T5" fmla="*/ 0 h 6"/>
                  <a:gd name="T6" fmla="*/ 7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7" y="6"/>
                    </a:lnTo>
                    <a:close/>
                  </a:path>
                </a:pathLst>
              </a:custGeom>
              <a:solidFill>
                <a:srgbClr val="000000"/>
              </a:solidFill>
              <a:ln w="25400">
                <a:solidFill>
                  <a:schemeClr val="tx1"/>
                </a:solidFill>
                <a:round/>
                <a:headEnd/>
                <a:tailEnd/>
              </a:ln>
            </p:spPr>
            <p:txBody>
              <a:bodyPr/>
              <a:lstStyle/>
              <a:p>
                <a:endParaRPr lang="en-US"/>
              </a:p>
            </p:txBody>
          </p:sp>
          <p:sp>
            <p:nvSpPr>
              <p:cNvPr id="74345" name="Freeform 1626"/>
              <p:cNvSpPr>
                <a:spLocks/>
              </p:cNvSpPr>
              <p:nvPr/>
            </p:nvSpPr>
            <p:spPr bwMode="auto">
              <a:xfrm>
                <a:off x="3721" y="2982"/>
                <a:ext cx="7" cy="6"/>
              </a:xfrm>
              <a:custGeom>
                <a:avLst/>
                <a:gdLst>
                  <a:gd name="T0" fmla="*/ 7 w 7"/>
                  <a:gd name="T1" fmla="*/ 4 h 6"/>
                  <a:gd name="T2" fmla="*/ 7 w 7"/>
                  <a:gd name="T3" fmla="*/ 6 h 6"/>
                  <a:gd name="T4" fmla="*/ 0 w 7"/>
                  <a:gd name="T5" fmla="*/ 4 h 6"/>
                  <a:gd name="T6" fmla="*/ 0 w 7"/>
                  <a:gd name="T7" fmla="*/ 0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7" y="6"/>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4346" name="Line 1627"/>
              <p:cNvSpPr>
                <a:spLocks noChangeShapeType="1"/>
              </p:cNvSpPr>
              <p:nvPr/>
            </p:nvSpPr>
            <p:spPr bwMode="auto">
              <a:xfrm>
                <a:off x="3724" y="298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47" name="Freeform 1628"/>
              <p:cNvSpPr>
                <a:spLocks/>
              </p:cNvSpPr>
              <p:nvPr/>
            </p:nvSpPr>
            <p:spPr bwMode="auto">
              <a:xfrm>
                <a:off x="3721" y="2983"/>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348" name="Line 1629"/>
              <p:cNvSpPr>
                <a:spLocks noChangeShapeType="1"/>
              </p:cNvSpPr>
              <p:nvPr/>
            </p:nvSpPr>
            <p:spPr bwMode="auto">
              <a:xfrm flipV="1">
                <a:off x="3724" y="298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49" name="Rectangle 1630"/>
              <p:cNvSpPr>
                <a:spLocks noChangeArrowheads="1"/>
              </p:cNvSpPr>
              <p:nvPr/>
            </p:nvSpPr>
            <p:spPr bwMode="auto">
              <a:xfrm>
                <a:off x="3721" y="2987"/>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50" name="Freeform 1631"/>
              <p:cNvSpPr>
                <a:spLocks/>
              </p:cNvSpPr>
              <p:nvPr/>
            </p:nvSpPr>
            <p:spPr bwMode="auto">
              <a:xfrm>
                <a:off x="3720" y="2986"/>
                <a:ext cx="8" cy="4"/>
              </a:xfrm>
              <a:custGeom>
                <a:avLst/>
                <a:gdLst>
                  <a:gd name="T0" fmla="*/ 8 w 8"/>
                  <a:gd name="T1" fmla="*/ 3 h 4"/>
                  <a:gd name="T2" fmla="*/ 1 w 8"/>
                  <a:gd name="T3" fmla="*/ 0 h 4"/>
                  <a:gd name="T4" fmla="*/ 0 w 8"/>
                  <a:gd name="T5" fmla="*/ 1 h 4"/>
                  <a:gd name="T6" fmla="*/ 7 w 8"/>
                  <a:gd name="T7" fmla="*/ 4 h 4"/>
                  <a:gd name="T8" fmla="*/ 8 w 8"/>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3"/>
                    </a:moveTo>
                    <a:lnTo>
                      <a:pt x="1" y="0"/>
                    </a:lnTo>
                    <a:lnTo>
                      <a:pt x="0" y="1"/>
                    </a:lnTo>
                    <a:lnTo>
                      <a:pt x="7" y="4"/>
                    </a:lnTo>
                    <a:lnTo>
                      <a:pt x="8" y="3"/>
                    </a:lnTo>
                    <a:close/>
                  </a:path>
                </a:pathLst>
              </a:custGeom>
              <a:solidFill>
                <a:srgbClr val="000000"/>
              </a:solidFill>
              <a:ln w="25400">
                <a:solidFill>
                  <a:schemeClr val="tx1"/>
                </a:solidFill>
                <a:round/>
                <a:headEnd/>
                <a:tailEnd/>
              </a:ln>
            </p:spPr>
            <p:txBody>
              <a:bodyPr/>
              <a:lstStyle/>
              <a:p>
                <a:endParaRPr lang="en-US"/>
              </a:p>
            </p:txBody>
          </p:sp>
          <p:sp>
            <p:nvSpPr>
              <p:cNvPr id="74351" name="Freeform 1632"/>
              <p:cNvSpPr>
                <a:spLocks/>
              </p:cNvSpPr>
              <p:nvPr/>
            </p:nvSpPr>
            <p:spPr bwMode="auto">
              <a:xfrm>
                <a:off x="3721" y="2986"/>
                <a:ext cx="7" cy="3"/>
              </a:xfrm>
              <a:custGeom>
                <a:avLst/>
                <a:gdLst>
                  <a:gd name="T0" fmla="*/ 7 w 7"/>
                  <a:gd name="T1" fmla="*/ 1 h 3"/>
                  <a:gd name="T2" fmla="*/ 7 w 7"/>
                  <a:gd name="T3" fmla="*/ 3 h 3"/>
                  <a:gd name="T4" fmla="*/ 0 w 7"/>
                  <a:gd name="T5" fmla="*/ 1 h 3"/>
                  <a:gd name="T6" fmla="*/ 0 w 7"/>
                  <a:gd name="T7" fmla="*/ 0 h 3"/>
                  <a:gd name="T8" fmla="*/ 7 w 7"/>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1"/>
                    </a:moveTo>
                    <a:lnTo>
                      <a:pt x="7" y="3"/>
                    </a:lnTo>
                    <a:lnTo>
                      <a:pt x="0" y="1"/>
                    </a:lnTo>
                    <a:lnTo>
                      <a:pt x="0" y="0"/>
                    </a:lnTo>
                    <a:lnTo>
                      <a:pt x="7" y="1"/>
                    </a:lnTo>
                    <a:close/>
                  </a:path>
                </a:pathLst>
              </a:custGeom>
              <a:solidFill>
                <a:srgbClr val="000000"/>
              </a:solidFill>
              <a:ln w="25400">
                <a:solidFill>
                  <a:schemeClr val="tx1"/>
                </a:solidFill>
                <a:round/>
                <a:headEnd/>
                <a:tailEnd/>
              </a:ln>
            </p:spPr>
            <p:txBody>
              <a:bodyPr/>
              <a:lstStyle/>
              <a:p>
                <a:endParaRPr lang="en-US"/>
              </a:p>
            </p:txBody>
          </p:sp>
          <p:sp>
            <p:nvSpPr>
              <p:cNvPr id="74352" name="Line 1633"/>
              <p:cNvSpPr>
                <a:spLocks noChangeShapeType="1"/>
              </p:cNvSpPr>
              <p:nvPr/>
            </p:nvSpPr>
            <p:spPr bwMode="auto">
              <a:xfrm>
                <a:off x="3724" y="298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53" name="Freeform 1634"/>
              <p:cNvSpPr>
                <a:spLocks/>
              </p:cNvSpPr>
              <p:nvPr/>
            </p:nvSpPr>
            <p:spPr bwMode="auto">
              <a:xfrm>
                <a:off x="3720" y="2987"/>
                <a:ext cx="7" cy="3"/>
              </a:xfrm>
              <a:custGeom>
                <a:avLst/>
                <a:gdLst>
                  <a:gd name="T0" fmla="*/ 7 w 7"/>
                  <a:gd name="T1" fmla="*/ 3 h 3"/>
                  <a:gd name="T2" fmla="*/ 7 w 7"/>
                  <a:gd name="T3" fmla="*/ 1 h 3"/>
                  <a:gd name="T4" fmla="*/ 0 w 7"/>
                  <a:gd name="T5" fmla="*/ 0 h 3"/>
                  <a:gd name="T6" fmla="*/ 0 w 7"/>
                  <a:gd name="T7" fmla="*/ 1 h 3"/>
                  <a:gd name="T8" fmla="*/ 7 w 7"/>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3"/>
                    </a:moveTo>
                    <a:lnTo>
                      <a:pt x="7" y="1"/>
                    </a:lnTo>
                    <a:lnTo>
                      <a:pt x="0" y="0"/>
                    </a:lnTo>
                    <a:lnTo>
                      <a:pt x="0" y="1"/>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354" name="Line 1635"/>
              <p:cNvSpPr>
                <a:spLocks noChangeShapeType="1"/>
              </p:cNvSpPr>
              <p:nvPr/>
            </p:nvSpPr>
            <p:spPr bwMode="auto">
              <a:xfrm>
                <a:off x="3724" y="298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55" name="Rectangle 1636"/>
              <p:cNvSpPr>
                <a:spLocks noChangeArrowheads="1"/>
              </p:cNvSpPr>
              <p:nvPr/>
            </p:nvSpPr>
            <p:spPr bwMode="auto">
              <a:xfrm>
                <a:off x="3720" y="2989"/>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56" name="Freeform 1637"/>
              <p:cNvSpPr>
                <a:spLocks/>
              </p:cNvSpPr>
              <p:nvPr/>
            </p:nvSpPr>
            <p:spPr bwMode="auto">
              <a:xfrm>
                <a:off x="3720" y="2987"/>
                <a:ext cx="7" cy="7"/>
              </a:xfrm>
              <a:custGeom>
                <a:avLst/>
                <a:gdLst>
                  <a:gd name="T0" fmla="*/ 7 w 7"/>
                  <a:gd name="T1" fmla="*/ 6 h 7"/>
                  <a:gd name="T2" fmla="*/ 0 w 7"/>
                  <a:gd name="T3" fmla="*/ 0 h 7"/>
                  <a:gd name="T4" fmla="*/ 0 w 7"/>
                  <a:gd name="T5" fmla="*/ 0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4357" name="Freeform 1638"/>
              <p:cNvSpPr>
                <a:spLocks/>
              </p:cNvSpPr>
              <p:nvPr/>
            </p:nvSpPr>
            <p:spPr bwMode="auto">
              <a:xfrm>
                <a:off x="3720" y="2987"/>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358" name="Line 1639"/>
              <p:cNvSpPr>
                <a:spLocks noChangeShapeType="1"/>
              </p:cNvSpPr>
              <p:nvPr/>
            </p:nvSpPr>
            <p:spPr bwMode="auto">
              <a:xfrm>
                <a:off x="3723" y="299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59" name="Freeform 1640"/>
              <p:cNvSpPr>
                <a:spLocks/>
              </p:cNvSpPr>
              <p:nvPr/>
            </p:nvSpPr>
            <p:spPr bwMode="auto">
              <a:xfrm>
                <a:off x="3720" y="2987"/>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360" name="Line 1641"/>
              <p:cNvSpPr>
                <a:spLocks noChangeShapeType="1"/>
              </p:cNvSpPr>
              <p:nvPr/>
            </p:nvSpPr>
            <p:spPr bwMode="auto">
              <a:xfrm>
                <a:off x="3723" y="299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61" name="Rectangle 1642"/>
              <p:cNvSpPr>
                <a:spLocks noChangeArrowheads="1"/>
              </p:cNvSpPr>
              <p:nvPr/>
            </p:nvSpPr>
            <p:spPr bwMode="auto">
              <a:xfrm>
                <a:off x="3720" y="2991"/>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362" name="Freeform 1643"/>
              <p:cNvSpPr>
                <a:spLocks/>
              </p:cNvSpPr>
              <p:nvPr/>
            </p:nvSpPr>
            <p:spPr bwMode="auto">
              <a:xfrm>
                <a:off x="3719" y="2989"/>
                <a:ext cx="8" cy="7"/>
              </a:xfrm>
              <a:custGeom>
                <a:avLst/>
                <a:gdLst>
                  <a:gd name="T0" fmla="*/ 8 w 8"/>
                  <a:gd name="T1" fmla="*/ 6 h 7"/>
                  <a:gd name="T2" fmla="*/ 1 w 8"/>
                  <a:gd name="T3" fmla="*/ 0 h 7"/>
                  <a:gd name="T4" fmla="*/ 0 w 8"/>
                  <a:gd name="T5" fmla="*/ 0 h 7"/>
                  <a:gd name="T6" fmla="*/ 7 w 8"/>
                  <a:gd name="T7" fmla="*/ 7 h 7"/>
                  <a:gd name="T8" fmla="*/ 8 w 8"/>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6"/>
                    </a:moveTo>
                    <a:lnTo>
                      <a:pt x="1" y="0"/>
                    </a:lnTo>
                    <a:lnTo>
                      <a:pt x="0" y="0"/>
                    </a:lnTo>
                    <a:lnTo>
                      <a:pt x="7" y="7"/>
                    </a:lnTo>
                    <a:lnTo>
                      <a:pt x="8" y="6"/>
                    </a:lnTo>
                    <a:close/>
                  </a:path>
                </a:pathLst>
              </a:custGeom>
              <a:solidFill>
                <a:srgbClr val="000000"/>
              </a:solidFill>
              <a:ln w="25400">
                <a:solidFill>
                  <a:schemeClr val="tx1"/>
                </a:solidFill>
                <a:round/>
                <a:headEnd/>
                <a:tailEnd/>
              </a:ln>
            </p:spPr>
            <p:txBody>
              <a:bodyPr/>
              <a:lstStyle/>
              <a:p>
                <a:endParaRPr lang="en-US"/>
              </a:p>
            </p:txBody>
          </p:sp>
          <p:sp>
            <p:nvSpPr>
              <p:cNvPr id="74363" name="Freeform 1644"/>
              <p:cNvSpPr>
                <a:spLocks/>
              </p:cNvSpPr>
              <p:nvPr/>
            </p:nvSpPr>
            <p:spPr bwMode="auto">
              <a:xfrm>
                <a:off x="3720" y="2988"/>
                <a:ext cx="7" cy="7"/>
              </a:xfrm>
              <a:custGeom>
                <a:avLst/>
                <a:gdLst>
                  <a:gd name="T0" fmla="*/ 7 w 7"/>
                  <a:gd name="T1" fmla="*/ 4 h 7"/>
                  <a:gd name="T2" fmla="*/ 7 w 7"/>
                  <a:gd name="T3" fmla="*/ 7 h 7"/>
                  <a:gd name="T4" fmla="*/ 0 w 7"/>
                  <a:gd name="T5" fmla="*/ 4 h 7"/>
                  <a:gd name="T6" fmla="*/ 0 w 7"/>
                  <a:gd name="T7" fmla="*/ 0 h 7"/>
                  <a:gd name="T8" fmla="*/ 7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4"/>
                    </a:moveTo>
                    <a:lnTo>
                      <a:pt x="7" y="7"/>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4364" name="Line 1645"/>
              <p:cNvSpPr>
                <a:spLocks noChangeShapeType="1"/>
              </p:cNvSpPr>
              <p:nvPr/>
            </p:nvSpPr>
            <p:spPr bwMode="auto">
              <a:xfrm>
                <a:off x="3723" y="299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65" name="Freeform 1646"/>
              <p:cNvSpPr>
                <a:spLocks/>
              </p:cNvSpPr>
              <p:nvPr/>
            </p:nvSpPr>
            <p:spPr bwMode="auto">
              <a:xfrm>
                <a:off x="3719" y="2989"/>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grpSp>
        <p:grpSp>
          <p:nvGrpSpPr>
            <p:cNvPr id="73744" name="Group 1848"/>
            <p:cNvGrpSpPr>
              <a:grpSpLocks/>
            </p:cNvGrpSpPr>
            <p:nvPr/>
          </p:nvGrpSpPr>
          <p:grpSpPr bwMode="auto">
            <a:xfrm>
              <a:off x="3707" y="2990"/>
              <a:ext cx="19" cy="63"/>
              <a:chOff x="3707" y="2990"/>
              <a:chExt cx="19" cy="63"/>
            </a:xfrm>
          </p:grpSpPr>
          <p:sp>
            <p:nvSpPr>
              <p:cNvPr id="73966" name="Line 1648"/>
              <p:cNvSpPr>
                <a:spLocks noChangeShapeType="1"/>
              </p:cNvSpPr>
              <p:nvPr/>
            </p:nvSpPr>
            <p:spPr bwMode="auto">
              <a:xfrm>
                <a:off x="3723" y="299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67" name="Rectangle 1649"/>
              <p:cNvSpPr>
                <a:spLocks noChangeArrowheads="1"/>
              </p:cNvSpPr>
              <p:nvPr/>
            </p:nvSpPr>
            <p:spPr bwMode="auto">
              <a:xfrm>
                <a:off x="3719" y="2993"/>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3968" name="Freeform 1650"/>
              <p:cNvSpPr>
                <a:spLocks/>
              </p:cNvSpPr>
              <p:nvPr/>
            </p:nvSpPr>
            <p:spPr bwMode="auto">
              <a:xfrm>
                <a:off x="3719" y="2991"/>
                <a:ext cx="7" cy="7"/>
              </a:xfrm>
              <a:custGeom>
                <a:avLst/>
                <a:gdLst>
                  <a:gd name="T0" fmla="*/ 7 w 7"/>
                  <a:gd name="T1" fmla="*/ 6 h 7"/>
                  <a:gd name="T2" fmla="*/ 0 w 7"/>
                  <a:gd name="T3" fmla="*/ 0 h 7"/>
                  <a:gd name="T4" fmla="*/ 0 w 7"/>
                  <a:gd name="T5" fmla="*/ 0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3969" name="Freeform 1651"/>
              <p:cNvSpPr>
                <a:spLocks/>
              </p:cNvSpPr>
              <p:nvPr/>
            </p:nvSpPr>
            <p:spPr bwMode="auto">
              <a:xfrm>
                <a:off x="3719" y="2990"/>
                <a:ext cx="7" cy="7"/>
              </a:xfrm>
              <a:custGeom>
                <a:avLst/>
                <a:gdLst>
                  <a:gd name="T0" fmla="*/ 7 w 7"/>
                  <a:gd name="T1" fmla="*/ 4 h 7"/>
                  <a:gd name="T2" fmla="*/ 7 w 7"/>
                  <a:gd name="T3" fmla="*/ 7 h 7"/>
                  <a:gd name="T4" fmla="*/ 0 w 7"/>
                  <a:gd name="T5" fmla="*/ 4 h 7"/>
                  <a:gd name="T6" fmla="*/ 0 w 7"/>
                  <a:gd name="T7" fmla="*/ 0 h 7"/>
                  <a:gd name="T8" fmla="*/ 7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4"/>
                    </a:moveTo>
                    <a:lnTo>
                      <a:pt x="7" y="7"/>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3970" name="Line 1652"/>
              <p:cNvSpPr>
                <a:spLocks noChangeShapeType="1"/>
              </p:cNvSpPr>
              <p:nvPr/>
            </p:nvSpPr>
            <p:spPr bwMode="auto">
              <a:xfrm>
                <a:off x="3722" y="299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71" name="Freeform 1653"/>
              <p:cNvSpPr>
                <a:spLocks/>
              </p:cNvSpPr>
              <p:nvPr/>
            </p:nvSpPr>
            <p:spPr bwMode="auto">
              <a:xfrm>
                <a:off x="3719" y="2991"/>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3972" name="Line 1654"/>
              <p:cNvSpPr>
                <a:spLocks noChangeShapeType="1"/>
              </p:cNvSpPr>
              <p:nvPr/>
            </p:nvSpPr>
            <p:spPr bwMode="auto">
              <a:xfrm>
                <a:off x="3722" y="299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73" name="Rectangle 1655"/>
              <p:cNvSpPr>
                <a:spLocks noChangeArrowheads="1"/>
              </p:cNvSpPr>
              <p:nvPr/>
            </p:nvSpPr>
            <p:spPr bwMode="auto">
              <a:xfrm>
                <a:off x="3719" y="2995"/>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3974" name="Freeform 1656"/>
              <p:cNvSpPr>
                <a:spLocks/>
              </p:cNvSpPr>
              <p:nvPr/>
            </p:nvSpPr>
            <p:spPr bwMode="auto">
              <a:xfrm>
                <a:off x="3718" y="2993"/>
                <a:ext cx="8" cy="6"/>
              </a:xfrm>
              <a:custGeom>
                <a:avLst/>
                <a:gdLst>
                  <a:gd name="T0" fmla="*/ 8 w 8"/>
                  <a:gd name="T1" fmla="*/ 6 h 6"/>
                  <a:gd name="T2" fmla="*/ 1 w 8"/>
                  <a:gd name="T3" fmla="*/ 0 h 6"/>
                  <a:gd name="T4" fmla="*/ 0 w 8"/>
                  <a:gd name="T5" fmla="*/ 0 h 6"/>
                  <a:gd name="T6" fmla="*/ 7 w 8"/>
                  <a:gd name="T7" fmla="*/ 6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1" y="0"/>
                    </a:lnTo>
                    <a:lnTo>
                      <a:pt x="0" y="0"/>
                    </a:lnTo>
                    <a:lnTo>
                      <a:pt x="7" y="6"/>
                    </a:lnTo>
                    <a:lnTo>
                      <a:pt x="8" y="6"/>
                    </a:lnTo>
                    <a:close/>
                  </a:path>
                </a:pathLst>
              </a:custGeom>
              <a:solidFill>
                <a:srgbClr val="000000"/>
              </a:solidFill>
              <a:ln w="25400">
                <a:solidFill>
                  <a:schemeClr val="tx1"/>
                </a:solidFill>
                <a:round/>
                <a:headEnd/>
                <a:tailEnd/>
              </a:ln>
            </p:spPr>
            <p:txBody>
              <a:bodyPr/>
              <a:lstStyle/>
              <a:p>
                <a:endParaRPr lang="en-US"/>
              </a:p>
            </p:txBody>
          </p:sp>
          <p:sp>
            <p:nvSpPr>
              <p:cNvPr id="73975" name="Freeform 1657"/>
              <p:cNvSpPr>
                <a:spLocks/>
              </p:cNvSpPr>
              <p:nvPr/>
            </p:nvSpPr>
            <p:spPr bwMode="auto">
              <a:xfrm>
                <a:off x="3719" y="2992"/>
                <a:ext cx="7" cy="7"/>
              </a:xfrm>
              <a:custGeom>
                <a:avLst/>
                <a:gdLst>
                  <a:gd name="T0" fmla="*/ 7 w 7"/>
                  <a:gd name="T1" fmla="*/ 4 h 7"/>
                  <a:gd name="T2" fmla="*/ 7 w 7"/>
                  <a:gd name="T3" fmla="*/ 7 h 7"/>
                  <a:gd name="T4" fmla="*/ 0 w 7"/>
                  <a:gd name="T5" fmla="*/ 4 h 7"/>
                  <a:gd name="T6" fmla="*/ 0 w 7"/>
                  <a:gd name="T7" fmla="*/ 0 h 7"/>
                  <a:gd name="T8" fmla="*/ 7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4"/>
                    </a:moveTo>
                    <a:lnTo>
                      <a:pt x="7" y="7"/>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3976" name="Line 1658"/>
              <p:cNvSpPr>
                <a:spLocks noChangeShapeType="1"/>
              </p:cNvSpPr>
              <p:nvPr/>
            </p:nvSpPr>
            <p:spPr bwMode="auto">
              <a:xfrm>
                <a:off x="3722" y="299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77" name="Freeform 1659"/>
              <p:cNvSpPr>
                <a:spLocks/>
              </p:cNvSpPr>
              <p:nvPr/>
            </p:nvSpPr>
            <p:spPr bwMode="auto">
              <a:xfrm>
                <a:off x="3718" y="2993"/>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3978" name="Line 1660"/>
              <p:cNvSpPr>
                <a:spLocks noChangeShapeType="1"/>
              </p:cNvSpPr>
              <p:nvPr/>
            </p:nvSpPr>
            <p:spPr bwMode="auto">
              <a:xfrm>
                <a:off x="3722" y="299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79" name="Rectangle 1661"/>
              <p:cNvSpPr>
                <a:spLocks noChangeArrowheads="1"/>
              </p:cNvSpPr>
              <p:nvPr/>
            </p:nvSpPr>
            <p:spPr bwMode="auto">
              <a:xfrm>
                <a:off x="3718" y="2997"/>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3980" name="Line 1662"/>
              <p:cNvSpPr>
                <a:spLocks noChangeShapeType="1"/>
              </p:cNvSpPr>
              <p:nvPr/>
            </p:nvSpPr>
            <p:spPr bwMode="auto">
              <a:xfrm flipV="1">
                <a:off x="3722" y="299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81" name="Rectangle 1663"/>
              <p:cNvSpPr>
                <a:spLocks noChangeArrowheads="1"/>
              </p:cNvSpPr>
              <p:nvPr/>
            </p:nvSpPr>
            <p:spPr bwMode="auto">
              <a:xfrm>
                <a:off x="3718" y="2998"/>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3982" name="Freeform 1664"/>
              <p:cNvSpPr>
                <a:spLocks/>
              </p:cNvSpPr>
              <p:nvPr/>
            </p:nvSpPr>
            <p:spPr bwMode="auto">
              <a:xfrm>
                <a:off x="3718" y="2995"/>
                <a:ext cx="7" cy="7"/>
              </a:xfrm>
              <a:custGeom>
                <a:avLst/>
                <a:gdLst>
                  <a:gd name="T0" fmla="*/ 7 w 7"/>
                  <a:gd name="T1" fmla="*/ 6 h 7"/>
                  <a:gd name="T2" fmla="*/ 0 w 7"/>
                  <a:gd name="T3" fmla="*/ 0 h 7"/>
                  <a:gd name="T4" fmla="*/ 0 w 7"/>
                  <a:gd name="T5" fmla="*/ 1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0" y="1"/>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3983" name="Freeform 1665"/>
              <p:cNvSpPr>
                <a:spLocks/>
              </p:cNvSpPr>
              <p:nvPr/>
            </p:nvSpPr>
            <p:spPr bwMode="auto">
              <a:xfrm>
                <a:off x="3718" y="2995"/>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3984" name="Line 1666"/>
              <p:cNvSpPr>
                <a:spLocks noChangeShapeType="1"/>
              </p:cNvSpPr>
              <p:nvPr/>
            </p:nvSpPr>
            <p:spPr bwMode="auto">
              <a:xfrm flipV="1">
                <a:off x="3721" y="299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85" name="Freeform 1667"/>
              <p:cNvSpPr>
                <a:spLocks/>
              </p:cNvSpPr>
              <p:nvPr/>
            </p:nvSpPr>
            <p:spPr bwMode="auto">
              <a:xfrm>
                <a:off x="3718" y="2995"/>
                <a:ext cx="7" cy="6"/>
              </a:xfrm>
              <a:custGeom>
                <a:avLst/>
                <a:gdLst>
                  <a:gd name="T0" fmla="*/ 7 w 7"/>
                  <a:gd name="T1" fmla="*/ 6 h 6"/>
                  <a:gd name="T2" fmla="*/ 7 w 7"/>
                  <a:gd name="T3" fmla="*/ 4 h 6"/>
                  <a:gd name="T4" fmla="*/ 0 w 7"/>
                  <a:gd name="T5" fmla="*/ 0 h 6"/>
                  <a:gd name="T6" fmla="*/ 0 w 7"/>
                  <a:gd name="T7" fmla="*/ 4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4"/>
                    </a:lnTo>
                    <a:lnTo>
                      <a:pt x="0" y="0"/>
                    </a:lnTo>
                    <a:lnTo>
                      <a:pt x="0" y="4"/>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3986" name="Line 1668"/>
              <p:cNvSpPr>
                <a:spLocks noChangeShapeType="1"/>
              </p:cNvSpPr>
              <p:nvPr/>
            </p:nvSpPr>
            <p:spPr bwMode="auto">
              <a:xfrm>
                <a:off x="3721" y="299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87" name="Rectangle 1669"/>
              <p:cNvSpPr>
                <a:spLocks noChangeArrowheads="1"/>
              </p:cNvSpPr>
              <p:nvPr/>
            </p:nvSpPr>
            <p:spPr bwMode="auto">
              <a:xfrm>
                <a:off x="3718" y="2999"/>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3988" name="Freeform 1670"/>
              <p:cNvSpPr>
                <a:spLocks/>
              </p:cNvSpPr>
              <p:nvPr/>
            </p:nvSpPr>
            <p:spPr bwMode="auto">
              <a:xfrm>
                <a:off x="3718" y="2997"/>
                <a:ext cx="7" cy="7"/>
              </a:xfrm>
              <a:custGeom>
                <a:avLst/>
                <a:gdLst>
                  <a:gd name="T0" fmla="*/ 7 w 7"/>
                  <a:gd name="T1" fmla="*/ 6 h 7"/>
                  <a:gd name="T2" fmla="*/ 0 w 7"/>
                  <a:gd name="T3" fmla="*/ 0 h 7"/>
                  <a:gd name="T4" fmla="*/ 0 w 7"/>
                  <a:gd name="T5" fmla="*/ 1 h 7"/>
                  <a:gd name="T6" fmla="*/ 6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0" y="1"/>
                    </a:lnTo>
                    <a:lnTo>
                      <a:pt x="6" y="7"/>
                    </a:lnTo>
                    <a:lnTo>
                      <a:pt x="7" y="6"/>
                    </a:lnTo>
                    <a:close/>
                  </a:path>
                </a:pathLst>
              </a:custGeom>
              <a:solidFill>
                <a:srgbClr val="000000"/>
              </a:solidFill>
              <a:ln w="25400">
                <a:solidFill>
                  <a:schemeClr val="tx1"/>
                </a:solidFill>
                <a:round/>
                <a:headEnd/>
                <a:tailEnd/>
              </a:ln>
            </p:spPr>
            <p:txBody>
              <a:bodyPr/>
              <a:lstStyle/>
              <a:p>
                <a:endParaRPr lang="en-US"/>
              </a:p>
            </p:txBody>
          </p:sp>
          <p:sp>
            <p:nvSpPr>
              <p:cNvPr id="73989" name="Freeform 1671"/>
              <p:cNvSpPr>
                <a:spLocks/>
              </p:cNvSpPr>
              <p:nvPr/>
            </p:nvSpPr>
            <p:spPr bwMode="auto">
              <a:xfrm>
                <a:off x="3718" y="2997"/>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3990" name="Line 1672"/>
              <p:cNvSpPr>
                <a:spLocks noChangeShapeType="1"/>
              </p:cNvSpPr>
              <p:nvPr/>
            </p:nvSpPr>
            <p:spPr bwMode="auto">
              <a:xfrm>
                <a:off x="3721" y="300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91" name="Freeform 1673"/>
              <p:cNvSpPr>
                <a:spLocks/>
              </p:cNvSpPr>
              <p:nvPr/>
            </p:nvSpPr>
            <p:spPr bwMode="auto">
              <a:xfrm>
                <a:off x="3718" y="2997"/>
                <a:ext cx="6" cy="6"/>
              </a:xfrm>
              <a:custGeom>
                <a:avLst/>
                <a:gdLst>
                  <a:gd name="T0" fmla="*/ 6 w 6"/>
                  <a:gd name="T1" fmla="*/ 6 h 6"/>
                  <a:gd name="T2" fmla="*/ 6 w 6"/>
                  <a:gd name="T3" fmla="*/ 3 h 6"/>
                  <a:gd name="T4" fmla="*/ 0 w 6"/>
                  <a:gd name="T5" fmla="*/ 0 h 6"/>
                  <a:gd name="T6" fmla="*/ 0 w 6"/>
                  <a:gd name="T7" fmla="*/ 3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3"/>
                    </a:lnTo>
                    <a:lnTo>
                      <a:pt x="0" y="0"/>
                    </a:lnTo>
                    <a:lnTo>
                      <a:pt x="0" y="3"/>
                    </a:lnTo>
                    <a:lnTo>
                      <a:pt x="6" y="6"/>
                    </a:lnTo>
                    <a:close/>
                  </a:path>
                </a:pathLst>
              </a:custGeom>
              <a:solidFill>
                <a:srgbClr val="000000"/>
              </a:solidFill>
              <a:ln w="25400">
                <a:solidFill>
                  <a:schemeClr val="tx1"/>
                </a:solidFill>
                <a:prstDash val="solid"/>
                <a:round/>
                <a:headEnd/>
                <a:tailEnd/>
              </a:ln>
            </p:spPr>
            <p:txBody>
              <a:bodyPr/>
              <a:lstStyle/>
              <a:p>
                <a:endParaRPr lang="en-US"/>
              </a:p>
            </p:txBody>
          </p:sp>
          <p:sp>
            <p:nvSpPr>
              <p:cNvPr id="73992" name="Line 1674"/>
              <p:cNvSpPr>
                <a:spLocks noChangeShapeType="1"/>
              </p:cNvSpPr>
              <p:nvPr/>
            </p:nvSpPr>
            <p:spPr bwMode="auto">
              <a:xfrm>
                <a:off x="3721" y="300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93" name="Rectangle 1675"/>
              <p:cNvSpPr>
                <a:spLocks noChangeArrowheads="1"/>
              </p:cNvSpPr>
              <p:nvPr/>
            </p:nvSpPr>
            <p:spPr bwMode="auto">
              <a:xfrm>
                <a:off x="3718" y="3001"/>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3994" name="Line 1676"/>
              <p:cNvSpPr>
                <a:spLocks noChangeShapeType="1"/>
              </p:cNvSpPr>
              <p:nvPr/>
            </p:nvSpPr>
            <p:spPr bwMode="auto">
              <a:xfrm flipV="1">
                <a:off x="3721" y="300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95" name="Rectangle 1677"/>
              <p:cNvSpPr>
                <a:spLocks noChangeArrowheads="1"/>
              </p:cNvSpPr>
              <p:nvPr/>
            </p:nvSpPr>
            <p:spPr bwMode="auto">
              <a:xfrm>
                <a:off x="3718" y="3002"/>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3996" name="Freeform 1678"/>
              <p:cNvSpPr>
                <a:spLocks/>
              </p:cNvSpPr>
              <p:nvPr/>
            </p:nvSpPr>
            <p:spPr bwMode="auto">
              <a:xfrm>
                <a:off x="3717" y="2999"/>
                <a:ext cx="7" cy="7"/>
              </a:xfrm>
              <a:custGeom>
                <a:avLst/>
                <a:gdLst>
                  <a:gd name="T0" fmla="*/ 7 w 7"/>
                  <a:gd name="T1" fmla="*/ 7 h 7"/>
                  <a:gd name="T2" fmla="*/ 1 w 7"/>
                  <a:gd name="T3" fmla="*/ 0 h 7"/>
                  <a:gd name="T4" fmla="*/ 0 w 7"/>
                  <a:gd name="T5" fmla="*/ 1 h 7"/>
                  <a:gd name="T6" fmla="*/ 7 w 7"/>
                  <a:gd name="T7" fmla="*/ 7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1" y="0"/>
                    </a:lnTo>
                    <a:lnTo>
                      <a:pt x="0" y="1"/>
                    </a:lnTo>
                    <a:lnTo>
                      <a:pt x="7" y="7"/>
                    </a:lnTo>
                    <a:close/>
                  </a:path>
                </a:pathLst>
              </a:custGeom>
              <a:solidFill>
                <a:srgbClr val="000000"/>
              </a:solidFill>
              <a:ln w="25400">
                <a:solidFill>
                  <a:schemeClr val="tx1"/>
                </a:solidFill>
                <a:round/>
                <a:headEnd/>
                <a:tailEnd/>
              </a:ln>
            </p:spPr>
            <p:txBody>
              <a:bodyPr/>
              <a:lstStyle/>
              <a:p>
                <a:endParaRPr lang="en-US"/>
              </a:p>
            </p:txBody>
          </p:sp>
          <p:sp>
            <p:nvSpPr>
              <p:cNvPr id="73997" name="Freeform 1679"/>
              <p:cNvSpPr>
                <a:spLocks/>
              </p:cNvSpPr>
              <p:nvPr/>
            </p:nvSpPr>
            <p:spPr bwMode="auto">
              <a:xfrm>
                <a:off x="3718" y="2999"/>
                <a:ext cx="6" cy="6"/>
              </a:xfrm>
              <a:custGeom>
                <a:avLst/>
                <a:gdLst>
                  <a:gd name="T0" fmla="*/ 6 w 6"/>
                  <a:gd name="T1" fmla="*/ 3 h 6"/>
                  <a:gd name="T2" fmla="*/ 6 w 6"/>
                  <a:gd name="T3" fmla="*/ 6 h 6"/>
                  <a:gd name="T4" fmla="*/ 0 w 6"/>
                  <a:gd name="T5" fmla="*/ 3 h 6"/>
                  <a:gd name="T6" fmla="*/ 0 w 6"/>
                  <a:gd name="T7" fmla="*/ 0 h 6"/>
                  <a:gd name="T8" fmla="*/ 6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3"/>
                    </a:moveTo>
                    <a:lnTo>
                      <a:pt x="6" y="6"/>
                    </a:lnTo>
                    <a:lnTo>
                      <a:pt x="0"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3998" name="Line 1680"/>
              <p:cNvSpPr>
                <a:spLocks noChangeShapeType="1"/>
              </p:cNvSpPr>
              <p:nvPr/>
            </p:nvSpPr>
            <p:spPr bwMode="auto">
              <a:xfrm flipV="1">
                <a:off x="3720" y="300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99" name="Freeform 1681"/>
              <p:cNvSpPr>
                <a:spLocks/>
              </p:cNvSpPr>
              <p:nvPr/>
            </p:nvSpPr>
            <p:spPr bwMode="auto">
              <a:xfrm>
                <a:off x="3717" y="2999"/>
                <a:ext cx="7" cy="7"/>
              </a:xfrm>
              <a:custGeom>
                <a:avLst/>
                <a:gdLst>
                  <a:gd name="T0" fmla="*/ 7 w 7"/>
                  <a:gd name="T1" fmla="*/ 7 h 7"/>
                  <a:gd name="T2" fmla="*/ 7 w 7"/>
                  <a:gd name="T3" fmla="*/ 4 h 7"/>
                  <a:gd name="T4" fmla="*/ 0 w 7"/>
                  <a:gd name="T5" fmla="*/ 0 h 7"/>
                  <a:gd name="T6" fmla="*/ 0 w 7"/>
                  <a:gd name="T7" fmla="*/ 4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7" y="4"/>
                    </a:lnTo>
                    <a:lnTo>
                      <a:pt x="0" y="0"/>
                    </a:lnTo>
                    <a:lnTo>
                      <a:pt x="0" y="4"/>
                    </a:lnTo>
                    <a:lnTo>
                      <a:pt x="7" y="7"/>
                    </a:lnTo>
                    <a:close/>
                  </a:path>
                </a:pathLst>
              </a:custGeom>
              <a:solidFill>
                <a:srgbClr val="000000"/>
              </a:solidFill>
              <a:ln w="25400">
                <a:solidFill>
                  <a:schemeClr val="tx1"/>
                </a:solidFill>
                <a:prstDash val="solid"/>
                <a:round/>
                <a:headEnd/>
                <a:tailEnd/>
              </a:ln>
            </p:spPr>
            <p:txBody>
              <a:bodyPr/>
              <a:lstStyle/>
              <a:p>
                <a:endParaRPr lang="en-US"/>
              </a:p>
            </p:txBody>
          </p:sp>
          <p:sp>
            <p:nvSpPr>
              <p:cNvPr id="74000" name="Line 1682"/>
              <p:cNvSpPr>
                <a:spLocks noChangeShapeType="1"/>
              </p:cNvSpPr>
              <p:nvPr/>
            </p:nvSpPr>
            <p:spPr bwMode="auto">
              <a:xfrm>
                <a:off x="3720" y="300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01" name="Rectangle 1683"/>
              <p:cNvSpPr>
                <a:spLocks noChangeArrowheads="1"/>
              </p:cNvSpPr>
              <p:nvPr/>
            </p:nvSpPr>
            <p:spPr bwMode="auto">
              <a:xfrm>
                <a:off x="3717" y="3003"/>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02" name="Freeform 1684"/>
              <p:cNvSpPr>
                <a:spLocks/>
              </p:cNvSpPr>
              <p:nvPr/>
            </p:nvSpPr>
            <p:spPr bwMode="auto">
              <a:xfrm>
                <a:off x="3717" y="3002"/>
                <a:ext cx="7" cy="4"/>
              </a:xfrm>
              <a:custGeom>
                <a:avLst/>
                <a:gdLst>
                  <a:gd name="T0" fmla="*/ 7 w 7"/>
                  <a:gd name="T1" fmla="*/ 3 h 4"/>
                  <a:gd name="T2" fmla="*/ 0 w 7"/>
                  <a:gd name="T3" fmla="*/ 0 h 4"/>
                  <a:gd name="T4" fmla="*/ 0 w 7"/>
                  <a:gd name="T5" fmla="*/ 1 h 4"/>
                  <a:gd name="T6" fmla="*/ 6 w 7"/>
                  <a:gd name="T7" fmla="*/ 4 h 4"/>
                  <a:gd name="T8" fmla="*/ 7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0" y="0"/>
                    </a:lnTo>
                    <a:lnTo>
                      <a:pt x="0" y="1"/>
                    </a:lnTo>
                    <a:lnTo>
                      <a:pt x="6" y="4"/>
                    </a:lnTo>
                    <a:lnTo>
                      <a:pt x="7" y="3"/>
                    </a:lnTo>
                    <a:close/>
                  </a:path>
                </a:pathLst>
              </a:custGeom>
              <a:solidFill>
                <a:srgbClr val="000000"/>
              </a:solidFill>
              <a:ln w="25400">
                <a:solidFill>
                  <a:schemeClr val="tx1"/>
                </a:solidFill>
                <a:round/>
                <a:headEnd/>
                <a:tailEnd/>
              </a:ln>
            </p:spPr>
            <p:txBody>
              <a:bodyPr/>
              <a:lstStyle/>
              <a:p>
                <a:endParaRPr lang="en-US"/>
              </a:p>
            </p:txBody>
          </p:sp>
          <p:sp>
            <p:nvSpPr>
              <p:cNvPr id="74003" name="Freeform 1685"/>
              <p:cNvSpPr>
                <a:spLocks/>
              </p:cNvSpPr>
              <p:nvPr/>
            </p:nvSpPr>
            <p:spPr bwMode="auto">
              <a:xfrm>
                <a:off x="3717" y="3002"/>
                <a:ext cx="7" cy="3"/>
              </a:xfrm>
              <a:custGeom>
                <a:avLst/>
                <a:gdLst>
                  <a:gd name="T0" fmla="*/ 7 w 7"/>
                  <a:gd name="T1" fmla="*/ 2 h 3"/>
                  <a:gd name="T2" fmla="*/ 7 w 7"/>
                  <a:gd name="T3" fmla="*/ 3 h 3"/>
                  <a:gd name="T4" fmla="*/ 0 w 7"/>
                  <a:gd name="T5" fmla="*/ 2 h 3"/>
                  <a:gd name="T6" fmla="*/ 0 w 7"/>
                  <a:gd name="T7" fmla="*/ 0 h 3"/>
                  <a:gd name="T8" fmla="*/ 7 w 7"/>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7" y="2"/>
                    </a:moveTo>
                    <a:lnTo>
                      <a:pt x="7" y="3"/>
                    </a:lnTo>
                    <a:lnTo>
                      <a:pt x="0" y="2"/>
                    </a:lnTo>
                    <a:lnTo>
                      <a:pt x="0" y="0"/>
                    </a:lnTo>
                    <a:lnTo>
                      <a:pt x="7" y="2"/>
                    </a:lnTo>
                    <a:close/>
                  </a:path>
                </a:pathLst>
              </a:custGeom>
              <a:solidFill>
                <a:srgbClr val="000000"/>
              </a:solidFill>
              <a:ln w="25400">
                <a:solidFill>
                  <a:schemeClr val="tx1"/>
                </a:solidFill>
                <a:round/>
                <a:headEnd/>
                <a:tailEnd/>
              </a:ln>
            </p:spPr>
            <p:txBody>
              <a:bodyPr/>
              <a:lstStyle/>
              <a:p>
                <a:endParaRPr lang="en-US"/>
              </a:p>
            </p:txBody>
          </p:sp>
          <p:sp>
            <p:nvSpPr>
              <p:cNvPr id="74004" name="Line 1686"/>
              <p:cNvSpPr>
                <a:spLocks noChangeShapeType="1"/>
              </p:cNvSpPr>
              <p:nvPr/>
            </p:nvSpPr>
            <p:spPr bwMode="auto">
              <a:xfrm flipV="1">
                <a:off x="3720" y="300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05" name="Freeform 1687"/>
              <p:cNvSpPr>
                <a:spLocks/>
              </p:cNvSpPr>
              <p:nvPr/>
            </p:nvSpPr>
            <p:spPr bwMode="auto">
              <a:xfrm>
                <a:off x="3717" y="3003"/>
                <a:ext cx="6" cy="3"/>
              </a:xfrm>
              <a:custGeom>
                <a:avLst/>
                <a:gdLst>
                  <a:gd name="T0" fmla="*/ 6 w 6"/>
                  <a:gd name="T1" fmla="*/ 3 h 3"/>
                  <a:gd name="T2" fmla="*/ 6 w 6"/>
                  <a:gd name="T3" fmla="*/ 2 h 3"/>
                  <a:gd name="T4" fmla="*/ 0 w 6"/>
                  <a:gd name="T5" fmla="*/ 0 h 3"/>
                  <a:gd name="T6" fmla="*/ 0 w 6"/>
                  <a:gd name="T7" fmla="*/ 2 h 3"/>
                  <a:gd name="T8" fmla="*/ 6 w 6"/>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3"/>
                    </a:moveTo>
                    <a:lnTo>
                      <a:pt x="6" y="2"/>
                    </a:lnTo>
                    <a:lnTo>
                      <a:pt x="0" y="0"/>
                    </a:lnTo>
                    <a:lnTo>
                      <a:pt x="0" y="2"/>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006" name="Line 1688"/>
              <p:cNvSpPr>
                <a:spLocks noChangeShapeType="1"/>
              </p:cNvSpPr>
              <p:nvPr/>
            </p:nvSpPr>
            <p:spPr bwMode="auto">
              <a:xfrm>
                <a:off x="3720" y="300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07" name="Rectangle 1689"/>
              <p:cNvSpPr>
                <a:spLocks noChangeArrowheads="1"/>
              </p:cNvSpPr>
              <p:nvPr/>
            </p:nvSpPr>
            <p:spPr bwMode="auto">
              <a:xfrm>
                <a:off x="3717" y="3005"/>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08" name="Line 1690"/>
              <p:cNvSpPr>
                <a:spLocks noChangeShapeType="1"/>
              </p:cNvSpPr>
              <p:nvPr/>
            </p:nvSpPr>
            <p:spPr bwMode="auto">
              <a:xfrm flipV="1">
                <a:off x="3720" y="300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09" name="Rectangle 1691"/>
              <p:cNvSpPr>
                <a:spLocks noChangeArrowheads="1"/>
              </p:cNvSpPr>
              <p:nvPr/>
            </p:nvSpPr>
            <p:spPr bwMode="auto">
              <a:xfrm>
                <a:off x="3717" y="3006"/>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10" name="Freeform 1692"/>
              <p:cNvSpPr>
                <a:spLocks/>
              </p:cNvSpPr>
              <p:nvPr/>
            </p:nvSpPr>
            <p:spPr bwMode="auto">
              <a:xfrm>
                <a:off x="3716" y="3003"/>
                <a:ext cx="7" cy="7"/>
              </a:xfrm>
              <a:custGeom>
                <a:avLst/>
                <a:gdLst>
                  <a:gd name="T0" fmla="*/ 7 w 7"/>
                  <a:gd name="T1" fmla="*/ 7 h 7"/>
                  <a:gd name="T2" fmla="*/ 1 w 7"/>
                  <a:gd name="T3" fmla="*/ 0 h 7"/>
                  <a:gd name="T4" fmla="*/ 0 w 7"/>
                  <a:gd name="T5" fmla="*/ 1 h 7"/>
                  <a:gd name="T6" fmla="*/ 7 w 7"/>
                  <a:gd name="T7" fmla="*/ 7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1" y="0"/>
                    </a:lnTo>
                    <a:lnTo>
                      <a:pt x="0" y="1"/>
                    </a:lnTo>
                    <a:lnTo>
                      <a:pt x="7" y="7"/>
                    </a:lnTo>
                    <a:close/>
                  </a:path>
                </a:pathLst>
              </a:custGeom>
              <a:solidFill>
                <a:srgbClr val="000000"/>
              </a:solidFill>
              <a:ln w="25400">
                <a:solidFill>
                  <a:schemeClr val="tx1"/>
                </a:solidFill>
                <a:round/>
                <a:headEnd/>
                <a:tailEnd/>
              </a:ln>
            </p:spPr>
            <p:txBody>
              <a:bodyPr/>
              <a:lstStyle/>
              <a:p>
                <a:endParaRPr lang="en-US"/>
              </a:p>
            </p:txBody>
          </p:sp>
          <p:sp>
            <p:nvSpPr>
              <p:cNvPr id="74011" name="Freeform 1693"/>
              <p:cNvSpPr>
                <a:spLocks/>
              </p:cNvSpPr>
              <p:nvPr/>
            </p:nvSpPr>
            <p:spPr bwMode="auto">
              <a:xfrm>
                <a:off x="3717" y="3003"/>
                <a:ext cx="6" cy="6"/>
              </a:xfrm>
              <a:custGeom>
                <a:avLst/>
                <a:gdLst>
                  <a:gd name="T0" fmla="*/ 6 w 6"/>
                  <a:gd name="T1" fmla="*/ 3 h 6"/>
                  <a:gd name="T2" fmla="*/ 6 w 6"/>
                  <a:gd name="T3" fmla="*/ 6 h 6"/>
                  <a:gd name="T4" fmla="*/ 0 w 6"/>
                  <a:gd name="T5" fmla="*/ 3 h 6"/>
                  <a:gd name="T6" fmla="*/ 0 w 6"/>
                  <a:gd name="T7" fmla="*/ 0 h 6"/>
                  <a:gd name="T8" fmla="*/ 6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3"/>
                    </a:moveTo>
                    <a:lnTo>
                      <a:pt x="6" y="6"/>
                    </a:lnTo>
                    <a:lnTo>
                      <a:pt x="0" y="3"/>
                    </a:lnTo>
                    <a:lnTo>
                      <a:pt x="0" y="0"/>
                    </a:lnTo>
                    <a:lnTo>
                      <a:pt x="6" y="3"/>
                    </a:lnTo>
                    <a:close/>
                  </a:path>
                </a:pathLst>
              </a:custGeom>
              <a:solidFill>
                <a:srgbClr val="000000"/>
              </a:solidFill>
              <a:ln w="25400">
                <a:solidFill>
                  <a:schemeClr val="tx1"/>
                </a:solidFill>
                <a:round/>
                <a:headEnd/>
                <a:tailEnd/>
              </a:ln>
            </p:spPr>
            <p:txBody>
              <a:bodyPr/>
              <a:lstStyle/>
              <a:p>
                <a:endParaRPr lang="en-US"/>
              </a:p>
            </p:txBody>
          </p:sp>
          <p:sp>
            <p:nvSpPr>
              <p:cNvPr id="74012" name="Line 1694"/>
              <p:cNvSpPr>
                <a:spLocks noChangeShapeType="1"/>
              </p:cNvSpPr>
              <p:nvPr/>
            </p:nvSpPr>
            <p:spPr bwMode="auto">
              <a:xfrm flipV="1">
                <a:off x="3719" y="300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13" name="Freeform 1695"/>
              <p:cNvSpPr>
                <a:spLocks/>
              </p:cNvSpPr>
              <p:nvPr/>
            </p:nvSpPr>
            <p:spPr bwMode="auto">
              <a:xfrm>
                <a:off x="3716" y="3003"/>
                <a:ext cx="7" cy="7"/>
              </a:xfrm>
              <a:custGeom>
                <a:avLst/>
                <a:gdLst>
                  <a:gd name="T0" fmla="*/ 7 w 7"/>
                  <a:gd name="T1" fmla="*/ 7 h 7"/>
                  <a:gd name="T2" fmla="*/ 7 w 7"/>
                  <a:gd name="T3" fmla="*/ 4 h 7"/>
                  <a:gd name="T4" fmla="*/ 0 w 7"/>
                  <a:gd name="T5" fmla="*/ 0 h 7"/>
                  <a:gd name="T6" fmla="*/ 0 w 7"/>
                  <a:gd name="T7" fmla="*/ 4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7" y="4"/>
                    </a:lnTo>
                    <a:lnTo>
                      <a:pt x="0" y="0"/>
                    </a:lnTo>
                    <a:lnTo>
                      <a:pt x="0" y="4"/>
                    </a:lnTo>
                    <a:lnTo>
                      <a:pt x="7" y="7"/>
                    </a:lnTo>
                    <a:close/>
                  </a:path>
                </a:pathLst>
              </a:custGeom>
              <a:solidFill>
                <a:srgbClr val="000000"/>
              </a:solidFill>
              <a:ln w="25400">
                <a:solidFill>
                  <a:schemeClr val="tx1"/>
                </a:solidFill>
                <a:prstDash val="solid"/>
                <a:round/>
                <a:headEnd/>
                <a:tailEnd/>
              </a:ln>
            </p:spPr>
            <p:txBody>
              <a:bodyPr/>
              <a:lstStyle/>
              <a:p>
                <a:endParaRPr lang="en-US"/>
              </a:p>
            </p:txBody>
          </p:sp>
          <p:sp>
            <p:nvSpPr>
              <p:cNvPr id="74014" name="Line 1696"/>
              <p:cNvSpPr>
                <a:spLocks noChangeShapeType="1"/>
              </p:cNvSpPr>
              <p:nvPr/>
            </p:nvSpPr>
            <p:spPr bwMode="auto">
              <a:xfrm>
                <a:off x="3719" y="300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15" name="Rectangle 1697"/>
              <p:cNvSpPr>
                <a:spLocks noChangeArrowheads="1"/>
              </p:cNvSpPr>
              <p:nvPr/>
            </p:nvSpPr>
            <p:spPr bwMode="auto">
              <a:xfrm>
                <a:off x="3716" y="3007"/>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16" name="Line 1698"/>
              <p:cNvSpPr>
                <a:spLocks noChangeShapeType="1"/>
              </p:cNvSpPr>
              <p:nvPr/>
            </p:nvSpPr>
            <p:spPr bwMode="auto">
              <a:xfrm>
                <a:off x="3719" y="300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17" name="Rectangle 1699"/>
              <p:cNvSpPr>
                <a:spLocks noChangeArrowheads="1"/>
              </p:cNvSpPr>
              <p:nvPr/>
            </p:nvSpPr>
            <p:spPr bwMode="auto">
              <a:xfrm>
                <a:off x="3716" y="3008"/>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18" name="Freeform 1700"/>
              <p:cNvSpPr>
                <a:spLocks/>
              </p:cNvSpPr>
              <p:nvPr/>
            </p:nvSpPr>
            <p:spPr bwMode="auto">
              <a:xfrm>
                <a:off x="3716" y="3006"/>
                <a:ext cx="7" cy="6"/>
              </a:xfrm>
              <a:custGeom>
                <a:avLst/>
                <a:gdLst>
                  <a:gd name="T0" fmla="*/ 7 w 7"/>
                  <a:gd name="T1" fmla="*/ 6 h 6"/>
                  <a:gd name="T2" fmla="*/ 0 w 7"/>
                  <a:gd name="T3" fmla="*/ 0 h 6"/>
                  <a:gd name="T4" fmla="*/ 0 w 7"/>
                  <a:gd name="T5" fmla="*/ 0 h 6"/>
                  <a:gd name="T6" fmla="*/ 6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6" y="6"/>
                    </a:lnTo>
                    <a:lnTo>
                      <a:pt x="7" y="6"/>
                    </a:lnTo>
                    <a:close/>
                  </a:path>
                </a:pathLst>
              </a:custGeom>
              <a:solidFill>
                <a:srgbClr val="000000"/>
              </a:solidFill>
              <a:ln w="25400">
                <a:solidFill>
                  <a:schemeClr val="tx1"/>
                </a:solidFill>
                <a:round/>
                <a:headEnd/>
                <a:tailEnd/>
              </a:ln>
            </p:spPr>
            <p:txBody>
              <a:bodyPr/>
              <a:lstStyle/>
              <a:p>
                <a:endParaRPr lang="en-US"/>
              </a:p>
            </p:txBody>
          </p:sp>
          <p:sp>
            <p:nvSpPr>
              <p:cNvPr id="74019" name="Freeform 1701"/>
              <p:cNvSpPr>
                <a:spLocks/>
              </p:cNvSpPr>
              <p:nvPr/>
            </p:nvSpPr>
            <p:spPr bwMode="auto">
              <a:xfrm>
                <a:off x="3716" y="3005"/>
                <a:ext cx="7" cy="6"/>
              </a:xfrm>
              <a:custGeom>
                <a:avLst/>
                <a:gdLst>
                  <a:gd name="T0" fmla="*/ 7 w 7"/>
                  <a:gd name="T1" fmla="*/ 4 h 6"/>
                  <a:gd name="T2" fmla="*/ 7 w 7"/>
                  <a:gd name="T3" fmla="*/ 6 h 6"/>
                  <a:gd name="T4" fmla="*/ 0 w 7"/>
                  <a:gd name="T5" fmla="*/ 4 h 6"/>
                  <a:gd name="T6" fmla="*/ 0 w 7"/>
                  <a:gd name="T7" fmla="*/ 0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7" y="6"/>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4020" name="Line 1702"/>
              <p:cNvSpPr>
                <a:spLocks noChangeShapeType="1"/>
              </p:cNvSpPr>
              <p:nvPr/>
            </p:nvSpPr>
            <p:spPr bwMode="auto">
              <a:xfrm>
                <a:off x="3719" y="300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21" name="Freeform 1703"/>
              <p:cNvSpPr>
                <a:spLocks/>
              </p:cNvSpPr>
              <p:nvPr/>
            </p:nvSpPr>
            <p:spPr bwMode="auto">
              <a:xfrm>
                <a:off x="3716" y="3006"/>
                <a:ext cx="6" cy="6"/>
              </a:xfrm>
              <a:custGeom>
                <a:avLst/>
                <a:gdLst>
                  <a:gd name="T0" fmla="*/ 6 w 6"/>
                  <a:gd name="T1" fmla="*/ 6 h 6"/>
                  <a:gd name="T2" fmla="*/ 6 w 6"/>
                  <a:gd name="T3" fmla="*/ 3 h 6"/>
                  <a:gd name="T4" fmla="*/ 0 w 6"/>
                  <a:gd name="T5" fmla="*/ 0 h 6"/>
                  <a:gd name="T6" fmla="*/ 0 w 6"/>
                  <a:gd name="T7" fmla="*/ 3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3"/>
                    </a:lnTo>
                    <a:lnTo>
                      <a:pt x="0" y="0"/>
                    </a:lnTo>
                    <a:lnTo>
                      <a:pt x="0" y="3"/>
                    </a:lnTo>
                    <a:lnTo>
                      <a:pt x="6" y="6"/>
                    </a:lnTo>
                    <a:close/>
                  </a:path>
                </a:pathLst>
              </a:custGeom>
              <a:solidFill>
                <a:srgbClr val="000000"/>
              </a:solidFill>
              <a:ln w="25400">
                <a:solidFill>
                  <a:schemeClr val="tx1"/>
                </a:solidFill>
                <a:prstDash val="solid"/>
                <a:round/>
                <a:headEnd/>
                <a:tailEnd/>
              </a:ln>
            </p:spPr>
            <p:txBody>
              <a:bodyPr/>
              <a:lstStyle/>
              <a:p>
                <a:endParaRPr lang="en-US"/>
              </a:p>
            </p:txBody>
          </p:sp>
          <p:sp>
            <p:nvSpPr>
              <p:cNvPr id="74022" name="Line 1704"/>
              <p:cNvSpPr>
                <a:spLocks noChangeShapeType="1"/>
              </p:cNvSpPr>
              <p:nvPr/>
            </p:nvSpPr>
            <p:spPr bwMode="auto">
              <a:xfrm flipV="1">
                <a:off x="3719" y="301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23" name="Rectangle 1705"/>
              <p:cNvSpPr>
                <a:spLocks noChangeArrowheads="1"/>
              </p:cNvSpPr>
              <p:nvPr/>
            </p:nvSpPr>
            <p:spPr bwMode="auto">
              <a:xfrm>
                <a:off x="3716" y="3010"/>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24" name="Line 1706"/>
              <p:cNvSpPr>
                <a:spLocks noChangeShapeType="1"/>
              </p:cNvSpPr>
              <p:nvPr/>
            </p:nvSpPr>
            <p:spPr bwMode="auto">
              <a:xfrm>
                <a:off x="3719" y="301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25" name="Rectangle 1707"/>
              <p:cNvSpPr>
                <a:spLocks noChangeArrowheads="1"/>
              </p:cNvSpPr>
              <p:nvPr/>
            </p:nvSpPr>
            <p:spPr bwMode="auto">
              <a:xfrm>
                <a:off x="3716" y="3010"/>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26" name="Freeform 1708"/>
              <p:cNvSpPr>
                <a:spLocks/>
              </p:cNvSpPr>
              <p:nvPr/>
            </p:nvSpPr>
            <p:spPr bwMode="auto">
              <a:xfrm>
                <a:off x="3715" y="3008"/>
                <a:ext cx="7" cy="6"/>
              </a:xfrm>
              <a:custGeom>
                <a:avLst/>
                <a:gdLst>
                  <a:gd name="T0" fmla="*/ 7 w 7"/>
                  <a:gd name="T1" fmla="*/ 6 h 6"/>
                  <a:gd name="T2" fmla="*/ 1 w 7"/>
                  <a:gd name="T3" fmla="*/ 0 h 6"/>
                  <a:gd name="T4" fmla="*/ 0 w 7"/>
                  <a:gd name="T5" fmla="*/ 0 h 6"/>
                  <a:gd name="T6" fmla="*/ 7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1" y="0"/>
                    </a:lnTo>
                    <a:lnTo>
                      <a:pt x="0" y="0"/>
                    </a:lnTo>
                    <a:lnTo>
                      <a:pt x="7" y="6"/>
                    </a:lnTo>
                    <a:close/>
                  </a:path>
                </a:pathLst>
              </a:custGeom>
              <a:solidFill>
                <a:srgbClr val="000000"/>
              </a:solidFill>
              <a:ln w="25400">
                <a:solidFill>
                  <a:schemeClr val="tx1"/>
                </a:solidFill>
                <a:round/>
                <a:headEnd/>
                <a:tailEnd/>
              </a:ln>
            </p:spPr>
            <p:txBody>
              <a:bodyPr/>
              <a:lstStyle/>
              <a:p>
                <a:endParaRPr lang="en-US"/>
              </a:p>
            </p:txBody>
          </p:sp>
          <p:sp>
            <p:nvSpPr>
              <p:cNvPr id="74027" name="Freeform 1709"/>
              <p:cNvSpPr>
                <a:spLocks/>
              </p:cNvSpPr>
              <p:nvPr/>
            </p:nvSpPr>
            <p:spPr bwMode="auto">
              <a:xfrm>
                <a:off x="3716" y="3007"/>
                <a:ext cx="6" cy="6"/>
              </a:xfrm>
              <a:custGeom>
                <a:avLst/>
                <a:gdLst>
                  <a:gd name="T0" fmla="*/ 6 w 6"/>
                  <a:gd name="T1" fmla="*/ 4 h 6"/>
                  <a:gd name="T2" fmla="*/ 6 w 6"/>
                  <a:gd name="T3" fmla="*/ 6 h 6"/>
                  <a:gd name="T4" fmla="*/ 0 w 6"/>
                  <a:gd name="T5" fmla="*/ 4 h 6"/>
                  <a:gd name="T6" fmla="*/ 0 w 6"/>
                  <a:gd name="T7" fmla="*/ 0 h 6"/>
                  <a:gd name="T8" fmla="*/ 6 w 6"/>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4"/>
                    </a:moveTo>
                    <a:lnTo>
                      <a:pt x="6" y="6"/>
                    </a:lnTo>
                    <a:lnTo>
                      <a:pt x="0"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028" name="Line 1710"/>
              <p:cNvSpPr>
                <a:spLocks noChangeShapeType="1"/>
              </p:cNvSpPr>
              <p:nvPr/>
            </p:nvSpPr>
            <p:spPr bwMode="auto">
              <a:xfrm flipV="1">
                <a:off x="3718" y="301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29" name="Freeform 1711"/>
              <p:cNvSpPr>
                <a:spLocks/>
              </p:cNvSpPr>
              <p:nvPr/>
            </p:nvSpPr>
            <p:spPr bwMode="auto">
              <a:xfrm>
                <a:off x="3715" y="3008"/>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030" name="Line 1712"/>
              <p:cNvSpPr>
                <a:spLocks noChangeShapeType="1"/>
              </p:cNvSpPr>
              <p:nvPr/>
            </p:nvSpPr>
            <p:spPr bwMode="auto">
              <a:xfrm>
                <a:off x="3718" y="301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31" name="Rectangle 1713"/>
              <p:cNvSpPr>
                <a:spLocks noChangeArrowheads="1"/>
              </p:cNvSpPr>
              <p:nvPr/>
            </p:nvSpPr>
            <p:spPr bwMode="auto">
              <a:xfrm>
                <a:off x="3715" y="3011"/>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32" name="Line 1714"/>
              <p:cNvSpPr>
                <a:spLocks noChangeShapeType="1"/>
              </p:cNvSpPr>
              <p:nvPr/>
            </p:nvSpPr>
            <p:spPr bwMode="auto">
              <a:xfrm flipV="1">
                <a:off x="3716" y="302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33" name="Freeform 1715"/>
              <p:cNvSpPr>
                <a:spLocks/>
              </p:cNvSpPr>
              <p:nvPr/>
            </p:nvSpPr>
            <p:spPr bwMode="auto">
              <a:xfrm>
                <a:off x="3713" y="3018"/>
                <a:ext cx="6" cy="6"/>
              </a:xfrm>
              <a:custGeom>
                <a:avLst/>
                <a:gdLst>
                  <a:gd name="T0" fmla="*/ 6 w 6"/>
                  <a:gd name="T1" fmla="*/ 6 h 6"/>
                  <a:gd name="T2" fmla="*/ 6 w 6"/>
                  <a:gd name="T3" fmla="*/ 4 h 6"/>
                  <a:gd name="T4" fmla="*/ 0 w 6"/>
                  <a:gd name="T5" fmla="*/ 0 h 6"/>
                  <a:gd name="T6" fmla="*/ 0 w 6"/>
                  <a:gd name="T7" fmla="*/ 4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4"/>
                    </a:lnTo>
                    <a:lnTo>
                      <a:pt x="0" y="0"/>
                    </a:lnTo>
                    <a:lnTo>
                      <a:pt x="0" y="4"/>
                    </a:lnTo>
                    <a:lnTo>
                      <a:pt x="6" y="6"/>
                    </a:lnTo>
                    <a:close/>
                  </a:path>
                </a:pathLst>
              </a:custGeom>
              <a:solidFill>
                <a:srgbClr val="000000"/>
              </a:solidFill>
              <a:ln w="25400">
                <a:solidFill>
                  <a:schemeClr val="tx1"/>
                </a:solidFill>
                <a:prstDash val="solid"/>
                <a:round/>
                <a:headEnd/>
                <a:tailEnd/>
              </a:ln>
            </p:spPr>
            <p:txBody>
              <a:bodyPr/>
              <a:lstStyle/>
              <a:p>
                <a:endParaRPr lang="en-US"/>
              </a:p>
            </p:txBody>
          </p:sp>
          <p:sp>
            <p:nvSpPr>
              <p:cNvPr id="74034" name="Line 1716"/>
              <p:cNvSpPr>
                <a:spLocks noChangeShapeType="1"/>
              </p:cNvSpPr>
              <p:nvPr/>
            </p:nvSpPr>
            <p:spPr bwMode="auto">
              <a:xfrm>
                <a:off x="3716" y="302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35" name="Rectangle 1717"/>
              <p:cNvSpPr>
                <a:spLocks noChangeArrowheads="1"/>
              </p:cNvSpPr>
              <p:nvPr/>
            </p:nvSpPr>
            <p:spPr bwMode="auto">
              <a:xfrm>
                <a:off x="3713" y="3022"/>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36" name="Line 1718"/>
              <p:cNvSpPr>
                <a:spLocks noChangeShapeType="1"/>
              </p:cNvSpPr>
              <p:nvPr/>
            </p:nvSpPr>
            <p:spPr bwMode="auto">
              <a:xfrm flipV="1">
                <a:off x="3716" y="302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37" name="Rectangle 1719"/>
              <p:cNvSpPr>
                <a:spLocks noChangeArrowheads="1"/>
              </p:cNvSpPr>
              <p:nvPr/>
            </p:nvSpPr>
            <p:spPr bwMode="auto">
              <a:xfrm>
                <a:off x="3713" y="3023"/>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38" name="Line 1720"/>
              <p:cNvSpPr>
                <a:spLocks noChangeShapeType="1"/>
              </p:cNvSpPr>
              <p:nvPr/>
            </p:nvSpPr>
            <p:spPr bwMode="auto">
              <a:xfrm flipV="1">
                <a:off x="3716" y="302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39" name="Rectangle 1721"/>
              <p:cNvSpPr>
                <a:spLocks noChangeArrowheads="1"/>
              </p:cNvSpPr>
              <p:nvPr/>
            </p:nvSpPr>
            <p:spPr bwMode="auto">
              <a:xfrm>
                <a:off x="3713" y="3023"/>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40" name="Line 1722"/>
              <p:cNvSpPr>
                <a:spLocks noChangeShapeType="1"/>
              </p:cNvSpPr>
              <p:nvPr/>
            </p:nvSpPr>
            <p:spPr bwMode="auto">
              <a:xfrm flipH="1">
                <a:off x="3716" y="302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41" name="Freeform 1723"/>
              <p:cNvSpPr>
                <a:spLocks/>
              </p:cNvSpPr>
              <p:nvPr/>
            </p:nvSpPr>
            <p:spPr bwMode="auto">
              <a:xfrm>
                <a:off x="3713" y="3020"/>
                <a:ext cx="6" cy="6"/>
              </a:xfrm>
              <a:custGeom>
                <a:avLst/>
                <a:gdLst>
                  <a:gd name="T0" fmla="*/ 6 w 6"/>
                  <a:gd name="T1" fmla="*/ 3 h 6"/>
                  <a:gd name="T2" fmla="*/ 3 w 6"/>
                  <a:gd name="T3" fmla="*/ 6 h 6"/>
                  <a:gd name="T4" fmla="*/ 0 w 6"/>
                  <a:gd name="T5" fmla="*/ 3 h 6"/>
                  <a:gd name="T6" fmla="*/ 3 w 6"/>
                  <a:gd name="T7" fmla="*/ 0 h 6"/>
                  <a:gd name="T8" fmla="*/ 6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3"/>
                    </a:moveTo>
                    <a:lnTo>
                      <a:pt x="3" y="6"/>
                    </a:lnTo>
                    <a:lnTo>
                      <a:pt x="0" y="3"/>
                    </a:lnTo>
                    <a:lnTo>
                      <a:pt x="3" y="0"/>
                    </a:lnTo>
                    <a:lnTo>
                      <a:pt x="6" y="3"/>
                    </a:lnTo>
                    <a:close/>
                  </a:path>
                </a:pathLst>
              </a:custGeom>
              <a:solidFill>
                <a:srgbClr val="000000"/>
              </a:solidFill>
              <a:ln w="25400">
                <a:solidFill>
                  <a:schemeClr val="tx1"/>
                </a:solidFill>
                <a:prstDash val="solid"/>
                <a:round/>
                <a:headEnd/>
                <a:tailEnd/>
              </a:ln>
            </p:spPr>
            <p:txBody>
              <a:bodyPr/>
              <a:lstStyle/>
              <a:p>
                <a:endParaRPr lang="en-US"/>
              </a:p>
            </p:txBody>
          </p:sp>
          <p:sp>
            <p:nvSpPr>
              <p:cNvPr id="74042" name="Line 1724"/>
              <p:cNvSpPr>
                <a:spLocks noChangeShapeType="1"/>
              </p:cNvSpPr>
              <p:nvPr/>
            </p:nvSpPr>
            <p:spPr bwMode="auto">
              <a:xfrm>
                <a:off x="3716" y="302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43" name="Freeform 1725"/>
              <p:cNvSpPr>
                <a:spLocks/>
              </p:cNvSpPr>
              <p:nvPr/>
            </p:nvSpPr>
            <p:spPr bwMode="auto">
              <a:xfrm>
                <a:off x="3712" y="3020"/>
                <a:ext cx="7" cy="6"/>
              </a:xfrm>
              <a:custGeom>
                <a:avLst/>
                <a:gdLst>
                  <a:gd name="T0" fmla="*/ 4 w 7"/>
                  <a:gd name="T1" fmla="*/ 6 h 6"/>
                  <a:gd name="T2" fmla="*/ 7 w 7"/>
                  <a:gd name="T3" fmla="*/ 3 h 6"/>
                  <a:gd name="T4" fmla="*/ 4 w 7"/>
                  <a:gd name="T5" fmla="*/ 0 h 6"/>
                  <a:gd name="T6" fmla="*/ 0 w 7"/>
                  <a:gd name="T7" fmla="*/ 3 h 6"/>
                  <a:gd name="T8" fmla="*/ 4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4" y="6"/>
                    </a:moveTo>
                    <a:lnTo>
                      <a:pt x="7" y="3"/>
                    </a:lnTo>
                    <a:lnTo>
                      <a:pt x="4" y="0"/>
                    </a:lnTo>
                    <a:lnTo>
                      <a:pt x="0" y="3"/>
                    </a:lnTo>
                    <a:lnTo>
                      <a:pt x="4" y="6"/>
                    </a:lnTo>
                    <a:close/>
                  </a:path>
                </a:pathLst>
              </a:custGeom>
              <a:solidFill>
                <a:srgbClr val="000000"/>
              </a:solidFill>
              <a:ln w="25400">
                <a:solidFill>
                  <a:schemeClr val="tx1"/>
                </a:solidFill>
                <a:prstDash val="solid"/>
                <a:round/>
                <a:headEnd/>
                <a:tailEnd/>
              </a:ln>
            </p:spPr>
            <p:txBody>
              <a:bodyPr/>
              <a:lstStyle/>
              <a:p>
                <a:endParaRPr lang="en-US"/>
              </a:p>
            </p:txBody>
          </p:sp>
          <p:sp>
            <p:nvSpPr>
              <p:cNvPr id="74044" name="Line 1726"/>
              <p:cNvSpPr>
                <a:spLocks noChangeShapeType="1"/>
              </p:cNvSpPr>
              <p:nvPr/>
            </p:nvSpPr>
            <p:spPr bwMode="auto">
              <a:xfrm flipV="1">
                <a:off x="3716" y="302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45" name="Rectangle 1727"/>
              <p:cNvSpPr>
                <a:spLocks noChangeArrowheads="1"/>
              </p:cNvSpPr>
              <p:nvPr/>
            </p:nvSpPr>
            <p:spPr bwMode="auto">
              <a:xfrm>
                <a:off x="3712" y="302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46" name="Line 1728"/>
              <p:cNvSpPr>
                <a:spLocks noChangeShapeType="1"/>
              </p:cNvSpPr>
              <p:nvPr/>
            </p:nvSpPr>
            <p:spPr bwMode="auto">
              <a:xfrm>
                <a:off x="3716" y="302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47" name="Rectangle 1729"/>
              <p:cNvSpPr>
                <a:spLocks noChangeArrowheads="1"/>
              </p:cNvSpPr>
              <p:nvPr/>
            </p:nvSpPr>
            <p:spPr bwMode="auto">
              <a:xfrm>
                <a:off x="3712" y="302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48" name="Line 1730"/>
              <p:cNvSpPr>
                <a:spLocks noChangeShapeType="1"/>
              </p:cNvSpPr>
              <p:nvPr/>
            </p:nvSpPr>
            <p:spPr bwMode="auto">
              <a:xfrm flipV="1">
                <a:off x="3716" y="302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49" name="Rectangle 1731"/>
              <p:cNvSpPr>
                <a:spLocks noChangeArrowheads="1"/>
              </p:cNvSpPr>
              <p:nvPr/>
            </p:nvSpPr>
            <p:spPr bwMode="auto">
              <a:xfrm>
                <a:off x="3712" y="3025"/>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50" name="Line 1732"/>
              <p:cNvSpPr>
                <a:spLocks noChangeShapeType="1"/>
              </p:cNvSpPr>
              <p:nvPr/>
            </p:nvSpPr>
            <p:spPr bwMode="auto">
              <a:xfrm>
                <a:off x="3716" y="302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51" name="Rectangle 1733"/>
              <p:cNvSpPr>
                <a:spLocks noChangeArrowheads="1"/>
              </p:cNvSpPr>
              <p:nvPr/>
            </p:nvSpPr>
            <p:spPr bwMode="auto">
              <a:xfrm>
                <a:off x="3712" y="3025"/>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52" name="Freeform 1734"/>
              <p:cNvSpPr>
                <a:spLocks/>
              </p:cNvSpPr>
              <p:nvPr/>
            </p:nvSpPr>
            <p:spPr bwMode="auto">
              <a:xfrm>
                <a:off x="3712" y="3023"/>
                <a:ext cx="7" cy="7"/>
              </a:xfrm>
              <a:custGeom>
                <a:avLst/>
                <a:gdLst>
                  <a:gd name="T0" fmla="*/ 7 w 7"/>
                  <a:gd name="T1" fmla="*/ 6 h 7"/>
                  <a:gd name="T2" fmla="*/ 0 w 7"/>
                  <a:gd name="T3" fmla="*/ 0 h 7"/>
                  <a:gd name="T4" fmla="*/ 0 w 7"/>
                  <a:gd name="T5" fmla="*/ 0 h 7"/>
                  <a:gd name="T6" fmla="*/ 6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6" y="7"/>
                    </a:lnTo>
                    <a:lnTo>
                      <a:pt x="7" y="6"/>
                    </a:lnTo>
                    <a:close/>
                  </a:path>
                </a:pathLst>
              </a:custGeom>
              <a:solidFill>
                <a:srgbClr val="000000"/>
              </a:solidFill>
              <a:ln w="25400">
                <a:solidFill>
                  <a:schemeClr val="tx1"/>
                </a:solidFill>
                <a:round/>
                <a:headEnd/>
                <a:tailEnd/>
              </a:ln>
            </p:spPr>
            <p:txBody>
              <a:bodyPr/>
              <a:lstStyle/>
              <a:p>
                <a:endParaRPr lang="en-US"/>
              </a:p>
            </p:txBody>
          </p:sp>
          <p:sp>
            <p:nvSpPr>
              <p:cNvPr id="74053" name="Freeform 1735"/>
              <p:cNvSpPr>
                <a:spLocks/>
              </p:cNvSpPr>
              <p:nvPr/>
            </p:nvSpPr>
            <p:spPr bwMode="auto">
              <a:xfrm>
                <a:off x="3712" y="3023"/>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054" name="Line 1736"/>
              <p:cNvSpPr>
                <a:spLocks noChangeShapeType="1"/>
              </p:cNvSpPr>
              <p:nvPr/>
            </p:nvSpPr>
            <p:spPr bwMode="auto">
              <a:xfrm>
                <a:off x="3715" y="302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55" name="Freeform 1737"/>
              <p:cNvSpPr>
                <a:spLocks/>
              </p:cNvSpPr>
              <p:nvPr/>
            </p:nvSpPr>
            <p:spPr bwMode="auto">
              <a:xfrm>
                <a:off x="3712" y="3026"/>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056" name="Line 1738"/>
              <p:cNvSpPr>
                <a:spLocks noChangeShapeType="1"/>
              </p:cNvSpPr>
              <p:nvPr/>
            </p:nvSpPr>
            <p:spPr bwMode="auto">
              <a:xfrm flipV="1">
                <a:off x="3715" y="302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57" name="Rectangle 1739"/>
              <p:cNvSpPr>
                <a:spLocks noChangeArrowheads="1"/>
              </p:cNvSpPr>
              <p:nvPr/>
            </p:nvSpPr>
            <p:spPr bwMode="auto">
              <a:xfrm>
                <a:off x="3712" y="3027"/>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58" name="Line 1740"/>
              <p:cNvSpPr>
                <a:spLocks noChangeShapeType="1"/>
              </p:cNvSpPr>
              <p:nvPr/>
            </p:nvSpPr>
            <p:spPr bwMode="auto">
              <a:xfrm>
                <a:off x="3715" y="302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59" name="Rectangle 1741"/>
              <p:cNvSpPr>
                <a:spLocks noChangeArrowheads="1"/>
              </p:cNvSpPr>
              <p:nvPr/>
            </p:nvSpPr>
            <p:spPr bwMode="auto">
              <a:xfrm>
                <a:off x="3712" y="3027"/>
                <a:ext cx="6" cy="1"/>
              </a:xfrm>
              <a:prstGeom prst="rect">
                <a:avLst/>
              </a:prstGeom>
              <a:solidFill>
                <a:srgbClr val="000000"/>
              </a:solidFill>
              <a:ln w="25400">
                <a:solidFill>
                  <a:schemeClr val="tx1"/>
                </a:solidFill>
                <a:miter lim="800000"/>
                <a:headEnd/>
                <a:tailEnd/>
              </a:ln>
            </p:spPr>
            <p:txBody>
              <a:bodyPr/>
              <a:lstStyle/>
              <a:p>
                <a:endParaRPr lang="en-US"/>
              </a:p>
            </p:txBody>
          </p:sp>
          <p:sp>
            <p:nvSpPr>
              <p:cNvPr id="74060" name="Freeform 1742"/>
              <p:cNvSpPr>
                <a:spLocks/>
              </p:cNvSpPr>
              <p:nvPr/>
            </p:nvSpPr>
            <p:spPr bwMode="auto">
              <a:xfrm>
                <a:off x="3711" y="3025"/>
                <a:ext cx="7" cy="7"/>
              </a:xfrm>
              <a:custGeom>
                <a:avLst/>
                <a:gdLst>
                  <a:gd name="T0" fmla="*/ 7 w 7"/>
                  <a:gd name="T1" fmla="*/ 6 h 7"/>
                  <a:gd name="T2" fmla="*/ 1 w 7"/>
                  <a:gd name="T3" fmla="*/ 0 h 7"/>
                  <a:gd name="T4" fmla="*/ 0 w 7"/>
                  <a:gd name="T5" fmla="*/ 0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1" y="0"/>
                    </a:lnTo>
                    <a:lnTo>
                      <a:pt x="0" y="0"/>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4061" name="Freeform 1743"/>
              <p:cNvSpPr>
                <a:spLocks/>
              </p:cNvSpPr>
              <p:nvPr/>
            </p:nvSpPr>
            <p:spPr bwMode="auto">
              <a:xfrm>
                <a:off x="3712" y="3024"/>
                <a:ext cx="6" cy="7"/>
              </a:xfrm>
              <a:custGeom>
                <a:avLst/>
                <a:gdLst>
                  <a:gd name="T0" fmla="*/ 6 w 6"/>
                  <a:gd name="T1" fmla="*/ 4 h 7"/>
                  <a:gd name="T2" fmla="*/ 6 w 6"/>
                  <a:gd name="T3" fmla="*/ 7 h 7"/>
                  <a:gd name="T4" fmla="*/ 0 w 6"/>
                  <a:gd name="T5" fmla="*/ 4 h 7"/>
                  <a:gd name="T6" fmla="*/ 0 w 6"/>
                  <a:gd name="T7" fmla="*/ 0 h 7"/>
                  <a:gd name="T8" fmla="*/ 6 w 6"/>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4"/>
                    </a:moveTo>
                    <a:lnTo>
                      <a:pt x="6" y="7"/>
                    </a:lnTo>
                    <a:lnTo>
                      <a:pt x="0" y="4"/>
                    </a:lnTo>
                    <a:lnTo>
                      <a:pt x="0" y="0"/>
                    </a:lnTo>
                    <a:lnTo>
                      <a:pt x="6" y="4"/>
                    </a:lnTo>
                    <a:close/>
                  </a:path>
                </a:pathLst>
              </a:custGeom>
              <a:solidFill>
                <a:srgbClr val="000000"/>
              </a:solidFill>
              <a:ln w="25400">
                <a:solidFill>
                  <a:schemeClr val="tx1"/>
                </a:solidFill>
                <a:round/>
                <a:headEnd/>
                <a:tailEnd/>
              </a:ln>
            </p:spPr>
            <p:txBody>
              <a:bodyPr/>
              <a:lstStyle/>
              <a:p>
                <a:endParaRPr lang="en-US"/>
              </a:p>
            </p:txBody>
          </p:sp>
          <p:sp>
            <p:nvSpPr>
              <p:cNvPr id="74062" name="Line 1744"/>
              <p:cNvSpPr>
                <a:spLocks noChangeShapeType="1"/>
              </p:cNvSpPr>
              <p:nvPr/>
            </p:nvSpPr>
            <p:spPr bwMode="auto">
              <a:xfrm>
                <a:off x="3715" y="302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63" name="Freeform 1745"/>
              <p:cNvSpPr>
                <a:spLocks/>
              </p:cNvSpPr>
              <p:nvPr/>
            </p:nvSpPr>
            <p:spPr bwMode="auto">
              <a:xfrm>
                <a:off x="3711" y="3025"/>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064" name="Line 1746"/>
              <p:cNvSpPr>
                <a:spLocks noChangeShapeType="1"/>
              </p:cNvSpPr>
              <p:nvPr/>
            </p:nvSpPr>
            <p:spPr bwMode="auto">
              <a:xfrm flipV="1">
                <a:off x="3715" y="302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65" name="Freeform 1747"/>
              <p:cNvSpPr>
                <a:spLocks/>
              </p:cNvSpPr>
              <p:nvPr/>
            </p:nvSpPr>
            <p:spPr bwMode="auto">
              <a:xfrm>
                <a:off x="3711" y="3029"/>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066" name="Line 1748"/>
              <p:cNvSpPr>
                <a:spLocks noChangeShapeType="1"/>
              </p:cNvSpPr>
              <p:nvPr/>
            </p:nvSpPr>
            <p:spPr bwMode="auto">
              <a:xfrm>
                <a:off x="3715" y="302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67" name="Rectangle 1749"/>
              <p:cNvSpPr>
                <a:spLocks noChangeArrowheads="1"/>
              </p:cNvSpPr>
              <p:nvPr/>
            </p:nvSpPr>
            <p:spPr bwMode="auto">
              <a:xfrm>
                <a:off x="3711" y="3029"/>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68" name="Line 1750"/>
              <p:cNvSpPr>
                <a:spLocks noChangeShapeType="1"/>
              </p:cNvSpPr>
              <p:nvPr/>
            </p:nvSpPr>
            <p:spPr bwMode="auto">
              <a:xfrm flipV="1">
                <a:off x="3715" y="303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69" name="Rectangle 1751"/>
              <p:cNvSpPr>
                <a:spLocks noChangeArrowheads="1"/>
              </p:cNvSpPr>
              <p:nvPr/>
            </p:nvSpPr>
            <p:spPr bwMode="auto">
              <a:xfrm>
                <a:off x="3711" y="3030"/>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70" name="Freeform 1752"/>
              <p:cNvSpPr>
                <a:spLocks/>
              </p:cNvSpPr>
              <p:nvPr/>
            </p:nvSpPr>
            <p:spPr bwMode="auto">
              <a:xfrm>
                <a:off x="3711" y="3027"/>
                <a:ext cx="7" cy="7"/>
              </a:xfrm>
              <a:custGeom>
                <a:avLst/>
                <a:gdLst>
                  <a:gd name="T0" fmla="*/ 7 w 7"/>
                  <a:gd name="T1" fmla="*/ 7 h 7"/>
                  <a:gd name="T2" fmla="*/ 0 w 7"/>
                  <a:gd name="T3" fmla="*/ 0 h 7"/>
                  <a:gd name="T4" fmla="*/ 0 w 7"/>
                  <a:gd name="T5" fmla="*/ 1 h 7"/>
                  <a:gd name="T6" fmla="*/ 7 w 7"/>
                  <a:gd name="T7" fmla="*/ 7 h 7"/>
                  <a:gd name="T8" fmla="*/ 7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0" y="0"/>
                    </a:lnTo>
                    <a:lnTo>
                      <a:pt x="0" y="1"/>
                    </a:lnTo>
                    <a:lnTo>
                      <a:pt x="7" y="7"/>
                    </a:lnTo>
                    <a:close/>
                  </a:path>
                </a:pathLst>
              </a:custGeom>
              <a:solidFill>
                <a:srgbClr val="000000"/>
              </a:solidFill>
              <a:ln w="25400">
                <a:solidFill>
                  <a:schemeClr val="tx1"/>
                </a:solidFill>
                <a:round/>
                <a:headEnd/>
                <a:tailEnd/>
              </a:ln>
            </p:spPr>
            <p:txBody>
              <a:bodyPr/>
              <a:lstStyle/>
              <a:p>
                <a:endParaRPr lang="en-US"/>
              </a:p>
            </p:txBody>
          </p:sp>
          <p:sp>
            <p:nvSpPr>
              <p:cNvPr id="74071" name="Freeform 1753"/>
              <p:cNvSpPr>
                <a:spLocks/>
              </p:cNvSpPr>
              <p:nvPr/>
            </p:nvSpPr>
            <p:spPr bwMode="auto">
              <a:xfrm>
                <a:off x="3711" y="3027"/>
                <a:ext cx="7" cy="6"/>
              </a:xfrm>
              <a:custGeom>
                <a:avLst/>
                <a:gdLst>
                  <a:gd name="T0" fmla="*/ 7 w 7"/>
                  <a:gd name="T1" fmla="*/ 3 h 6"/>
                  <a:gd name="T2" fmla="*/ 7 w 7"/>
                  <a:gd name="T3" fmla="*/ 6 h 6"/>
                  <a:gd name="T4" fmla="*/ 0 w 7"/>
                  <a:gd name="T5" fmla="*/ 3 h 6"/>
                  <a:gd name="T6" fmla="*/ 0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7" y="6"/>
                    </a:lnTo>
                    <a:lnTo>
                      <a:pt x="0" y="3"/>
                    </a:lnTo>
                    <a:lnTo>
                      <a:pt x="0" y="0"/>
                    </a:lnTo>
                    <a:lnTo>
                      <a:pt x="7" y="3"/>
                    </a:lnTo>
                    <a:close/>
                  </a:path>
                </a:pathLst>
              </a:custGeom>
              <a:solidFill>
                <a:srgbClr val="000000"/>
              </a:solidFill>
              <a:ln w="25400">
                <a:solidFill>
                  <a:schemeClr val="tx1"/>
                </a:solidFill>
                <a:round/>
                <a:headEnd/>
                <a:tailEnd/>
              </a:ln>
            </p:spPr>
            <p:txBody>
              <a:bodyPr/>
              <a:lstStyle/>
              <a:p>
                <a:endParaRPr lang="en-US"/>
              </a:p>
            </p:txBody>
          </p:sp>
          <p:sp>
            <p:nvSpPr>
              <p:cNvPr id="74072" name="Line 1754"/>
              <p:cNvSpPr>
                <a:spLocks noChangeShapeType="1"/>
              </p:cNvSpPr>
              <p:nvPr/>
            </p:nvSpPr>
            <p:spPr bwMode="auto">
              <a:xfrm flipV="1">
                <a:off x="3714" y="303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73" name="Freeform 1755"/>
              <p:cNvSpPr>
                <a:spLocks/>
              </p:cNvSpPr>
              <p:nvPr/>
            </p:nvSpPr>
            <p:spPr bwMode="auto">
              <a:xfrm>
                <a:off x="3711" y="3031"/>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074" name="Line 1756"/>
              <p:cNvSpPr>
                <a:spLocks noChangeShapeType="1"/>
              </p:cNvSpPr>
              <p:nvPr/>
            </p:nvSpPr>
            <p:spPr bwMode="auto">
              <a:xfrm>
                <a:off x="3714" y="303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75" name="Rectangle 1757"/>
              <p:cNvSpPr>
                <a:spLocks noChangeArrowheads="1"/>
              </p:cNvSpPr>
              <p:nvPr/>
            </p:nvSpPr>
            <p:spPr bwMode="auto">
              <a:xfrm>
                <a:off x="3711" y="3031"/>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76" name="Line 1758"/>
              <p:cNvSpPr>
                <a:spLocks noChangeShapeType="1"/>
              </p:cNvSpPr>
              <p:nvPr/>
            </p:nvSpPr>
            <p:spPr bwMode="auto">
              <a:xfrm flipV="1">
                <a:off x="3714" y="303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77" name="Rectangle 1759"/>
              <p:cNvSpPr>
                <a:spLocks noChangeArrowheads="1"/>
              </p:cNvSpPr>
              <p:nvPr/>
            </p:nvSpPr>
            <p:spPr bwMode="auto">
              <a:xfrm>
                <a:off x="3711" y="3032"/>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78" name="Line 1760"/>
              <p:cNvSpPr>
                <a:spLocks noChangeShapeType="1"/>
              </p:cNvSpPr>
              <p:nvPr/>
            </p:nvSpPr>
            <p:spPr bwMode="auto">
              <a:xfrm>
                <a:off x="3714" y="303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79" name="Freeform 1761"/>
              <p:cNvSpPr>
                <a:spLocks/>
              </p:cNvSpPr>
              <p:nvPr/>
            </p:nvSpPr>
            <p:spPr bwMode="auto">
              <a:xfrm>
                <a:off x="3711" y="3032"/>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080" name="Freeform 1762"/>
              <p:cNvSpPr>
                <a:spLocks/>
              </p:cNvSpPr>
              <p:nvPr/>
            </p:nvSpPr>
            <p:spPr bwMode="auto">
              <a:xfrm>
                <a:off x="3710" y="3030"/>
                <a:ext cx="8" cy="6"/>
              </a:xfrm>
              <a:custGeom>
                <a:avLst/>
                <a:gdLst>
                  <a:gd name="T0" fmla="*/ 8 w 8"/>
                  <a:gd name="T1" fmla="*/ 6 h 6"/>
                  <a:gd name="T2" fmla="*/ 1 w 8"/>
                  <a:gd name="T3" fmla="*/ 0 h 6"/>
                  <a:gd name="T4" fmla="*/ 0 w 8"/>
                  <a:gd name="T5" fmla="*/ 0 h 6"/>
                  <a:gd name="T6" fmla="*/ 7 w 8"/>
                  <a:gd name="T7" fmla="*/ 6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1" y="0"/>
                    </a:lnTo>
                    <a:lnTo>
                      <a:pt x="0" y="0"/>
                    </a:lnTo>
                    <a:lnTo>
                      <a:pt x="7" y="6"/>
                    </a:lnTo>
                    <a:lnTo>
                      <a:pt x="8" y="6"/>
                    </a:lnTo>
                    <a:close/>
                  </a:path>
                </a:pathLst>
              </a:custGeom>
              <a:solidFill>
                <a:srgbClr val="000000"/>
              </a:solidFill>
              <a:ln w="25400">
                <a:solidFill>
                  <a:schemeClr val="tx1"/>
                </a:solidFill>
                <a:round/>
                <a:headEnd/>
                <a:tailEnd/>
              </a:ln>
            </p:spPr>
            <p:txBody>
              <a:bodyPr/>
              <a:lstStyle/>
              <a:p>
                <a:endParaRPr lang="en-US"/>
              </a:p>
            </p:txBody>
          </p:sp>
          <p:sp>
            <p:nvSpPr>
              <p:cNvPr id="74081" name="Freeform 1763"/>
              <p:cNvSpPr>
                <a:spLocks/>
              </p:cNvSpPr>
              <p:nvPr/>
            </p:nvSpPr>
            <p:spPr bwMode="auto">
              <a:xfrm>
                <a:off x="3711" y="3029"/>
                <a:ext cx="7" cy="6"/>
              </a:xfrm>
              <a:custGeom>
                <a:avLst/>
                <a:gdLst>
                  <a:gd name="T0" fmla="*/ 7 w 7"/>
                  <a:gd name="T1" fmla="*/ 4 h 6"/>
                  <a:gd name="T2" fmla="*/ 7 w 7"/>
                  <a:gd name="T3" fmla="*/ 6 h 6"/>
                  <a:gd name="T4" fmla="*/ 0 w 7"/>
                  <a:gd name="T5" fmla="*/ 4 h 6"/>
                  <a:gd name="T6" fmla="*/ 0 w 7"/>
                  <a:gd name="T7" fmla="*/ 0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7" y="6"/>
                    </a:lnTo>
                    <a:lnTo>
                      <a:pt x="0" y="4"/>
                    </a:lnTo>
                    <a:lnTo>
                      <a:pt x="0" y="0"/>
                    </a:lnTo>
                    <a:lnTo>
                      <a:pt x="7" y="4"/>
                    </a:lnTo>
                    <a:close/>
                  </a:path>
                </a:pathLst>
              </a:custGeom>
              <a:solidFill>
                <a:srgbClr val="000000"/>
              </a:solidFill>
              <a:ln w="25400">
                <a:solidFill>
                  <a:schemeClr val="tx1"/>
                </a:solidFill>
                <a:round/>
                <a:headEnd/>
                <a:tailEnd/>
              </a:ln>
            </p:spPr>
            <p:txBody>
              <a:bodyPr/>
              <a:lstStyle/>
              <a:p>
                <a:endParaRPr lang="en-US"/>
              </a:p>
            </p:txBody>
          </p:sp>
          <p:sp>
            <p:nvSpPr>
              <p:cNvPr id="74082" name="Line 1764"/>
              <p:cNvSpPr>
                <a:spLocks noChangeShapeType="1"/>
              </p:cNvSpPr>
              <p:nvPr/>
            </p:nvSpPr>
            <p:spPr bwMode="auto">
              <a:xfrm>
                <a:off x="3714" y="303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83" name="Freeform 1765"/>
              <p:cNvSpPr>
                <a:spLocks/>
              </p:cNvSpPr>
              <p:nvPr/>
            </p:nvSpPr>
            <p:spPr bwMode="auto">
              <a:xfrm>
                <a:off x="3710" y="3030"/>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084" name="Line 1766"/>
              <p:cNvSpPr>
                <a:spLocks noChangeShapeType="1"/>
              </p:cNvSpPr>
              <p:nvPr/>
            </p:nvSpPr>
            <p:spPr bwMode="auto">
              <a:xfrm flipV="1">
                <a:off x="3714" y="303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85" name="Freeform 1767"/>
              <p:cNvSpPr>
                <a:spLocks/>
              </p:cNvSpPr>
              <p:nvPr/>
            </p:nvSpPr>
            <p:spPr bwMode="auto">
              <a:xfrm>
                <a:off x="3710" y="3034"/>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086" name="Line 1768"/>
              <p:cNvSpPr>
                <a:spLocks noChangeShapeType="1"/>
              </p:cNvSpPr>
              <p:nvPr/>
            </p:nvSpPr>
            <p:spPr bwMode="auto">
              <a:xfrm>
                <a:off x="3714" y="303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87" name="Rectangle 1769"/>
              <p:cNvSpPr>
                <a:spLocks noChangeArrowheads="1"/>
              </p:cNvSpPr>
              <p:nvPr/>
            </p:nvSpPr>
            <p:spPr bwMode="auto">
              <a:xfrm>
                <a:off x="3710" y="303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88" name="Freeform 1770"/>
              <p:cNvSpPr>
                <a:spLocks/>
              </p:cNvSpPr>
              <p:nvPr/>
            </p:nvSpPr>
            <p:spPr bwMode="auto">
              <a:xfrm>
                <a:off x="3710" y="3032"/>
                <a:ext cx="7" cy="6"/>
              </a:xfrm>
              <a:custGeom>
                <a:avLst/>
                <a:gdLst>
                  <a:gd name="T0" fmla="*/ 7 w 7"/>
                  <a:gd name="T1" fmla="*/ 6 h 6"/>
                  <a:gd name="T2" fmla="*/ 0 w 7"/>
                  <a:gd name="T3" fmla="*/ 0 h 6"/>
                  <a:gd name="T4" fmla="*/ 0 w 7"/>
                  <a:gd name="T5" fmla="*/ 0 h 6"/>
                  <a:gd name="T6" fmla="*/ 7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7" y="6"/>
                    </a:lnTo>
                    <a:close/>
                  </a:path>
                </a:pathLst>
              </a:custGeom>
              <a:solidFill>
                <a:srgbClr val="000000"/>
              </a:solidFill>
              <a:ln w="25400">
                <a:solidFill>
                  <a:schemeClr val="tx1"/>
                </a:solidFill>
                <a:round/>
                <a:headEnd/>
                <a:tailEnd/>
              </a:ln>
            </p:spPr>
            <p:txBody>
              <a:bodyPr/>
              <a:lstStyle/>
              <a:p>
                <a:endParaRPr lang="en-US"/>
              </a:p>
            </p:txBody>
          </p:sp>
          <p:sp>
            <p:nvSpPr>
              <p:cNvPr id="74089" name="Freeform 1771"/>
              <p:cNvSpPr>
                <a:spLocks/>
              </p:cNvSpPr>
              <p:nvPr/>
            </p:nvSpPr>
            <p:spPr bwMode="auto">
              <a:xfrm>
                <a:off x="3710" y="3031"/>
                <a:ext cx="7" cy="6"/>
              </a:xfrm>
              <a:custGeom>
                <a:avLst/>
                <a:gdLst>
                  <a:gd name="T0" fmla="*/ 4 w 7"/>
                  <a:gd name="T1" fmla="*/ 4 h 6"/>
                  <a:gd name="T2" fmla="*/ 7 w 7"/>
                  <a:gd name="T3" fmla="*/ 6 h 6"/>
                  <a:gd name="T4" fmla="*/ 4 w 7"/>
                  <a:gd name="T5" fmla="*/ 4 h 6"/>
                  <a:gd name="T6" fmla="*/ 0 w 7"/>
                  <a:gd name="T7" fmla="*/ 0 h 6"/>
                  <a:gd name="T8" fmla="*/ 4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4" y="4"/>
                    </a:moveTo>
                    <a:lnTo>
                      <a:pt x="7" y="6"/>
                    </a:lnTo>
                    <a:lnTo>
                      <a:pt x="4" y="4"/>
                    </a:lnTo>
                    <a:lnTo>
                      <a:pt x="0" y="0"/>
                    </a:lnTo>
                    <a:lnTo>
                      <a:pt x="4" y="4"/>
                    </a:lnTo>
                    <a:close/>
                  </a:path>
                </a:pathLst>
              </a:custGeom>
              <a:solidFill>
                <a:srgbClr val="000000"/>
              </a:solidFill>
              <a:ln w="25400">
                <a:solidFill>
                  <a:schemeClr val="tx1"/>
                </a:solidFill>
                <a:round/>
                <a:headEnd/>
                <a:tailEnd/>
              </a:ln>
            </p:spPr>
            <p:txBody>
              <a:bodyPr/>
              <a:lstStyle/>
              <a:p>
                <a:endParaRPr lang="en-US"/>
              </a:p>
            </p:txBody>
          </p:sp>
          <p:sp>
            <p:nvSpPr>
              <p:cNvPr id="74090" name="Line 1772"/>
              <p:cNvSpPr>
                <a:spLocks noChangeShapeType="1"/>
              </p:cNvSpPr>
              <p:nvPr/>
            </p:nvSpPr>
            <p:spPr bwMode="auto">
              <a:xfrm flipV="1">
                <a:off x="3713" y="303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91" name="Freeform 1773"/>
              <p:cNvSpPr>
                <a:spLocks/>
              </p:cNvSpPr>
              <p:nvPr/>
            </p:nvSpPr>
            <p:spPr bwMode="auto">
              <a:xfrm>
                <a:off x="3710" y="3032"/>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092" name="Line 1774"/>
              <p:cNvSpPr>
                <a:spLocks noChangeShapeType="1"/>
              </p:cNvSpPr>
              <p:nvPr/>
            </p:nvSpPr>
            <p:spPr bwMode="auto">
              <a:xfrm>
                <a:off x="3713" y="303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93" name="Rectangle 1775"/>
              <p:cNvSpPr>
                <a:spLocks noChangeArrowheads="1"/>
              </p:cNvSpPr>
              <p:nvPr/>
            </p:nvSpPr>
            <p:spPr bwMode="auto">
              <a:xfrm>
                <a:off x="3710" y="3035"/>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94" name="Line 1776"/>
              <p:cNvSpPr>
                <a:spLocks noChangeShapeType="1"/>
              </p:cNvSpPr>
              <p:nvPr/>
            </p:nvSpPr>
            <p:spPr bwMode="auto">
              <a:xfrm flipV="1">
                <a:off x="3713" y="303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95" name="Freeform 1777"/>
              <p:cNvSpPr>
                <a:spLocks/>
              </p:cNvSpPr>
              <p:nvPr/>
            </p:nvSpPr>
            <p:spPr bwMode="auto">
              <a:xfrm>
                <a:off x="3710" y="303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096" name="Line 1778"/>
              <p:cNvSpPr>
                <a:spLocks noChangeShapeType="1"/>
              </p:cNvSpPr>
              <p:nvPr/>
            </p:nvSpPr>
            <p:spPr bwMode="auto">
              <a:xfrm>
                <a:off x="3713" y="303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97" name="Rectangle 1779"/>
              <p:cNvSpPr>
                <a:spLocks noChangeArrowheads="1"/>
              </p:cNvSpPr>
              <p:nvPr/>
            </p:nvSpPr>
            <p:spPr bwMode="auto">
              <a:xfrm>
                <a:off x="3710" y="3036"/>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098" name="Freeform 1780"/>
              <p:cNvSpPr>
                <a:spLocks/>
              </p:cNvSpPr>
              <p:nvPr/>
            </p:nvSpPr>
            <p:spPr bwMode="auto">
              <a:xfrm>
                <a:off x="3709" y="3034"/>
                <a:ext cx="8" cy="7"/>
              </a:xfrm>
              <a:custGeom>
                <a:avLst/>
                <a:gdLst>
                  <a:gd name="T0" fmla="*/ 8 w 8"/>
                  <a:gd name="T1" fmla="*/ 6 h 7"/>
                  <a:gd name="T2" fmla="*/ 1 w 8"/>
                  <a:gd name="T3" fmla="*/ 0 h 7"/>
                  <a:gd name="T4" fmla="*/ 0 w 8"/>
                  <a:gd name="T5" fmla="*/ 1 h 7"/>
                  <a:gd name="T6" fmla="*/ 7 w 8"/>
                  <a:gd name="T7" fmla="*/ 7 h 7"/>
                  <a:gd name="T8" fmla="*/ 8 w 8"/>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6"/>
                    </a:moveTo>
                    <a:lnTo>
                      <a:pt x="1" y="0"/>
                    </a:lnTo>
                    <a:lnTo>
                      <a:pt x="0" y="1"/>
                    </a:lnTo>
                    <a:lnTo>
                      <a:pt x="7" y="7"/>
                    </a:lnTo>
                    <a:lnTo>
                      <a:pt x="8" y="6"/>
                    </a:lnTo>
                    <a:close/>
                  </a:path>
                </a:pathLst>
              </a:custGeom>
              <a:solidFill>
                <a:srgbClr val="000000"/>
              </a:solidFill>
              <a:ln w="25400">
                <a:solidFill>
                  <a:schemeClr val="tx1"/>
                </a:solidFill>
                <a:round/>
                <a:headEnd/>
                <a:tailEnd/>
              </a:ln>
            </p:spPr>
            <p:txBody>
              <a:bodyPr/>
              <a:lstStyle/>
              <a:p>
                <a:endParaRPr lang="en-US"/>
              </a:p>
            </p:txBody>
          </p:sp>
          <p:sp>
            <p:nvSpPr>
              <p:cNvPr id="74099" name="Freeform 1781"/>
              <p:cNvSpPr>
                <a:spLocks/>
              </p:cNvSpPr>
              <p:nvPr/>
            </p:nvSpPr>
            <p:spPr bwMode="auto">
              <a:xfrm>
                <a:off x="3710" y="3034"/>
                <a:ext cx="7" cy="6"/>
              </a:xfrm>
              <a:custGeom>
                <a:avLst/>
                <a:gdLst>
                  <a:gd name="T0" fmla="*/ 3 w 7"/>
                  <a:gd name="T1" fmla="*/ 3 h 6"/>
                  <a:gd name="T2" fmla="*/ 7 w 7"/>
                  <a:gd name="T3" fmla="*/ 6 h 6"/>
                  <a:gd name="T4" fmla="*/ 3 w 7"/>
                  <a:gd name="T5" fmla="*/ 3 h 6"/>
                  <a:gd name="T6" fmla="*/ 0 w 7"/>
                  <a:gd name="T7" fmla="*/ 0 h 6"/>
                  <a:gd name="T8" fmla="*/ 3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3" y="3"/>
                    </a:moveTo>
                    <a:lnTo>
                      <a:pt x="7" y="6"/>
                    </a:lnTo>
                    <a:lnTo>
                      <a:pt x="3" y="3"/>
                    </a:lnTo>
                    <a:lnTo>
                      <a:pt x="0" y="0"/>
                    </a:lnTo>
                    <a:lnTo>
                      <a:pt x="3" y="3"/>
                    </a:lnTo>
                    <a:close/>
                  </a:path>
                </a:pathLst>
              </a:custGeom>
              <a:solidFill>
                <a:srgbClr val="000000"/>
              </a:solidFill>
              <a:ln w="25400">
                <a:solidFill>
                  <a:schemeClr val="tx1"/>
                </a:solidFill>
                <a:round/>
                <a:headEnd/>
                <a:tailEnd/>
              </a:ln>
            </p:spPr>
            <p:txBody>
              <a:bodyPr/>
              <a:lstStyle/>
              <a:p>
                <a:endParaRPr lang="en-US"/>
              </a:p>
            </p:txBody>
          </p:sp>
          <p:sp>
            <p:nvSpPr>
              <p:cNvPr id="74100" name="Line 1782"/>
              <p:cNvSpPr>
                <a:spLocks noChangeShapeType="1"/>
              </p:cNvSpPr>
              <p:nvPr/>
            </p:nvSpPr>
            <p:spPr bwMode="auto">
              <a:xfrm>
                <a:off x="3713" y="303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01" name="Freeform 1783"/>
              <p:cNvSpPr>
                <a:spLocks/>
              </p:cNvSpPr>
              <p:nvPr/>
            </p:nvSpPr>
            <p:spPr bwMode="auto">
              <a:xfrm>
                <a:off x="3709" y="3034"/>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102" name="Line 1784"/>
              <p:cNvSpPr>
                <a:spLocks noChangeShapeType="1"/>
              </p:cNvSpPr>
              <p:nvPr/>
            </p:nvSpPr>
            <p:spPr bwMode="auto">
              <a:xfrm flipV="1">
                <a:off x="3713" y="303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03" name="Freeform 1785"/>
              <p:cNvSpPr>
                <a:spLocks/>
              </p:cNvSpPr>
              <p:nvPr/>
            </p:nvSpPr>
            <p:spPr bwMode="auto">
              <a:xfrm>
                <a:off x="3709" y="3038"/>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04" name="Line 1786"/>
              <p:cNvSpPr>
                <a:spLocks noChangeShapeType="1"/>
              </p:cNvSpPr>
              <p:nvPr/>
            </p:nvSpPr>
            <p:spPr bwMode="auto">
              <a:xfrm>
                <a:off x="3713" y="303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05" name="Rectangle 1787"/>
              <p:cNvSpPr>
                <a:spLocks noChangeArrowheads="1"/>
              </p:cNvSpPr>
              <p:nvPr/>
            </p:nvSpPr>
            <p:spPr bwMode="auto">
              <a:xfrm>
                <a:off x="3709" y="3038"/>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106" name="Line 1788"/>
              <p:cNvSpPr>
                <a:spLocks noChangeShapeType="1"/>
              </p:cNvSpPr>
              <p:nvPr/>
            </p:nvSpPr>
            <p:spPr bwMode="auto">
              <a:xfrm flipV="1">
                <a:off x="3713" y="303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07" name="Freeform 1789"/>
              <p:cNvSpPr>
                <a:spLocks/>
              </p:cNvSpPr>
              <p:nvPr/>
            </p:nvSpPr>
            <p:spPr bwMode="auto">
              <a:xfrm>
                <a:off x="3709" y="3039"/>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08" name="Line 1790"/>
              <p:cNvSpPr>
                <a:spLocks noChangeShapeType="1"/>
              </p:cNvSpPr>
              <p:nvPr/>
            </p:nvSpPr>
            <p:spPr bwMode="auto">
              <a:xfrm>
                <a:off x="3713" y="303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09" name="Rectangle 1791"/>
              <p:cNvSpPr>
                <a:spLocks noChangeArrowheads="1"/>
              </p:cNvSpPr>
              <p:nvPr/>
            </p:nvSpPr>
            <p:spPr bwMode="auto">
              <a:xfrm>
                <a:off x="3709" y="3039"/>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110" name="Line 1792"/>
              <p:cNvSpPr>
                <a:spLocks noChangeShapeType="1"/>
              </p:cNvSpPr>
              <p:nvPr/>
            </p:nvSpPr>
            <p:spPr bwMode="auto">
              <a:xfrm flipH="1">
                <a:off x="3712" y="304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11" name="Freeform 1793"/>
              <p:cNvSpPr>
                <a:spLocks/>
              </p:cNvSpPr>
              <p:nvPr/>
            </p:nvSpPr>
            <p:spPr bwMode="auto">
              <a:xfrm>
                <a:off x="3709" y="3036"/>
                <a:ext cx="7" cy="7"/>
              </a:xfrm>
              <a:custGeom>
                <a:avLst/>
                <a:gdLst>
                  <a:gd name="T0" fmla="*/ 7 w 7"/>
                  <a:gd name="T1" fmla="*/ 4 h 7"/>
                  <a:gd name="T2" fmla="*/ 4 w 7"/>
                  <a:gd name="T3" fmla="*/ 7 h 7"/>
                  <a:gd name="T4" fmla="*/ 0 w 7"/>
                  <a:gd name="T5" fmla="*/ 4 h 7"/>
                  <a:gd name="T6" fmla="*/ 4 w 7"/>
                  <a:gd name="T7" fmla="*/ 0 h 7"/>
                  <a:gd name="T8" fmla="*/ 7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4"/>
                    </a:moveTo>
                    <a:lnTo>
                      <a:pt x="4" y="7"/>
                    </a:lnTo>
                    <a:lnTo>
                      <a:pt x="0" y="4"/>
                    </a:lnTo>
                    <a:lnTo>
                      <a:pt x="4" y="0"/>
                    </a:lnTo>
                    <a:lnTo>
                      <a:pt x="7" y="4"/>
                    </a:lnTo>
                    <a:close/>
                  </a:path>
                </a:pathLst>
              </a:custGeom>
              <a:solidFill>
                <a:srgbClr val="000000"/>
              </a:solidFill>
              <a:ln w="25400">
                <a:solidFill>
                  <a:schemeClr val="tx1"/>
                </a:solidFill>
                <a:prstDash val="solid"/>
                <a:round/>
                <a:headEnd/>
                <a:tailEnd/>
              </a:ln>
            </p:spPr>
            <p:txBody>
              <a:bodyPr/>
              <a:lstStyle/>
              <a:p>
                <a:endParaRPr lang="en-US"/>
              </a:p>
            </p:txBody>
          </p:sp>
          <p:sp>
            <p:nvSpPr>
              <p:cNvPr id="74112" name="Line 1794"/>
              <p:cNvSpPr>
                <a:spLocks noChangeShapeType="1"/>
              </p:cNvSpPr>
              <p:nvPr/>
            </p:nvSpPr>
            <p:spPr bwMode="auto">
              <a:xfrm flipV="1">
                <a:off x="3712" y="304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13" name="Freeform 1795"/>
              <p:cNvSpPr>
                <a:spLocks/>
              </p:cNvSpPr>
              <p:nvPr/>
            </p:nvSpPr>
            <p:spPr bwMode="auto">
              <a:xfrm>
                <a:off x="3709" y="3036"/>
                <a:ext cx="7" cy="7"/>
              </a:xfrm>
              <a:custGeom>
                <a:avLst/>
                <a:gdLst>
                  <a:gd name="T0" fmla="*/ 3 w 7"/>
                  <a:gd name="T1" fmla="*/ 7 h 7"/>
                  <a:gd name="T2" fmla="*/ 7 w 7"/>
                  <a:gd name="T3" fmla="*/ 4 h 7"/>
                  <a:gd name="T4" fmla="*/ 3 w 7"/>
                  <a:gd name="T5" fmla="*/ 0 h 7"/>
                  <a:gd name="T6" fmla="*/ 0 w 7"/>
                  <a:gd name="T7" fmla="*/ 4 h 7"/>
                  <a:gd name="T8" fmla="*/ 3 w 7"/>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3" y="7"/>
                    </a:moveTo>
                    <a:lnTo>
                      <a:pt x="7" y="4"/>
                    </a:lnTo>
                    <a:lnTo>
                      <a:pt x="3" y="0"/>
                    </a:lnTo>
                    <a:lnTo>
                      <a:pt x="0" y="4"/>
                    </a:lnTo>
                    <a:lnTo>
                      <a:pt x="3" y="7"/>
                    </a:lnTo>
                    <a:close/>
                  </a:path>
                </a:pathLst>
              </a:custGeom>
              <a:solidFill>
                <a:srgbClr val="000000"/>
              </a:solidFill>
              <a:ln w="25400">
                <a:solidFill>
                  <a:schemeClr val="tx1"/>
                </a:solidFill>
                <a:prstDash val="solid"/>
                <a:round/>
                <a:headEnd/>
                <a:tailEnd/>
              </a:ln>
            </p:spPr>
            <p:txBody>
              <a:bodyPr/>
              <a:lstStyle/>
              <a:p>
                <a:endParaRPr lang="en-US"/>
              </a:p>
            </p:txBody>
          </p:sp>
          <p:sp>
            <p:nvSpPr>
              <p:cNvPr id="74114" name="Line 1796"/>
              <p:cNvSpPr>
                <a:spLocks noChangeShapeType="1"/>
              </p:cNvSpPr>
              <p:nvPr/>
            </p:nvSpPr>
            <p:spPr bwMode="auto">
              <a:xfrm>
                <a:off x="3712" y="304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15" name="Freeform 1797"/>
              <p:cNvSpPr>
                <a:spLocks/>
              </p:cNvSpPr>
              <p:nvPr/>
            </p:nvSpPr>
            <p:spPr bwMode="auto">
              <a:xfrm>
                <a:off x="3709" y="3040"/>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16" name="Line 1798"/>
              <p:cNvSpPr>
                <a:spLocks noChangeShapeType="1"/>
              </p:cNvSpPr>
              <p:nvPr/>
            </p:nvSpPr>
            <p:spPr bwMode="auto">
              <a:xfrm flipV="1">
                <a:off x="3712" y="304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17" name="Rectangle 1799"/>
              <p:cNvSpPr>
                <a:spLocks noChangeArrowheads="1"/>
              </p:cNvSpPr>
              <p:nvPr/>
            </p:nvSpPr>
            <p:spPr bwMode="auto">
              <a:xfrm>
                <a:off x="3709" y="3041"/>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118" name="Line 1800"/>
              <p:cNvSpPr>
                <a:spLocks noChangeShapeType="1"/>
              </p:cNvSpPr>
              <p:nvPr/>
            </p:nvSpPr>
            <p:spPr bwMode="auto">
              <a:xfrm>
                <a:off x="3712" y="304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19" name="Freeform 1801"/>
              <p:cNvSpPr>
                <a:spLocks/>
              </p:cNvSpPr>
              <p:nvPr/>
            </p:nvSpPr>
            <p:spPr bwMode="auto">
              <a:xfrm>
                <a:off x="3709" y="3041"/>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20" name="Freeform 1802"/>
              <p:cNvSpPr>
                <a:spLocks/>
              </p:cNvSpPr>
              <p:nvPr/>
            </p:nvSpPr>
            <p:spPr bwMode="auto">
              <a:xfrm>
                <a:off x="3708" y="3039"/>
                <a:ext cx="8" cy="7"/>
              </a:xfrm>
              <a:custGeom>
                <a:avLst/>
                <a:gdLst>
                  <a:gd name="T0" fmla="*/ 8 w 8"/>
                  <a:gd name="T1" fmla="*/ 6 h 7"/>
                  <a:gd name="T2" fmla="*/ 1 w 8"/>
                  <a:gd name="T3" fmla="*/ 0 h 7"/>
                  <a:gd name="T4" fmla="*/ 0 w 8"/>
                  <a:gd name="T5" fmla="*/ 0 h 7"/>
                  <a:gd name="T6" fmla="*/ 7 w 8"/>
                  <a:gd name="T7" fmla="*/ 7 h 7"/>
                  <a:gd name="T8" fmla="*/ 8 w 8"/>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6"/>
                    </a:moveTo>
                    <a:lnTo>
                      <a:pt x="1" y="0"/>
                    </a:lnTo>
                    <a:lnTo>
                      <a:pt x="0" y="0"/>
                    </a:lnTo>
                    <a:lnTo>
                      <a:pt x="7" y="7"/>
                    </a:lnTo>
                    <a:lnTo>
                      <a:pt x="8" y="6"/>
                    </a:lnTo>
                    <a:close/>
                  </a:path>
                </a:pathLst>
              </a:custGeom>
              <a:solidFill>
                <a:srgbClr val="000000"/>
              </a:solidFill>
              <a:ln w="25400">
                <a:solidFill>
                  <a:schemeClr val="tx1"/>
                </a:solidFill>
                <a:round/>
                <a:headEnd/>
                <a:tailEnd/>
              </a:ln>
            </p:spPr>
            <p:txBody>
              <a:bodyPr/>
              <a:lstStyle/>
              <a:p>
                <a:endParaRPr lang="en-US"/>
              </a:p>
            </p:txBody>
          </p:sp>
          <p:sp>
            <p:nvSpPr>
              <p:cNvPr id="74121" name="Freeform 1803"/>
              <p:cNvSpPr>
                <a:spLocks/>
              </p:cNvSpPr>
              <p:nvPr/>
            </p:nvSpPr>
            <p:spPr bwMode="auto">
              <a:xfrm>
                <a:off x="3709" y="3038"/>
                <a:ext cx="7" cy="7"/>
              </a:xfrm>
              <a:custGeom>
                <a:avLst/>
                <a:gdLst>
                  <a:gd name="T0" fmla="*/ 3 w 7"/>
                  <a:gd name="T1" fmla="*/ 4 h 7"/>
                  <a:gd name="T2" fmla="*/ 7 w 7"/>
                  <a:gd name="T3" fmla="*/ 7 h 7"/>
                  <a:gd name="T4" fmla="*/ 3 w 7"/>
                  <a:gd name="T5" fmla="*/ 4 h 7"/>
                  <a:gd name="T6" fmla="*/ 0 w 7"/>
                  <a:gd name="T7" fmla="*/ 0 h 7"/>
                  <a:gd name="T8" fmla="*/ 3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3" y="4"/>
                    </a:moveTo>
                    <a:lnTo>
                      <a:pt x="7" y="7"/>
                    </a:lnTo>
                    <a:lnTo>
                      <a:pt x="3" y="4"/>
                    </a:lnTo>
                    <a:lnTo>
                      <a:pt x="0" y="0"/>
                    </a:lnTo>
                    <a:lnTo>
                      <a:pt x="3" y="4"/>
                    </a:lnTo>
                    <a:close/>
                  </a:path>
                </a:pathLst>
              </a:custGeom>
              <a:solidFill>
                <a:srgbClr val="000000"/>
              </a:solidFill>
              <a:ln w="25400">
                <a:solidFill>
                  <a:schemeClr val="tx1"/>
                </a:solidFill>
                <a:round/>
                <a:headEnd/>
                <a:tailEnd/>
              </a:ln>
            </p:spPr>
            <p:txBody>
              <a:bodyPr/>
              <a:lstStyle/>
              <a:p>
                <a:endParaRPr lang="en-US"/>
              </a:p>
            </p:txBody>
          </p:sp>
          <p:sp>
            <p:nvSpPr>
              <p:cNvPr id="74122" name="Line 1804"/>
              <p:cNvSpPr>
                <a:spLocks noChangeShapeType="1"/>
              </p:cNvSpPr>
              <p:nvPr/>
            </p:nvSpPr>
            <p:spPr bwMode="auto">
              <a:xfrm>
                <a:off x="3712" y="304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23" name="Freeform 1805"/>
              <p:cNvSpPr>
                <a:spLocks/>
              </p:cNvSpPr>
              <p:nvPr/>
            </p:nvSpPr>
            <p:spPr bwMode="auto">
              <a:xfrm>
                <a:off x="3708" y="3039"/>
                <a:ext cx="7" cy="6"/>
              </a:xfrm>
              <a:custGeom>
                <a:avLst/>
                <a:gdLst>
                  <a:gd name="T0" fmla="*/ 7 w 7"/>
                  <a:gd name="T1" fmla="*/ 6 h 6"/>
                  <a:gd name="T2" fmla="*/ 7 w 7"/>
                  <a:gd name="T3" fmla="*/ 3 h 6"/>
                  <a:gd name="T4" fmla="*/ 0 w 7"/>
                  <a:gd name="T5" fmla="*/ 0 h 6"/>
                  <a:gd name="T6" fmla="*/ 0 w 7"/>
                  <a:gd name="T7" fmla="*/ 3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7" y="3"/>
                    </a:lnTo>
                    <a:lnTo>
                      <a:pt x="0" y="0"/>
                    </a:lnTo>
                    <a:lnTo>
                      <a:pt x="0" y="3"/>
                    </a:lnTo>
                    <a:lnTo>
                      <a:pt x="7" y="6"/>
                    </a:lnTo>
                    <a:close/>
                  </a:path>
                </a:pathLst>
              </a:custGeom>
              <a:solidFill>
                <a:srgbClr val="000000"/>
              </a:solidFill>
              <a:ln w="25400">
                <a:solidFill>
                  <a:schemeClr val="tx1"/>
                </a:solidFill>
                <a:prstDash val="solid"/>
                <a:round/>
                <a:headEnd/>
                <a:tailEnd/>
              </a:ln>
            </p:spPr>
            <p:txBody>
              <a:bodyPr/>
              <a:lstStyle/>
              <a:p>
                <a:endParaRPr lang="en-US"/>
              </a:p>
            </p:txBody>
          </p:sp>
          <p:sp>
            <p:nvSpPr>
              <p:cNvPr id="74124" name="Line 1806"/>
              <p:cNvSpPr>
                <a:spLocks noChangeShapeType="1"/>
              </p:cNvSpPr>
              <p:nvPr/>
            </p:nvSpPr>
            <p:spPr bwMode="auto">
              <a:xfrm flipV="1">
                <a:off x="3712" y="304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25" name="Freeform 1807"/>
              <p:cNvSpPr>
                <a:spLocks/>
              </p:cNvSpPr>
              <p:nvPr/>
            </p:nvSpPr>
            <p:spPr bwMode="auto">
              <a:xfrm>
                <a:off x="3708" y="3043"/>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26" name="Line 1808"/>
              <p:cNvSpPr>
                <a:spLocks noChangeShapeType="1"/>
              </p:cNvSpPr>
              <p:nvPr/>
            </p:nvSpPr>
            <p:spPr bwMode="auto">
              <a:xfrm>
                <a:off x="3712" y="304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27" name="Freeform 1809"/>
              <p:cNvSpPr>
                <a:spLocks/>
              </p:cNvSpPr>
              <p:nvPr/>
            </p:nvSpPr>
            <p:spPr bwMode="auto">
              <a:xfrm>
                <a:off x="3708" y="3043"/>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28" name="Line 1810"/>
              <p:cNvSpPr>
                <a:spLocks noChangeShapeType="1"/>
              </p:cNvSpPr>
              <p:nvPr/>
            </p:nvSpPr>
            <p:spPr bwMode="auto">
              <a:xfrm flipV="1">
                <a:off x="3712" y="304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29" name="Rectangle 1811"/>
              <p:cNvSpPr>
                <a:spLocks noChangeArrowheads="1"/>
              </p:cNvSpPr>
              <p:nvPr/>
            </p:nvSpPr>
            <p:spPr bwMode="auto">
              <a:xfrm>
                <a:off x="3708" y="3044"/>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130" name="Line 1812"/>
              <p:cNvSpPr>
                <a:spLocks noChangeShapeType="1"/>
              </p:cNvSpPr>
              <p:nvPr/>
            </p:nvSpPr>
            <p:spPr bwMode="auto">
              <a:xfrm>
                <a:off x="3712" y="304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31" name="Freeform 1813"/>
              <p:cNvSpPr>
                <a:spLocks/>
              </p:cNvSpPr>
              <p:nvPr/>
            </p:nvSpPr>
            <p:spPr bwMode="auto">
              <a:xfrm>
                <a:off x="3708" y="3044"/>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32" name="Line 1814"/>
              <p:cNvSpPr>
                <a:spLocks noChangeShapeType="1"/>
              </p:cNvSpPr>
              <p:nvPr/>
            </p:nvSpPr>
            <p:spPr bwMode="auto">
              <a:xfrm flipH="1">
                <a:off x="3711" y="304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33" name="Freeform 1815"/>
              <p:cNvSpPr>
                <a:spLocks/>
              </p:cNvSpPr>
              <p:nvPr/>
            </p:nvSpPr>
            <p:spPr bwMode="auto">
              <a:xfrm>
                <a:off x="3708" y="304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4"/>
                    </a:moveTo>
                    <a:lnTo>
                      <a:pt x="4" y="6"/>
                    </a:lnTo>
                    <a:lnTo>
                      <a:pt x="0" y="4"/>
                    </a:lnTo>
                    <a:lnTo>
                      <a:pt x="4" y="0"/>
                    </a:lnTo>
                    <a:lnTo>
                      <a:pt x="7" y="4"/>
                    </a:lnTo>
                    <a:close/>
                  </a:path>
                </a:pathLst>
              </a:custGeom>
              <a:solidFill>
                <a:srgbClr val="000000"/>
              </a:solidFill>
              <a:ln w="25400">
                <a:solidFill>
                  <a:schemeClr val="tx1"/>
                </a:solidFill>
                <a:prstDash val="solid"/>
                <a:round/>
                <a:headEnd/>
                <a:tailEnd/>
              </a:ln>
            </p:spPr>
            <p:txBody>
              <a:bodyPr/>
              <a:lstStyle/>
              <a:p>
                <a:endParaRPr lang="en-US"/>
              </a:p>
            </p:txBody>
          </p:sp>
          <p:sp>
            <p:nvSpPr>
              <p:cNvPr id="74134" name="Line 1816"/>
              <p:cNvSpPr>
                <a:spLocks noChangeShapeType="1"/>
              </p:cNvSpPr>
              <p:nvPr/>
            </p:nvSpPr>
            <p:spPr bwMode="auto">
              <a:xfrm flipV="1">
                <a:off x="3711" y="304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35" name="Freeform 1817"/>
              <p:cNvSpPr>
                <a:spLocks/>
              </p:cNvSpPr>
              <p:nvPr/>
            </p:nvSpPr>
            <p:spPr bwMode="auto">
              <a:xfrm>
                <a:off x="3708" y="3041"/>
                <a:ext cx="7" cy="6"/>
              </a:xfrm>
              <a:custGeom>
                <a:avLst/>
                <a:gdLst>
                  <a:gd name="T0" fmla="*/ 3 w 7"/>
                  <a:gd name="T1" fmla="*/ 6 h 6"/>
                  <a:gd name="T2" fmla="*/ 7 w 7"/>
                  <a:gd name="T3" fmla="*/ 4 h 6"/>
                  <a:gd name="T4" fmla="*/ 3 w 7"/>
                  <a:gd name="T5" fmla="*/ 0 h 6"/>
                  <a:gd name="T6" fmla="*/ 0 w 7"/>
                  <a:gd name="T7" fmla="*/ 4 h 6"/>
                  <a:gd name="T8" fmla="*/ 3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3" y="6"/>
                    </a:moveTo>
                    <a:lnTo>
                      <a:pt x="7" y="4"/>
                    </a:lnTo>
                    <a:lnTo>
                      <a:pt x="3" y="0"/>
                    </a:lnTo>
                    <a:lnTo>
                      <a:pt x="0" y="4"/>
                    </a:lnTo>
                    <a:lnTo>
                      <a:pt x="3" y="6"/>
                    </a:lnTo>
                    <a:close/>
                  </a:path>
                </a:pathLst>
              </a:custGeom>
              <a:solidFill>
                <a:srgbClr val="000000"/>
              </a:solidFill>
              <a:ln w="25400">
                <a:solidFill>
                  <a:schemeClr val="tx1"/>
                </a:solidFill>
                <a:prstDash val="solid"/>
                <a:round/>
                <a:headEnd/>
                <a:tailEnd/>
              </a:ln>
            </p:spPr>
            <p:txBody>
              <a:bodyPr/>
              <a:lstStyle/>
              <a:p>
                <a:endParaRPr lang="en-US"/>
              </a:p>
            </p:txBody>
          </p:sp>
          <p:sp>
            <p:nvSpPr>
              <p:cNvPr id="74136" name="Line 1818"/>
              <p:cNvSpPr>
                <a:spLocks noChangeShapeType="1"/>
              </p:cNvSpPr>
              <p:nvPr/>
            </p:nvSpPr>
            <p:spPr bwMode="auto">
              <a:xfrm>
                <a:off x="3711" y="304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37" name="Freeform 1819"/>
              <p:cNvSpPr>
                <a:spLocks/>
              </p:cNvSpPr>
              <p:nvPr/>
            </p:nvSpPr>
            <p:spPr bwMode="auto">
              <a:xfrm>
                <a:off x="3708" y="3045"/>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38" name="Line 1820"/>
              <p:cNvSpPr>
                <a:spLocks noChangeShapeType="1"/>
              </p:cNvSpPr>
              <p:nvPr/>
            </p:nvSpPr>
            <p:spPr bwMode="auto">
              <a:xfrm flipV="1">
                <a:off x="3711" y="304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39" name="Freeform 1821"/>
              <p:cNvSpPr>
                <a:spLocks/>
              </p:cNvSpPr>
              <p:nvPr/>
            </p:nvSpPr>
            <p:spPr bwMode="auto">
              <a:xfrm>
                <a:off x="3708" y="304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40" name="Line 1822"/>
              <p:cNvSpPr>
                <a:spLocks noChangeShapeType="1"/>
              </p:cNvSpPr>
              <p:nvPr/>
            </p:nvSpPr>
            <p:spPr bwMode="auto">
              <a:xfrm>
                <a:off x="3711" y="304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41" name="Freeform 1823"/>
              <p:cNvSpPr>
                <a:spLocks/>
              </p:cNvSpPr>
              <p:nvPr/>
            </p:nvSpPr>
            <p:spPr bwMode="auto">
              <a:xfrm>
                <a:off x="3708" y="304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42" name="Line 1824"/>
              <p:cNvSpPr>
                <a:spLocks noChangeShapeType="1"/>
              </p:cNvSpPr>
              <p:nvPr/>
            </p:nvSpPr>
            <p:spPr bwMode="auto">
              <a:xfrm flipV="1">
                <a:off x="3711" y="304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43" name="Rectangle 1825"/>
              <p:cNvSpPr>
                <a:spLocks noChangeArrowheads="1"/>
              </p:cNvSpPr>
              <p:nvPr/>
            </p:nvSpPr>
            <p:spPr bwMode="auto">
              <a:xfrm>
                <a:off x="3708" y="3047"/>
                <a:ext cx="7" cy="1"/>
              </a:xfrm>
              <a:prstGeom prst="rect">
                <a:avLst/>
              </a:prstGeom>
              <a:solidFill>
                <a:srgbClr val="000000"/>
              </a:solidFill>
              <a:ln w="25400">
                <a:solidFill>
                  <a:schemeClr val="tx1"/>
                </a:solidFill>
                <a:miter lim="800000"/>
                <a:headEnd/>
                <a:tailEnd/>
              </a:ln>
            </p:spPr>
            <p:txBody>
              <a:bodyPr/>
              <a:lstStyle/>
              <a:p>
                <a:endParaRPr lang="en-US"/>
              </a:p>
            </p:txBody>
          </p:sp>
          <p:sp>
            <p:nvSpPr>
              <p:cNvPr id="74144" name="Line 1826"/>
              <p:cNvSpPr>
                <a:spLocks noChangeShapeType="1"/>
              </p:cNvSpPr>
              <p:nvPr/>
            </p:nvSpPr>
            <p:spPr bwMode="auto">
              <a:xfrm flipH="1">
                <a:off x="3711" y="304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45" name="Freeform 1827"/>
              <p:cNvSpPr>
                <a:spLocks/>
              </p:cNvSpPr>
              <p:nvPr/>
            </p:nvSpPr>
            <p:spPr bwMode="auto">
              <a:xfrm>
                <a:off x="3708" y="3044"/>
                <a:ext cx="7" cy="6"/>
              </a:xfrm>
              <a:custGeom>
                <a:avLst/>
                <a:gdLst>
                  <a:gd name="T0" fmla="*/ 7 w 7"/>
                  <a:gd name="T1" fmla="*/ 3 h 6"/>
                  <a:gd name="T2" fmla="*/ 3 w 7"/>
                  <a:gd name="T3" fmla="*/ 6 h 6"/>
                  <a:gd name="T4" fmla="*/ 0 w 7"/>
                  <a:gd name="T5" fmla="*/ 3 h 6"/>
                  <a:gd name="T6" fmla="*/ 3 w 7"/>
                  <a:gd name="T7" fmla="*/ 0 h 6"/>
                  <a:gd name="T8" fmla="*/ 7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3"/>
                    </a:moveTo>
                    <a:lnTo>
                      <a:pt x="3" y="6"/>
                    </a:lnTo>
                    <a:lnTo>
                      <a:pt x="0" y="3"/>
                    </a:lnTo>
                    <a:lnTo>
                      <a:pt x="3" y="0"/>
                    </a:lnTo>
                    <a:lnTo>
                      <a:pt x="7" y="3"/>
                    </a:lnTo>
                    <a:close/>
                  </a:path>
                </a:pathLst>
              </a:custGeom>
              <a:solidFill>
                <a:srgbClr val="000000"/>
              </a:solidFill>
              <a:ln w="25400">
                <a:solidFill>
                  <a:schemeClr val="tx1"/>
                </a:solidFill>
                <a:prstDash val="solid"/>
                <a:round/>
                <a:headEnd/>
                <a:tailEnd/>
              </a:ln>
            </p:spPr>
            <p:txBody>
              <a:bodyPr/>
              <a:lstStyle/>
              <a:p>
                <a:endParaRPr lang="en-US"/>
              </a:p>
            </p:txBody>
          </p:sp>
          <p:sp>
            <p:nvSpPr>
              <p:cNvPr id="74146" name="Line 1828"/>
              <p:cNvSpPr>
                <a:spLocks noChangeShapeType="1"/>
              </p:cNvSpPr>
              <p:nvPr/>
            </p:nvSpPr>
            <p:spPr bwMode="auto">
              <a:xfrm flipV="1">
                <a:off x="3711" y="304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47" name="Freeform 1829"/>
              <p:cNvSpPr>
                <a:spLocks/>
              </p:cNvSpPr>
              <p:nvPr/>
            </p:nvSpPr>
            <p:spPr bwMode="auto">
              <a:xfrm>
                <a:off x="3707" y="3044"/>
                <a:ext cx="7" cy="6"/>
              </a:xfrm>
              <a:custGeom>
                <a:avLst/>
                <a:gdLst>
                  <a:gd name="T0" fmla="*/ 4 w 7"/>
                  <a:gd name="T1" fmla="*/ 6 h 6"/>
                  <a:gd name="T2" fmla="*/ 7 w 7"/>
                  <a:gd name="T3" fmla="*/ 3 h 6"/>
                  <a:gd name="T4" fmla="*/ 4 w 7"/>
                  <a:gd name="T5" fmla="*/ 0 h 6"/>
                  <a:gd name="T6" fmla="*/ 0 w 7"/>
                  <a:gd name="T7" fmla="*/ 3 h 6"/>
                  <a:gd name="T8" fmla="*/ 4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4" y="6"/>
                    </a:moveTo>
                    <a:lnTo>
                      <a:pt x="7" y="3"/>
                    </a:lnTo>
                    <a:lnTo>
                      <a:pt x="4" y="0"/>
                    </a:lnTo>
                    <a:lnTo>
                      <a:pt x="0" y="3"/>
                    </a:lnTo>
                    <a:lnTo>
                      <a:pt x="4" y="6"/>
                    </a:lnTo>
                    <a:close/>
                  </a:path>
                </a:pathLst>
              </a:custGeom>
              <a:solidFill>
                <a:srgbClr val="000000"/>
              </a:solidFill>
              <a:ln w="25400">
                <a:solidFill>
                  <a:schemeClr val="tx1"/>
                </a:solidFill>
                <a:prstDash val="solid"/>
                <a:round/>
                <a:headEnd/>
                <a:tailEnd/>
              </a:ln>
            </p:spPr>
            <p:txBody>
              <a:bodyPr/>
              <a:lstStyle/>
              <a:p>
                <a:endParaRPr lang="en-US"/>
              </a:p>
            </p:txBody>
          </p:sp>
          <p:sp>
            <p:nvSpPr>
              <p:cNvPr id="74148" name="Line 1830"/>
              <p:cNvSpPr>
                <a:spLocks noChangeShapeType="1"/>
              </p:cNvSpPr>
              <p:nvPr/>
            </p:nvSpPr>
            <p:spPr bwMode="auto">
              <a:xfrm>
                <a:off x="3711" y="304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49" name="Freeform 1831"/>
              <p:cNvSpPr>
                <a:spLocks/>
              </p:cNvSpPr>
              <p:nvPr/>
            </p:nvSpPr>
            <p:spPr bwMode="auto">
              <a:xfrm>
                <a:off x="3707" y="3047"/>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50" name="Line 1832"/>
              <p:cNvSpPr>
                <a:spLocks noChangeShapeType="1"/>
              </p:cNvSpPr>
              <p:nvPr/>
            </p:nvSpPr>
            <p:spPr bwMode="auto">
              <a:xfrm flipV="1">
                <a:off x="3711" y="304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51" name="Freeform 1833"/>
              <p:cNvSpPr>
                <a:spLocks/>
              </p:cNvSpPr>
              <p:nvPr/>
            </p:nvSpPr>
            <p:spPr bwMode="auto">
              <a:xfrm>
                <a:off x="3707" y="3048"/>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52" name="Line 1834"/>
              <p:cNvSpPr>
                <a:spLocks noChangeShapeType="1"/>
              </p:cNvSpPr>
              <p:nvPr/>
            </p:nvSpPr>
            <p:spPr bwMode="auto">
              <a:xfrm>
                <a:off x="3711" y="304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53" name="Freeform 1835"/>
              <p:cNvSpPr>
                <a:spLocks/>
              </p:cNvSpPr>
              <p:nvPr/>
            </p:nvSpPr>
            <p:spPr bwMode="auto">
              <a:xfrm>
                <a:off x="3707" y="3048"/>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54" name="Line 1836"/>
              <p:cNvSpPr>
                <a:spLocks noChangeShapeType="1"/>
              </p:cNvSpPr>
              <p:nvPr/>
            </p:nvSpPr>
            <p:spPr bwMode="auto">
              <a:xfrm flipV="1">
                <a:off x="3711" y="304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55" name="Freeform 1837"/>
              <p:cNvSpPr>
                <a:spLocks/>
              </p:cNvSpPr>
              <p:nvPr/>
            </p:nvSpPr>
            <p:spPr bwMode="auto">
              <a:xfrm>
                <a:off x="3707" y="3049"/>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4156" name="Freeform 1838"/>
              <p:cNvSpPr>
                <a:spLocks/>
              </p:cNvSpPr>
              <p:nvPr/>
            </p:nvSpPr>
            <p:spPr bwMode="auto">
              <a:xfrm>
                <a:off x="3707" y="3047"/>
                <a:ext cx="7" cy="6"/>
              </a:xfrm>
              <a:custGeom>
                <a:avLst/>
                <a:gdLst>
                  <a:gd name="T0" fmla="*/ 7 w 7"/>
                  <a:gd name="T1" fmla="*/ 6 h 6"/>
                  <a:gd name="T2" fmla="*/ 0 w 7"/>
                  <a:gd name="T3" fmla="*/ 0 h 6"/>
                  <a:gd name="T4" fmla="*/ 0 w 7"/>
                  <a:gd name="T5" fmla="*/ 0 h 6"/>
                  <a:gd name="T6" fmla="*/ 7 w 7"/>
                  <a:gd name="T7" fmla="*/ 6 h 6"/>
                  <a:gd name="T8" fmla="*/ 7 w 7"/>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6"/>
                    </a:moveTo>
                    <a:lnTo>
                      <a:pt x="0" y="0"/>
                    </a:lnTo>
                    <a:lnTo>
                      <a:pt x="7" y="6"/>
                    </a:lnTo>
                    <a:close/>
                  </a:path>
                </a:pathLst>
              </a:custGeom>
              <a:solidFill>
                <a:srgbClr val="000000"/>
              </a:solidFill>
              <a:ln w="25400">
                <a:solidFill>
                  <a:schemeClr val="tx1"/>
                </a:solidFill>
                <a:round/>
                <a:headEnd/>
                <a:tailEnd/>
              </a:ln>
            </p:spPr>
            <p:txBody>
              <a:bodyPr/>
              <a:lstStyle/>
              <a:p>
                <a:endParaRPr lang="en-US"/>
              </a:p>
            </p:txBody>
          </p:sp>
          <p:sp>
            <p:nvSpPr>
              <p:cNvPr id="74157" name="Freeform 1839"/>
              <p:cNvSpPr>
                <a:spLocks/>
              </p:cNvSpPr>
              <p:nvPr/>
            </p:nvSpPr>
            <p:spPr bwMode="auto">
              <a:xfrm>
                <a:off x="3707" y="3046"/>
                <a:ext cx="7" cy="6"/>
              </a:xfrm>
              <a:custGeom>
                <a:avLst/>
                <a:gdLst>
                  <a:gd name="T0" fmla="*/ 4 w 7"/>
                  <a:gd name="T1" fmla="*/ 3 h 6"/>
                  <a:gd name="T2" fmla="*/ 7 w 7"/>
                  <a:gd name="T3" fmla="*/ 6 h 6"/>
                  <a:gd name="T4" fmla="*/ 4 w 7"/>
                  <a:gd name="T5" fmla="*/ 3 h 6"/>
                  <a:gd name="T6" fmla="*/ 0 w 7"/>
                  <a:gd name="T7" fmla="*/ 0 h 6"/>
                  <a:gd name="T8" fmla="*/ 4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4" y="3"/>
                    </a:moveTo>
                    <a:lnTo>
                      <a:pt x="7" y="6"/>
                    </a:lnTo>
                    <a:lnTo>
                      <a:pt x="4" y="3"/>
                    </a:lnTo>
                    <a:lnTo>
                      <a:pt x="0" y="0"/>
                    </a:lnTo>
                    <a:lnTo>
                      <a:pt x="4" y="3"/>
                    </a:lnTo>
                    <a:close/>
                  </a:path>
                </a:pathLst>
              </a:custGeom>
              <a:solidFill>
                <a:srgbClr val="000000"/>
              </a:solidFill>
              <a:ln w="25400">
                <a:solidFill>
                  <a:schemeClr val="tx1"/>
                </a:solidFill>
                <a:round/>
                <a:headEnd/>
                <a:tailEnd/>
              </a:ln>
            </p:spPr>
            <p:txBody>
              <a:bodyPr/>
              <a:lstStyle/>
              <a:p>
                <a:endParaRPr lang="en-US"/>
              </a:p>
            </p:txBody>
          </p:sp>
          <p:sp>
            <p:nvSpPr>
              <p:cNvPr id="74158" name="Line 1840"/>
              <p:cNvSpPr>
                <a:spLocks noChangeShapeType="1"/>
              </p:cNvSpPr>
              <p:nvPr/>
            </p:nvSpPr>
            <p:spPr bwMode="auto">
              <a:xfrm flipV="1">
                <a:off x="3710" y="305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59" name="Freeform 1841"/>
              <p:cNvSpPr>
                <a:spLocks/>
              </p:cNvSpPr>
              <p:nvPr/>
            </p:nvSpPr>
            <p:spPr bwMode="auto">
              <a:xfrm>
                <a:off x="3707" y="3050"/>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60" name="Line 1842"/>
              <p:cNvSpPr>
                <a:spLocks noChangeShapeType="1"/>
              </p:cNvSpPr>
              <p:nvPr/>
            </p:nvSpPr>
            <p:spPr bwMode="auto">
              <a:xfrm>
                <a:off x="3710" y="305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61" name="Freeform 1843"/>
              <p:cNvSpPr>
                <a:spLocks/>
              </p:cNvSpPr>
              <p:nvPr/>
            </p:nvSpPr>
            <p:spPr bwMode="auto">
              <a:xfrm>
                <a:off x="3707" y="3050"/>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62" name="Line 1844"/>
              <p:cNvSpPr>
                <a:spLocks noChangeShapeType="1"/>
              </p:cNvSpPr>
              <p:nvPr/>
            </p:nvSpPr>
            <p:spPr bwMode="auto">
              <a:xfrm flipV="1">
                <a:off x="3710" y="305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63" name="Freeform 1845"/>
              <p:cNvSpPr>
                <a:spLocks/>
              </p:cNvSpPr>
              <p:nvPr/>
            </p:nvSpPr>
            <p:spPr bwMode="auto">
              <a:xfrm>
                <a:off x="3707" y="3051"/>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4164" name="Line 1846"/>
              <p:cNvSpPr>
                <a:spLocks noChangeShapeType="1"/>
              </p:cNvSpPr>
              <p:nvPr/>
            </p:nvSpPr>
            <p:spPr bwMode="auto">
              <a:xfrm>
                <a:off x="3710" y="305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65" name="Freeform 1847"/>
              <p:cNvSpPr>
                <a:spLocks/>
              </p:cNvSpPr>
              <p:nvPr/>
            </p:nvSpPr>
            <p:spPr bwMode="auto">
              <a:xfrm>
                <a:off x="3707" y="3051"/>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grpSp>
        <p:grpSp>
          <p:nvGrpSpPr>
            <p:cNvPr id="73745" name="Group 2049"/>
            <p:cNvGrpSpPr>
              <a:grpSpLocks/>
            </p:cNvGrpSpPr>
            <p:nvPr/>
          </p:nvGrpSpPr>
          <p:grpSpPr bwMode="auto">
            <a:xfrm>
              <a:off x="3702" y="2030"/>
              <a:ext cx="1164" cy="1052"/>
              <a:chOff x="3702" y="2030"/>
              <a:chExt cx="1164" cy="1052"/>
            </a:xfrm>
          </p:grpSpPr>
          <p:sp>
            <p:nvSpPr>
              <p:cNvPr id="73766" name="Freeform 1849"/>
              <p:cNvSpPr>
                <a:spLocks/>
              </p:cNvSpPr>
              <p:nvPr/>
            </p:nvSpPr>
            <p:spPr bwMode="auto">
              <a:xfrm>
                <a:off x="3707" y="3049"/>
                <a:ext cx="7" cy="7"/>
              </a:xfrm>
              <a:custGeom>
                <a:avLst/>
                <a:gdLst>
                  <a:gd name="T0" fmla="*/ 7 w 7"/>
                  <a:gd name="T1" fmla="*/ 6 h 7"/>
                  <a:gd name="T2" fmla="*/ 0 w 7"/>
                  <a:gd name="T3" fmla="*/ 0 h 7"/>
                  <a:gd name="T4" fmla="*/ 0 w 7"/>
                  <a:gd name="T5" fmla="*/ 0 h 7"/>
                  <a:gd name="T6" fmla="*/ 6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0" y="0"/>
                    </a:lnTo>
                    <a:lnTo>
                      <a:pt x="6" y="7"/>
                    </a:lnTo>
                    <a:lnTo>
                      <a:pt x="7" y="6"/>
                    </a:lnTo>
                    <a:close/>
                  </a:path>
                </a:pathLst>
              </a:custGeom>
              <a:solidFill>
                <a:srgbClr val="000000"/>
              </a:solidFill>
              <a:ln w="25400">
                <a:solidFill>
                  <a:schemeClr val="tx1"/>
                </a:solidFill>
                <a:round/>
                <a:headEnd/>
                <a:tailEnd/>
              </a:ln>
            </p:spPr>
            <p:txBody>
              <a:bodyPr/>
              <a:lstStyle/>
              <a:p>
                <a:endParaRPr lang="en-US"/>
              </a:p>
            </p:txBody>
          </p:sp>
          <p:sp>
            <p:nvSpPr>
              <p:cNvPr id="73767" name="Freeform 1850"/>
              <p:cNvSpPr>
                <a:spLocks/>
              </p:cNvSpPr>
              <p:nvPr/>
            </p:nvSpPr>
            <p:spPr bwMode="auto">
              <a:xfrm>
                <a:off x="3707" y="3048"/>
                <a:ext cx="7" cy="7"/>
              </a:xfrm>
              <a:custGeom>
                <a:avLst/>
                <a:gdLst>
                  <a:gd name="T0" fmla="*/ 3 w 7"/>
                  <a:gd name="T1" fmla="*/ 4 h 7"/>
                  <a:gd name="T2" fmla="*/ 7 w 7"/>
                  <a:gd name="T3" fmla="*/ 7 h 7"/>
                  <a:gd name="T4" fmla="*/ 3 w 7"/>
                  <a:gd name="T5" fmla="*/ 4 h 7"/>
                  <a:gd name="T6" fmla="*/ 0 w 7"/>
                  <a:gd name="T7" fmla="*/ 0 h 7"/>
                  <a:gd name="T8" fmla="*/ 3 w 7"/>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3" y="4"/>
                    </a:moveTo>
                    <a:lnTo>
                      <a:pt x="7" y="7"/>
                    </a:lnTo>
                    <a:lnTo>
                      <a:pt x="3" y="4"/>
                    </a:lnTo>
                    <a:lnTo>
                      <a:pt x="0" y="0"/>
                    </a:lnTo>
                    <a:lnTo>
                      <a:pt x="3" y="4"/>
                    </a:lnTo>
                    <a:close/>
                  </a:path>
                </a:pathLst>
              </a:custGeom>
              <a:solidFill>
                <a:srgbClr val="000000"/>
              </a:solidFill>
              <a:ln w="25400">
                <a:solidFill>
                  <a:schemeClr val="tx1"/>
                </a:solidFill>
                <a:round/>
                <a:headEnd/>
                <a:tailEnd/>
              </a:ln>
            </p:spPr>
            <p:txBody>
              <a:bodyPr/>
              <a:lstStyle/>
              <a:p>
                <a:endParaRPr lang="en-US"/>
              </a:p>
            </p:txBody>
          </p:sp>
          <p:sp>
            <p:nvSpPr>
              <p:cNvPr id="73768" name="Line 1851"/>
              <p:cNvSpPr>
                <a:spLocks noChangeShapeType="1"/>
              </p:cNvSpPr>
              <p:nvPr/>
            </p:nvSpPr>
            <p:spPr bwMode="auto">
              <a:xfrm>
                <a:off x="3710" y="305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9" name="Freeform 1852"/>
              <p:cNvSpPr>
                <a:spLocks/>
              </p:cNvSpPr>
              <p:nvPr/>
            </p:nvSpPr>
            <p:spPr bwMode="auto">
              <a:xfrm>
                <a:off x="3707" y="3052"/>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70" name="Line 1853"/>
              <p:cNvSpPr>
                <a:spLocks noChangeShapeType="1"/>
              </p:cNvSpPr>
              <p:nvPr/>
            </p:nvSpPr>
            <p:spPr bwMode="auto">
              <a:xfrm flipV="1">
                <a:off x="3710" y="305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1" name="Freeform 1854"/>
              <p:cNvSpPr>
                <a:spLocks/>
              </p:cNvSpPr>
              <p:nvPr/>
            </p:nvSpPr>
            <p:spPr bwMode="auto">
              <a:xfrm>
                <a:off x="3707" y="3053"/>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72" name="Line 1855"/>
              <p:cNvSpPr>
                <a:spLocks noChangeShapeType="1"/>
              </p:cNvSpPr>
              <p:nvPr/>
            </p:nvSpPr>
            <p:spPr bwMode="auto">
              <a:xfrm>
                <a:off x="3710" y="305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3" name="Freeform 1856"/>
              <p:cNvSpPr>
                <a:spLocks/>
              </p:cNvSpPr>
              <p:nvPr/>
            </p:nvSpPr>
            <p:spPr bwMode="auto">
              <a:xfrm>
                <a:off x="3707" y="3053"/>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74" name="Line 1857"/>
              <p:cNvSpPr>
                <a:spLocks noChangeShapeType="1"/>
              </p:cNvSpPr>
              <p:nvPr/>
            </p:nvSpPr>
            <p:spPr bwMode="auto">
              <a:xfrm flipV="1">
                <a:off x="3710" y="305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5" name="Freeform 1858"/>
              <p:cNvSpPr>
                <a:spLocks/>
              </p:cNvSpPr>
              <p:nvPr/>
            </p:nvSpPr>
            <p:spPr bwMode="auto">
              <a:xfrm>
                <a:off x="3707" y="3054"/>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76" name="Line 1859"/>
              <p:cNvSpPr>
                <a:spLocks noChangeShapeType="1"/>
              </p:cNvSpPr>
              <p:nvPr/>
            </p:nvSpPr>
            <p:spPr bwMode="auto">
              <a:xfrm>
                <a:off x="3710" y="305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7" name="Freeform 1860"/>
              <p:cNvSpPr>
                <a:spLocks/>
              </p:cNvSpPr>
              <p:nvPr/>
            </p:nvSpPr>
            <p:spPr bwMode="auto">
              <a:xfrm>
                <a:off x="3707" y="3054"/>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78" name="Line 1861"/>
              <p:cNvSpPr>
                <a:spLocks noChangeShapeType="1"/>
              </p:cNvSpPr>
              <p:nvPr/>
            </p:nvSpPr>
            <p:spPr bwMode="auto">
              <a:xfrm flipH="1">
                <a:off x="3709" y="305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9" name="Freeform 1862"/>
              <p:cNvSpPr>
                <a:spLocks/>
              </p:cNvSpPr>
              <p:nvPr/>
            </p:nvSpPr>
            <p:spPr bwMode="auto">
              <a:xfrm>
                <a:off x="3707" y="3051"/>
                <a:ext cx="6" cy="7"/>
              </a:xfrm>
              <a:custGeom>
                <a:avLst/>
                <a:gdLst>
                  <a:gd name="T0" fmla="*/ 6 w 6"/>
                  <a:gd name="T1" fmla="*/ 4 h 7"/>
                  <a:gd name="T2" fmla="*/ 3 w 6"/>
                  <a:gd name="T3" fmla="*/ 7 h 7"/>
                  <a:gd name="T4" fmla="*/ 0 w 6"/>
                  <a:gd name="T5" fmla="*/ 4 h 7"/>
                  <a:gd name="T6" fmla="*/ 3 w 6"/>
                  <a:gd name="T7" fmla="*/ 0 h 7"/>
                  <a:gd name="T8" fmla="*/ 6 w 6"/>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4"/>
                    </a:moveTo>
                    <a:lnTo>
                      <a:pt x="3" y="7"/>
                    </a:lnTo>
                    <a:lnTo>
                      <a:pt x="0" y="4"/>
                    </a:lnTo>
                    <a:lnTo>
                      <a:pt x="3" y="0"/>
                    </a:lnTo>
                    <a:lnTo>
                      <a:pt x="6" y="4"/>
                    </a:lnTo>
                    <a:close/>
                  </a:path>
                </a:pathLst>
              </a:custGeom>
              <a:solidFill>
                <a:srgbClr val="000000"/>
              </a:solidFill>
              <a:ln w="25400">
                <a:solidFill>
                  <a:schemeClr val="tx1"/>
                </a:solidFill>
                <a:prstDash val="solid"/>
                <a:round/>
                <a:headEnd/>
                <a:tailEnd/>
              </a:ln>
            </p:spPr>
            <p:txBody>
              <a:bodyPr/>
              <a:lstStyle/>
              <a:p>
                <a:endParaRPr lang="en-US"/>
              </a:p>
            </p:txBody>
          </p:sp>
          <p:sp>
            <p:nvSpPr>
              <p:cNvPr id="73780" name="Line 1863"/>
              <p:cNvSpPr>
                <a:spLocks noChangeShapeType="1"/>
              </p:cNvSpPr>
              <p:nvPr/>
            </p:nvSpPr>
            <p:spPr bwMode="auto">
              <a:xfrm flipV="1">
                <a:off x="3709" y="305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1" name="Freeform 1864"/>
              <p:cNvSpPr>
                <a:spLocks/>
              </p:cNvSpPr>
              <p:nvPr/>
            </p:nvSpPr>
            <p:spPr bwMode="auto">
              <a:xfrm>
                <a:off x="3706" y="3055"/>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82" name="Line 1865"/>
              <p:cNvSpPr>
                <a:spLocks noChangeShapeType="1"/>
              </p:cNvSpPr>
              <p:nvPr/>
            </p:nvSpPr>
            <p:spPr bwMode="auto">
              <a:xfrm>
                <a:off x="3709" y="305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3" name="Freeform 1866"/>
              <p:cNvSpPr>
                <a:spLocks/>
              </p:cNvSpPr>
              <p:nvPr/>
            </p:nvSpPr>
            <p:spPr bwMode="auto">
              <a:xfrm>
                <a:off x="3706" y="3055"/>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84" name="Line 1867"/>
              <p:cNvSpPr>
                <a:spLocks noChangeShapeType="1"/>
              </p:cNvSpPr>
              <p:nvPr/>
            </p:nvSpPr>
            <p:spPr bwMode="auto">
              <a:xfrm flipV="1">
                <a:off x="3709" y="305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5" name="Freeform 1868"/>
              <p:cNvSpPr>
                <a:spLocks/>
              </p:cNvSpPr>
              <p:nvPr/>
            </p:nvSpPr>
            <p:spPr bwMode="auto">
              <a:xfrm>
                <a:off x="3706" y="305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86" name="Line 1869"/>
              <p:cNvSpPr>
                <a:spLocks noChangeShapeType="1"/>
              </p:cNvSpPr>
              <p:nvPr/>
            </p:nvSpPr>
            <p:spPr bwMode="auto">
              <a:xfrm>
                <a:off x="3709" y="305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7" name="Freeform 1870"/>
              <p:cNvSpPr>
                <a:spLocks/>
              </p:cNvSpPr>
              <p:nvPr/>
            </p:nvSpPr>
            <p:spPr bwMode="auto">
              <a:xfrm>
                <a:off x="3706" y="305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88" name="Line 1871"/>
              <p:cNvSpPr>
                <a:spLocks noChangeShapeType="1"/>
              </p:cNvSpPr>
              <p:nvPr/>
            </p:nvSpPr>
            <p:spPr bwMode="auto">
              <a:xfrm flipV="1">
                <a:off x="3709" y="305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9" name="Freeform 1872"/>
              <p:cNvSpPr>
                <a:spLocks/>
              </p:cNvSpPr>
              <p:nvPr/>
            </p:nvSpPr>
            <p:spPr bwMode="auto">
              <a:xfrm>
                <a:off x="3706" y="3057"/>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90" name="Line 1873"/>
              <p:cNvSpPr>
                <a:spLocks noChangeShapeType="1"/>
              </p:cNvSpPr>
              <p:nvPr/>
            </p:nvSpPr>
            <p:spPr bwMode="auto">
              <a:xfrm flipH="1">
                <a:off x="3709" y="305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1" name="Freeform 1874"/>
              <p:cNvSpPr>
                <a:spLocks/>
              </p:cNvSpPr>
              <p:nvPr/>
            </p:nvSpPr>
            <p:spPr bwMode="auto">
              <a:xfrm>
                <a:off x="3709" y="3054"/>
                <a:ext cx="1" cy="6"/>
              </a:xfrm>
              <a:custGeom>
                <a:avLst/>
                <a:gdLst>
                  <a:gd name="T0" fmla="*/ 0 w 1"/>
                  <a:gd name="T1" fmla="*/ 3 h 6"/>
                  <a:gd name="T2" fmla="*/ 0 w 1"/>
                  <a:gd name="T3" fmla="*/ 6 h 6"/>
                  <a:gd name="T4" fmla="*/ 0 w 1"/>
                  <a:gd name="T5" fmla="*/ 3 h 6"/>
                  <a:gd name="T6" fmla="*/ 0 w 1"/>
                  <a:gd name="T7" fmla="*/ 0 h 6"/>
                  <a:gd name="T8" fmla="*/ 0 w 1"/>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3"/>
                    </a:moveTo>
                    <a:lnTo>
                      <a:pt x="0" y="6"/>
                    </a:lnTo>
                    <a:lnTo>
                      <a:pt x="0" y="3"/>
                    </a:lnTo>
                    <a:lnTo>
                      <a:pt x="0" y="0"/>
                    </a:lnTo>
                    <a:lnTo>
                      <a:pt x="0" y="3"/>
                    </a:lnTo>
                    <a:close/>
                  </a:path>
                </a:pathLst>
              </a:custGeom>
              <a:solidFill>
                <a:srgbClr val="000000"/>
              </a:solidFill>
              <a:ln w="25400">
                <a:solidFill>
                  <a:schemeClr val="tx1"/>
                </a:solidFill>
                <a:prstDash val="solid"/>
                <a:round/>
                <a:headEnd/>
                <a:tailEnd/>
              </a:ln>
            </p:spPr>
            <p:txBody>
              <a:bodyPr/>
              <a:lstStyle/>
              <a:p>
                <a:endParaRPr lang="en-US"/>
              </a:p>
            </p:txBody>
          </p:sp>
          <p:sp>
            <p:nvSpPr>
              <p:cNvPr id="73792" name="Line 1875"/>
              <p:cNvSpPr>
                <a:spLocks noChangeShapeType="1"/>
              </p:cNvSpPr>
              <p:nvPr/>
            </p:nvSpPr>
            <p:spPr bwMode="auto">
              <a:xfrm flipV="1">
                <a:off x="3707" y="306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Freeform 1876"/>
              <p:cNvSpPr>
                <a:spLocks/>
              </p:cNvSpPr>
              <p:nvPr/>
            </p:nvSpPr>
            <p:spPr bwMode="auto">
              <a:xfrm>
                <a:off x="3704" y="306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94" name="Line 1877"/>
              <p:cNvSpPr>
                <a:spLocks noChangeShapeType="1"/>
              </p:cNvSpPr>
              <p:nvPr/>
            </p:nvSpPr>
            <p:spPr bwMode="auto">
              <a:xfrm>
                <a:off x="3707" y="306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5" name="Freeform 1878"/>
              <p:cNvSpPr>
                <a:spLocks/>
              </p:cNvSpPr>
              <p:nvPr/>
            </p:nvSpPr>
            <p:spPr bwMode="auto">
              <a:xfrm>
                <a:off x="3704" y="3066"/>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96" name="Line 1879"/>
              <p:cNvSpPr>
                <a:spLocks noChangeShapeType="1"/>
              </p:cNvSpPr>
              <p:nvPr/>
            </p:nvSpPr>
            <p:spPr bwMode="auto">
              <a:xfrm flipV="1">
                <a:off x="3707" y="306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7" name="Freeform 1880"/>
              <p:cNvSpPr>
                <a:spLocks/>
              </p:cNvSpPr>
              <p:nvPr/>
            </p:nvSpPr>
            <p:spPr bwMode="auto">
              <a:xfrm>
                <a:off x="3704" y="3067"/>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798" name="Line 1881"/>
              <p:cNvSpPr>
                <a:spLocks noChangeShapeType="1"/>
              </p:cNvSpPr>
              <p:nvPr/>
            </p:nvSpPr>
            <p:spPr bwMode="auto">
              <a:xfrm>
                <a:off x="3707" y="306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9" name="Freeform 1882"/>
              <p:cNvSpPr>
                <a:spLocks/>
              </p:cNvSpPr>
              <p:nvPr/>
            </p:nvSpPr>
            <p:spPr bwMode="auto">
              <a:xfrm>
                <a:off x="3704" y="3067"/>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00" name="Line 1883"/>
              <p:cNvSpPr>
                <a:spLocks noChangeShapeType="1"/>
              </p:cNvSpPr>
              <p:nvPr/>
            </p:nvSpPr>
            <p:spPr bwMode="auto">
              <a:xfrm flipV="1">
                <a:off x="3707" y="306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1" name="Freeform 1884"/>
              <p:cNvSpPr>
                <a:spLocks/>
              </p:cNvSpPr>
              <p:nvPr/>
            </p:nvSpPr>
            <p:spPr bwMode="auto">
              <a:xfrm>
                <a:off x="3704" y="3068"/>
                <a:ext cx="7" cy="1"/>
              </a:xfrm>
              <a:custGeom>
                <a:avLst/>
                <a:gdLst>
                  <a:gd name="T0" fmla="*/ 3 w 7"/>
                  <a:gd name="T1" fmla="*/ 0 h 1"/>
                  <a:gd name="T2" fmla="*/ 7 w 7"/>
                  <a:gd name="T3" fmla="*/ 0 h 1"/>
                  <a:gd name="T4" fmla="*/ 3 w 7"/>
                  <a:gd name="T5" fmla="*/ 0 h 1"/>
                  <a:gd name="T6" fmla="*/ 0 w 7"/>
                  <a:gd name="T7" fmla="*/ 0 h 1"/>
                  <a:gd name="T8" fmla="*/ 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3" y="0"/>
                    </a:moveTo>
                    <a:lnTo>
                      <a:pt x="7"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02" name="Line 1885"/>
              <p:cNvSpPr>
                <a:spLocks noChangeShapeType="1"/>
              </p:cNvSpPr>
              <p:nvPr/>
            </p:nvSpPr>
            <p:spPr bwMode="auto">
              <a:xfrm flipH="1">
                <a:off x="3707" y="306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3" name="Freeform 1886"/>
              <p:cNvSpPr>
                <a:spLocks/>
              </p:cNvSpPr>
              <p:nvPr/>
            </p:nvSpPr>
            <p:spPr bwMode="auto">
              <a:xfrm>
                <a:off x="3707" y="3065"/>
                <a:ext cx="1" cy="6"/>
              </a:xfrm>
              <a:custGeom>
                <a:avLst/>
                <a:gdLst>
                  <a:gd name="T0" fmla="*/ 0 w 1"/>
                  <a:gd name="T1" fmla="*/ 3 h 6"/>
                  <a:gd name="T2" fmla="*/ 0 w 1"/>
                  <a:gd name="T3" fmla="*/ 6 h 6"/>
                  <a:gd name="T4" fmla="*/ 0 w 1"/>
                  <a:gd name="T5" fmla="*/ 3 h 6"/>
                  <a:gd name="T6" fmla="*/ 0 w 1"/>
                  <a:gd name="T7" fmla="*/ 0 h 6"/>
                  <a:gd name="T8" fmla="*/ 0 w 1"/>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3"/>
                    </a:moveTo>
                    <a:lnTo>
                      <a:pt x="0" y="6"/>
                    </a:lnTo>
                    <a:lnTo>
                      <a:pt x="0" y="3"/>
                    </a:lnTo>
                    <a:lnTo>
                      <a:pt x="0" y="0"/>
                    </a:lnTo>
                    <a:lnTo>
                      <a:pt x="0" y="3"/>
                    </a:lnTo>
                    <a:close/>
                  </a:path>
                </a:pathLst>
              </a:custGeom>
              <a:solidFill>
                <a:srgbClr val="000000"/>
              </a:solidFill>
              <a:ln w="25400">
                <a:solidFill>
                  <a:schemeClr val="tx1"/>
                </a:solidFill>
                <a:prstDash val="solid"/>
                <a:round/>
                <a:headEnd/>
                <a:tailEnd/>
              </a:ln>
            </p:spPr>
            <p:txBody>
              <a:bodyPr/>
              <a:lstStyle/>
              <a:p>
                <a:endParaRPr lang="en-US"/>
              </a:p>
            </p:txBody>
          </p:sp>
          <p:sp>
            <p:nvSpPr>
              <p:cNvPr id="73804" name="Line 1887"/>
              <p:cNvSpPr>
                <a:spLocks noChangeShapeType="1"/>
              </p:cNvSpPr>
              <p:nvPr/>
            </p:nvSpPr>
            <p:spPr bwMode="auto">
              <a:xfrm>
                <a:off x="3707" y="306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5" name="Freeform 1888"/>
              <p:cNvSpPr>
                <a:spLocks/>
              </p:cNvSpPr>
              <p:nvPr/>
            </p:nvSpPr>
            <p:spPr bwMode="auto">
              <a:xfrm>
                <a:off x="3704" y="3065"/>
                <a:ext cx="6" cy="6"/>
              </a:xfrm>
              <a:custGeom>
                <a:avLst/>
                <a:gdLst>
                  <a:gd name="T0" fmla="*/ 3 w 6"/>
                  <a:gd name="T1" fmla="*/ 6 h 6"/>
                  <a:gd name="T2" fmla="*/ 6 w 6"/>
                  <a:gd name="T3" fmla="*/ 3 h 6"/>
                  <a:gd name="T4" fmla="*/ 3 w 6"/>
                  <a:gd name="T5" fmla="*/ 0 h 6"/>
                  <a:gd name="T6" fmla="*/ 0 w 6"/>
                  <a:gd name="T7" fmla="*/ 3 h 6"/>
                  <a:gd name="T8" fmla="*/ 3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3" y="6"/>
                    </a:moveTo>
                    <a:lnTo>
                      <a:pt x="6" y="3"/>
                    </a:lnTo>
                    <a:lnTo>
                      <a:pt x="3" y="0"/>
                    </a:lnTo>
                    <a:lnTo>
                      <a:pt x="0" y="3"/>
                    </a:lnTo>
                    <a:lnTo>
                      <a:pt x="3" y="6"/>
                    </a:lnTo>
                    <a:close/>
                  </a:path>
                </a:pathLst>
              </a:custGeom>
              <a:solidFill>
                <a:srgbClr val="000000"/>
              </a:solidFill>
              <a:ln w="25400">
                <a:solidFill>
                  <a:schemeClr val="tx1"/>
                </a:solidFill>
                <a:prstDash val="solid"/>
                <a:round/>
                <a:headEnd/>
                <a:tailEnd/>
              </a:ln>
            </p:spPr>
            <p:txBody>
              <a:bodyPr/>
              <a:lstStyle/>
              <a:p>
                <a:endParaRPr lang="en-US"/>
              </a:p>
            </p:txBody>
          </p:sp>
          <p:sp>
            <p:nvSpPr>
              <p:cNvPr id="73806" name="Line 1889"/>
              <p:cNvSpPr>
                <a:spLocks noChangeShapeType="1"/>
              </p:cNvSpPr>
              <p:nvPr/>
            </p:nvSpPr>
            <p:spPr bwMode="auto">
              <a:xfrm flipV="1">
                <a:off x="3707" y="306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7" name="Freeform 1890"/>
              <p:cNvSpPr>
                <a:spLocks/>
              </p:cNvSpPr>
              <p:nvPr/>
            </p:nvSpPr>
            <p:spPr bwMode="auto">
              <a:xfrm>
                <a:off x="3704" y="3069"/>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08" name="Line 1891"/>
              <p:cNvSpPr>
                <a:spLocks noChangeShapeType="1"/>
              </p:cNvSpPr>
              <p:nvPr/>
            </p:nvSpPr>
            <p:spPr bwMode="auto">
              <a:xfrm>
                <a:off x="3707" y="306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9" name="Freeform 1892"/>
              <p:cNvSpPr>
                <a:spLocks/>
              </p:cNvSpPr>
              <p:nvPr/>
            </p:nvSpPr>
            <p:spPr bwMode="auto">
              <a:xfrm>
                <a:off x="3704" y="3069"/>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10" name="Line 1893"/>
              <p:cNvSpPr>
                <a:spLocks noChangeShapeType="1"/>
              </p:cNvSpPr>
              <p:nvPr/>
            </p:nvSpPr>
            <p:spPr bwMode="auto">
              <a:xfrm flipV="1">
                <a:off x="3707" y="307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1" name="Freeform 1894"/>
              <p:cNvSpPr>
                <a:spLocks/>
              </p:cNvSpPr>
              <p:nvPr/>
            </p:nvSpPr>
            <p:spPr bwMode="auto">
              <a:xfrm>
                <a:off x="3704" y="3070"/>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12" name="Line 1895"/>
              <p:cNvSpPr>
                <a:spLocks noChangeShapeType="1"/>
              </p:cNvSpPr>
              <p:nvPr/>
            </p:nvSpPr>
            <p:spPr bwMode="auto">
              <a:xfrm>
                <a:off x="3707" y="307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3" name="Freeform 1896"/>
              <p:cNvSpPr>
                <a:spLocks/>
              </p:cNvSpPr>
              <p:nvPr/>
            </p:nvSpPr>
            <p:spPr bwMode="auto">
              <a:xfrm>
                <a:off x="3704" y="3070"/>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14" name="Line 1897"/>
              <p:cNvSpPr>
                <a:spLocks noChangeShapeType="1"/>
              </p:cNvSpPr>
              <p:nvPr/>
            </p:nvSpPr>
            <p:spPr bwMode="auto">
              <a:xfrm flipV="1">
                <a:off x="3707" y="307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5" name="Freeform 1898"/>
              <p:cNvSpPr>
                <a:spLocks/>
              </p:cNvSpPr>
              <p:nvPr/>
            </p:nvSpPr>
            <p:spPr bwMode="auto">
              <a:xfrm>
                <a:off x="3704" y="3071"/>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16" name="Freeform 1899"/>
              <p:cNvSpPr>
                <a:spLocks/>
              </p:cNvSpPr>
              <p:nvPr/>
            </p:nvSpPr>
            <p:spPr bwMode="auto">
              <a:xfrm>
                <a:off x="3703" y="3068"/>
                <a:ext cx="7" cy="7"/>
              </a:xfrm>
              <a:custGeom>
                <a:avLst/>
                <a:gdLst>
                  <a:gd name="T0" fmla="*/ 7 w 7"/>
                  <a:gd name="T1" fmla="*/ 6 h 7"/>
                  <a:gd name="T2" fmla="*/ 1 w 7"/>
                  <a:gd name="T3" fmla="*/ 0 h 7"/>
                  <a:gd name="T4" fmla="*/ 0 w 7"/>
                  <a:gd name="T5" fmla="*/ 1 h 7"/>
                  <a:gd name="T6" fmla="*/ 7 w 7"/>
                  <a:gd name="T7" fmla="*/ 7 h 7"/>
                  <a:gd name="T8" fmla="*/ 7 w 7"/>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6"/>
                    </a:moveTo>
                    <a:lnTo>
                      <a:pt x="1" y="0"/>
                    </a:lnTo>
                    <a:lnTo>
                      <a:pt x="0" y="1"/>
                    </a:lnTo>
                    <a:lnTo>
                      <a:pt x="7" y="7"/>
                    </a:lnTo>
                    <a:lnTo>
                      <a:pt x="7" y="6"/>
                    </a:lnTo>
                    <a:close/>
                  </a:path>
                </a:pathLst>
              </a:custGeom>
              <a:solidFill>
                <a:srgbClr val="000000"/>
              </a:solidFill>
              <a:ln w="25400">
                <a:solidFill>
                  <a:schemeClr val="tx1"/>
                </a:solidFill>
                <a:round/>
                <a:headEnd/>
                <a:tailEnd/>
              </a:ln>
            </p:spPr>
            <p:txBody>
              <a:bodyPr/>
              <a:lstStyle/>
              <a:p>
                <a:endParaRPr lang="en-US"/>
              </a:p>
            </p:txBody>
          </p:sp>
          <p:sp>
            <p:nvSpPr>
              <p:cNvPr id="73817" name="Freeform 1900"/>
              <p:cNvSpPr>
                <a:spLocks/>
              </p:cNvSpPr>
              <p:nvPr/>
            </p:nvSpPr>
            <p:spPr bwMode="auto">
              <a:xfrm>
                <a:off x="3704" y="3068"/>
                <a:ext cx="6" cy="6"/>
              </a:xfrm>
              <a:custGeom>
                <a:avLst/>
                <a:gdLst>
                  <a:gd name="T0" fmla="*/ 3 w 6"/>
                  <a:gd name="T1" fmla="*/ 3 h 6"/>
                  <a:gd name="T2" fmla="*/ 6 w 6"/>
                  <a:gd name="T3" fmla="*/ 6 h 6"/>
                  <a:gd name="T4" fmla="*/ 3 w 6"/>
                  <a:gd name="T5" fmla="*/ 3 h 6"/>
                  <a:gd name="T6" fmla="*/ 0 w 6"/>
                  <a:gd name="T7" fmla="*/ 0 h 6"/>
                  <a:gd name="T8" fmla="*/ 3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3" y="3"/>
                    </a:moveTo>
                    <a:lnTo>
                      <a:pt x="6" y="6"/>
                    </a:lnTo>
                    <a:lnTo>
                      <a:pt x="3" y="3"/>
                    </a:lnTo>
                    <a:lnTo>
                      <a:pt x="0" y="0"/>
                    </a:lnTo>
                    <a:lnTo>
                      <a:pt x="3" y="3"/>
                    </a:lnTo>
                    <a:close/>
                  </a:path>
                </a:pathLst>
              </a:custGeom>
              <a:solidFill>
                <a:srgbClr val="000000"/>
              </a:solidFill>
              <a:ln w="25400">
                <a:solidFill>
                  <a:schemeClr val="tx1"/>
                </a:solidFill>
                <a:round/>
                <a:headEnd/>
                <a:tailEnd/>
              </a:ln>
            </p:spPr>
            <p:txBody>
              <a:bodyPr/>
              <a:lstStyle/>
              <a:p>
                <a:endParaRPr lang="en-US"/>
              </a:p>
            </p:txBody>
          </p:sp>
          <p:sp>
            <p:nvSpPr>
              <p:cNvPr id="73818" name="Line 1901"/>
              <p:cNvSpPr>
                <a:spLocks noChangeShapeType="1"/>
              </p:cNvSpPr>
              <p:nvPr/>
            </p:nvSpPr>
            <p:spPr bwMode="auto">
              <a:xfrm>
                <a:off x="3707" y="3071"/>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19" name="Freeform 1902"/>
              <p:cNvSpPr>
                <a:spLocks/>
              </p:cNvSpPr>
              <p:nvPr/>
            </p:nvSpPr>
            <p:spPr bwMode="auto">
              <a:xfrm>
                <a:off x="3703" y="3071"/>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20" name="Line 1903"/>
              <p:cNvSpPr>
                <a:spLocks noChangeShapeType="1"/>
              </p:cNvSpPr>
              <p:nvPr/>
            </p:nvSpPr>
            <p:spPr bwMode="auto">
              <a:xfrm flipV="1">
                <a:off x="3707" y="307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1" name="Freeform 1904"/>
              <p:cNvSpPr>
                <a:spLocks/>
              </p:cNvSpPr>
              <p:nvPr/>
            </p:nvSpPr>
            <p:spPr bwMode="auto">
              <a:xfrm>
                <a:off x="3703" y="3072"/>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22" name="Line 1905"/>
              <p:cNvSpPr>
                <a:spLocks noChangeShapeType="1"/>
              </p:cNvSpPr>
              <p:nvPr/>
            </p:nvSpPr>
            <p:spPr bwMode="auto">
              <a:xfrm>
                <a:off x="3707" y="3072"/>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3" name="Freeform 1906"/>
              <p:cNvSpPr>
                <a:spLocks/>
              </p:cNvSpPr>
              <p:nvPr/>
            </p:nvSpPr>
            <p:spPr bwMode="auto">
              <a:xfrm>
                <a:off x="3703" y="3072"/>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24" name="Line 1907"/>
              <p:cNvSpPr>
                <a:spLocks noChangeShapeType="1"/>
              </p:cNvSpPr>
              <p:nvPr/>
            </p:nvSpPr>
            <p:spPr bwMode="auto">
              <a:xfrm flipV="1">
                <a:off x="3707" y="307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5" name="Freeform 1908"/>
              <p:cNvSpPr>
                <a:spLocks/>
              </p:cNvSpPr>
              <p:nvPr/>
            </p:nvSpPr>
            <p:spPr bwMode="auto">
              <a:xfrm>
                <a:off x="3703" y="3073"/>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26" name="Line 1909"/>
              <p:cNvSpPr>
                <a:spLocks noChangeShapeType="1"/>
              </p:cNvSpPr>
              <p:nvPr/>
            </p:nvSpPr>
            <p:spPr bwMode="auto">
              <a:xfrm>
                <a:off x="3707" y="3073"/>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7" name="Freeform 1910"/>
              <p:cNvSpPr>
                <a:spLocks/>
              </p:cNvSpPr>
              <p:nvPr/>
            </p:nvSpPr>
            <p:spPr bwMode="auto">
              <a:xfrm>
                <a:off x="3703" y="3073"/>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28" name="Line 1911"/>
              <p:cNvSpPr>
                <a:spLocks noChangeShapeType="1"/>
              </p:cNvSpPr>
              <p:nvPr/>
            </p:nvSpPr>
            <p:spPr bwMode="auto">
              <a:xfrm flipV="1">
                <a:off x="3707" y="307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29" name="Freeform 1912"/>
              <p:cNvSpPr>
                <a:spLocks/>
              </p:cNvSpPr>
              <p:nvPr/>
            </p:nvSpPr>
            <p:spPr bwMode="auto">
              <a:xfrm>
                <a:off x="3703" y="3074"/>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30" name="Line 1913"/>
              <p:cNvSpPr>
                <a:spLocks noChangeShapeType="1"/>
              </p:cNvSpPr>
              <p:nvPr/>
            </p:nvSpPr>
            <p:spPr bwMode="auto">
              <a:xfrm flipH="1">
                <a:off x="3706" y="307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31" name="Freeform 1914"/>
              <p:cNvSpPr>
                <a:spLocks/>
              </p:cNvSpPr>
              <p:nvPr/>
            </p:nvSpPr>
            <p:spPr bwMode="auto">
              <a:xfrm>
                <a:off x="3707" y="3071"/>
                <a:ext cx="1" cy="6"/>
              </a:xfrm>
              <a:custGeom>
                <a:avLst/>
                <a:gdLst>
                  <a:gd name="T0" fmla="*/ 0 w 1"/>
                  <a:gd name="T1" fmla="*/ 3 h 6"/>
                  <a:gd name="T2" fmla="*/ 0 w 1"/>
                  <a:gd name="T3" fmla="*/ 6 h 6"/>
                  <a:gd name="T4" fmla="*/ 0 w 1"/>
                  <a:gd name="T5" fmla="*/ 3 h 6"/>
                  <a:gd name="T6" fmla="*/ 0 w 1"/>
                  <a:gd name="T7" fmla="*/ 0 h 6"/>
                  <a:gd name="T8" fmla="*/ 0 w 1"/>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3"/>
                    </a:moveTo>
                    <a:lnTo>
                      <a:pt x="0" y="6"/>
                    </a:lnTo>
                    <a:lnTo>
                      <a:pt x="0" y="3"/>
                    </a:lnTo>
                    <a:lnTo>
                      <a:pt x="0" y="0"/>
                    </a:lnTo>
                    <a:lnTo>
                      <a:pt x="0" y="3"/>
                    </a:lnTo>
                    <a:close/>
                  </a:path>
                </a:pathLst>
              </a:custGeom>
              <a:solidFill>
                <a:srgbClr val="000000"/>
              </a:solidFill>
              <a:ln w="25400">
                <a:solidFill>
                  <a:schemeClr val="tx1"/>
                </a:solidFill>
                <a:prstDash val="solid"/>
                <a:round/>
                <a:headEnd/>
                <a:tailEnd/>
              </a:ln>
            </p:spPr>
            <p:txBody>
              <a:bodyPr/>
              <a:lstStyle/>
              <a:p>
                <a:endParaRPr lang="en-US"/>
              </a:p>
            </p:txBody>
          </p:sp>
          <p:sp>
            <p:nvSpPr>
              <p:cNvPr id="73832" name="Line 1915"/>
              <p:cNvSpPr>
                <a:spLocks noChangeShapeType="1"/>
              </p:cNvSpPr>
              <p:nvPr/>
            </p:nvSpPr>
            <p:spPr bwMode="auto">
              <a:xfrm>
                <a:off x="3706" y="3074"/>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33" name="Freeform 1916"/>
              <p:cNvSpPr>
                <a:spLocks/>
              </p:cNvSpPr>
              <p:nvPr/>
            </p:nvSpPr>
            <p:spPr bwMode="auto">
              <a:xfrm>
                <a:off x="3703" y="3074"/>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34" name="Line 1917"/>
              <p:cNvSpPr>
                <a:spLocks noChangeShapeType="1"/>
              </p:cNvSpPr>
              <p:nvPr/>
            </p:nvSpPr>
            <p:spPr bwMode="auto">
              <a:xfrm flipV="1">
                <a:off x="3706" y="307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35" name="Freeform 1918"/>
              <p:cNvSpPr>
                <a:spLocks/>
              </p:cNvSpPr>
              <p:nvPr/>
            </p:nvSpPr>
            <p:spPr bwMode="auto">
              <a:xfrm>
                <a:off x="3703" y="3075"/>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36" name="Line 1919"/>
              <p:cNvSpPr>
                <a:spLocks noChangeShapeType="1"/>
              </p:cNvSpPr>
              <p:nvPr/>
            </p:nvSpPr>
            <p:spPr bwMode="auto">
              <a:xfrm>
                <a:off x="3706" y="3075"/>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37" name="Freeform 1920"/>
              <p:cNvSpPr>
                <a:spLocks/>
              </p:cNvSpPr>
              <p:nvPr/>
            </p:nvSpPr>
            <p:spPr bwMode="auto">
              <a:xfrm>
                <a:off x="3703" y="3075"/>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38" name="Line 1921"/>
              <p:cNvSpPr>
                <a:spLocks noChangeShapeType="1"/>
              </p:cNvSpPr>
              <p:nvPr/>
            </p:nvSpPr>
            <p:spPr bwMode="auto">
              <a:xfrm flipV="1">
                <a:off x="3706" y="307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39" name="Freeform 1922"/>
              <p:cNvSpPr>
                <a:spLocks/>
              </p:cNvSpPr>
              <p:nvPr/>
            </p:nvSpPr>
            <p:spPr bwMode="auto">
              <a:xfrm>
                <a:off x="3703" y="3076"/>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40" name="Line 1923"/>
              <p:cNvSpPr>
                <a:spLocks noChangeShapeType="1"/>
              </p:cNvSpPr>
              <p:nvPr/>
            </p:nvSpPr>
            <p:spPr bwMode="auto">
              <a:xfrm>
                <a:off x="3706" y="3076"/>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41" name="Freeform 1924"/>
              <p:cNvSpPr>
                <a:spLocks/>
              </p:cNvSpPr>
              <p:nvPr/>
            </p:nvSpPr>
            <p:spPr bwMode="auto">
              <a:xfrm>
                <a:off x="3703" y="3076"/>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42" name="Line 1925"/>
              <p:cNvSpPr>
                <a:spLocks noChangeShapeType="1"/>
              </p:cNvSpPr>
              <p:nvPr/>
            </p:nvSpPr>
            <p:spPr bwMode="auto">
              <a:xfrm flipV="1">
                <a:off x="3706" y="307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43" name="Freeform 1926"/>
              <p:cNvSpPr>
                <a:spLocks/>
              </p:cNvSpPr>
              <p:nvPr/>
            </p:nvSpPr>
            <p:spPr bwMode="auto">
              <a:xfrm>
                <a:off x="3703" y="3077"/>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44" name="Line 1927"/>
              <p:cNvSpPr>
                <a:spLocks noChangeShapeType="1"/>
              </p:cNvSpPr>
              <p:nvPr/>
            </p:nvSpPr>
            <p:spPr bwMode="auto">
              <a:xfrm>
                <a:off x="3706" y="3077"/>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45" name="Freeform 1928"/>
              <p:cNvSpPr>
                <a:spLocks/>
              </p:cNvSpPr>
              <p:nvPr/>
            </p:nvSpPr>
            <p:spPr bwMode="auto">
              <a:xfrm>
                <a:off x="3703" y="3077"/>
                <a:ext cx="6" cy="1"/>
              </a:xfrm>
              <a:custGeom>
                <a:avLst/>
                <a:gdLst>
                  <a:gd name="T0" fmla="*/ 3 w 6"/>
                  <a:gd name="T1" fmla="*/ 0 h 1"/>
                  <a:gd name="T2" fmla="*/ 6 w 6"/>
                  <a:gd name="T3" fmla="*/ 0 h 1"/>
                  <a:gd name="T4" fmla="*/ 3 w 6"/>
                  <a:gd name="T5" fmla="*/ 0 h 1"/>
                  <a:gd name="T6" fmla="*/ 0 w 6"/>
                  <a:gd name="T7" fmla="*/ 0 h 1"/>
                  <a:gd name="T8" fmla="*/ 3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3" y="0"/>
                    </a:moveTo>
                    <a:lnTo>
                      <a:pt x="6" y="0"/>
                    </a:lnTo>
                    <a:lnTo>
                      <a:pt x="3" y="0"/>
                    </a:lnTo>
                    <a:lnTo>
                      <a:pt x="0" y="0"/>
                    </a:lnTo>
                    <a:lnTo>
                      <a:pt x="3" y="0"/>
                    </a:lnTo>
                    <a:close/>
                  </a:path>
                </a:pathLst>
              </a:custGeom>
              <a:solidFill>
                <a:srgbClr val="000000"/>
              </a:solidFill>
              <a:ln w="25400">
                <a:solidFill>
                  <a:schemeClr val="tx1"/>
                </a:solidFill>
                <a:prstDash val="solid"/>
                <a:round/>
                <a:headEnd/>
                <a:tailEnd/>
              </a:ln>
            </p:spPr>
            <p:txBody>
              <a:bodyPr/>
              <a:lstStyle/>
              <a:p>
                <a:endParaRPr lang="en-US"/>
              </a:p>
            </p:txBody>
          </p:sp>
          <p:sp>
            <p:nvSpPr>
              <p:cNvPr id="73846" name="Line 1929"/>
              <p:cNvSpPr>
                <a:spLocks noChangeShapeType="1"/>
              </p:cNvSpPr>
              <p:nvPr/>
            </p:nvSpPr>
            <p:spPr bwMode="auto">
              <a:xfrm flipH="1">
                <a:off x="3706" y="307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47" name="Freeform 1930"/>
              <p:cNvSpPr>
                <a:spLocks/>
              </p:cNvSpPr>
              <p:nvPr/>
            </p:nvSpPr>
            <p:spPr bwMode="auto">
              <a:xfrm>
                <a:off x="3706" y="3074"/>
                <a:ext cx="1" cy="7"/>
              </a:xfrm>
              <a:custGeom>
                <a:avLst/>
                <a:gdLst>
                  <a:gd name="T0" fmla="*/ 0 w 1"/>
                  <a:gd name="T1" fmla="*/ 4 h 7"/>
                  <a:gd name="T2" fmla="*/ 0 w 1"/>
                  <a:gd name="T3" fmla="*/ 7 h 7"/>
                  <a:gd name="T4" fmla="*/ 0 w 1"/>
                  <a:gd name="T5" fmla="*/ 4 h 7"/>
                  <a:gd name="T6" fmla="*/ 0 w 1"/>
                  <a:gd name="T7" fmla="*/ 0 h 7"/>
                  <a:gd name="T8" fmla="*/ 0 w 1"/>
                  <a:gd name="T9" fmla="*/ 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0" y="4"/>
                    </a:moveTo>
                    <a:lnTo>
                      <a:pt x="0" y="7"/>
                    </a:lnTo>
                    <a:lnTo>
                      <a:pt x="0" y="4"/>
                    </a:lnTo>
                    <a:lnTo>
                      <a:pt x="0" y="0"/>
                    </a:lnTo>
                    <a:lnTo>
                      <a:pt x="0" y="4"/>
                    </a:lnTo>
                    <a:close/>
                  </a:path>
                </a:pathLst>
              </a:custGeom>
              <a:solidFill>
                <a:srgbClr val="000000"/>
              </a:solidFill>
              <a:ln w="25400">
                <a:solidFill>
                  <a:schemeClr val="tx1"/>
                </a:solidFill>
                <a:prstDash val="solid"/>
                <a:round/>
                <a:headEnd/>
                <a:tailEnd/>
              </a:ln>
            </p:spPr>
            <p:txBody>
              <a:bodyPr/>
              <a:lstStyle/>
              <a:p>
                <a:endParaRPr lang="en-US"/>
              </a:p>
            </p:txBody>
          </p:sp>
          <p:sp>
            <p:nvSpPr>
              <p:cNvPr id="73848" name="Line 1931"/>
              <p:cNvSpPr>
                <a:spLocks noChangeShapeType="1"/>
              </p:cNvSpPr>
              <p:nvPr/>
            </p:nvSpPr>
            <p:spPr bwMode="auto">
              <a:xfrm flipV="1">
                <a:off x="3706" y="307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49" name="Freeform 1932"/>
              <p:cNvSpPr>
                <a:spLocks/>
              </p:cNvSpPr>
              <p:nvPr/>
            </p:nvSpPr>
            <p:spPr bwMode="auto">
              <a:xfrm>
                <a:off x="3702" y="3078"/>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50" name="Line 1933"/>
              <p:cNvSpPr>
                <a:spLocks noChangeShapeType="1"/>
              </p:cNvSpPr>
              <p:nvPr/>
            </p:nvSpPr>
            <p:spPr bwMode="auto">
              <a:xfrm>
                <a:off x="3706" y="3078"/>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51" name="Freeform 1934"/>
              <p:cNvSpPr>
                <a:spLocks/>
              </p:cNvSpPr>
              <p:nvPr/>
            </p:nvSpPr>
            <p:spPr bwMode="auto">
              <a:xfrm>
                <a:off x="3702" y="3078"/>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52" name="Line 1935"/>
              <p:cNvSpPr>
                <a:spLocks noChangeShapeType="1"/>
              </p:cNvSpPr>
              <p:nvPr/>
            </p:nvSpPr>
            <p:spPr bwMode="auto">
              <a:xfrm flipV="1">
                <a:off x="3706" y="307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53" name="Freeform 1936"/>
              <p:cNvSpPr>
                <a:spLocks/>
              </p:cNvSpPr>
              <p:nvPr/>
            </p:nvSpPr>
            <p:spPr bwMode="auto">
              <a:xfrm>
                <a:off x="3702" y="3079"/>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54" name="Line 1937"/>
              <p:cNvSpPr>
                <a:spLocks noChangeShapeType="1"/>
              </p:cNvSpPr>
              <p:nvPr/>
            </p:nvSpPr>
            <p:spPr bwMode="auto">
              <a:xfrm>
                <a:off x="3706" y="307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55" name="Freeform 1938"/>
              <p:cNvSpPr>
                <a:spLocks/>
              </p:cNvSpPr>
              <p:nvPr/>
            </p:nvSpPr>
            <p:spPr bwMode="auto">
              <a:xfrm>
                <a:off x="3702" y="3079"/>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56" name="Line 1939"/>
              <p:cNvSpPr>
                <a:spLocks noChangeShapeType="1"/>
              </p:cNvSpPr>
              <p:nvPr/>
            </p:nvSpPr>
            <p:spPr bwMode="auto">
              <a:xfrm flipV="1">
                <a:off x="3706" y="308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57" name="Freeform 1940"/>
              <p:cNvSpPr>
                <a:spLocks/>
              </p:cNvSpPr>
              <p:nvPr/>
            </p:nvSpPr>
            <p:spPr bwMode="auto">
              <a:xfrm>
                <a:off x="3702" y="3080"/>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58" name="Line 1941"/>
              <p:cNvSpPr>
                <a:spLocks noChangeShapeType="1"/>
              </p:cNvSpPr>
              <p:nvPr/>
            </p:nvSpPr>
            <p:spPr bwMode="auto">
              <a:xfrm>
                <a:off x="3706" y="3080"/>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59" name="Freeform 1942"/>
              <p:cNvSpPr>
                <a:spLocks/>
              </p:cNvSpPr>
              <p:nvPr/>
            </p:nvSpPr>
            <p:spPr bwMode="auto">
              <a:xfrm>
                <a:off x="3702" y="3080"/>
                <a:ext cx="7" cy="1"/>
              </a:xfrm>
              <a:custGeom>
                <a:avLst/>
                <a:gdLst>
                  <a:gd name="T0" fmla="*/ 4 w 7"/>
                  <a:gd name="T1" fmla="*/ 0 h 1"/>
                  <a:gd name="T2" fmla="*/ 7 w 7"/>
                  <a:gd name="T3" fmla="*/ 0 h 1"/>
                  <a:gd name="T4" fmla="*/ 4 w 7"/>
                  <a:gd name="T5" fmla="*/ 0 h 1"/>
                  <a:gd name="T6" fmla="*/ 0 w 7"/>
                  <a:gd name="T7" fmla="*/ 0 h 1"/>
                  <a:gd name="T8" fmla="*/ 4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4" y="0"/>
                    </a:moveTo>
                    <a:lnTo>
                      <a:pt x="7" y="0"/>
                    </a:lnTo>
                    <a:lnTo>
                      <a:pt x="4" y="0"/>
                    </a:lnTo>
                    <a:lnTo>
                      <a:pt x="0" y="0"/>
                    </a:lnTo>
                    <a:lnTo>
                      <a:pt x="4" y="0"/>
                    </a:lnTo>
                    <a:close/>
                  </a:path>
                </a:pathLst>
              </a:custGeom>
              <a:solidFill>
                <a:srgbClr val="000000"/>
              </a:solidFill>
              <a:ln w="25400">
                <a:solidFill>
                  <a:schemeClr val="tx1"/>
                </a:solidFill>
                <a:prstDash val="solid"/>
                <a:round/>
                <a:headEnd/>
                <a:tailEnd/>
              </a:ln>
            </p:spPr>
            <p:txBody>
              <a:bodyPr/>
              <a:lstStyle/>
              <a:p>
                <a:endParaRPr lang="en-US"/>
              </a:p>
            </p:txBody>
          </p:sp>
          <p:sp>
            <p:nvSpPr>
              <p:cNvPr id="73860" name="Freeform 1943"/>
              <p:cNvSpPr>
                <a:spLocks/>
              </p:cNvSpPr>
              <p:nvPr/>
            </p:nvSpPr>
            <p:spPr bwMode="auto">
              <a:xfrm>
                <a:off x="3704" y="3077"/>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1" name="Freeform 1944"/>
              <p:cNvSpPr>
                <a:spLocks/>
              </p:cNvSpPr>
              <p:nvPr/>
            </p:nvSpPr>
            <p:spPr bwMode="auto">
              <a:xfrm>
                <a:off x="3715" y="3067"/>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2" name="Freeform 1945"/>
              <p:cNvSpPr>
                <a:spLocks/>
              </p:cNvSpPr>
              <p:nvPr/>
            </p:nvSpPr>
            <p:spPr bwMode="auto">
              <a:xfrm>
                <a:off x="3726" y="3057"/>
                <a:ext cx="4" cy="5"/>
              </a:xfrm>
              <a:custGeom>
                <a:avLst/>
                <a:gdLst>
                  <a:gd name="T0" fmla="*/ 0 w 4"/>
                  <a:gd name="T1" fmla="*/ 2 h 5"/>
                  <a:gd name="T2" fmla="*/ 3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3" name="Freeform 1946"/>
              <p:cNvSpPr>
                <a:spLocks/>
              </p:cNvSpPr>
              <p:nvPr/>
            </p:nvSpPr>
            <p:spPr bwMode="auto">
              <a:xfrm>
                <a:off x="3737" y="3047"/>
                <a:ext cx="4" cy="5"/>
              </a:xfrm>
              <a:custGeom>
                <a:avLst/>
                <a:gdLst>
                  <a:gd name="T0" fmla="*/ 0 w 4"/>
                  <a:gd name="T1" fmla="*/ 2 h 5"/>
                  <a:gd name="T2" fmla="*/ 3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4" name="Freeform 1947"/>
              <p:cNvSpPr>
                <a:spLocks/>
              </p:cNvSpPr>
              <p:nvPr/>
            </p:nvSpPr>
            <p:spPr bwMode="auto">
              <a:xfrm>
                <a:off x="3748" y="3037"/>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5" name="Freeform 1948"/>
              <p:cNvSpPr>
                <a:spLocks/>
              </p:cNvSpPr>
              <p:nvPr/>
            </p:nvSpPr>
            <p:spPr bwMode="auto">
              <a:xfrm>
                <a:off x="3759" y="3027"/>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6" name="Freeform 1949"/>
              <p:cNvSpPr>
                <a:spLocks/>
              </p:cNvSpPr>
              <p:nvPr/>
            </p:nvSpPr>
            <p:spPr bwMode="auto">
              <a:xfrm>
                <a:off x="3770" y="3017"/>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7" name="Freeform 1950"/>
              <p:cNvSpPr>
                <a:spLocks/>
              </p:cNvSpPr>
              <p:nvPr/>
            </p:nvSpPr>
            <p:spPr bwMode="auto">
              <a:xfrm>
                <a:off x="3781" y="3007"/>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68" name="Freeform 1951"/>
              <p:cNvSpPr>
                <a:spLocks/>
              </p:cNvSpPr>
              <p:nvPr/>
            </p:nvSpPr>
            <p:spPr bwMode="auto">
              <a:xfrm>
                <a:off x="3792" y="2998"/>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69" name="Freeform 1952"/>
              <p:cNvSpPr>
                <a:spLocks/>
              </p:cNvSpPr>
              <p:nvPr/>
            </p:nvSpPr>
            <p:spPr bwMode="auto">
              <a:xfrm>
                <a:off x="3803" y="2987"/>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0" name="Freeform 1953"/>
              <p:cNvSpPr>
                <a:spLocks/>
              </p:cNvSpPr>
              <p:nvPr/>
            </p:nvSpPr>
            <p:spPr bwMode="auto">
              <a:xfrm>
                <a:off x="3814" y="2977"/>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1" name="Freeform 1954"/>
              <p:cNvSpPr>
                <a:spLocks/>
              </p:cNvSpPr>
              <p:nvPr/>
            </p:nvSpPr>
            <p:spPr bwMode="auto">
              <a:xfrm>
                <a:off x="3825" y="2967"/>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2" name="Freeform 1955"/>
              <p:cNvSpPr>
                <a:spLocks/>
              </p:cNvSpPr>
              <p:nvPr/>
            </p:nvSpPr>
            <p:spPr bwMode="auto">
              <a:xfrm>
                <a:off x="3836" y="2957"/>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3" name="Freeform 1956"/>
              <p:cNvSpPr>
                <a:spLocks/>
              </p:cNvSpPr>
              <p:nvPr/>
            </p:nvSpPr>
            <p:spPr bwMode="auto">
              <a:xfrm>
                <a:off x="3847" y="2948"/>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74" name="Freeform 1957"/>
              <p:cNvSpPr>
                <a:spLocks/>
              </p:cNvSpPr>
              <p:nvPr/>
            </p:nvSpPr>
            <p:spPr bwMode="auto">
              <a:xfrm>
                <a:off x="3858" y="2938"/>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75" name="Freeform 1958"/>
              <p:cNvSpPr>
                <a:spLocks/>
              </p:cNvSpPr>
              <p:nvPr/>
            </p:nvSpPr>
            <p:spPr bwMode="auto">
              <a:xfrm>
                <a:off x="3869" y="2927"/>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6" name="Freeform 1959"/>
              <p:cNvSpPr>
                <a:spLocks/>
              </p:cNvSpPr>
              <p:nvPr/>
            </p:nvSpPr>
            <p:spPr bwMode="auto">
              <a:xfrm>
                <a:off x="3880" y="2917"/>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77" name="Freeform 1960"/>
              <p:cNvSpPr>
                <a:spLocks/>
              </p:cNvSpPr>
              <p:nvPr/>
            </p:nvSpPr>
            <p:spPr bwMode="auto">
              <a:xfrm>
                <a:off x="3891" y="290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78" name="Freeform 1961"/>
              <p:cNvSpPr>
                <a:spLocks/>
              </p:cNvSpPr>
              <p:nvPr/>
            </p:nvSpPr>
            <p:spPr bwMode="auto">
              <a:xfrm>
                <a:off x="3902" y="289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79" name="Freeform 1962"/>
              <p:cNvSpPr>
                <a:spLocks/>
              </p:cNvSpPr>
              <p:nvPr/>
            </p:nvSpPr>
            <p:spPr bwMode="auto">
              <a:xfrm>
                <a:off x="3913" y="2888"/>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0" name="Freeform 1963"/>
              <p:cNvSpPr>
                <a:spLocks/>
              </p:cNvSpPr>
              <p:nvPr/>
            </p:nvSpPr>
            <p:spPr bwMode="auto">
              <a:xfrm>
                <a:off x="3924" y="287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1" name="Freeform 1964"/>
              <p:cNvSpPr>
                <a:spLocks/>
              </p:cNvSpPr>
              <p:nvPr/>
            </p:nvSpPr>
            <p:spPr bwMode="auto">
              <a:xfrm>
                <a:off x="3935" y="286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2" name="Freeform 1965"/>
              <p:cNvSpPr>
                <a:spLocks/>
              </p:cNvSpPr>
              <p:nvPr/>
            </p:nvSpPr>
            <p:spPr bwMode="auto">
              <a:xfrm>
                <a:off x="3946" y="285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3" name="Freeform 1966"/>
              <p:cNvSpPr>
                <a:spLocks/>
              </p:cNvSpPr>
              <p:nvPr/>
            </p:nvSpPr>
            <p:spPr bwMode="auto">
              <a:xfrm>
                <a:off x="3957" y="284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4" name="Freeform 1967"/>
              <p:cNvSpPr>
                <a:spLocks/>
              </p:cNvSpPr>
              <p:nvPr/>
            </p:nvSpPr>
            <p:spPr bwMode="auto">
              <a:xfrm>
                <a:off x="3968" y="2838"/>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85" name="Freeform 1968"/>
              <p:cNvSpPr>
                <a:spLocks/>
              </p:cNvSpPr>
              <p:nvPr/>
            </p:nvSpPr>
            <p:spPr bwMode="auto">
              <a:xfrm>
                <a:off x="3979" y="2828"/>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86" name="Freeform 1969"/>
              <p:cNvSpPr>
                <a:spLocks/>
              </p:cNvSpPr>
              <p:nvPr/>
            </p:nvSpPr>
            <p:spPr bwMode="auto">
              <a:xfrm>
                <a:off x="3990" y="2818"/>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7" name="Freeform 1970"/>
              <p:cNvSpPr>
                <a:spLocks/>
              </p:cNvSpPr>
              <p:nvPr/>
            </p:nvSpPr>
            <p:spPr bwMode="auto">
              <a:xfrm>
                <a:off x="4002" y="2808"/>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88" name="Freeform 1971"/>
              <p:cNvSpPr>
                <a:spLocks/>
              </p:cNvSpPr>
              <p:nvPr/>
            </p:nvSpPr>
            <p:spPr bwMode="auto">
              <a:xfrm>
                <a:off x="4013" y="2798"/>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89" name="Freeform 1972"/>
              <p:cNvSpPr>
                <a:spLocks/>
              </p:cNvSpPr>
              <p:nvPr/>
            </p:nvSpPr>
            <p:spPr bwMode="auto">
              <a:xfrm>
                <a:off x="4024" y="2788"/>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0" name="Freeform 1973"/>
              <p:cNvSpPr>
                <a:spLocks/>
              </p:cNvSpPr>
              <p:nvPr/>
            </p:nvSpPr>
            <p:spPr bwMode="auto">
              <a:xfrm>
                <a:off x="4035" y="277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1" name="Freeform 1974"/>
              <p:cNvSpPr>
                <a:spLocks/>
              </p:cNvSpPr>
              <p:nvPr/>
            </p:nvSpPr>
            <p:spPr bwMode="auto">
              <a:xfrm>
                <a:off x="4046" y="2768"/>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2" name="Freeform 1975"/>
              <p:cNvSpPr>
                <a:spLocks/>
              </p:cNvSpPr>
              <p:nvPr/>
            </p:nvSpPr>
            <p:spPr bwMode="auto">
              <a:xfrm>
                <a:off x="4057" y="2758"/>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93" name="Freeform 1976"/>
              <p:cNvSpPr>
                <a:spLocks/>
              </p:cNvSpPr>
              <p:nvPr/>
            </p:nvSpPr>
            <p:spPr bwMode="auto">
              <a:xfrm>
                <a:off x="4068" y="2748"/>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4" name="Freeform 1977"/>
              <p:cNvSpPr>
                <a:spLocks/>
              </p:cNvSpPr>
              <p:nvPr/>
            </p:nvSpPr>
            <p:spPr bwMode="auto">
              <a:xfrm>
                <a:off x="4079" y="273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5" name="Freeform 1978"/>
              <p:cNvSpPr>
                <a:spLocks/>
              </p:cNvSpPr>
              <p:nvPr/>
            </p:nvSpPr>
            <p:spPr bwMode="auto">
              <a:xfrm>
                <a:off x="4090" y="272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6" name="Freeform 1979"/>
              <p:cNvSpPr>
                <a:spLocks/>
              </p:cNvSpPr>
              <p:nvPr/>
            </p:nvSpPr>
            <p:spPr bwMode="auto">
              <a:xfrm>
                <a:off x="4101" y="271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7" name="Freeform 1980"/>
              <p:cNvSpPr>
                <a:spLocks/>
              </p:cNvSpPr>
              <p:nvPr/>
            </p:nvSpPr>
            <p:spPr bwMode="auto">
              <a:xfrm>
                <a:off x="4112" y="2708"/>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898" name="Freeform 1981"/>
              <p:cNvSpPr>
                <a:spLocks/>
              </p:cNvSpPr>
              <p:nvPr/>
            </p:nvSpPr>
            <p:spPr bwMode="auto">
              <a:xfrm>
                <a:off x="4123" y="2699"/>
                <a:ext cx="4" cy="4"/>
              </a:xfrm>
              <a:custGeom>
                <a:avLst/>
                <a:gdLst>
                  <a:gd name="T0" fmla="*/ 0 w 4"/>
                  <a:gd name="T1" fmla="*/ 1 h 4"/>
                  <a:gd name="T2" fmla="*/ 2 w 4"/>
                  <a:gd name="T3" fmla="*/ 4 h 4"/>
                  <a:gd name="T4" fmla="*/ 4 w 4"/>
                  <a:gd name="T5" fmla="*/ 3 h 4"/>
                  <a:gd name="T6" fmla="*/ 1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2" y="4"/>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899" name="Freeform 1982"/>
              <p:cNvSpPr>
                <a:spLocks/>
              </p:cNvSpPr>
              <p:nvPr/>
            </p:nvSpPr>
            <p:spPr bwMode="auto">
              <a:xfrm>
                <a:off x="4134" y="268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0" name="Freeform 1983"/>
              <p:cNvSpPr>
                <a:spLocks/>
              </p:cNvSpPr>
              <p:nvPr/>
            </p:nvSpPr>
            <p:spPr bwMode="auto">
              <a:xfrm>
                <a:off x="4145" y="267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1" name="Freeform 1984"/>
              <p:cNvSpPr>
                <a:spLocks/>
              </p:cNvSpPr>
              <p:nvPr/>
            </p:nvSpPr>
            <p:spPr bwMode="auto">
              <a:xfrm>
                <a:off x="4156" y="2668"/>
                <a:ext cx="4" cy="6"/>
              </a:xfrm>
              <a:custGeom>
                <a:avLst/>
                <a:gdLst>
                  <a:gd name="T0" fmla="*/ 0 w 4"/>
                  <a:gd name="T1" fmla="*/ 2 h 6"/>
                  <a:gd name="T2" fmla="*/ 2 w 4"/>
                  <a:gd name="T3" fmla="*/ 6 h 6"/>
                  <a:gd name="T4" fmla="*/ 4 w 4"/>
                  <a:gd name="T5" fmla="*/ 4 h 6"/>
                  <a:gd name="T6" fmla="*/ 1 w 4"/>
                  <a:gd name="T7" fmla="*/ 0 h 6"/>
                  <a:gd name="T8" fmla="*/ 0 w 4"/>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2"/>
                    </a:moveTo>
                    <a:lnTo>
                      <a:pt x="2" y="6"/>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2" name="Freeform 1985"/>
              <p:cNvSpPr>
                <a:spLocks/>
              </p:cNvSpPr>
              <p:nvPr/>
            </p:nvSpPr>
            <p:spPr bwMode="auto">
              <a:xfrm>
                <a:off x="4167" y="2658"/>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3" name="Freeform 1986"/>
              <p:cNvSpPr>
                <a:spLocks/>
              </p:cNvSpPr>
              <p:nvPr/>
            </p:nvSpPr>
            <p:spPr bwMode="auto">
              <a:xfrm>
                <a:off x="4178" y="2649"/>
                <a:ext cx="4" cy="4"/>
              </a:xfrm>
              <a:custGeom>
                <a:avLst/>
                <a:gdLst>
                  <a:gd name="T0" fmla="*/ 0 w 4"/>
                  <a:gd name="T1" fmla="*/ 1 h 4"/>
                  <a:gd name="T2" fmla="*/ 2 w 4"/>
                  <a:gd name="T3" fmla="*/ 4 h 4"/>
                  <a:gd name="T4" fmla="*/ 4 w 4"/>
                  <a:gd name="T5" fmla="*/ 3 h 4"/>
                  <a:gd name="T6" fmla="*/ 2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2" y="4"/>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04" name="Freeform 1987"/>
              <p:cNvSpPr>
                <a:spLocks/>
              </p:cNvSpPr>
              <p:nvPr/>
            </p:nvSpPr>
            <p:spPr bwMode="auto">
              <a:xfrm>
                <a:off x="4189" y="2639"/>
                <a:ext cx="4" cy="4"/>
              </a:xfrm>
              <a:custGeom>
                <a:avLst/>
                <a:gdLst>
                  <a:gd name="T0" fmla="*/ 0 w 4"/>
                  <a:gd name="T1" fmla="*/ 1 h 4"/>
                  <a:gd name="T2" fmla="*/ 2 w 4"/>
                  <a:gd name="T3" fmla="*/ 4 h 4"/>
                  <a:gd name="T4" fmla="*/ 4 w 4"/>
                  <a:gd name="T5" fmla="*/ 3 h 4"/>
                  <a:gd name="T6" fmla="*/ 2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2" y="4"/>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05" name="Freeform 1988"/>
              <p:cNvSpPr>
                <a:spLocks/>
              </p:cNvSpPr>
              <p:nvPr/>
            </p:nvSpPr>
            <p:spPr bwMode="auto">
              <a:xfrm>
                <a:off x="4200" y="2628"/>
                <a:ext cx="4" cy="6"/>
              </a:xfrm>
              <a:custGeom>
                <a:avLst/>
                <a:gdLst>
                  <a:gd name="T0" fmla="*/ 0 w 4"/>
                  <a:gd name="T1" fmla="*/ 2 h 6"/>
                  <a:gd name="T2" fmla="*/ 2 w 4"/>
                  <a:gd name="T3" fmla="*/ 6 h 6"/>
                  <a:gd name="T4" fmla="*/ 4 w 4"/>
                  <a:gd name="T5" fmla="*/ 4 h 6"/>
                  <a:gd name="T6" fmla="*/ 2 w 4"/>
                  <a:gd name="T7" fmla="*/ 0 h 6"/>
                  <a:gd name="T8" fmla="*/ 0 w 4"/>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2"/>
                    </a:moveTo>
                    <a:lnTo>
                      <a:pt x="2" y="6"/>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6" name="Freeform 1989"/>
              <p:cNvSpPr>
                <a:spLocks/>
              </p:cNvSpPr>
              <p:nvPr/>
            </p:nvSpPr>
            <p:spPr bwMode="auto">
              <a:xfrm>
                <a:off x="4211" y="2618"/>
                <a:ext cx="4" cy="6"/>
              </a:xfrm>
              <a:custGeom>
                <a:avLst/>
                <a:gdLst>
                  <a:gd name="T0" fmla="*/ 0 w 4"/>
                  <a:gd name="T1" fmla="*/ 2 h 6"/>
                  <a:gd name="T2" fmla="*/ 2 w 4"/>
                  <a:gd name="T3" fmla="*/ 6 h 6"/>
                  <a:gd name="T4" fmla="*/ 4 w 4"/>
                  <a:gd name="T5" fmla="*/ 4 h 6"/>
                  <a:gd name="T6" fmla="*/ 2 w 4"/>
                  <a:gd name="T7" fmla="*/ 0 h 6"/>
                  <a:gd name="T8" fmla="*/ 0 w 4"/>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2"/>
                    </a:moveTo>
                    <a:lnTo>
                      <a:pt x="2" y="6"/>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07" name="Freeform 1990"/>
              <p:cNvSpPr>
                <a:spLocks/>
              </p:cNvSpPr>
              <p:nvPr/>
            </p:nvSpPr>
            <p:spPr bwMode="auto">
              <a:xfrm>
                <a:off x="4222" y="2609"/>
                <a:ext cx="4" cy="5"/>
              </a:xfrm>
              <a:custGeom>
                <a:avLst/>
                <a:gdLst>
                  <a:gd name="T0" fmla="*/ 0 w 4"/>
                  <a:gd name="T1" fmla="*/ 1 h 5"/>
                  <a:gd name="T2" fmla="*/ 3 w 4"/>
                  <a:gd name="T3" fmla="*/ 5 h 5"/>
                  <a:gd name="T4" fmla="*/ 4 w 4"/>
                  <a:gd name="T5" fmla="*/ 3 h 5"/>
                  <a:gd name="T6" fmla="*/ 2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3" y="5"/>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08" name="Freeform 1991"/>
              <p:cNvSpPr>
                <a:spLocks/>
              </p:cNvSpPr>
              <p:nvPr/>
            </p:nvSpPr>
            <p:spPr bwMode="auto">
              <a:xfrm>
                <a:off x="4233" y="2599"/>
                <a:ext cx="4" cy="4"/>
              </a:xfrm>
              <a:custGeom>
                <a:avLst/>
                <a:gdLst>
                  <a:gd name="T0" fmla="*/ 0 w 4"/>
                  <a:gd name="T1" fmla="*/ 1 h 4"/>
                  <a:gd name="T2" fmla="*/ 3 w 4"/>
                  <a:gd name="T3" fmla="*/ 4 h 4"/>
                  <a:gd name="T4" fmla="*/ 4 w 4"/>
                  <a:gd name="T5" fmla="*/ 3 h 4"/>
                  <a:gd name="T6" fmla="*/ 2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3" y="4"/>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09" name="Freeform 1992"/>
              <p:cNvSpPr>
                <a:spLocks/>
              </p:cNvSpPr>
              <p:nvPr/>
            </p:nvSpPr>
            <p:spPr bwMode="auto">
              <a:xfrm>
                <a:off x="4244" y="2589"/>
                <a:ext cx="4" cy="4"/>
              </a:xfrm>
              <a:custGeom>
                <a:avLst/>
                <a:gdLst>
                  <a:gd name="T0" fmla="*/ 0 w 4"/>
                  <a:gd name="T1" fmla="*/ 1 h 4"/>
                  <a:gd name="T2" fmla="*/ 3 w 4"/>
                  <a:gd name="T3" fmla="*/ 4 h 4"/>
                  <a:gd name="T4" fmla="*/ 4 w 4"/>
                  <a:gd name="T5" fmla="*/ 3 h 4"/>
                  <a:gd name="T6" fmla="*/ 2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3" y="4"/>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0" name="Freeform 1993"/>
              <p:cNvSpPr>
                <a:spLocks/>
              </p:cNvSpPr>
              <p:nvPr/>
            </p:nvSpPr>
            <p:spPr bwMode="auto">
              <a:xfrm>
                <a:off x="4255" y="2579"/>
                <a:ext cx="4" cy="5"/>
              </a:xfrm>
              <a:custGeom>
                <a:avLst/>
                <a:gdLst>
                  <a:gd name="T0" fmla="*/ 0 w 4"/>
                  <a:gd name="T1" fmla="*/ 1 h 5"/>
                  <a:gd name="T2" fmla="*/ 3 w 4"/>
                  <a:gd name="T3" fmla="*/ 5 h 5"/>
                  <a:gd name="T4" fmla="*/ 4 w 4"/>
                  <a:gd name="T5" fmla="*/ 3 h 5"/>
                  <a:gd name="T6" fmla="*/ 2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3" y="5"/>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1" name="Freeform 1994"/>
              <p:cNvSpPr>
                <a:spLocks/>
              </p:cNvSpPr>
              <p:nvPr/>
            </p:nvSpPr>
            <p:spPr bwMode="auto">
              <a:xfrm>
                <a:off x="4266" y="2569"/>
                <a:ext cx="4" cy="5"/>
              </a:xfrm>
              <a:custGeom>
                <a:avLst/>
                <a:gdLst>
                  <a:gd name="T0" fmla="*/ 0 w 4"/>
                  <a:gd name="T1" fmla="*/ 1 h 5"/>
                  <a:gd name="T2" fmla="*/ 3 w 4"/>
                  <a:gd name="T3" fmla="*/ 5 h 5"/>
                  <a:gd name="T4" fmla="*/ 4 w 4"/>
                  <a:gd name="T5" fmla="*/ 3 h 5"/>
                  <a:gd name="T6" fmla="*/ 2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3" y="5"/>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2" name="Freeform 1995"/>
              <p:cNvSpPr>
                <a:spLocks/>
              </p:cNvSpPr>
              <p:nvPr/>
            </p:nvSpPr>
            <p:spPr bwMode="auto">
              <a:xfrm>
                <a:off x="4277" y="2559"/>
                <a:ext cx="4" cy="5"/>
              </a:xfrm>
              <a:custGeom>
                <a:avLst/>
                <a:gdLst>
                  <a:gd name="T0" fmla="*/ 0 w 4"/>
                  <a:gd name="T1" fmla="*/ 1 h 5"/>
                  <a:gd name="T2" fmla="*/ 3 w 4"/>
                  <a:gd name="T3" fmla="*/ 5 h 5"/>
                  <a:gd name="T4" fmla="*/ 4 w 4"/>
                  <a:gd name="T5" fmla="*/ 3 h 5"/>
                  <a:gd name="T6" fmla="*/ 2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3" y="5"/>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3" name="Freeform 1996"/>
              <p:cNvSpPr>
                <a:spLocks/>
              </p:cNvSpPr>
              <p:nvPr/>
            </p:nvSpPr>
            <p:spPr bwMode="auto">
              <a:xfrm>
                <a:off x="4288" y="2549"/>
                <a:ext cx="4" cy="5"/>
              </a:xfrm>
              <a:custGeom>
                <a:avLst/>
                <a:gdLst>
                  <a:gd name="T0" fmla="*/ 0 w 4"/>
                  <a:gd name="T1" fmla="*/ 1 h 5"/>
                  <a:gd name="T2" fmla="*/ 3 w 4"/>
                  <a:gd name="T3" fmla="*/ 5 h 5"/>
                  <a:gd name="T4" fmla="*/ 4 w 4"/>
                  <a:gd name="T5" fmla="*/ 3 h 5"/>
                  <a:gd name="T6" fmla="*/ 2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3" y="5"/>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4" name="Freeform 1997"/>
              <p:cNvSpPr>
                <a:spLocks/>
              </p:cNvSpPr>
              <p:nvPr/>
            </p:nvSpPr>
            <p:spPr bwMode="auto">
              <a:xfrm>
                <a:off x="4299" y="2539"/>
                <a:ext cx="4" cy="5"/>
              </a:xfrm>
              <a:custGeom>
                <a:avLst/>
                <a:gdLst>
                  <a:gd name="T0" fmla="*/ 0 w 4"/>
                  <a:gd name="T1" fmla="*/ 2 h 5"/>
                  <a:gd name="T2" fmla="*/ 3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15" name="Freeform 1998"/>
              <p:cNvSpPr>
                <a:spLocks/>
              </p:cNvSpPr>
              <p:nvPr/>
            </p:nvSpPr>
            <p:spPr bwMode="auto">
              <a:xfrm>
                <a:off x="4310" y="252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16" name="Freeform 1999"/>
              <p:cNvSpPr>
                <a:spLocks/>
              </p:cNvSpPr>
              <p:nvPr/>
            </p:nvSpPr>
            <p:spPr bwMode="auto">
              <a:xfrm>
                <a:off x="4321" y="2519"/>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7" name="Freeform 2000"/>
              <p:cNvSpPr>
                <a:spLocks/>
              </p:cNvSpPr>
              <p:nvPr/>
            </p:nvSpPr>
            <p:spPr bwMode="auto">
              <a:xfrm>
                <a:off x="4332" y="2509"/>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18" name="Freeform 2001"/>
              <p:cNvSpPr>
                <a:spLocks/>
              </p:cNvSpPr>
              <p:nvPr/>
            </p:nvSpPr>
            <p:spPr bwMode="auto">
              <a:xfrm>
                <a:off x="4343" y="249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19" name="Freeform 2002"/>
              <p:cNvSpPr>
                <a:spLocks/>
              </p:cNvSpPr>
              <p:nvPr/>
            </p:nvSpPr>
            <p:spPr bwMode="auto">
              <a:xfrm>
                <a:off x="4354" y="248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0" name="Freeform 2003"/>
              <p:cNvSpPr>
                <a:spLocks/>
              </p:cNvSpPr>
              <p:nvPr/>
            </p:nvSpPr>
            <p:spPr bwMode="auto">
              <a:xfrm>
                <a:off x="4365" y="247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1" name="Freeform 2004"/>
              <p:cNvSpPr>
                <a:spLocks/>
              </p:cNvSpPr>
              <p:nvPr/>
            </p:nvSpPr>
            <p:spPr bwMode="auto">
              <a:xfrm>
                <a:off x="4376" y="246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2" name="Freeform 2005"/>
              <p:cNvSpPr>
                <a:spLocks/>
              </p:cNvSpPr>
              <p:nvPr/>
            </p:nvSpPr>
            <p:spPr bwMode="auto">
              <a:xfrm>
                <a:off x="4387" y="245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3" name="Freeform 2006"/>
              <p:cNvSpPr>
                <a:spLocks/>
              </p:cNvSpPr>
              <p:nvPr/>
            </p:nvSpPr>
            <p:spPr bwMode="auto">
              <a:xfrm>
                <a:off x="4398" y="244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4" name="Freeform 2007"/>
              <p:cNvSpPr>
                <a:spLocks/>
              </p:cNvSpPr>
              <p:nvPr/>
            </p:nvSpPr>
            <p:spPr bwMode="auto">
              <a:xfrm>
                <a:off x="4409" y="243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5" name="Freeform 2008"/>
              <p:cNvSpPr>
                <a:spLocks/>
              </p:cNvSpPr>
              <p:nvPr/>
            </p:nvSpPr>
            <p:spPr bwMode="auto">
              <a:xfrm>
                <a:off x="4420" y="242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6" name="Freeform 2009"/>
              <p:cNvSpPr>
                <a:spLocks/>
              </p:cNvSpPr>
              <p:nvPr/>
            </p:nvSpPr>
            <p:spPr bwMode="auto">
              <a:xfrm>
                <a:off x="4431" y="241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7" name="Freeform 2010"/>
              <p:cNvSpPr>
                <a:spLocks/>
              </p:cNvSpPr>
              <p:nvPr/>
            </p:nvSpPr>
            <p:spPr bwMode="auto">
              <a:xfrm>
                <a:off x="4442" y="2409"/>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8" name="Freeform 2011"/>
              <p:cNvSpPr>
                <a:spLocks/>
              </p:cNvSpPr>
              <p:nvPr/>
            </p:nvSpPr>
            <p:spPr bwMode="auto">
              <a:xfrm>
                <a:off x="4453" y="239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29" name="Freeform 2012"/>
              <p:cNvSpPr>
                <a:spLocks/>
              </p:cNvSpPr>
              <p:nvPr/>
            </p:nvSpPr>
            <p:spPr bwMode="auto">
              <a:xfrm>
                <a:off x="4464" y="238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0" name="Freeform 2013"/>
              <p:cNvSpPr>
                <a:spLocks/>
              </p:cNvSpPr>
              <p:nvPr/>
            </p:nvSpPr>
            <p:spPr bwMode="auto">
              <a:xfrm>
                <a:off x="4475" y="237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1" name="Freeform 2014"/>
              <p:cNvSpPr>
                <a:spLocks/>
              </p:cNvSpPr>
              <p:nvPr/>
            </p:nvSpPr>
            <p:spPr bwMode="auto">
              <a:xfrm>
                <a:off x="4486" y="2369"/>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2" name="Freeform 2015"/>
              <p:cNvSpPr>
                <a:spLocks/>
              </p:cNvSpPr>
              <p:nvPr/>
            </p:nvSpPr>
            <p:spPr bwMode="auto">
              <a:xfrm>
                <a:off x="4497" y="2360"/>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33" name="Freeform 2016"/>
              <p:cNvSpPr>
                <a:spLocks/>
              </p:cNvSpPr>
              <p:nvPr/>
            </p:nvSpPr>
            <p:spPr bwMode="auto">
              <a:xfrm>
                <a:off x="4508" y="2350"/>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34" name="Freeform 2017"/>
              <p:cNvSpPr>
                <a:spLocks/>
              </p:cNvSpPr>
              <p:nvPr/>
            </p:nvSpPr>
            <p:spPr bwMode="auto">
              <a:xfrm>
                <a:off x="4519" y="2339"/>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5" name="Freeform 2018"/>
              <p:cNvSpPr>
                <a:spLocks/>
              </p:cNvSpPr>
              <p:nvPr/>
            </p:nvSpPr>
            <p:spPr bwMode="auto">
              <a:xfrm>
                <a:off x="4530" y="2329"/>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6" name="Freeform 2019"/>
              <p:cNvSpPr>
                <a:spLocks/>
              </p:cNvSpPr>
              <p:nvPr/>
            </p:nvSpPr>
            <p:spPr bwMode="auto">
              <a:xfrm>
                <a:off x="4541" y="2319"/>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37" name="Freeform 2020"/>
              <p:cNvSpPr>
                <a:spLocks/>
              </p:cNvSpPr>
              <p:nvPr/>
            </p:nvSpPr>
            <p:spPr bwMode="auto">
              <a:xfrm>
                <a:off x="4552" y="2310"/>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38" name="Freeform 2021"/>
              <p:cNvSpPr>
                <a:spLocks/>
              </p:cNvSpPr>
              <p:nvPr/>
            </p:nvSpPr>
            <p:spPr bwMode="auto">
              <a:xfrm>
                <a:off x="4563" y="2300"/>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39" name="Freeform 2022"/>
              <p:cNvSpPr>
                <a:spLocks/>
              </p:cNvSpPr>
              <p:nvPr/>
            </p:nvSpPr>
            <p:spPr bwMode="auto">
              <a:xfrm>
                <a:off x="4574" y="2290"/>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0" name="Freeform 2023"/>
              <p:cNvSpPr>
                <a:spLocks/>
              </p:cNvSpPr>
              <p:nvPr/>
            </p:nvSpPr>
            <p:spPr bwMode="auto">
              <a:xfrm>
                <a:off x="4585" y="2280"/>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1" name="Freeform 2024"/>
              <p:cNvSpPr>
                <a:spLocks/>
              </p:cNvSpPr>
              <p:nvPr/>
            </p:nvSpPr>
            <p:spPr bwMode="auto">
              <a:xfrm>
                <a:off x="4597" y="2270"/>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2" name="Freeform 2025"/>
              <p:cNvSpPr>
                <a:spLocks/>
              </p:cNvSpPr>
              <p:nvPr/>
            </p:nvSpPr>
            <p:spPr bwMode="auto">
              <a:xfrm>
                <a:off x="4608" y="2260"/>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3" name="Freeform 2026"/>
              <p:cNvSpPr>
                <a:spLocks/>
              </p:cNvSpPr>
              <p:nvPr/>
            </p:nvSpPr>
            <p:spPr bwMode="auto">
              <a:xfrm>
                <a:off x="4619" y="2250"/>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4" name="Freeform 2027"/>
              <p:cNvSpPr>
                <a:spLocks/>
              </p:cNvSpPr>
              <p:nvPr/>
            </p:nvSpPr>
            <p:spPr bwMode="auto">
              <a:xfrm>
                <a:off x="4630" y="2240"/>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45" name="Freeform 2028"/>
              <p:cNvSpPr>
                <a:spLocks/>
              </p:cNvSpPr>
              <p:nvPr/>
            </p:nvSpPr>
            <p:spPr bwMode="auto">
              <a:xfrm>
                <a:off x="4641" y="2230"/>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46" name="Freeform 2029"/>
              <p:cNvSpPr>
                <a:spLocks/>
              </p:cNvSpPr>
              <p:nvPr/>
            </p:nvSpPr>
            <p:spPr bwMode="auto">
              <a:xfrm>
                <a:off x="4652" y="2220"/>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7" name="Freeform 2030"/>
              <p:cNvSpPr>
                <a:spLocks/>
              </p:cNvSpPr>
              <p:nvPr/>
            </p:nvSpPr>
            <p:spPr bwMode="auto">
              <a:xfrm>
                <a:off x="4663" y="2210"/>
                <a:ext cx="4" cy="5"/>
              </a:xfrm>
              <a:custGeom>
                <a:avLst/>
                <a:gdLst>
                  <a:gd name="T0" fmla="*/ 0 w 4"/>
                  <a:gd name="T1" fmla="*/ 1 h 5"/>
                  <a:gd name="T2" fmla="*/ 2 w 4"/>
                  <a:gd name="T3" fmla="*/ 5 h 5"/>
                  <a:gd name="T4" fmla="*/ 4 w 4"/>
                  <a:gd name="T5" fmla="*/ 3 h 5"/>
                  <a:gd name="T6" fmla="*/ 1 w 4"/>
                  <a:gd name="T7" fmla="*/ 0 h 5"/>
                  <a:gd name="T8" fmla="*/ 0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1"/>
                    </a:moveTo>
                    <a:lnTo>
                      <a:pt x="2" y="5"/>
                    </a:lnTo>
                    <a:lnTo>
                      <a:pt x="4" y="3"/>
                    </a:lnTo>
                    <a:lnTo>
                      <a:pt x="1"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48" name="Freeform 2031"/>
              <p:cNvSpPr>
                <a:spLocks/>
              </p:cNvSpPr>
              <p:nvPr/>
            </p:nvSpPr>
            <p:spPr bwMode="auto">
              <a:xfrm>
                <a:off x="4674" y="2200"/>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49" name="Freeform 2032"/>
              <p:cNvSpPr>
                <a:spLocks/>
              </p:cNvSpPr>
              <p:nvPr/>
            </p:nvSpPr>
            <p:spPr bwMode="auto">
              <a:xfrm>
                <a:off x="4685" y="2190"/>
                <a:ext cx="4" cy="5"/>
              </a:xfrm>
              <a:custGeom>
                <a:avLst/>
                <a:gdLst>
                  <a:gd name="T0" fmla="*/ 0 w 4"/>
                  <a:gd name="T1" fmla="*/ 2 h 5"/>
                  <a:gd name="T2" fmla="*/ 2 w 4"/>
                  <a:gd name="T3" fmla="*/ 5 h 5"/>
                  <a:gd name="T4" fmla="*/ 4 w 4"/>
                  <a:gd name="T5" fmla="*/ 3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0" name="Freeform 2033"/>
              <p:cNvSpPr>
                <a:spLocks/>
              </p:cNvSpPr>
              <p:nvPr/>
            </p:nvSpPr>
            <p:spPr bwMode="auto">
              <a:xfrm>
                <a:off x="4696" y="2180"/>
                <a:ext cx="4" cy="5"/>
              </a:xfrm>
              <a:custGeom>
                <a:avLst/>
                <a:gdLst>
                  <a:gd name="T0" fmla="*/ 0 w 4"/>
                  <a:gd name="T1" fmla="*/ 2 h 5"/>
                  <a:gd name="T2" fmla="*/ 2 w 4"/>
                  <a:gd name="T3" fmla="*/ 5 h 5"/>
                  <a:gd name="T4" fmla="*/ 4 w 4"/>
                  <a:gd name="T5" fmla="*/ 4 h 5"/>
                  <a:gd name="T6" fmla="*/ 1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1"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1" name="Freeform 2034"/>
              <p:cNvSpPr>
                <a:spLocks/>
              </p:cNvSpPr>
              <p:nvPr/>
            </p:nvSpPr>
            <p:spPr bwMode="auto">
              <a:xfrm>
                <a:off x="4707" y="2170"/>
                <a:ext cx="4" cy="5"/>
              </a:xfrm>
              <a:custGeom>
                <a:avLst/>
                <a:gdLst>
                  <a:gd name="T0" fmla="*/ 0 w 4"/>
                  <a:gd name="T1" fmla="*/ 2 h 5"/>
                  <a:gd name="T2" fmla="*/ 2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2" name="Freeform 2035"/>
              <p:cNvSpPr>
                <a:spLocks/>
              </p:cNvSpPr>
              <p:nvPr/>
            </p:nvSpPr>
            <p:spPr bwMode="auto">
              <a:xfrm>
                <a:off x="4718" y="2160"/>
                <a:ext cx="4" cy="5"/>
              </a:xfrm>
              <a:custGeom>
                <a:avLst/>
                <a:gdLst>
                  <a:gd name="T0" fmla="*/ 0 w 4"/>
                  <a:gd name="T1" fmla="*/ 2 h 5"/>
                  <a:gd name="T2" fmla="*/ 2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3" name="Freeform 2036"/>
              <p:cNvSpPr>
                <a:spLocks/>
              </p:cNvSpPr>
              <p:nvPr/>
            </p:nvSpPr>
            <p:spPr bwMode="auto">
              <a:xfrm>
                <a:off x="4729" y="2150"/>
                <a:ext cx="4" cy="5"/>
              </a:xfrm>
              <a:custGeom>
                <a:avLst/>
                <a:gdLst>
                  <a:gd name="T0" fmla="*/ 0 w 4"/>
                  <a:gd name="T1" fmla="*/ 2 h 5"/>
                  <a:gd name="T2" fmla="*/ 2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4" name="Freeform 2037"/>
              <p:cNvSpPr>
                <a:spLocks/>
              </p:cNvSpPr>
              <p:nvPr/>
            </p:nvSpPr>
            <p:spPr bwMode="auto">
              <a:xfrm>
                <a:off x="4740" y="2140"/>
                <a:ext cx="4" cy="5"/>
              </a:xfrm>
              <a:custGeom>
                <a:avLst/>
                <a:gdLst>
                  <a:gd name="T0" fmla="*/ 0 w 4"/>
                  <a:gd name="T1" fmla="*/ 2 h 5"/>
                  <a:gd name="T2" fmla="*/ 2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2"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5" name="Freeform 2038"/>
              <p:cNvSpPr>
                <a:spLocks/>
              </p:cNvSpPr>
              <p:nvPr/>
            </p:nvSpPr>
            <p:spPr bwMode="auto">
              <a:xfrm>
                <a:off x="4751" y="2130"/>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6" name="Freeform 2039"/>
              <p:cNvSpPr>
                <a:spLocks/>
              </p:cNvSpPr>
              <p:nvPr/>
            </p:nvSpPr>
            <p:spPr bwMode="auto">
              <a:xfrm>
                <a:off x="4762" y="2120"/>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7" name="Freeform 2040"/>
              <p:cNvSpPr>
                <a:spLocks/>
              </p:cNvSpPr>
              <p:nvPr/>
            </p:nvSpPr>
            <p:spPr bwMode="auto">
              <a:xfrm>
                <a:off x="4773" y="2110"/>
                <a:ext cx="4" cy="5"/>
              </a:xfrm>
              <a:custGeom>
                <a:avLst/>
                <a:gdLst>
                  <a:gd name="T0" fmla="*/ 0 w 4"/>
                  <a:gd name="T1" fmla="*/ 2 h 5"/>
                  <a:gd name="T2" fmla="*/ 3 w 4"/>
                  <a:gd name="T3" fmla="*/ 5 h 5"/>
                  <a:gd name="T4" fmla="*/ 4 w 4"/>
                  <a:gd name="T5" fmla="*/ 3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8" name="Freeform 2041"/>
              <p:cNvSpPr>
                <a:spLocks/>
              </p:cNvSpPr>
              <p:nvPr/>
            </p:nvSpPr>
            <p:spPr bwMode="auto">
              <a:xfrm>
                <a:off x="4784" y="2100"/>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59" name="Freeform 2042"/>
              <p:cNvSpPr>
                <a:spLocks/>
              </p:cNvSpPr>
              <p:nvPr/>
            </p:nvSpPr>
            <p:spPr bwMode="auto">
              <a:xfrm>
                <a:off x="4795" y="2090"/>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60" name="Freeform 2043"/>
              <p:cNvSpPr>
                <a:spLocks/>
              </p:cNvSpPr>
              <p:nvPr/>
            </p:nvSpPr>
            <p:spPr bwMode="auto">
              <a:xfrm>
                <a:off x="4806" y="2080"/>
                <a:ext cx="4" cy="5"/>
              </a:xfrm>
              <a:custGeom>
                <a:avLst/>
                <a:gdLst>
                  <a:gd name="T0" fmla="*/ 0 w 4"/>
                  <a:gd name="T1" fmla="*/ 2 h 5"/>
                  <a:gd name="T2" fmla="*/ 3 w 4"/>
                  <a:gd name="T3" fmla="*/ 5 h 5"/>
                  <a:gd name="T4" fmla="*/ 4 w 4"/>
                  <a:gd name="T5" fmla="*/ 4 h 5"/>
                  <a:gd name="T6" fmla="*/ 2 w 4"/>
                  <a:gd name="T7" fmla="*/ 0 h 5"/>
                  <a:gd name="T8" fmla="*/ 0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2"/>
                    </a:moveTo>
                    <a:lnTo>
                      <a:pt x="3" y="5"/>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61" name="Freeform 2044"/>
              <p:cNvSpPr>
                <a:spLocks/>
              </p:cNvSpPr>
              <p:nvPr/>
            </p:nvSpPr>
            <p:spPr bwMode="auto">
              <a:xfrm>
                <a:off x="4817" y="2070"/>
                <a:ext cx="4" cy="6"/>
              </a:xfrm>
              <a:custGeom>
                <a:avLst/>
                <a:gdLst>
                  <a:gd name="T0" fmla="*/ 0 w 4"/>
                  <a:gd name="T1" fmla="*/ 2 h 6"/>
                  <a:gd name="T2" fmla="*/ 3 w 4"/>
                  <a:gd name="T3" fmla="*/ 6 h 6"/>
                  <a:gd name="T4" fmla="*/ 4 w 4"/>
                  <a:gd name="T5" fmla="*/ 4 h 6"/>
                  <a:gd name="T6" fmla="*/ 2 w 4"/>
                  <a:gd name="T7" fmla="*/ 0 h 6"/>
                  <a:gd name="T8" fmla="*/ 0 w 4"/>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2"/>
                    </a:moveTo>
                    <a:lnTo>
                      <a:pt x="3" y="6"/>
                    </a:lnTo>
                    <a:lnTo>
                      <a:pt x="4"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62" name="Freeform 2045"/>
              <p:cNvSpPr>
                <a:spLocks/>
              </p:cNvSpPr>
              <p:nvPr/>
            </p:nvSpPr>
            <p:spPr bwMode="auto">
              <a:xfrm>
                <a:off x="4828" y="2061"/>
                <a:ext cx="4" cy="4"/>
              </a:xfrm>
              <a:custGeom>
                <a:avLst/>
                <a:gdLst>
                  <a:gd name="T0" fmla="*/ 0 w 4"/>
                  <a:gd name="T1" fmla="*/ 1 h 4"/>
                  <a:gd name="T2" fmla="*/ 3 w 4"/>
                  <a:gd name="T3" fmla="*/ 4 h 4"/>
                  <a:gd name="T4" fmla="*/ 4 w 4"/>
                  <a:gd name="T5" fmla="*/ 3 h 4"/>
                  <a:gd name="T6" fmla="*/ 2 w 4"/>
                  <a:gd name="T7" fmla="*/ 0 h 4"/>
                  <a:gd name="T8" fmla="*/ 0 w 4"/>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lnTo>
                      <a:pt x="3" y="4"/>
                    </a:lnTo>
                    <a:lnTo>
                      <a:pt x="4"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63" name="Freeform 2046"/>
              <p:cNvSpPr>
                <a:spLocks/>
              </p:cNvSpPr>
              <p:nvPr/>
            </p:nvSpPr>
            <p:spPr bwMode="auto">
              <a:xfrm>
                <a:off x="4839" y="2051"/>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964" name="Freeform 2047"/>
              <p:cNvSpPr>
                <a:spLocks/>
              </p:cNvSpPr>
              <p:nvPr/>
            </p:nvSpPr>
            <p:spPr bwMode="auto">
              <a:xfrm>
                <a:off x="4850" y="2040"/>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965" name="Freeform 2048"/>
              <p:cNvSpPr>
                <a:spLocks/>
              </p:cNvSpPr>
              <p:nvPr/>
            </p:nvSpPr>
            <p:spPr bwMode="auto">
              <a:xfrm>
                <a:off x="4861" y="2030"/>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grpSp>
        <p:sp>
          <p:nvSpPr>
            <p:cNvPr id="73746" name="Freeform 2050"/>
            <p:cNvSpPr>
              <a:spLocks/>
            </p:cNvSpPr>
            <p:nvPr/>
          </p:nvSpPr>
          <p:spPr bwMode="auto">
            <a:xfrm>
              <a:off x="4872" y="2020"/>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47" name="Freeform 2051"/>
            <p:cNvSpPr>
              <a:spLocks/>
            </p:cNvSpPr>
            <p:nvPr/>
          </p:nvSpPr>
          <p:spPr bwMode="auto">
            <a:xfrm>
              <a:off x="4883" y="201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48" name="Freeform 2052"/>
            <p:cNvSpPr>
              <a:spLocks/>
            </p:cNvSpPr>
            <p:nvPr/>
          </p:nvSpPr>
          <p:spPr bwMode="auto">
            <a:xfrm>
              <a:off x="4894" y="2001"/>
              <a:ext cx="5" cy="4"/>
            </a:xfrm>
            <a:custGeom>
              <a:avLst/>
              <a:gdLst>
                <a:gd name="T0" fmla="*/ 0 w 5"/>
                <a:gd name="T1" fmla="*/ 1 h 4"/>
                <a:gd name="T2" fmla="*/ 3 w 5"/>
                <a:gd name="T3" fmla="*/ 4 h 4"/>
                <a:gd name="T4" fmla="*/ 5 w 5"/>
                <a:gd name="T5" fmla="*/ 3 h 4"/>
                <a:gd name="T6" fmla="*/ 2 w 5"/>
                <a:gd name="T7" fmla="*/ 0 h 4"/>
                <a:gd name="T8" fmla="*/ 0 w 5"/>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lnTo>
                    <a:pt x="3" y="4"/>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49" name="Freeform 2053"/>
            <p:cNvSpPr>
              <a:spLocks/>
            </p:cNvSpPr>
            <p:nvPr/>
          </p:nvSpPr>
          <p:spPr bwMode="auto">
            <a:xfrm>
              <a:off x="4905" y="199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0" name="Freeform 2054"/>
            <p:cNvSpPr>
              <a:spLocks/>
            </p:cNvSpPr>
            <p:nvPr/>
          </p:nvSpPr>
          <p:spPr bwMode="auto">
            <a:xfrm>
              <a:off x="4916" y="1980"/>
              <a:ext cx="5" cy="6"/>
            </a:xfrm>
            <a:custGeom>
              <a:avLst/>
              <a:gdLst>
                <a:gd name="T0" fmla="*/ 0 w 5"/>
                <a:gd name="T1" fmla="*/ 2 h 6"/>
                <a:gd name="T2" fmla="*/ 3 w 5"/>
                <a:gd name="T3" fmla="*/ 6 h 6"/>
                <a:gd name="T4" fmla="*/ 5 w 5"/>
                <a:gd name="T5" fmla="*/ 4 h 6"/>
                <a:gd name="T6" fmla="*/ 2 w 5"/>
                <a:gd name="T7" fmla="*/ 0 h 6"/>
                <a:gd name="T8" fmla="*/ 0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0" y="2"/>
                  </a:moveTo>
                  <a:lnTo>
                    <a:pt x="3" y="6"/>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51" name="Freeform 2055"/>
            <p:cNvSpPr>
              <a:spLocks/>
            </p:cNvSpPr>
            <p:nvPr/>
          </p:nvSpPr>
          <p:spPr bwMode="auto">
            <a:xfrm>
              <a:off x="4927" y="197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2" name="Freeform 2056"/>
            <p:cNvSpPr>
              <a:spLocks/>
            </p:cNvSpPr>
            <p:nvPr/>
          </p:nvSpPr>
          <p:spPr bwMode="auto">
            <a:xfrm>
              <a:off x="4938" y="196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3" name="Freeform 2057"/>
            <p:cNvSpPr>
              <a:spLocks/>
            </p:cNvSpPr>
            <p:nvPr/>
          </p:nvSpPr>
          <p:spPr bwMode="auto">
            <a:xfrm>
              <a:off x="4949" y="195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4" name="Freeform 2058"/>
            <p:cNvSpPr>
              <a:spLocks/>
            </p:cNvSpPr>
            <p:nvPr/>
          </p:nvSpPr>
          <p:spPr bwMode="auto">
            <a:xfrm>
              <a:off x="4960" y="1941"/>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55" name="Freeform 2059"/>
            <p:cNvSpPr>
              <a:spLocks/>
            </p:cNvSpPr>
            <p:nvPr/>
          </p:nvSpPr>
          <p:spPr bwMode="auto">
            <a:xfrm>
              <a:off x="4971" y="193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6" name="Freeform 2060"/>
            <p:cNvSpPr>
              <a:spLocks/>
            </p:cNvSpPr>
            <p:nvPr/>
          </p:nvSpPr>
          <p:spPr bwMode="auto">
            <a:xfrm>
              <a:off x="4982" y="192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7" name="Freeform 2061"/>
            <p:cNvSpPr>
              <a:spLocks/>
            </p:cNvSpPr>
            <p:nvPr/>
          </p:nvSpPr>
          <p:spPr bwMode="auto">
            <a:xfrm>
              <a:off x="4993" y="191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58" name="Freeform 2062"/>
            <p:cNvSpPr>
              <a:spLocks/>
            </p:cNvSpPr>
            <p:nvPr/>
          </p:nvSpPr>
          <p:spPr bwMode="auto">
            <a:xfrm>
              <a:off x="5004" y="1901"/>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59" name="Freeform 2063"/>
            <p:cNvSpPr>
              <a:spLocks/>
            </p:cNvSpPr>
            <p:nvPr/>
          </p:nvSpPr>
          <p:spPr bwMode="auto">
            <a:xfrm>
              <a:off x="5015" y="1891"/>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60" name="Freeform 2064"/>
            <p:cNvSpPr>
              <a:spLocks/>
            </p:cNvSpPr>
            <p:nvPr/>
          </p:nvSpPr>
          <p:spPr bwMode="auto">
            <a:xfrm>
              <a:off x="5026" y="1881"/>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61" name="Freeform 2065"/>
            <p:cNvSpPr>
              <a:spLocks/>
            </p:cNvSpPr>
            <p:nvPr/>
          </p:nvSpPr>
          <p:spPr bwMode="auto">
            <a:xfrm>
              <a:off x="5037" y="1871"/>
              <a:ext cx="5" cy="5"/>
            </a:xfrm>
            <a:custGeom>
              <a:avLst/>
              <a:gdLst>
                <a:gd name="T0" fmla="*/ 0 w 5"/>
                <a:gd name="T1" fmla="*/ 1 h 5"/>
                <a:gd name="T2" fmla="*/ 3 w 5"/>
                <a:gd name="T3" fmla="*/ 5 h 5"/>
                <a:gd name="T4" fmla="*/ 5 w 5"/>
                <a:gd name="T5" fmla="*/ 3 h 5"/>
                <a:gd name="T6" fmla="*/ 2 w 5"/>
                <a:gd name="T7" fmla="*/ 0 h 5"/>
                <a:gd name="T8" fmla="*/ 0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1"/>
                  </a:moveTo>
                  <a:lnTo>
                    <a:pt x="3" y="5"/>
                  </a:lnTo>
                  <a:lnTo>
                    <a:pt x="5" y="3"/>
                  </a:lnTo>
                  <a:lnTo>
                    <a:pt x="2" y="0"/>
                  </a:lnTo>
                  <a:lnTo>
                    <a:pt x="0" y="1"/>
                  </a:lnTo>
                  <a:close/>
                </a:path>
              </a:pathLst>
            </a:custGeom>
            <a:solidFill>
              <a:srgbClr val="000000"/>
            </a:solidFill>
            <a:ln w="25400">
              <a:solidFill>
                <a:schemeClr val="tx1"/>
              </a:solidFill>
              <a:round/>
              <a:headEnd/>
              <a:tailEnd/>
            </a:ln>
          </p:spPr>
          <p:txBody>
            <a:bodyPr/>
            <a:lstStyle/>
            <a:p>
              <a:endParaRPr lang="en-US"/>
            </a:p>
          </p:txBody>
        </p:sp>
        <p:sp>
          <p:nvSpPr>
            <p:cNvPr id="73762" name="Freeform 2066"/>
            <p:cNvSpPr>
              <a:spLocks/>
            </p:cNvSpPr>
            <p:nvPr/>
          </p:nvSpPr>
          <p:spPr bwMode="auto">
            <a:xfrm>
              <a:off x="5048" y="1861"/>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63" name="Freeform 2067"/>
            <p:cNvSpPr>
              <a:spLocks/>
            </p:cNvSpPr>
            <p:nvPr/>
          </p:nvSpPr>
          <p:spPr bwMode="auto">
            <a:xfrm>
              <a:off x="5059" y="1851"/>
              <a:ext cx="5" cy="5"/>
            </a:xfrm>
            <a:custGeom>
              <a:avLst/>
              <a:gdLst>
                <a:gd name="T0" fmla="*/ 0 w 5"/>
                <a:gd name="T1" fmla="*/ 2 h 5"/>
                <a:gd name="T2" fmla="*/ 3 w 5"/>
                <a:gd name="T3" fmla="*/ 5 h 5"/>
                <a:gd name="T4" fmla="*/ 5 w 5"/>
                <a:gd name="T5" fmla="*/ 3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3"/>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64" name="Freeform 2068"/>
            <p:cNvSpPr>
              <a:spLocks/>
            </p:cNvSpPr>
            <p:nvPr/>
          </p:nvSpPr>
          <p:spPr bwMode="auto">
            <a:xfrm>
              <a:off x="5070" y="1841"/>
              <a:ext cx="5" cy="5"/>
            </a:xfrm>
            <a:custGeom>
              <a:avLst/>
              <a:gdLst>
                <a:gd name="T0" fmla="*/ 0 w 5"/>
                <a:gd name="T1" fmla="*/ 2 h 5"/>
                <a:gd name="T2" fmla="*/ 3 w 5"/>
                <a:gd name="T3" fmla="*/ 5 h 5"/>
                <a:gd name="T4" fmla="*/ 5 w 5"/>
                <a:gd name="T5" fmla="*/ 4 h 5"/>
                <a:gd name="T6" fmla="*/ 2 w 5"/>
                <a:gd name="T7" fmla="*/ 0 h 5"/>
                <a:gd name="T8" fmla="*/ 0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3" y="5"/>
                  </a:lnTo>
                  <a:lnTo>
                    <a:pt x="5" y="4"/>
                  </a:lnTo>
                  <a:lnTo>
                    <a:pt x="2" y="0"/>
                  </a:lnTo>
                  <a:lnTo>
                    <a:pt x="0" y="2"/>
                  </a:lnTo>
                  <a:close/>
                </a:path>
              </a:pathLst>
            </a:custGeom>
            <a:solidFill>
              <a:srgbClr val="000000"/>
            </a:solidFill>
            <a:ln w="25400">
              <a:solidFill>
                <a:schemeClr val="tx1"/>
              </a:solidFill>
              <a:round/>
              <a:headEnd/>
              <a:tailEnd/>
            </a:ln>
          </p:spPr>
          <p:txBody>
            <a:bodyPr/>
            <a:lstStyle/>
            <a:p>
              <a:endParaRPr lang="en-US"/>
            </a:p>
          </p:txBody>
        </p:sp>
        <p:sp>
          <p:nvSpPr>
            <p:cNvPr id="73765" name="Rectangle 2069"/>
            <p:cNvSpPr>
              <a:spLocks noChangeArrowheads="1"/>
            </p:cNvSpPr>
            <p:nvPr/>
          </p:nvSpPr>
          <p:spPr bwMode="auto">
            <a:xfrm>
              <a:off x="3709" y="1845"/>
              <a:ext cx="1363" cy="1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3731" name="Rectangle 2075"/>
          <p:cNvSpPr>
            <a:spLocks noChangeArrowheads="1"/>
          </p:cNvSpPr>
          <p:nvPr/>
        </p:nvSpPr>
        <p:spPr bwMode="auto">
          <a:xfrm>
            <a:off x="6092825" y="478948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latin typeface="Times New Roman" charset="0"/>
              </a:rPr>
              <a:t>0</a:t>
            </a:r>
            <a:endParaRPr lang="en-US" sz="2000">
              <a:latin typeface="Times New Roman" charset="0"/>
            </a:endParaRPr>
          </a:p>
        </p:txBody>
      </p:sp>
      <p:sp>
        <p:nvSpPr>
          <p:cNvPr id="73732" name="Rectangle 2076"/>
          <p:cNvSpPr>
            <a:spLocks noChangeArrowheads="1"/>
          </p:cNvSpPr>
          <p:nvPr/>
        </p:nvSpPr>
        <p:spPr bwMode="auto">
          <a:xfrm>
            <a:off x="5867400" y="19050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latin typeface="Times New Roman" charset="0"/>
              </a:rPr>
              <a:t>1</a:t>
            </a:r>
            <a:endParaRPr lang="en-US" sz="2000">
              <a:latin typeface="Times New Roman" charset="0"/>
            </a:endParaRPr>
          </a:p>
        </p:txBody>
      </p:sp>
      <p:sp>
        <p:nvSpPr>
          <p:cNvPr id="73733" name="Rectangle 2077"/>
          <p:cNvSpPr>
            <a:spLocks noChangeArrowheads="1"/>
          </p:cNvSpPr>
          <p:nvPr/>
        </p:nvSpPr>
        <p:spPr bwMode="auto">
          <a:xfrm>
            <a:off x="8940800" y="48006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latin typeface="Times New Roman" charset="0"/>
              </a:rPr>
              <a:t>1</a:t>
            </a:r>
            <a:endParaRPr lang="en-US" sz="2000">
              <a:latin typeface="Times New Roman" charset="0"/>
            </a:endParaRPr>
          </a:p>
        </p:txBody>
      </p:sp>
      <p:sp>
        <p:nvSpPr>
          <p:cNvPr id="73734" name="Rectangle 2078"/>
          <p:cNvSpPr>
            <a:spLocks noChangeArrowheads="1"/>
          </p:cNvSpPr>
          <p:nvPr/>
        </p:nvSpPr>
        <p:spPr bwMode="auto">
          <a:xfrm>
            <a:off x="5867400" y="44958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latin typeface="Times New Roman" charset="0"/>
              </a:rPr>
              <a:t>0</a:t>
            </a:r>
            <a:endParaRPr lang="en-US" sz="2000">
              <a:latin typeface="Times New Roman" charset="0"/>
            </a:endParaRPr>
          </a:p>
        </p:txBody>
      </p:sp>
      <p:sp>
        <p:nvSpPr>
          <p:cNvPr id="330783" name="Text Box 2079"/>
          <p:cNvSpPr txBox="1">
            <a:spLocks noChangeArrowheads="1"/>
          </p:cNvSpPr>
          <p:nvPr/>
        </p:nvSpPr>
        <p:spPr bwMode="auto">
          <a:xfrm>
            <a:off x="914400" y="1905000"/>
            <a:ext cx="49530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u="sng">
                <a:cs typeface="+mn-cs"/>
              </a:rPr>
              <a:t>Example</a:t>
            </a:r>
          </a:p>
          <a:p>
            <a:pPr>
              <a:defRPr/>
            </a:pPr>
            <a:endParaRPr lang="en-US" u="sng">
              <a:cs typeface="+mn-cs"/>
            </a:endParaRPr>
          </a:p>
          <a:p>
            <a:pPr>
              <a:defRPr/>
            </a:pPr>
            <a:r>
              <a:rPr lang="en-US" sz="2400">
                <a:cs typeface="+mn-cs"/>
              </a:rPr>
              <a:t>PCB114 levels of 28 cases 51 controls classifying women with and without endometriosis. </a:t>
            </a:r>
          </a:p>
        </p:txBody>
      </p:sp>
      <p:sp>
        <p:nvSpPr>
          <p:cNvPr id="330784" name="Text Box 2080"/>
          <p:cNvSpPr txBox="1">
            <a:spLocks noChangeArrowheads="1"/>
          </p:cNvSpPr>
          <p:nvPr/>
        </p:nvSpPr>
        <p:spPr bwMode="auto">
          <a:xfrm>
            <a:off x="838200" y="4586288"/>
            <a:ext cx="480341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cs typeface="+mn-cs"/>
              </a:rPr>
              <a:t>Empirical	0.701 (0.576, 0.827)</a:t>
            </a:r>
          </a:p>
          <a:p>
            <a:pPr>
              <a:defRPr/>
            </a:pPr>
            <a:endParaRPr lang="en-US" sz="1000" dirty="0">
              <a:cs typeface="+mn-cs"/>
            </a:endParaRPr>
          </a:p>
          <a:p>
            <a:pPr>
              <a:defRPr/>
            </a:pPr>
            <a:r>
              <a:rPr lang="en-US" sz="2400" dirty="0">
                <a:solidFill>
                  <a:srgbClr val="FF0000"/>
                </a:solidFill>
                <a:cs typeface="+mn-cs"/>
              </a:rPr>
              <a:t>MLE		0.777 (0.655, 0.899)  </a:t>
            </a:r>
          </a:p>
        </p:txBody>
      </p:sp>
      <p:sp>
        <p:nvSpPr>
          <p:cNvPr id="330785" name="Text Box 2081"/>
          <p:cNvSpPr txBox="1">
            <a:spLocks noChangeArrowheads="1"/>
          </p:cNvSpPr>
          <p:nvPr/>
        </p:nvSpPr>
        <p:spPr bwMode="auto">
          <a:xfrm>
            <a:off x="3886200" y="5975350"/>
            <a:ext cx="4764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*assuming gamma distributions and </a:t>
            </a:r>
            <a:r>
              <a:rPr lang="en-US" i="1">
                <a:cs typeface="+mn-cs"/>
              </a:rPr>
              <a:t>d</a:t>
            </a:r>
            <a:r>
              <a:rPr lang="en-US">
                <a:cs typeface="+mn-cs"/>
              </a:rPr>
              <a:t>=0.005</a:t>
            </a:r>
          </a:p>
        </p:txBody>
      </p:sp>
      <p:sp>
        <p:nvSpPr>
          <p:cNvPr id="330786" name="Freeform 2082"/>
          <p:cNvSpPr>
            <a:spLocks/>
          </p:cNvSpPr>
          <p:nvPr/>
        </p:nvSpPr>
        <p:spPr bwMode="auto">
          <a:xfrm>
            <a:off x="6118225" y="1998663"/>
            <a:ext cx="2913063" cy="2719387"/>
          </a:xfrm>
          <a:custGeom>
            <a:avLst/>
            <a:gdLst>
              <a:gd name="T0" fmla="*/ 0 w 1835"/>
              <a:gd name="T1" fmla="*/ 1713 h 1713"/>
              <a:gd name="T2" fmla="*/ 22 w 1835"/>
              <a:gd name="T3" fmla="*/ 1614 h 1713"/>
              <a:gd name="T4" fmla="*/ 50 w 1835"/>
              <a:gd name="T5" fmla="*/ 1489 h 1713"/>
              <a:gd name="T6" fmla="*/ 71 w 1835"/>
              <a:gd name="T7" fmla="*/ 1415 h 1713"/>
              <a:gd name="T8" fmla="*/ 146 w 1835"/>
              <a:gd name="T9" fmla="*/ 1211 h 1713"/>
              <a:gd name="T10" fmla="*/ 199 w 1835"/>
              <a:gd name="T11" fmla="*/ 1073 h 1713"/>
              <a:gd name="T12" fmla="*/ 334 w 1835"/>
              <a:gd name="T13" fmla="*/ 817 h 1713"/>
              <a:gd name="T14" fmla="*/ 377 w 1835"/>
              <a:gd name="T15" fmla="*/ 732 h 1713"/>
              <a:gd name="T16" fmla="*/ 416 w 1835"/>
              <a:gd name="T17" fmla="*/ 681 h 1713"/>
              <a:gd name="T18" fmla="*/ 464 w 1835"/>
              <a:gd name="T19" fmla="*/ 617 h 1713"/>
              <a:gd name="T20" fmla="*/ 508 w 1835"/>
              <a:gd name="T21" fmla="*/ 555 h 1713"/>
              <a:gd name="T22" fmla="*/ 564 w 1835"/>
              <a:gd name="T23" fmla="*/ 493 h 1713"/>
              <a:gd name="T24" fmla="*/ 619 w 1835"/>
              <a:gd name="T25" fmla="*/ 433 h 1713"/>
              <a:gd name="T26" fmla="*/ 670 w 1835"/>
              <a:gd name="T27" fmla="*/ 381 h 1713"/>
              <a:gd name="T28" fmla="*/ 732 w 1835"/>
              <a:gd name="T29" fmla="*/ 325 h 1713"/>
              <a:gd name="T30" fmla="*/ 838 w 1835"/>
              <a:gd name="T31" fmla="*/ 241 h 1713"/>
              <a:gd name="T32" fmla="*/ 912 w 1835"/>
              <a:gd name="T33" fmla="*/ 197 h 1713"/>
              <a:gd name="T34" fmla="*/ 958 w 1835"/>
              <a:gd name="T35" fmla="*/ 167 h 1713"/>
              <a:gd name="T36" fmla="*/ 1016 w 1835"/>
              <a:gd name="T37" fmla="*/ 141 h 1713"/>
              <a:gd name="T38" fmla="*/ 1202 w 1835"/>
              <a:gd name="T39" fmla="*/ 71 h 1713"/>
              <a:gd name="T40" fmla="*/ 1081 w 1835"/>
              <a:gd name="T41" fmla="*/ 106 h 1713"/>
              <a:gd name="T42" fmla="*/ 1351 w 1835"/>
              <a:gd name="T43" fmla="*/ 35 h 1713"/>
              <a:gd name="T44" fmla="*/ 1835 w 1835"/>
              <a:gd name="T4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5" h="1713">
                <a:moveTo>
                  <a:pt x="0" y="1713"/>
                </a:moveTo>
                <a:cubicBezTo>
                  <a:pt x="7" y="1680"/>
                  <a:pt x="10" y="1646"/>
                  <a:pt x="22" y="1614"/>
                </a:cubicBezTo>
                <a:cubicBezTo>
                  <a:pt x="24" y="1590"/>
                  <a:pt x="28" y="1579"/>
                  <a:pt x="50" y="1489"/>
                </a:cubicBezTo>
                <a:cubicBezTo>
                  <a:pt x="78" y="1387"/>
                  <a:pt x="64" y="1443"/>
                  <a:pt x="71" y="1415"/>
                </a:cubicBezTo>
                <a:cubicBezTo>
                  <a:pt x="87" y="1345"/>
                  <a:pt x="104" y="1299"/>
                  <a:pt x="146" y="1211"/>
                </a:cubicBezTo>
                <a:cubicBezTo>
                  <a:pt x="160" y="1167"/>
                  <a:pt x="184" y="1117"/>
                  <a:pt x="199" y="1073"/>
                </a:cubicBezTo>
                <a:cubicBezTo>
                  <a:pt x="266" y="955"/>
                  <a:pt x="278" y="901"/>
                  <a:pt x="334" y="817"/>
                </a:cubicBezTo>
                <a:cubicBezTo>
                  <a:pt x="345" y="787"/>
                  <a:pt x="364" y="761"/>
                  <a:pt x="377" y="732"/>
                </a:cubicBezTo>
                <a:cubicBezTo>
                  <a:pt x="414" y="671"/>
                  <a:pt x="390" y="715"/>
                  <a:pt x="416" y="681"/>
                </a:cubicBezTo>
                <a:cubicBezTo>
                  <a:pt x="442" y="639"/>
                  <a:pt x="438" y="645"/>
                  <a:pt x="464" y="617"/>
                </a:cubicBezTo>
                <a:cubicBezTo>
                  <a:pt x="510" y="557"/>
                  <a:pt x="472" y="597"/>
                  <a:pt x="508" y="555"/>
                </a:cubicBezTo>
                <a:cubicBezTo>
                  <a:pt x="550" y="503"/>
                  <a:pt x="539" y="520"/>
                  <a:pt x="564" y="493"/>
                </a:cubicBezTo>
                <a:cubicBezTo>
                  <a:pt x="590" y="467"/>
                  <a:pt x="596" y="455"/>
                  <a:pt x="619" y="433"/>
                </a:cubicBezTo>
                <a:cubicBezTo>
                  <a:pt x="660" y="391"/>
                  <a:pt x="636" y="409"/>
                  <a:pt x="670" y="381"/>
                </a:cubicBezTo>
                <a:cubicBezTo>
                  <a:pt x="715" y="344"/>
                  <a:pt x="693" y="364"/>
                  <a:pt x="732" y="325"/>
                </a:cubicBezTo>
                <a:cubicBezTo>
                  <a:pt x="789" y="280"/>
                  <a:pt x="783" y="273"/>
                  <a:pt x="838" y="241"/>
                </a:cubicBezTo>
                <a:cubicBezTo>
                  <a:pt x="885" y="213"/>
                  <a:pt x="860" y="229"/>
                  <a:pt x="912" y="197"/>
                </a:cubicBezTo>
                <a:cubicBezTo>
                  <a:pt x="950" y="169"/>
                  <a:pt x="934" y="179"/>
                  <a:pt x="958" y="167"/>
                </a:cubicBezTo>
                <a:cubicBezTo>
                  <a:pt x="1010" y="147"/>
                  <a:pt x="977" y="154"/>
                  <a:pt x="1016" y="141"/>
                </a:cubicBezTo>
                <a:cubicBezTo>
                  <a:pt x="1048" y="123"/>
                  <a:pt x="1126" y="93"/>
                  <a:pt x="1202" y="71"/>
                </a:cubicBezTo>
                <a:cubicBezTo>
                  <a:pt x="1312" y="37"/>
                  <a:pt x="1036" y="129"/>
                  <a:pt x="1081" y="106"/>
                </a:cubicBezTo>
                <a:cubicBezTo>
                  <a:pt x="1210" y="63"/>
                  <a:pt x="1283" y="42"/>
                  <a:pt x="1351" y="35"/>
                </a:cubicBezTo>
                <a:cubicBezTo>
                  <a:pt x="1520" y="1"/>
                  <a:pt x="1680" y="0"/>
                  <a:pt x="1835" y="0"/>
                </a:cubicBezTo>
              </a:path>
            </a:pathLst>
          </a:custGeom>
          <a:ln w="38100" cmpd="sng">
            <a:solidFill>
              <a:srgbClr val="FF0000"/>
            </a:solidFill>
            <a:headEnd/>
            <a:tailEnd/>
          </a:ln>
          <a:extLst/>
        </p:spPr>
        <p:style>
          <a:lnRef idx="1">
            <a:schemeClr val="accent4"/>
          </a:lnRef>
          <a:fillRef idx="0">
            <a:schemeClr val="accent4"/>
          </a:fillRef>
          <a:effectRef idx="0">
            <a:schemeClr val="accent4"/>
          </a:effectRef>
          <a:fontRef idx="minor">
            <a:schemeClr val="tx1"/>
          </a:fontRef>
        </p:style>
        <p:txBody>
          <a:bodyPr/>
          <a:lstStyle/>
          <a:p>
            <a:pPr>
              <a:defRPr/>
            </a:pPr>
            <a:endParaRPr lang="en-US">
              <a:cs typeface="+mn-cs"/>
            </a:endParaRPr>
          </a:p>
        </p:txBody>
      </p:sp>
      <p:sp>
        <p:nvSpPr>
          <p:cNvPr id="330787" name="Text Box 2083"/>
          <p:cNvSpPr txBox="1">
            <a:spLocks noChangeArrowheads="1"/>
          </p:cNvSpPr>
          <p:nvPr/>
        </p:nvSpPr>
        <p:spPr bwMode="auto">
          <a:xfrm>
            <a:off x="2743200" y="3986213"/>
            <a:ext cx="84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cs typeface="+mn-cs"/>
              </a:rPr>
              <a:t>AUC</a:t>
            </a:r>
          </a:p>
        </p:txBody>
      </p:sp>
      <p:sp>
        <p:nvSpPr>
          <p:cNvPr id="330788" name="Line 2084"/>
          <p:cNvSpPr>
            <a:spLocks noChangeShapeType="1"/>
          </p:cNvSpPr>
          <p:nvPr/>
        </p:nvSpPr>
        <p:spPr bwMode="auto">
          <a:xfrm>
            <a:off x="990600" y="45720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1508339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bg1">
                    <a:lumMod val="50000"/>
                  </a:schemeClr>
                </a:solidFill>
                <a:latin typeface="Calibri" pitchFamily="34" charset="0"/>
              </a:rPr>
              <a:t>Background</a:t>
            </a:r>
          </a:p>
          <a:p>
            <a:endParaRPr lang="en-US" dirty="0" smtClean="0">
              <a:latin typeface="Calibri" pitchFamily="34" charset="0"/>
            </a:endParaRPr>
          </a:p>
          <a:p>
            <a:r>
              <a:rPr lang="en-US" dirty="0" smtClean="0">
                <a:solidFill>
                  <a:schemeClr val="bg1">
                    <a:lumMod val="50000"/>
                  </a:schemeClr>
                </a:solidFill>
                <a:latin typeface="Calibri" pitchFamily="34" charset="0"/>
              </a:rPr>
              <a:t>Limit of Detection</a:t>
            </a:r>
          </a:p>
          <a:p>
            <a:endParaRPr lang="en-US" dirty="0" smtClean="0">
              <a:latin typeface="Calibri" pitchFamily="34" charset="0"/>
            </a:endParaRPr>
          </a:p>
          <a:p>
            <a:r>
              <a:rPr lang="en-US" sz="3800" b="1" dirty="0" smtClean="0">
                <a:latin typeface="Calibri" pitchFamily="34" charset="0"/>
              </a:rPr>
              <a:t>Pooling Biomarkers – Hybrid Design</a:t>
            </a:r>
          </a:p>
          <a:p>
            <a:endParaRPr lang="en-US" dirty="0" smtClean="0">
              <a:latin typeface="Calibri" pitchFamily="34" charset="0"/>
            </a:endParaRPr>
          </a:p>
          <a:p>
            <a:r>
              <a:rPr lang="en-US" dirty="0" smtClean="0">
                <a:latin typeface="Calibri" pitchFamily="34" charset="0"/>
              </a:rPr>
              <a:t>Calibration Curves</a:t>
            </a:r>
          </a:p>
          <a:p>
            <a:endParaRPr lang="en-US" dirty="0" smtClean="0">
              <a:latin typeface="Calibri" pitchFamily="34" charset="0"/>
            </a:endParaRPr>
          </a:p>
          <a:p>
            <a:r>
              <a:rPr lang="en-US" dirty="0" smtClean="0">
                <a:latin typeface="Calibri" pitchFamily="34" charset="0"/>
              </a:rPr>
              <a:t>Lipid Standardization</a:t>
            </a:r>
          </a:p>
          <a:p>
            <a:endParaRPr lang="en-US" dirty="0" smtClean="0">
              <a:latin typeface="Calibri" pitchFamily="34" charset="0"/>
            </a:endParaRPr>
          </a:p>
          <a:p>
            <a:r>
              <a:rPr lang="en-US" dirty="0" smtClean="0"/>
              <a:t>Conclusions</a:t>
            </a:r>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a:bodyPr>
          <a:lstStyle/>
          <a:p>
            <a:pPr fontAlgn="auto">
              <a:spcAft>
                <a:spcPts val="0"/>
              </a:spcAft>
              <a:defRPr/>
            </a:pPr>
            <a:r>
              <a:rPr lang="en-US" dirty="0" smtClean="0">
                <a:solidFill>
                  <a:srgbClr val="0000AC"/>
                </a:solidFill>
              </a:rPr>
              <a:t>What is pooling?</a:t>
            </a:r>
          </a:p>
        </p:txBody>
      </p:sp>
      <p:sp>
        <p:nvSpPr>
          <p:cNvPr id="38915" name="Rectangle 3"/>
          <p:cNvSpPr>
            <a:spLocks noGrp="1" noChangeArrowheads="1"/>
          </p:cNvSpPr>
          <p:nvPr>
            <p:ph sz="quarter" idx="1"/>
          </p:nvPr>
        </p:nvSpPr>
        <p:spPr>
          <a:xfrm>
            <a:off x="612648" y="1600200"/>
            <a:ext cx="4050792" cy="4495800"/>
          </a:xfrm>
        </p:spPr>
        <p:txBody>
          <a:bodyPr/>
          <a:lstStyle/>
          <a:p>
            <a:r>
              <a:rPr lang="en-US" sz="2400" dirty="0" smtClean="0"/>
              <a:t>Physically combining several individual specimens to create a single mixed sample</a:t>
            </a:r>
          </a:p>
          <a:p>
            <a:endParaRPr lang="en-US" sz="2400" dirty="0" smtClean="0"/>
          </a:p>
          <a:p>
            <a:r>
              <a:rPr lang="en-US" sz="2400" dirty="0" smtClean="0"/>
              <a:t>Pooled samples are the average of the individual specimens</a:t>
            </a:r>
          </a:p>
        </p:txBody>
      </p:sp>
      <p:grpSp>
        <p:nvGrpSpPr>
          <p:cNvPr id="18" name="Group 69"/>
          <p:cNvGrpSpPr>
            <a:grpSpLocks/>
          </p:cNvGrpSpPr>
          <p:nvPr/>
        </p:nvGrpSpPr>
        <p:grpSpPr bwMode="auto">
          <a:xfrm>
            <a:off x="4648200" y="1752600"/>
            <a:ext cx="3832225" cy="3800475"/>
            <a:chOff x="-96" y="1728"/>
            <a:chExt cx="2414" cy="2394"/>
          </a:xfrm>
        </p:grpSpPr>
        <p:sp>
          <p:nvSpPr>
            <p:cNvPr id="19" name="Text Box 70"/>
            <p:cNvSpPr txBox="1">
              <a:spLocks noChangeArrowheads="1"/>
            </p:cNvSpPr>
            <p:nvPr/>
          </p:nvSpPr>
          <p:spPr bwMode="auto">
            <a:xfrm>
              <a:off x="0" y="2016"/>
              <a:ext cx="240" cy="231"/>
            </a:xfrm>
            <a:prstGeom prst="rect">
              <a:avLst/>
            </a:prstGeom>
            <a:noFill/>
            <a:ln w="9525">
              <a:noFill/>
              <a:miter lim="800000"/>
              <a:headEnd/>
              <a:tailEnd/>
            </a:ln>
            <a:effectLst/>
          </p:spPr>
          <p:txBody>
            <a:bodyPr>
              <a:spAutoFit/>
            </a:bodyPr>
            <a:lstStyle/>
            <a:p>
              <a:pPr>
                <a:spcBef>
                  <a:spcPct val="50000"/>
                </a:spcBef>
              </a:pPr>
              <a:r>
                <a:rPr lang="en-US" dirty="0">
                  <a:latin typeface="Calibri" pitchFamily="34" charset="0"/>
                </a:rPr>
                <a:t>1</a:t>
              </a:r>
            </a:p>
          </p:txBody>
        </p:sp>
        <p:sp>
          <p:nvSpPr>
            <p:cNvPr id="20" name="Text Box 71"/>
            <p:cNvSpPr txBox="1">
              <a:spLocks noChangeArrowheads="1"/>
            </p:cNvSpPr>
            <p:nvPr/>
          </p:nvSpPr>
          <p:spPr bwMode="auto">
            <a:xfrm>
              <a:off x="384" y="1776"/>
              <a:ext cx="240" cy="231"/>
            </a:xfrm>
            <a:prstGeom prst="rect">
              <a:avLst/>
            </a:prstGeom>
            <a:noFill/>
            <a:ln w="9525">
              <a:noFill/>
              <a:miter lim="800000"/>
              <a:headEnd/>
              <a:tailEnd/>
            </a:ln>
            <a:effectLst/>
          </p:spPr>
          <p:txBody>
            <a:bodyPr>
              <a:spAutoFit/>
            </a:bodyPr>
            <a:lstStyle/>
            <a:p>
              <a:pPr>
                <a:spcBef>
                  <a:spcPct val="50000"/>
                </a:spcBef>
              </a:pPr>
              <a:r>
                <a:rPr lang="en-US">
                  <a:latin typeface="Calibri" pitchFamily="34" charset="0"/>
                </a:rPr>
                <a:t>2</a:t>
              </a:r>
            </a:p>
          </p:txBody>
        </p:sp>
        <p:sp>
          <p:nvSpPr>
            <p:cNvPr id="21" name="Text Box 72"/>
            <p:cNvSpPr txBox="1">
              <a:spLocks noChangeArrowheads="1"/>
            </p:cNvSpPr>
            <p:nvPr/>
          </p:nvSpPr>
          <p:spPr bwMode="auto">
            <a:xfrm>
              <a:off x="1440" y="1728"/>
              <a:ext cx="240" cy="231"/>
            </a:xfrm>
            <a:prstGeom prst="rect">
              <a:avLst/>
            </a:prstGeom>
            <a:noFill/>
            <a:ln w="9525">
              <a:noFill/>
              <a:miter lim="800000"/>
              <a:headEnd/>
              <a:tailEnd/>
            </a:ln>
            <a:effectLst/>
          </p:spPr>
          <p:txBody>
            <a:bodyPr>
              <a:spAutoFit/>
            </a:bodyPr>
            <a:lstStyle/>
            <a:p>
              <a:pPr>
                <a:spcBef>
                  <a:spcPct val="50000"/>
                </a:spcBef>
              </a:pPr>
              <a:r>
                <a:rPr lang="en-US" i="1">
                  <a:latin typeface="Calibri" pitchFamily="34" charset="0"/>
                </a:rPr>
                <a:t>p</a:t>
              </a:r>
            </a:p>
          </p:txBody>
        </p:sp>
        <p:grpSp>
          <p:nvGrpSpPr>
            <p:cNvPr id="22" name="Group 73"/>
            <p:cNvGrpSpPr>
              <a:grpSpLocks/>
            </p:cNvGrpSpPr>
            <p:nvPr/>
          </p:nvGrpSpPr>
          <p:grpSpPr bwMode="auto">
            <a:xfrm>
              <a:off x="-96" y="1968"/>
              <a:ext cx="2414" cy="2154"/>
              <a:chOff x="-96" y="1968"/>
              <a:chExt cx="2414" cy="2154"/>
            </a:xfrm>
          </p:grpSpPr>
          <p:pic>
            <p:nvPicPr>
              <p:cNvPr id="23" name="Picture 74" descr="MCj02910410000[1]"/>
              <p:cNvPicPr>
                <a:picLocks noChangeAspect="1" noChangeArrowheads="1"/>
              </p:cNvPicPr>
              <p:nvPr/>
            </p:nvPicPr>
            <p:blipFill>
              <a:blip r:embed="rId3" cstate="print"/>
              <a:srcRect/>
              <a:stretch>
                <a:fillRect/>
              </a:stretch>
            </p:blipFill>
            <p:spPr bwMode="auto">
              <a:xfrm>
                <a:off x="480" y="2976"/>
                <a:ext cx="881" cy="1146"/>
              </a:xfrm>
              <a:prstGeom prst="rect">
                <a:avLst/>
              </a:prstGeom>
              <a:noFill/>
            </p:spPr>
          </p:pic>
          <p:pic>
            <p:nvPicPr>
              <p:cNvPr id="24" name="Picture 75" descr="MCj02910390000[1]"/>
              <p:cNvPicPr>
                <a:picLocks noChangeAspect="1" noChangeArrowheads="1"/>
              </p:cNvPicPr>
              <p:nvPr/>
            </p:nvPicPr>
            <p:blipFill>
              <a:blip r:embed="rId4" cstate="print"/>
              <a:srcRect/>
              <a:stretch>
                <a:fillRect/>
              </a:stretch>
            </p:blipFill>
            <p:spPr bwMode="auto">
              <a:xfrm rot="11795117">
                <a:off x="1104" y="1968"/>
                <a:ext cx="381" cy="1117"/>
              </a:xfrm>
              <a:prstGeom prst="rect">
                <a:avLst/>
              </a:prstGeom>
              <a:noFill/>
            </p:spPr>
          </p:pic>
          <p:pic>
            <p:nvPicPr>
              <p:cNvPr id="25" name="Picture 76" descr="MCj02910390000[1]"/>
              <p:cNvPicPr>
                <a:picLocks noChangeAspect="1" noChangeArrowheads="1"/>
              </p:cNvPicPr>
              <p:nvPr/>
            </p:nvPicPr>
            <p:blipFill>
              <a:blip r:embed="rId5" cstate="print"/>
              <a:srcRect/>
              <a:stretch>
                <a:fillRect/>
              </a:stretch>
            </p:blipFill>
            <p:spPr bwMode="auto">
              <a:xfrm rot="7401503">
                <a:off x="272" y="2080"/>
                <a:ext cx="381" cy="1117"/>
              </a:xfrm>
              <a:prstGeom prst="rect">
                <a:avLst/>
              </a:prstGeom>
              <a:noFill/>
            </p:spPr>
          </p:pic>
          <p:pic>
            <p:nvPicPr>
              <p:cNvPr id="26" name="Picture 77" descr="MCj02910390000[1]"/>
              <p:cNvPicPr>
                <a:picLocks noChangeAspect="1" noChangeArrowheads="1"/>
              </p:cNvPicPr>
              <p:nvPr/>
            </p:nvPicPr>
            <p:blipFill>
              <a:blip r:embed="rId6" cstate="print"/>
              <a:srcRect/>
              <a:stretch>
                <a:fillRect/>
              </a:stretch>
            </p:blipFill>
            <p:spPr bwMode="auto">
              <a:xfrm>
                <a:off x="1937" y="2544"/>
                <a:ext cx="381" cy="1117"/>
              </a:xfrm>
              <a:prstGeom prst="rect">
                <a:avLst/>
              </a:prstGeom>
              <a:noFill/>
            </p:spPr>
          </p:pic>
          <p:cxnSp>
            <p:nvCxnSpPr>
              <p:cNvPr id="27" name="AutoShape 78"/>
              <p:cNvCxnSpPr>
                <a:cxnSpLocks noChangeShapeType="1"/>
              </p:cNvCxnSpPr>
              <p:nvPr/>
            </p:nvCxnSpPr>
            <p:spPr bwMode="auto">
              <a:xfrm flipV="1">
                <a:off x="1361" y="3103"/>
                <a:ext cx="576" cy="446"/>
              </a:xfrm>
              <a:prstGeom prst="curvedConnector3">
                <a:avLst>
                  <a:gd name="adj1" fmla="val 49829"/>
                </a:avLst>
              </a:prstGeom>
              <a:noFill/>
              <a:ln w="50800">
                <a:solidFill>
                  <a:schemeClr val="tx1"/>
                </a:solidFill>
                <a:prstDash val="sysDot"/>
                <a:round/>
                <a:headEnd/>
                <a:tailEnd type="triangle" w="med" len="med"/>
              </a:ln>
              <a:effectLst/>
            </p:spPr>
          </p:cxnSp>
          <p:pic>
            <p:nvPicPr>
              <p:cNvPr id="28" name="Picture 79" descr="MCj02910390000[1]"/>
              <p:cNvPicPr>
                <a:picLocks noChangeAspect="1" noChangeArrowheads="1"/>
              </p:cNvPicPr>
              <p:nvPr/>
            </p:nvPicPr>
            <p:blipFill>
              <a:blip r:embed="rId7" cstate="print"/>
              <a:srcRect/>
              <a:stretch>
                <a:fillRect/>
              </a:stretch>
            </p:blipFill>
            <p:spPr bwMode="auto">
              <a:xfrm rot="8874861">
                <a:off x="528" y="1968"/>
                <a:ext cx="381" cy="1117"/>
              </a:xfrm>
              <a:prstGeom prst="rect">
                <a:avLst/>
              </a:prstGeom>
              <a:noFill/>
            </p:spPr>
          </p:pic>
          <p:sp>
            <p:nvSpPr>
              <p:cNvPr id="29" name="Freeform 80"/>
              <p:cNvSpPr>
                <a:spLocks/>
              </p:cNvSpPr>
              <p:nvPr/>
            </p:nvSpPr>
            <p:spPr bwMode="auto">
              <a:xfrm>
                <a:off x="787" y="2189"/>
                <a:ext cx="432" cy="67"/>
              </a:xfrm>
              <a:custGeom>
                <a:avLst/>
                <a:gdLst/>
                <a:ahLst/>
                <a:cxnLst>
                  <a:cxn ang="0">
                    <a:pos x="0" y="67"/>
                  </a:cxn>
                  <a:cxn ang="0">
                    <a:pos x="202" y="0"/>
                  </a:cxn>
                  <a:cxn ang="0">
                    <a:pos x="375" y="9"/>
                  </a:cxn>
                  <a:cxn ang="0">
                    <a:pos x="432" y="29"/>
                  </a:cxn>
                </a:cxnLst>
                <a:rect l="0" t="0" r="r" b="b"/>
                <a:pathLst>
                  <a:path w="432" h="67">
                    <a:moveTo>
                      <a:pt x="0" y="67"/>
                    </a:moveTo>
                    <a:cubicBezTo>
                      <a:pt x="68" y="44"/>
                      <a:pt x="131" y="16"/>
                      <a:pt x="202" y="0"/>
                    </a:cubicBezTo>
                    <a:cubicBezTo>
                      <a:pt x="260" y="3"/>
                      <a:pt x="318" y="2"/>
                      <a:pt x="375" y="9"/>
                    </a:cubicBezTo>
                    <a:cubicBezTo>
                      <a:pt x="395" y="12"/>
                      <a:pt x="432" y="29"/>
                      <a:pt x="432" y="29"/>
                    </a:cubicBezTo>
                  </a:path>
                </a:pathLst>
              </a:custGeom>
              <a:noFill/>
              <a:ln w="38100" cap="rnd">
                <a:solidFill>
                  <a:schemeClr val="tx1"/>
                </a:solidFill>
                <a:prstDash val="sysDot"/>
                <a:round/>
                <a:headEnd/>
                <a:tailEnd/>
              </a:ln>
              <a:effectLst/>
            </p:spPr>
            <p:txBody>
              <a:bodyPr/>
              <a:lstStyle/>
              <a:p>
                <a:endParaRPr lang="en-US"/>
              </a:p>
            </p:txBody>
          </p:sp>
        </p:grpSp>
      </p:grpSp>
      <p:sp>
        <p:nvSpPr>
          <p:cNvPr id="16" name="Slide Number Placeholder 15"/>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Autofit/>
          </a:bodyPr>
          <a:lstStyle/>
          <a:p>
            <a:pPr fontAlgn="auto">
              <a:spcAft>
                <a:spcPts val="0"/>
              </a:spcAft>
              <a:defRPr/>
            </a:pPr>
            <a:r>
              <a:rPr lang="en-US" dirty="0" smtClean="0">
                <a:solidFill>
                  <a:srgbClr val="0000AC"/>
                </a:solidFill>
              </a:rPr>
              <a:t>Random Sample of Biospecimens</a:t>
            </a:r>
          </a:p>
        </p:txBody>
      </p:sp>
      <p:grpSp>
        <p:nvGrpSpPr>
          <p:cNvPr id="2" name="Group 3"/>
          <p:cNvGrpSpPr>
            <a:grpSpLocks noChangeAspect="1"/>
          </p:cNvGrpSpPr>
          <p:nvPr/>
        </p:nvGrpSpPr>
        <p:grpSpPr bwMode="auto">
          <a:xfrm>
            <a:off x="2320925" y="2438400"/>
            <a:ext cx="4232275" cy="1335088"/>
            <a:chOff x="1152" y="48"/>
            <a:chExt cx="5328" cy="1680"/>
          </a:xfrm>
        </p:grpSpPr>
        <p:pic>
          <p:nvPicPr>
            <p:cNvPr id="39959" name="Picture 4" descr="MCj02910390000[1]"/>
            <p:cNvPicPr>
              <a:picLocks noChangeAspect="1" noChangeArrowheads="1"/>
            </p:cNvPicPr>
            <p:nvPr/>
          </p:nvPicPr>
          <p:blipFill>
            <a:blip r:embed="rId3" cstate="print"/>
            <a:srcRect/>
            <a:stretch>
              <a:fillRect/>
            </a:stretch>
          </p:blipFill>
          <p:spPr bwMode="auto">
            <a:xfrm>
              <a:off x="3024" y="48"/>
              <a:ext cx="381" cy="1117"/>
            </a:xfrm>
            <a:prstGeom prst="rect">
              <a:avLst/>
            </a:prstGeom>
            <a:noFill/>
            <a:ln w="9525">
              <a:noFill/>
              <a:miter lim="800000"/>
              <a:headEnd/>
              <a:tailEnd/>
            </a:ln>
          </p:spPr>
        </p:pic>
        <p:pic>
          <p:nvPicPr>
            <p:cNvPr id="39960" name="Picture 5" descr="MCj02910390000[1]"/>
            <p:cNvPicPr>
              <a:picLocks noChangeAspect="1" noChangeArrowheads="1"/>
            </p:cNvPicPr>
            <p:nvPr/>
          </p:nvPicPr>
          <p:blipFill>
            <a:blip r:embed="rId4" cstate="print"/>
            <a:srcRect/>
            <a:stretch>
              <a:fillRect/>
            </a:stretch>
          </p:blipFill>
          <p:spPr bwMode="auto">
            <a:xfrm>
              <a:off x="3171" y="179"/>
              <a:ext cx="381" cy="1117"/>
            </a:xfrm>
            <a:prstGeom prst="rect">
              <a:avLst/>
            </a:prstGeom>
            <a:noFill/>
            <a:ln w="9525">
              <a:noFill/>
              <a:miter lim="800000"/>
              <a:headEnd/>
              <a:tailEnd/>
            </a:ln>
          </p:spPr>
        </p:pic>
        <p:pic>
          <p:nvPicPr>
            <p:cNvPr id="39961" name="Picture 6" descr="MCj02910390000[1]"/>
            <p:cNvPicPr>
              <a:picLocks noChangeAspect="1" noChangeArrowheads="1"/>
            </p:cNvPicPr>
            <p:nvPr/>
          </p:nvPicPr>
          <p:blipFill>
            <a:blip r:embed="rId5" cstate="print"/>
            <a:srcRect/>
            <a:stretch>
              <a:fillRect/>
            </a:stretch>
          </p:blipFill>
          <p:spPr bwMode="auto">
            <a:xfrm>
              <a:off x="3315" y="323"/>
              <a:ext cx="381" cy="1117"/>
            </a:xfrm>
            <a:prstGeom prst="rect">
              <a:avLst/>
            </a:prstGeom>
            <a:noFill/>
            <a:ln w="9525">
              <a:noFill/>
              <a:miter lim="800000"/>
              <a:headEnd/>
              <a:tailEnd/>
            </a:ln>
          </p:spPr>
        </p:pic>
        <p:pic>
          <p:nvPicPr>
            <p:cNvPr id="39962" name="Picture 7" descr="MCj02910390000[1]"/>
            <p:cNvPicPr>
              <a:picLocks noChangeAspect="1" noChangeArrowheads="1"/>
            </p:cNvPicPr>
            <p:nvPr/>
          </p:nvPicPr>
          <p:blipFill>
            <a:blip r:embed="rId6" cstate="print"/>
            <a:srcRect/>
            <a:stretch>
              <a:fillRect/>
            </a:stretch>
          </p:blipFill>
          <p:spPr bwMode="auto">
            <a:xfrm>
              <a:off x="3459" y="467"/>
              <a:ext cx="381" cy="1117"/>
            </a:xfrm>
            <a:prstGeom prst="rect">
              <a:avLst/>
            </a:prstGeom>
            <a:noFill/>
            <a:ln w="9525">
              <a:noFill/>
              <a:miter lim="800000"/>
              <a:headEnd/>
              <a:tailEnd/>
            </a:ln>
          </p:spPr>
        </p:pic>
        <p:pic>
          <p:nvPicPr>
            <p:cNvPr id="39963" name="Picture 8" descr="MCj02910390000[1]"/>
            <p:cNvPicPr>
              <a:picLocks noChangeAspect="1" noChangeArrowheads="1"/>
            </p:cNvPicPr>
            <p:nvPr/>
          </p:nvPicPr>
          <p:blipFill>
            <a:blip r:embed="rId7" cstate="print"/>
            <a:srcRect/>
            <a:stretch>
              <a:fillRect/>
            </a:stretch>
          </p:blipFill>
          <p:spPr bwMode="auto">
            <a:xfrm>
              <a:off x="3603" y="611"/>
              <a:ext cx="381" cy="1117"/>
            </a:xfrm>
            <a:prstGeom prst="rect">
              <a:avLst/>
            </a:prstGeom>
            <a:noFill/>
            <a:ln w="9525">
              <a:noFill/>
              <a:miter lim="800000"/>
              <a:headEnd/>
              <a:tailEnd/>
            </a:ln>
          </p:spPr>
        </p:pic>
        <p:pic>
          <p:nvPicPr>
            <p:cNvPr id="39964" name="Picture 9" descr="MCj02910390000[1]"/>
            <p:cNvPicPr>
              <a:picLocks noChangeAspect="1" noChangeArrowheads="1"/>
            </p:cNvPicPr>
            <p:nvPr/>
          </p:nvPicPr>
          <p:blipFill>
            <a:blip r:embed="rId8" cstate="print"/>
            <a:srcRect/>
            <a:stretch>
              <a:fillRect/>
            </a:stretch>
          </p:blipFill>
          <p:spPr bwMode="auto">
            <a:xfrm>
              <a:off x="2400" y="48"/>
              <a:ext cx="381" cy="1117"/>
            </a:xfrm>
            <a:prstGeom prst="rect">
              <a:avLst/>
            </a:prstGeom>
            <a:noFill/>
            <a:ln w="9525">
              <a:noFill/>
              <a:miter lim="800000"/>
              <a:headEnd/>
              <a:tailEnd/>
            </a:ln>
          </p:spPr>
        </p:pic>
        <p:pic>
          <p:nvPicPr>
            <p:cNvPr id="39965" name="Picture 10" descr="MCj02910390000[1]"/>
            <p:cNvPicPr>
              <a:picLocks noChangeAspect="1" noChangeArrowheads="1"/>
            </p:cNvPicPr>
            <p:nvPr/>
          </p:nvPicPr>
          <p:blipFill>
            <a:blip r:embed="rId9" cstate="print"/>
            <a:srcRect/>
            <a:stretch>
              <a:fillRect/>
            </a:stretch>
          </p:blipFill>
          <p:spPr bwMode="auto">
            <a:xfrm>
              <a:off x="2547" y="179"/>
              <a:ext cx="381" cy="1117"/>
            </a:xfrm>
            <a:prstGeom prst="rect">
              <a:avLst/>
            </a:prstGeom>
            <a:noFill/>
            <a:ln w="9525">
              <a:noFill/>
              <a:miter lim="800000"/>
              <a:headEnd/>
              <a:tailEnd/>
            </a:ln>
          </p:spPr>
        </p:pic>
        <p:pic>
          <p:nvPicPr>
            <p:cNvPr id="39966" name="Picture 11" descr="MCj02910390000[1]"/>
            <p:cNvPicPr>
              <a:picLocks noChangeAspect="1" noChangeArrowheads="1"/>
            </p:cNvPicPr>
            <p:nvPr/>
          </p:nvPicPr>
          <p:blipFill>
            <a:blip r:embed="rId10" cstate="print"/>
            <a:srcRect/>
            <a:stretch>
              <a:fillRect/>
            </a:stretch>
          </p:blipFill>
          <p:spPr bwMode="auto">
            <a:xfrm>
              <a:off x="2691" y="323"/>
              <a:ext cx="381" cy="1117"/>
            </a:xfrm>
            <a:prstGeom prst="rect">
              <a:avLst/>
            </a:prstGeom>
            <a:noFill/>
            <a:ln w="9525">
              <a:noFill/>
              <a:miter lim="800000"/>
              <a:headEnd/>
              <a:tailEnd/>
            </a:ln>
          </p:spPr>
        </p:pic>
        <p:pic>
          <p:nvPicPr>
            <p:cNvPr id="39967" name="Picture 12" descr="MCj02910390000[1]"/>
            <p:cNvPicPr>
              <a:picLocks noChangeAspect="1" noChangeArrowheads="1"/>
            </p:cNvPicPr>
            <p:nvPr/>
          </p:nvPicPr>
          <p:blipFill>
            <a:blip r:embed="rId11" cstate="print"/>
            <a:srcRect/>
            <a:stretch>
              <a:fillRect/>
            </a:stretch>
          </p:blipFill>
          <p:spPr bwMode="auto">
            <a:xfrm>
              <a:off x="2835" y="467"/>
              <a:ext cx="381" cy="1117"/>
            </a:xfrm>
            <a:prstGeom prst="rect">
              <a:avLst/>
            </a:prstGeom>
            <a:noFill/>
            <a:ln w="9525">
              <a:noFill/>
              <a:miter lim="800000"/>
              <a:headEnd/>
              <a:tailEnd/>
            </a:ln>
          </p:spPr>
        </p:pic>
        <p:pic>
          <p:nvPicPr>
            <p:cNvPr id="39968" name="Picture 13" descr="MCj02910390000[1]"/>
            <p:cNvPicPr>
              <a:picLocks noChangeAspect="1" noChangeArrowheads="1"/>
            </p:cNvPicPr>
            <p:nvPr/>
          </p:nvPicPr>
          <p:blipFill>
            <a:blip r:embed="rId12" cstate="print"/>
            <a:srcRect/>
            <a:stretch>
              <a:fillRect/>
            </a:stretch>
          </p:blipFill>
          <p:spPr bwMode="auto">
            <a:xfrm>
              <a:off x="2979" y="611"/>
              <a:ext cx="381" cy="1117"/>
            </a:xfrm>
            <a:prstGeom prst="rect">
              <a:avLst/>
            </a:prstGeom>
            <a:noFill/>
            <a:ln w="9525">
              <a:noFill/>
              <a:miter lim="800000"/>
              <a:headEnd/>
              <a:tailEnd/>
            </a:ln>
          </p:spPr>
        </p:pic>
        <p:pic>
          <p:nvPicPr>
            <p:cNvPr id="39969" name="Picture 14" descr="MCj02910390000[1]"/>
            <p:cNvPicPr>
              <a:picLocks noChangeAspect="1" noChangeArrowheads="1"/>
            </p:cNvPicPr>
            <p:nvPr/>
          </p:nvPicPr>
          <p:blipFill>
            <a:blip r:embed="rId13" cstate="print"/>
            <a:srcRect/>
            <a:stretch>
              <a:fillRect/>
            </a:stretch>
          </p:blipFill>
          <p:spPr bwMode="auto">
            <a:xfrm>
              <a:off x="1776" y="48"/>
              <a:ext cx="381" cy="1117"/>
            </a:xfrm>
            <a:prstGeom prst="rect">
              <a:avLst/>
            </a:prstGeom>
            <a:noFill/>
            <a:ln w="9525">
              <a:noFill/>
              <a:miter lim="800000"/>
              <a:headEnd/>
              <a:tailEnd/>
            </a:ln>
          </p:spPr>
        </p:pic>
        <p:pic>
          <p:nvPicPr>
            <p:cNvPr id="39970" name="Picture 15" descr="MCj02910390000[1]"/>
            <p:cNvPicPr>
              <a:picLocks noChangeAspect="1" noChangeArrowheads="1"/>
            </p:cNvPicPr>
            <p:nvPr/>
          </p:nvPicPr>
          <p:blipFill>
            <a:blip r:embed="rId14" cstate="print"/>
            <a:srcRect/>
            <a:stretch>
              <a:fillRect/>
            </a:stretch>
          </p:blipFill>
          <p:spPr bwMode="auto">
            <a:xfrm>
              <a:off x="1923" y="179"/>
              <a:ext cx="381" cy="1117"/>
            </a:xfrm>
            <a:prstGeom prst="rect">
              <a:avLst/>
            </a:prstGeom>
            <a:noFill/>
            <a:ln w="9525">
              <a:noFill/>
              <a:miter lim="800000"/>
              <a:headEnd/>
              <a:tailEnd/>
            </a:ln>
          </p:spPr>
        </p:pic>
        <p:pic>
          <p:nvPicPr>
            <p:cNvPr id="39971" name="Picture 16" descr="MCj02910390000[1]"/>
            <p:cNvPicPr>
              <a:picLocks noChangeAspect="1" noChangeArrowheads="1"/>
            </p:cNvPicPr>
            <p:nvPr/>
          </p:nvPicPr>
          <p:blipFill>
            <a:blip r:embed="rId15" cstate="print"/>
            <a:srcRect/>
            <a:stretch>
              <a:fillRect/>
            </a:stretch>
          </p:blipFill>
          <p:spPr bwMode="auto">
            <a:xfrm>
              <a:off x="2067" y="323"/>
              <a:ext cx="381" cy="1117"/>
            </a:xfrm>
            <a:prstGeom prst="rect">
              <a:avLst/>
            </a:prstGeom>
            <a:noFill/>
            <a:ln w="9525">
              <a:noFill/>
              <a:miter lim="800000"/>
              <a:headEnd/>
              <a:tailEnd/>
            </a:ln>
          </p:spPr>
        </p:pic>
        <p:pic>
          <p:nvPicPr>
            <p:cNvPr id="39972" name="Picture 17" descr="MCj02910390000[1]"/>
            <p:cNvPicPr>
              <a:picLocks noChangeAspect="1" noChangeArrowheads="1"/>
            </p:cNvPicPr>
            <p:nvPr/>
          </p:nvPicPr>
          <p:blipFill>
            <a:blip r:embed="rId16" cstate="print"/>
            <a:srcRect/>
            <a:stretch>
              <a:fillRect/>
            </a:stretch>
          </p:blipFill>
          <p:spPr bwMode="auto">
            <a:xfrm>
              <a:off x="2211" y="467"/>
              <a:ext cx="381" cy="1117"/>
            </a:xfrm>
            <a:prstGeom prst="rect">
              <a:avLst/>
            </a:prstGeom>
            <a:noFill/>
            <a:ln w="9525">
              <a:noFill/>
              <a:miter lim="800000"/>
              <a:headEnd/>
              <a:tailEnd/>
            </a:ln>
          </p:spPr>
        </p:pic>
        <p:pic>
          <p:nvPicPr>
            <p:cNvPr id="39973" name="Picture 18" descr="MCj02910390000[1]"/>
            <p:cNvPicPr>
              <a:picLocks noChangeAspect="1" noChangeArrowheads="1"/>
            </p:cNvPicPr>
            <p:nvPr/>
          </p:nvPicPr>
          <p:blipFill>
            <a:blip r:embed="rId17" cstate="print"/>
            <a:srcRect/>
            <a:stretch>
              <a:fillRect/>
            </a:stretch>
          </p:blipFill>
          <p:spPr bwMode="auto">
            <a:xfrm>
              <a:off x="2355" y="611"/>
              <a:ext cx="381" cy="1117"/>
            </a:xfrm>
            <a:prstGeom prst="rect">
              <a:avLst/>
            </a:prstGeom>
            <a:noFill/>
            <a:ln w="9525">
              <a:noFill/>
              <a:miter lim="800000"/>
              <a:headEnd/>
              <a:tailEnd/>
            </a:ln>
          </p:spPr>
        </p:pic>
        <p:pic>
          <p:nvPicPr>
            <p:cNvPr id="39974" name="Picture 19" descr="MCj02910390000[1]"/>
            <p:cNvPicPr>
              <a:picLocks noChangeAspect="1" noChangeArrowheads="1"/>
            </p:cNvPicPr>
            <p:nvPr/>
          </p:nvPicPr>
          <p:blipFill>
            <a:blip r:embed="rId18" cstate="print"/>
            <a:srcRect/>
            <a:stretch>
              <a:fillRect/>
            </a:stretch>
          </p:blipFill>
          <p:spPr bwMode="auto">
            <a:xfrm>
              <a:off x="1152" y="48"/>
              <a:ext cx="381" cy="1117"/>
            </a:xfrm>
            <a:prstGeom prst="rect">
              <a:avLst/>
            </a:prstGeom>
            <a:noFill/>
            <a:ln w="9525">
              <a:noFill/>
              <a:miter lim="800000"/>
              <a:headEnd/>
              <a:tailEnd/>
            </a:ln>
          </p:spPr>
        </p:pic>
        <p:pic>
          <p:nvPicPr>
            <p:cNvPr id="39975" name="Picture 20" descr="MCj02910390000[1]"/>
            <p:cNvPicPr>
              <a:picLocks noChangeAspect="1" noChangeArrowheads="1"/>
            </p:cNvPicPr>
            <p:nvPr/>
          </p:nvPicPr>
          <p:blipFill>
            <a:blip r:embed="rId19" cstate="print"/>
            <a:srcRect/>
            <a:stretch>
              <a:fillRect/>
            </a:stretch>
          </p:blipFill>
          <p:spPr bwMode="auto">
            <a:xfrm>
              <a:off x="1299" y="179"/>
              <a:ext cx="381" cy="1117"/>
            </a:xfrm>
            <a:prstGeom prst="rect">
              <a:avLst/>
            </a:prstGeom>
            <a:noFill/>
            <a:ln w="9525">
              <a:noFill/>
              <a:miter lim="800000"/>
              <a:headEnd/>
              <a:tailEnd/>
            </a:ln>
          </p:spPr>
        </p:pic>
        <p:pic>
          <p:nvPicPr>
            <p:cNvPr id="39976" name="Picture 21" descr="MCj02910390000[1]"/>
            <p:cNvPicPr>
              <a:picLocks noChangeAspect="1" noChangeArrowheads="1"/>
            </p:cNvPicPr>
            <p:nvPr/>
          </p:nvPicPr>
          <p:blipFill>
            <a:blip r:embed="rId20" cstate="print"/>
            <a:srcRect/>
            <a:stretch>
              <a:fillRect/>
            </a:stretch>
          </p:blipFill>
          <p:spPr bwMode="auto">
            <a:xfrm>
              <a:off x="1443" y="323"/>
              <a:ext cx="381" cy="1117"/>
            </a:xfrm>
            <a:prstGeom prst="rect">
              <a:avLst/>
            </a:prstGeom>
            <a:noFill/>
            <a:ln w="9525">
              <a:noFill/>
              <a:miter lim="800000"/>
              <a:headEnd/>
              <a:tailEnd/>
            </a:ln>
          </p:spPr>
        </p:pic>
        <p:pic>
          <p:nvPicPr>
            <p:cNvPr id="39977" name="Picture 22" descr="MCj02910390000[1]"/>
            <p:cNvPicPr>
              <a:picLocks noChangeAspect="1" noChangeArrowheads="1"/>
            </p:cNvPicPr>
            <p:nvPr/>
          </p:nvPicPr>
          <p:blipFill>
            <a:blip r:embed="rId21" cstate="print"/>
            <a:srcRect/>
            <a:stretch>
              <a:fillRect/>
            </a:stretch>
          </p:blipFill>
          <p:spPr bwMode="auto">
            <a:xfrm>
              <a:off x="1587" y="467"/>
              <a:ext cx="381" cy="1117"/>
            </a:xfrm>
            <a:prstGeom prst="rect">
              <a:avLst/>
            </a:prstGeom>
            <a:noFill/>
            <a:ln w="9525">
              <a:noFill/>
              <a:miter lim="800000"/>
              <a:headEnd/>
              <a:tailEnd/>
            </a:ln>
          </p:spPr>
        </p:pic>
        <p:pic>
          <p:nvPicPr>
            <p:cNvPr id="39978" name="Picture 23" descr="MCj02910390000[1]"/>
            <p:cNvPicPr>
              <a:picLocks noChangeAspect="1" noChangeArrowheads="1"/>
            </p:cNvPicPr>
            <p:nvPr/>
          </p:nvPicPr>
          <p:blipFill>
            <a:blip r:embed="rId22" cstate="print"/>
            <a:srcRect/>
            <a:stretch>
              <a:fillRect/>
            </a:stretch>
          </p:blipFill>
          <p:spPr bwMode="auto">
            <a:xfrm>
              <a:off x="1731" y="611"/>
              <a:ext cx="381" cy="1117"/>
            </a:xfrm>
            <a:prstGeom prst="rect">
              <a:avLst/>
            </a:prstGeom>
            <a:noFill/>
            <a:ln w="9525">
              <a:noFill/>
              <a:miter lim="800000"/>
              <a:headEnd/>
              <a:tailEnd/>
            </a:ln>
          </p:spPr>
        </p:pic>
        <p:pic>
          <p:nvPicPr>
            <p:cNvPr id="39979" name="Picture 24" descr="MCj02910390000[1]"/>
            <p:cNvPicPr>
              <a:picLocks noChangeAspect="1" noChangeArrowheads="1"/>
            </p:cNvPicPr>
            <p:nvPr/>
          </p:nvPicPr>
          <p:blipFill>
            <a:blip r:embed="rId23" cstate="print"/>
            <a:srcRect/>
            <a:stretch>
              <a:fillRect/>
            </a:stretch>
          </p:blipFill>
          <p:spPr bwMode="auto">
            <a:xfrm>
              <a:off x="5520" y="48"/>
              <a:ext cx="381" cy="1117"/>
            </a:xfrm>
            <a:prstGeom prst="rect">
              <a:avLst/>
            </a:prstGeom>
            <a:noFill/>
            <a:ln w="9525">
              <a:noFill/>
              <a:miter lim="800000"/>
              <a:headEnd/>
              <a:tailEnd/>
            </a:ln>
          </p:spPr>
        </p:pic>
        <p:pic>
          <p:nvPicPr>
            <p:cNvPr id="39980" name="Picture 25" descr="MCj02910390000[1]"/>
            <p:cNvPicPr>
              <a:picLocks noChangeAspect="1" noChangeArrowheads="1"/>
            </p:cNvPicPr>
            <p:nvPr/>
          </p:nvPicPr>
          <p:blipFill>
            <a:blip r:embed="rId24" cstate="print"/>
            <a:srcRect/>
            <a:stretch>
              <a:fillRect/>
            </a:stretch>
          </p:blipFill>
          <p:spPr bwMode="auto">
            <a:xfrm>
              <a:off x="5667" y="179"/>
              <a:ext cx="381" cy="1117"/>
            </a:xfrm>
            <a:prstGeom prst="rect">
              <a:avLst/>
            </a:prstGeom>
            <a:noFill/>
            <a:ln w="9525">
              <a:noFill/>
              <a:miter lim="800000"/>
              <a:headEnd/>
              <a:tailEnd/>
            </a:ln>
          </p:spPr>
        </p:pic>
        <p:pic>
          <p:nvPicPr>
            <p:cNvPr id="39981" name="Picture 26" descr="MCj02910390000[1]"/>
            <p:cNvPicPr>
              <a:picLocks noChangeAspect="1" noChangeArrowheads="1"/>
            </p:cNvPicPr>
            <p:nvPr/>
          </p:nvPicPr>
          <p:blipFill>
            <a:blip r:embed="rId25" cstate="print"/>
            <a:srcRect/>
            <a:stretch>
              <a:fillRect/>
            </a:stretch>
          </p:blipFill>
          <p:spPr bwMode="auto">
            <a:xfrm>
              <a:off x="5811" y="323"/>
              <a:ext cx="381" cy="1117"/>
            </a:xfrm>
            <a:prstGeom prst="rect">
              <a:avLst/>
            </a:prstGeom>
            <a:noFill/>
            <a:ln w="9525">
              <a:noFill/>
              <a:miter lim="800000"/>
              <a:headEnd/>
              <a:tailEnd/>
            </a:ln>
          </p:spPr>
        </p:pic>
        <p:pic>
          <p:nvPicPr>
            <p:cNvPr id="39982" name="Picture 27" descr="MCj02910390000[1]"/>
            <p:cNvPicPr>
              <a:picLocks noChangeAspect="1" noChangeArrowheads="1"/>
            </p:cNvPicPr>
            <p:nvPr/>
          </p:nvPicPr>
          <p:blipFill>
            <a:blip r:embed="rId26" cstate="print"/>
            <a:srcRect/>
            <a:stretch>
              <a:fillRect/>
            </a:stretch>
          </p:blipFill>
          <p:spPr bwMode="auto">
            <a:xfrm>
              <a:off x="5955" y="467"/>
              <a:ext cx="381" cy="1117"/>
            </a:xfrm>
            <a:prstGeom prst="rect">
              <a:avLst/>
            </a:prstGeom>
            <a:noFill/>
            <a:ln w="9525">
              <a:noFill/>
              <a:miter lim="800000"/>
              <a:headEnd/>
              <a:tailEnd/>
            </a:ln>
          </p:spPr>
        </p:pic>
        <p:pic>
          <p:nvPicPr>
            <p:cNvPr id="39983" name="Picture 28" descr="MCj02910390000[1]"/>
            <p:cNvPicPr>
              <a:picLocks noChangeAspect="1" noChangeArrowheads="1"/>
            </p:cNvPicPr>
            <p:nvPr/>
          </p:nvPicPr>
          <p:blipFill>
            <a:blip r:embed="rId27" cstate="print"/>
            <a:srcRect/>
            <a:stretch>
              <a:fillRect/>
            </a:stretch>
          </p:blipFill>
          <p:spPr bwMode="auto">
            <a:xfrm>
              <a:off x="6099" y="611"/>
              <a:ext cx="381" cy="1117"/>
            </a:xfrm>
            <a:prstGeom prst="rect">
              <a:avLst/>
            </a:prstGeom>
            <a:noFill/>
            <a:ln w="9525">
              <a:noFill/>
              <a:miter lim="800000"/>
              <a:headEnd/>
              <a:tailEnd/>
            </a:ln>
          </p:spPr>
        </p:pic>
        <p:pic>
          <p:nvPicPr>
            <p:cNvPr id="39984" name="Picture 29" descr="MCj02910390000[1]"/>
            <p:cNvPicPr>
              <a:picLocks noChangeAspect="1" noChangeArrowheads="1"/>
            </p:cNvPicPr>
            <p:nvPr/>
          </p:nvPicPr>
          <p:blipFill>
            <a:blip r:embed="rId28" cstate="print"/>
            <a:srcRect/>
            <a:stretch>
              <a:fillRect/>
            </a:stretch>
          </p:blipFill>
          <p:spPr bwMode="auto">
            <a:xfrm>
              <a:off x="4896" y="48"/>
              <a:ext cx="381" cy="1117"/>
            </a:xfrm>
            <a:prstGeom prst="rect">
              <a:avLst/>
            </a:prstGeom>
            <a:noFill/>
            <a:ln w="9525">
              <a:noFill/>
              <a:miter lim="800000"/>
              <a:headEnd/>
              <a:tailEnd/>
            </a:ln>
          </p:spPr>
        </p:pic>
        <p:pic>
          <p:nvPicPr>
            <p:cNvPr id="39985" name="Picture 30" descr="MCj02910390000[1]"/>
            <p:cNvPicPr>
              <a:picLocks noChangeAspect="1" noChangeArrowheads="1"/>
            </p:cNvPicPr>
            <p:nvPr/>
          </p:nvPicPr>
          <p:blipFill>
            <a:blip r:embed="rId29" cstate="print"/>
            <a:srcRect/>
            <a:stretch>
              <a:fillRect/>
            </a:stretch>
          </p:blipFill>
          <p:spPr bwMode="auto">
            <a:xfrm>
              <a:off x="5043" y="179"/>
              <a:ext cx="381" cy="1117"/>
            </a:xfrm>
            <a:prstGeom prst="rect">
              <a:avLst/>
            </a:prstGeom>
            <a:noFill/>
            <a:ln w="9525">
              <a:noFill/>
              <a:miter lim="800000"/>
              <a:headEnd/>
              <a:tailEnd/>
            </a:ln>
          </p:spPr>
        </p:pic>
        <p:pic>
          <p:nvPicPr>
            <p:cNvPr id="39986" name="Picture 31" descr="MCj02910390000[1]"/>
            <p:cNvPicPr>
              <a:picLocks noChangeAspect="1" noChangeArrowheads="1"/>
            </p:cNvPicPr>
            <p:nvPr/>
          </p:nvPicPr>
          <p:blipFill>
            <a:blip r:embed="rId30" cstate="print"/>
            <a:srcRect/>
            <a:stretch>
              <a:fillRect/>
            </a:stretch>
          </p:blipFill>
          <p:spPr bwMode="auto">
            <a:xfrm>
              <a:off x="5187" y="323"/>
              <a:ext cx="381" cy="1117"/>
            </a:xfrm>
            <a:prstGeom prst="rect">
              <a:avLst/>
            </a:prstGeom>
            <a:noFill/>
            <a:ln w="9525">
              <a:noFill/>
              <a:miter lim="800000"/>
              <a:headEnd/>
              <a:tailEnd/>
            </a:ln>
          </p:spPr>
        </p:pic>
        <p:pic>
          <p:nvPicPr>
            <p:cNvPr id="39987" name="Picture 32" descr="MCj02910390000[1]"/>
            <p:cNvPicPr>
              <a:picLocks noChangeAspect="1" noChangeArrowheads="1"/>
            </p:cNvPicPr>
            <p:nvPr/>
          </p:nvPicPr>
          <p:blipFill>
            <a:blip r:embed="rId31" cstate="print"/>
            <a:srcRect/>
            <a:stretch>
              <a:fillRect/>
            </a:stretch>
          </p:blipFill>
          <p:spPr bwMode="auto">
            <a:xfrm>
              <a:off x="5331" y="467"/>
              <a:ext cx="381" cy="1117"/>
            </a:xfrm>
            <a:prstGeom prst="rect">
              <a:avLst/>
            </a:prstGeom>
            <a:noFill/>
            <a:ln w="9525">
              <a:noFill/>
              <a:miter lim="800000"/>
              <a:headEnd/>
              <a:tailEnd/>
            </a:ln>
          </p:spPr>
        </p:pic>
        <p:pic>
          <p:nvPicPr>
            <p:cNvPr id="39988" name="Picture 33" descr="MCj02910390000[1]"/>
            <p:cNvPicPr>
              <a:picLocks noChangeAspect="1" noChangeArrowheads="1"/>
            </p:cNvPicPr>
            <p:nvPr/>
          </p:nvPicPr>
          <p:blipFill>
            <a:blip r:embed="rId32" cstate="print"/>
            <a:srcRect/>
            <a:stretch>
              <a:fillRect/>
            </a:stretch>
          </p:blipFill>
          <p:spPr bwMode="auto">
            <a:xfrm>
              <a:off x="5475" y="611"/>
              <a:ext cx="381" cy="1117"/>
            </a:xfrm>
            <a:prstGeom prst="rect">
              <a:avLst/>
            </a:prstGeom>
            <a:noFill/>
            <a:ln w="9525">
              <a:noFill/>
              <a:miter lim="800000"/>
              <a:headEnd/>
              <a:tailEnd/>
            </a:ln>
          </p:spPr>
        </p:pic>
        <p:pic>
          <p:nvPicPr>
            <p:cNvPr id="39989" name="Picture 34" descr="MCj02910390000[1]"/>
            <p:cNvPicPr>
              <a:picLocks noChangeAspect="1" noChangeArrowheads="1"/>
            </p:cNvPicPr>
            <p:nvPr/>
          </p:nvPicPr>
          <p:blipFill>
            <a:blip r:embed="rId33" cstate="print"/>
            <a:srcRect/>
            <a:stretch>
              <a:fillRect/>
            </a:stretch>
          </p:blipFill>
          <p:spPr bwMode="auto">
            <a:xfrm>
              <a:off x="4272" y="48"/>
              <a:ext cx="381" cy="1117"/>
            </a:xfrm>
            <a:prstGeom prst="rect">
              <a:avLst/>
            </a:prstGeom>
            <a:noFill/>
            <a:ln w="9525">
              <a:noFill/>
              <a:miter lim="800000"/>
              <a:headEnd/>
              <a:tailEnd/>
            </a:ln>
          </p:spPr>
        </p:pic>
        <p:pic>
          <p:nvPicPr>
            <p:cNvPr id="39990" name="Picture 35" descr="MCj02910390000[1]"/>
            <p:cNvPicPr>
              <a:picLocks noChangeAspect="1" noChangeArrowheads="1"/>
            </p:cNvPicPr>
            <p:nvPr/>
          </p:nvPicPr>
          <p:blipFill>
            <a:blip r:embed="rId34" cstate="print"/>
            <a:srcRect/>
            <a:stretch>
              <a:fillRect/>
            </a:stretch>
          </p:blipFill>
          <p:spPr bwMode="auto">
            <a:xfrm>
              <a:off x="4419" y="179"/>
              <a:ext cx="381" cy="1117"/>
            </a:xfrm>
            <a:prstGeom prst="rect">
              <a:avLst/>
            </a:prstGeom>
            <a:noFill/>
            <a:ln w="9525">
              <a:noFill/>
              <a:miter lim="800000"/>
              <a:headEnd/>
              <a:tailEnd/>
            </a:ln>
          </p:spPr>
        </p:pic>
        <p:pic>
          <p:nvPicPr>
            <p:cNvPr id="39991" name="Picture 36" descr="MCj02910390000[1]"/>
            <p:cNvPicPr>
              <a:picLocks noChangeAspect="1" noChangeArrowheads="1"/>
            </p:cNvPicPr>
            <p:nvPr/>
          </p:nvPicPr>
          <p:blipFill>
            <a:blip r:embed="rId35" cstate="print"/>
            <a:srcRect/>
            <a:stretch>
              <a:fillRect/>
            </a:stretch>
          </p:blipFill>
          <p:spPr bwMode="auto">
            <a:xfrm>
              <a:off x="4563" y="323"/>
              <a:ext cx="381" cy="1117"/>
            </a:xfrm>
            <a:prstGeom prst="rect">
              <a:avLst/>
            </a:prstGeom>
            <a:noFill/>
            <a:ln w="9525">
              <a:noFill/>
              <a:miter lim="800000"/>
              <a:headEnd/>
              <a:tailEnd/>
            </a:ln>
          </p:spPr>
        </p:pic>
        <p:pic>
          <p:nvPicPr>
            <p:cNvPr id="39992" name="Picture 37" descr="MCj02910390000[1]"/>
            <p:cNvPicPr>
              <a:picLocks noChangeAspect="1" noChangeArrowheads="1"/>
            </p:cNvPicPr>
            <p:nvPr/>
          </p:nvPicPr>
          <p:blipFill>
            <a:blip r:embed="rId36" cstate="print"/>
            <a:srcRect/>
            <a:stretch>
              <a:fillRect/>
            </a:stretch>
          </p:blipFill>
          <p:spPr bwMode="auto">
            <a:xfrm>
              <a:off x="4707" y="467"/>
              <a:ext cx="381" cy="1117"/>
            </a:xfrm>
            <a:prstGeom prst="rect">
              <a:avLst/>
            </a:prstGeom>
            <a:noFill/>
            <a:ln w="9525">
              <a:noFill/>
              <a:miter lim="800000"/>
              <a:headEnd/>
              <a:tailEnd/>
            </a:ln>
          </p:spPr>
        </p:pic>
        <p:pic>
          <p:nvPicPr>
            <p:cNvPr id="39993" name="Picture 38" descr="MCj02910390000[1]"/>
            <p:cNvPicPr>
              <a:picLocks noChangeAspect="1" noChangeArrowheads="1"/>
            </p:cNvPicPr>
            <p:nvPr/>
          </p:nvPicPr>
          <p:blipFill>
            <a:blip r:embed="rId37" cstate="print"/>
            <a:srcRect/>
            <a:stretch>
              <a:fillRect/>
            </a:stretch>
          </p:blipFill>
          <p:spPr bwMode="auto">
            <a:xfrm>
              <a:off x="4851" y="611"/>
              <a:ext cx="381" cy="1117"/>
            </a:xfrm>
            <a:prstGeom prst="rect">
              <a:avLst/>
            </a:prstGeom>
            <a:noFill/>
            <a:ln w="9525">
              <a:noFill/>
              <a:miter lim="800000"/>
              <a:headEnd/>
              <a:tailEnd/>
            </a:ln>
          </p:spPr>
        </p:pic>
        <p:pic>
          <p:nvPicPr>
            <p:cNvPr id="39994" name="Picture 39" descr="MCj02910390000[1]"/>
            <p:cNvPicPr>
              <a:picLocks noChangeAspect="1" noChangeArrowheads="1"/>
            </p:cNvPicPr>
            <p:nvPr/>
          </p:nvPicPr>
          <p:blipFill>
            <a:blip r:embed="rId38" cstate="print"/>
            <a:srcRect/>
            <a:stretch>
              <a:fillRect/>
            </a:stretch>
          </p:blipFill>
          <p:spPr bwMode="auto">
            <a:xfrm>
              <a:off x="3648" y="48"/>
              <a:ext cx="381" cy="1117"/>
            </a:xfrm>
            <a:prstGeom prst="rect">
              <a:avLst/>
            </a:prstGeom>
            <a:noFill/>
            <a:ln w="9525">
              <a:noFill/>
              <a:miter lim="800000"/>
              <a:headEnd/>
              <a:tailEnd/>
            </a:ln>
          </p:spPr>
        </p:pic>
        <p:pic>
          <p:nvPicPr>
            <p:cNvPr id="39995" name="Picture 40" descr="MCj02910390000[1]"/>
            <p:cNvPicPr>
              <a:picLocks noChangeAspect="1" noChangeArrowheads="1"/>
            </p:cNvPicPr>
            <p:nvPr/>
          </p:nvPicPr>
          <p:blipFill>
            <a:blip r:embed="rId39" cstate="print"/>
            <a:srcRect/>
            <a:stretch>
              <a:fillRect/>
            </a:stretch>
          </p:blipFill>
          <p:spPr bwMode="auto">
            <a:xfrm>
              <a:off x="3795" y="179"/>
              <a:ext cx="381" cy="1117"/>
            </a:xfrm>
            <a:prstGeom prst="rect">
              <a:avLst/>
            </a:prstGeom>
            <a:noFill/>
            <a:ln w="9525">
              <a:noFill/>
              <a:miter lim="800000"/>
              <a:headEnd/>
              <a:tailEnd/>
            </a:ln>
          </p:spPr>
        </p:pic>
        <p:pic>
          <p:nvPicPr>
            <p:cNvPr id="39996" name="Picture 41" descr="MCj02910390000[1]"/>
            <p:cNvPicPr>
              <a:picLocks noChangeAspect="1" noChangeArrowheads="1"/>
            </p:cNvPicPr>
            <p:nvPr/>
          </p:nvPicPr>
          <p:blipFill>
            <a:blip r:embed="rId40" cstate="print"/>
            <a:srcRect/>
            <a:stretch>
              <a:fillRect/>
            </a:stretch>
          </p:blipFill>
          <p:spPr bwMode="auto">
            <a:xfrm>
              <a:off x="3939" y="323"/>
              <a:ext cx="381" cy="1117"/>
            </a:xfrm>
            <a:prstGeom prst="rect">
              <a:avLst/>
            </a:prstGeom>
            <a:noFill/>
            <a:ln w="9525">
              <a:noFill/>
              <a:miter lim="800000"/>
              <a:headEnd/>
              <a:tailEnd/>
            </a:ln>
          </p:spPr>
        </p:pic>
        <p:pic>
          <p:nvPicPr>
            <p:cNvPr id="39997" name="Picture 42" descr="MCj02910390000[1]"/>
            <p:cNvPicPr>
              <a:picLocks noChangeAspect="1" noChangeArrowheads="1"/>
            </p:cNvPicPr>
            <p:nvPr/>
          </p:nvPicPr>
          <p:blipFill>
            <a:blip r:embed="rId41" cstate="print"/>
            <a:srcRect/>
            <a:stretch>
              <a:fillRect/>
            </a:stretch>
          </p:blipFill>
          <p:spPr bwMode="auto">
            <a:xfrm>
              <a:off x="4083" y="467"/>
              <a:ext cx="381" cy="1117"/>
            </a:xfrm>
            <a:prstGeom prst="rect">
              <a:avLst/>
            </a:prstGeom>
            <a:noFill/>
            <a:ln w="9525">
              <a:noFill/>
              <a:miter lim="800000"/>
              <a:headEnd/>
              <a:tailEnd/>
            </a:ln>
          </p:spPr>
        </p:pic>
        <p:pic>
          <p:nvPicPr>
            <p:cNvPr id="39998" name="Picture 43" descr="MCj02910390000[1]"/>
            <p:cNvPicPr>
              <a:picLocks noChangeAspect="1" noChangeArrowheads="1"/>
            </p:cNvPicPr>
            <p:nvPr/>
          </p:nvPicPr>
          <p:blipFill>
            <a:blip r:embed="rId42" cstate="print"/>
            <a:srcRect/>
            <a:stretch>
              <a:fillRect/>
            </a:stretch>
          </p:blipFill>
          <p:spPr bwMode="auto">
            <a:xfrm>
              <a:off x="4227" y="611"/>
              <a:ext cx="381" cy="1117"/>
            </a:xfrm>
            <a:prstGeom prst="rect">
              <a:avLst/>
            </a:prstGeom>
            <a:noFill/>
            <a:ln w="9525">
              <a:noFill/>
              <a:miter lim="800000"/>
              <a:headEnd/>
              <a:tailEnd/>
            </a:ln>
          </p:spPr>
        </p:pic>
      </p:grpSp>
      <p:grpSp>
        <p:nvGrpSpPr>
          <p:cNvPr id="3" name="Group 45"/>
          <p:cNvGrpSpPr>
            <a:grpSpLocks/>
          </p:cNvGrpSpPr>
          <p:nvPr/>
        </p:nvGrpSpPr>
        <p:grpSpPr bwMode="auto">
          <a:xfrm>
            <a:off x="3857625" y="4289425"/>
            <a:ext cx="1754188" cy="1335088"/>
            <a:chOff x="4319" y="1440"/>
            <a:chExt cx="1105" cy="841"/>
          </a:xfrm>
        </p:grpSpPr>
        <p:pic>
          <p:nvPicPr>
            <p:cNvPr id="39944" name="Picture 46" descr="MCj02910390000[1]"/>
            <p:cNvPicPr>
              <a:picLocks noChangeAspect="1" noChangeArrowheads="1"/>
            </p:cNvPicPr>
            <p:nvPr/>
          </p:nvPicPr>
          <p:blipFill>
            <a:blip r:embed="rId43" cstate="print"/>
            <a:srcRect/>
            <a:stretch>
              <a:fillRect/>
            </a:stretch>
          </p:blipFill>
          <p:spPr bwMode="auto">
            <a:xfrm>
              <a:off x="4944" y="1440"/>
              <a:ext cx="190" cy="559"/>
            </a:xfrm>
            <a:prstGeom prst="rect">
              <a:avLst/>
            </a:prstGeom>
            <a:noFill/>
            <a:ln w="9525">
              <a:noFill/>
              <a:miter lim="800000"/>
              <a:headEnd/>
              <a:tailEnd/>
            </a:ln>
          </p:spPr>
        </p:pic>
        <p:pic>
          <p:nvPicPr>
            <p:cNvPr id="39945" name="Picture 47" descr="MCj02910390000[1]"/>
            <p:cNvPicPr>
              <a:picLocks noChangeAspect="1" noChangeArrowheads="1"/>
            </p:cNvPicPr>
            <p:nvPr/>
          </p:nvPicPr>
          <p:blipFill>
            <a:blip r:embed="rId44" cstate="print"/>
            <a:srcRect/>
            <a:stretch>
              <a:fillRect/>
            </a:stretch>
          </p:blipFill>
          <p:spPr bwMode="auto">
            <a:xfrm>
              <a:off x="5017" y="1506"/>
              <a:ext cx="191" cy="559"/>
            </a:xfrm>
            <a:prstGeom prst="rect">
              <a:avLst/>
            </a:prstGeom>
            <a:noFill/>
            <a:ln w="9525">
              <a:noFill/>
              <a:miter lim="800000"/>
              <a:headEnd/>
              <a:tailEnd/>
            </a:ln>
          </p:spPr>
        </p:pic>
        <p:pic>
          <p:nvPicPr>
            <p:cNvPr id="39946" name="Picture 48" descr="MCj02910390000[1]"/>
            <p:cNvPicPr>
              <a:picLocks noChangeAspect="1" noChangeArrowheads="1"/>
            </p:cNvPicPr>
            <p:nvPr/>
          </p:nvPicPr>
          <p:blipFill>
            <a:blip r:embed="rId45" cstate="print"/>
            <a:srcRect/>
            <a:stretch>
              <a:fillRect/>
            </a:stretch>
          </p:blipFill>
          <p:spPr bwMode="auto">
            <a:xfrm>
              <a:off x="5089" y="1578"/>
              <a:ext cx="191" cy="559"/>
            </a:xfrm>
            <a:prstGeom prst="rect">
              <a:avLst/>
            </a:prstGeom>
            <a:noFill/>
            <a:ln w="9525">
              <a:noFill/>
              <a:miter lim="800000"/>
              <a:headEnd/>
              <a:tailEnd/>
            </a:ln>
          </p:spPr>
        </p:pic>
        <p:pic>
          <p:nvPicPr>
            <p:cNvPr id="39947" name="Picture 49" descr="MCj02910390000[1]"/>
            <p:cNvPicPr>
              <a:picLocks noChangeAspect="1" noChangeArrowheads="1"/>
            </p:cNvPicPr>
            <p:nvPr/>
          </p:nvPicPr>
          <p:blipFill>
            <a:blip r:embed="rId46" cstate="print"/>
            <a:srcRect/>
            <a:stretch>
              <a:fillRect/>
            </a:stretch>
          </p:blipFill>
          <p:spPr bwMode="auto">
            <a:xfrm>
              <a:off x="5161" y="1650"/>
              <a:ext cx="191" cy="559"/>
            </a:xfrm>
            <a:prstGeom prst="rect">
              <a:avLst/>
            </a:prstGeom>
            <a:noFill/>
            <a:ln w="9525">
              <a:noFill/>
              <a:miter lim="800000"/>
              <a:headEnd/>
              <a:tailEnd/>
            </a:ln>
          </p:spPr>
        </p:pic>
        <p:pic>
          <p:nvPicPr>
            <p:cNvPr id="39948" name="Picture 50" descr="MCj02910390000[1]"/>
            <p:cNvPicPr>
              <a:picLocks noChangeAspect="1" noChangeArrowheads="1"/>
            </p:cNvPicPr>
            <p:nvPr/>
          </p:nvPicPr>
          <p:blipFill>
            <a:blip r:embed="rId47" cstate="print"/>
            <a:srcRect/>
            <a:stretch>
              <a:fillRect/>
            </a:stretch>
          </p:blipFill>
          <p:spPr bwMode="auto">
            <a:xfrm>
              <a:off x="5233" y="1722"/>
              <a:ext cx="191" cy="559"/>
            </a:xfrm>
            <a:prstGeom prst="rect">
              <a:avLst/>
            </a:prstGeom>
            <a:noFill/>
            <a:ln w="9525">
              <a:noFill/>
              <a:miter lim="800000"/>
              <a:headEnd/>
              <a:tailEnd/>
            </a:ln>
          </p:spPr>
        </p:pic>
        <p:pic>
          <p:nvPicPr>
            <p:cNvPr id="39949" name="Picture 51" descr="MCj02910390000[1]"/>
            <p:cNvPicPr>
              <a:picLocks noChangeAspect="1" noChangeArrowheads="1"/>
            </p:cNvPicPr>
            <p:nvPr/>
          </p:nvPicPr>
          <p:blipFill>
            <a:blip r:embed="rId48" cstate="print"/>
            <a:srcRect/>
            <a:stretch>
              <a:fillRect/>
            </a:stretch>
          </p:blipFill>
          <p:spPr bwMode="auto">
            <a:xfrm>
              <a:off x="4631" y="1440"/>
              <a:ext cx="191" cy="559"/>
            </a:xfrm>
            <a:prstGeom prst="rect">
              <a:avLst/>
            </a:prstGeom>
            <a:noFill/>
            <a:ln w="9525">
              <a:noFill/>
              <a:miter lim="800000"/>
              <a:headEnd/>
              <a:tailEnd/>
            </a:ln>
          </p:spPr>
        </p:pic>
        <p:pic>
          <p:nvPicPr>
            <p:cNvPr id="39950" name="Picture 52" descr="MCj02910390000[1]"/>
            <p:cNvPicPr>
              <a:picLocks noChangeAspect="1" noChangeArrowheads="1"/>
            </p:cNvPicPr>
            <p:nvPr/>
          </p:nvPicPr>
          <p:blipFill>
            <a:blip r:embed="rId49" cstate="print"/>
            <a:srcRect/>
            <a:stretch>
              <a:fillRect/>
            </a:stretch>
          </p:blipFill>
          <p:spPr bwMode="auto">
            <a:xfrm>
              <a:off x="4705" y="1506"/>
              <a:ext cx="191" cy="559"/>
            </a:xfrm>
            <a:prstGeom prst="rect">
              <a:avLst/>
            </a:prstGeom>
            <a:noFill/>
            <a:ln w="9525">
              <a:noFill/>
              <a:miter lim="800000"/>
              <a:headEnd/>
              <a:tailEnd/>
            </a:ln>
          </p:spPr>
        </p:pic>
        <p:pic>
          <p:nvPicPr>
            <p:cNvPr id="39951" name="Picture 53" descr="MCj02910390000[1]"/>
            <p:cNvPicPr>
              <a:picLocks noChangeAspect="1" noChangeArrowheads="1"/>
            </p:cNvPicPr>
            <p:nvPr/>
          </p:nvPicPr>
          <p:blipFill>
            <a:blip r:embed="rId50" cstate="print"/>
            <a:srcRect/>
            <a:stretch>
              <a:fillRect/>
            </a:stretch>
          </p:blipFill>
          <p:spPr bwMode="auto">
            <a:xfrm>
              <a:off x="4777" y="1578"/>
              <a:ext cx="191" cy="559"/>
            </a:xfrm>
            <a:prstGeom prst="rect">
              <a:avLst/>
            </a:prstGeom>
            <a:noFill/>
            <a:ln w="9525">
              <a:noFill/>
              <a:miter lim="800000"/>
              <a:headEnd/>
              <a:tailEnd/>
            </a:ln>
          </p:spPr>
        </p:pic>
        <p:pic>
          <p:nvPicPr>
            <p:cNvPr id="39952" name="Picture 54" descr="MCj02910390000[1]"/>
            <p:cNvPicPr>
              <a:picLocks noChangeAspect="1" noChangeArrowheads="1"/>
            </p:cNvPicPr>
            <p:nvPr/>
          </p:nvPicPr>
          <p:blipFill>
            <a:blip r:embed="rId51" cstate="print"/>
            <a:srcRect/>
            <a:stretch>
              <a:fillRect/>
            </a:stretch>
          </p:blipFill>
          <p:spPr bwMode="auto">
            <a:xfrm>
              <a:off x="4849" y="1650"/>
              <a:ext cx="191" cy="559"/>
            </a:xfrm>
            <a:prstGeom prst="rect">
              <a:avLst/>
            </a:prstGeom>
            <a:noFill/>
            <a:ln w="9525">
              <a:noFill/>
              <a:miter lim="800000"/>
              <a:headEnd/>
              <a:tailEnd/>
            </a:ln>
          </p:spPr>
        </p:pic>
        <p:pic>
          <p:nvPicPr>
            <p:cNvPr id="39953" name="Picture 55" descr="MCj02910390000[1]"/>
            <p:cNvPicPr>
              <a:picLocks noChangeAspect="1" noChangeArrowheads="1"/>
            </p:cNvPicPr>
            <p:nvPr/>
          </p:nvPicPr>
          <p:blipFill>
            <a:blip r:embed="rId52" cstate="print"/>
            <a:srcRect/>
            <a:stretch>
              <a:fillRect/>
            </a:stretch>
          </p:blipFill>
          <p:spPr bwMode="auto">
            <a:xfrm>
              <a:off x="4921" y="1722"/>
              <a:ext cx="191" cy="559"/>
            </a:xfrm>
            <a:prstGeom prst="rect">
              <a:avLst/>
            </a:prstGeom>
            <a:noFill/>
            <a:ln w="9525">
              <a:noFill/>
              <a:miter lim="800000"/>
              <a:headEnd/>
              <a:tailEnd/>
            </a:ln>
          </p:spPr>
        </p:pic>
        <p:pic>
          <p:nvPicPr>
            <p:cNvPr id="39954" name="Picture 56" descr="MCj02910390000[1]"/>
            <p:cNvPicPr>
              <a:picLocks noChangeAspect="1" noChangeArrowheads="1"/>
            </p:cNvPicPr>
            <p:nvPr/>
          </p:nvPicPr>
          <p:blipFill>
            <a:blip r:embed="rId53" cstate="print"/>
            <a:srcRect/>
            <a:stretch>
              <a:fillRect/>
            </a:stretch>
          </p:blipFill>
          <p:spPr bwMode="auto">
            <a:xfrm>
              <a:off x="4319" y="1440"/>
              <a:ext cx="191" cy="559"/>
            </a:xfrm>
            <a:prstGeom prst="rect">
              <a:avLst/>
            </a:prstGeom>
            <a:noFill/>
            <a:ln w="9525">
              <a:noFill/>
              <a:miter lim="800000"/>
              <a:headEnd/>
              <a:tailEnd/>
            </a:ln>
          </p:spPr>
        </p:pic>
        <p:pic>
          <p:nvPicPr>
            <p:cNvPr id="39955" name="Picture 57" descr="MCj02910390000[1]"/>
            <p:cNvPicPr>
              <a:picLocks noChangeAspect="1" noChangeArrowheads="1"/>
            </p:cNvPicPr>
            <p:nvPr/>
          </p:nvPicPr>
          <p:blipFill>
            <a:blip r:embed="rId54" cstate="print"/>
            <a:srcRect/>
            <a:stretch>
              <a:fillRect/>
            </a:stretch>
          </p:blipFill>
          <p:spPr bwMode="auto">
            <a:xfrm>
              <a:off x="4393" y="1506"/>
              <a:ext cx="190" cy="559"/>
            </a:xfrm>
            <a:prstGeom prst="rect">
              <a:avLst/>
            </a:prstGeom>
            <a:noFill/>
            <a:ln w="9525">
              <a:noFill/>
              <a:miter lim="800000"/>
              <a:headEnd/>
              <a:tailEnd/>
            </a:ln>
          </p:spPr>
        </p:pic>
        <p:pic>
          <p:nvPicPr>
            <p:cNvPr id="39956" name="Picture 58" descr="MCj02910390000[1]"/>
            <p:cNvPicPr>
              <a:picLocks noChangeAspect="1" noChangeArrowheads="1"/>
            </p:cNvPicPr>
            <p:nvPr/>
          </p:nvPicPr>
          <p:blipFill>
            <a:blip r:embed="rId55" cstate="print"/>
            <a:srcRect/>
            <a:stretch>
              <a:fillRect/>
            </a:stretch>
          </p:blipFill>
          <p:spPr bwMode="auto">
            <a:xfrm>
              <a:off x="4465" y="1578"/>
              <a:ext cx="190" cy="559"/>
            </a:xfrm>
            <a:prstGeom prst="rect">
              <a:avLst/>
            </a:prstGeom>
            <a:noFill/>
            <a:ln w="9525">
              <a:noFill/>
              <a:miter lim="800000"/>
              <a:headEnd/>
              <a:tailEnd/>
            </a:ln>
          </p:spPr>
        </p:pic>
        <p:pic>
          <p:nvPicPr>
            <p:cNvPr id="39957" name="Picture 59" descr="MCj02910390000[1]"/>
            <p:cNvPicPr preferRelativeResize="0">
              <a:picLocks noChangeAspect="1" noChangeArrowheads="1"/>
            </p:cNvPicPr>
            <p:nvPr/>
          </p:nvPicPr>
          <p:blipFill>
            <a:blip r:embed="rId56" cstate="print"/>
            <a:srcRect/>
            <a:stretch>
              <a:fillRect/>
            </a:stretch>
          </p:blipFill>
          <p:spPr bwMode="auto">
            <a:xfrm>
              <a:off x="4537" y="1650"/>
              <a:ext cx="190" cy="559"/>
            </a:xfrm>
            <a:prstGeom prst="rect">
              <a:avLst/>
            </a:prstGeom>
            <a:noFill/>
            <a:ln w="9525">
              <a:noFill/>
              <a:miter lim="800000"/>
              <a:headEnd/>
              <a:tailEnd/>
            </a:ln>
          </p:spPr>
        </p:pic>
        <p:pic>
          <p:nvPicPr>
            <p:cNvPr id="39958" name="Picture 60" descr="MCj02910390000[1]"/>
            <p:cNvPicPr preferRelativeResize="0">
              <a:picLocks noChangeAspect="1" noChangeArrowheads="1"/>
            </p:cNvPicPr>
            <p:nvPr/>
          </p:nvPicPr>
          <p:blipFill>
            <a:blip r:embed="rId57" cstate="print"/>
            <a:srcRect/>
            <a:stretch>
              <a:fillRect/>
            </a:stretch>
          </p:blipFill>
          <p:spPr bwMode="auto">
            <a:xfrm>
              <a:off x="4609" y="1722"/>
              <a:ext cx="191" cy="559"/>
            </a:xfrm>
            <a:prstGeom prst="rect">
              <a:avLst/>
            </a:prstGeom>
            <a:noFill/>
            <a:ln w="9525">
              <a:noFill/>
              <a:miter lim="800000"/>
              <a:headEnd/>
              <a:tailEnd/>
            </a:ln>
          </p:spPr>
        </p:pic>
      </p:grpSp>
      <p:sp>
        <p:nvSpPr>
          <p:cNvPr id="39942" name="Text Box 61"/>
          <p:cNvSpPr txBox="1">
            <a:spLocks noChangeArrowheads="1"/>
          </p:cNvSpPr>
          <p:nvPr/>
        </p:nvSpPr>
        <p:spPr bwMode="auto">
          <a:xfrm>
            <a:off x="3352800" y="5766118"/>
            <a:ext cx="3819525" cy="861774"/>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RANDOM </a:t>
            </a:r>
            <a:r>
              <a:rPr lang="en-US" sz="2000" dirty="0" smtClean="0">
                <a:latin typeface="Calibri" pitchFamily="34" charset="0"/>
              </a:rPr>
              <a:t>SAMPLE</a:t>
            </a:r>
          </a:p>
          <a:p>
            <a:pPr>
              <a:spcBef>
                <a:spcPct val="50000"/>
              </a:spcBef>
            </a:pPr>
            <a:r>
              <a:rPr lang="en-US" sz="2000" dirty="0" smtClean="0">
                <a:latin typeface="Calibri" pitchFamily="34" charset="0"/>
              </a:rPr>
              <a:t>Randomly </a:t>
            </a:r>
            <a:r>
              <a:rPr lang="en-US" sz="2000" dirty="0">
                <a:latin typeface="Calibri" pitchFamily="34" charset="0"/>
              </a:rPr>
              <a:t>select 20 samples</a:t>
            </a:r>
          </a:p>
        </p:txBody>
      </p:sp>
      <p:sp>
        <p:nvSpPr>
          <p:cNvPr id="39943" name="Text Box 62"/>
          <p:cNvSpPr txBox="1">
            <a:spLocks noChangeArrowheads="1"/>
          </p:cNvSpPr>
          <p:nvPr/>
        </p:nvSpPr>
        <p:spPr bwMode="auto">
          <a:xfrm>
            <a:off x="6953250" y="2859088"/>
            <a:ext cx="1941513" cy="1169551"/>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FULL DATA</a:t>
            </a:r>
          </a:p>
          <a:p>
            <a:pPr>
              <a:spcBef>
                <a:spcPct val="50000"/>
              </a:spcBef>
            </a:pPr>
            <a:r>
              <a:rPr lang="en-US" sz="2000" dirty="0">
                <a:latin typeface="Calibri" pitchFamily="34" charset="0"/>
              </a:rPr>
              <a:t>N = 40 Individual Biospecimens</a:t>
            </a:r>
          </a:p>
        </p:txBody>
      </p:sp>
      <p:sp>
        <p:nvSpPr>
          <p:cNvPr id="63" name="Left Brace 62"/>
          <p:cNvSpPr/>
          <p:nvPr/>
        </p:nvSpPr>
        <p:spPr>
          <a:xfrm rot="16200000">
            <a:off x="4451559" y="2106526"/>
            <a:ext cx="358875" cy="3873908"/>
          </a:xfrm>
          <a:prstGeom prst="leftBrace">
            <a:avLst>
              <a:gd name="adj1" fmla="val 89206"/>
              <a:gd name="adj2" fmla="val 48639"/>
            </a:avLst>
          </a:prstGeom>
          <a:ln w="31750">
            <a:solidFill>
              <a:srgbClr val="0000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lide Number Placeholder 6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38</a:t>
            </a:fld>
            <a:endParaRPr lang="en-US"/>
          </a:p>
        </p:txBody>
      </p:sp>
      <p:pic>
        <p:nvPicPr>
          <p:cNvPr id="68" name="Picture 56" descr="MCj02910390000[1]"/>
          <p:cNvPicPr>
            <a:picLocks noChangeAspect="1" noChangeArrowheads="1"/>
          </p:cNvPicPr>
          <p:nvPr/>
        </p:nvPicPr>
        <p:blipFill>
          <a:blip r:embed="rId53" cstate="print"/>
          <a:srcRect/>
          <a:stretch>
            <a:fillRect/>
          </a:stretch>
        </p:blipFill>
        <p:spPr bwMode="auto">
          <a:xfrm>
            <a:off x="3327400" y="4295775"/>
            <a:ext cx="303213" cy="887413"/>
          </a:xfrm>
          <a:prstGeom prst="rect">
            <a:avLst/>
          </a:prstGeom>
          <a:noFill/>
          <a:ln w="9525">
            <a:noFill/>
            <a:miter lim="800000"/>
            <a:headEnd/>
            <a:tailEnd/>
          </a:ln>
        </p:spPr>
      </p:pic>
      <p:pic>
        <p:nvPicPr>
          <p:cNvPr id="69" name="Picture 57" descr="MCj02910390000[1]"/>
          <p:cNvPicPr>
            <a:picLocks noChangeAspect="1" noChangeArrowheads="1"/>
          </p:cNvPicPr>
          <p:nvPr/>
        </p:nvPicPr>
        <p:blipFill>
          <a:blip r:embed="rId54" cstate="print"/>
          <a:srcRect/>
          <a:stretch>
            <a:fillRect/>
          </a:stretch>
        </p:blipFill>
        <p:spPr bwMode="auto">
          <a:xfrm>
            <a:off x="3444875" y="4400550"/>
            <a:ext cx="301625" cy="887413"/>
          </a:xfrm>
          <a:prstGeom prst="rect">
            <a:avLst/>
          </a:prstGeom>
          <a:noFill/>
          <a:ln w="9525">
            <a:noFill/>
            <a:miter lim="800000"/>
            <a:headEnd/>
            <a:tailEnd/>
          </a:ln>
        </p:spPr>
      </p:pic>
      <p:pic>
        <p:nvPicPr>
          <p:cNvPr id="70" name="Picture 58" descr="MCj02910390000[1]"/>
          <p:cNvPicPr>
            <a:picLocks noChangeAspect="1" noChangeArrowheads="1"/>
          </p:cNvPicPr>
          <p:nvPr/>
        </p:nvPicPr>
        <p:blipFill>
          <a:blip r:embed="rId55" cstate="print"/>
          <a:srcRect/>
          <a:stretch>
            <a:fillRect/>
          </a:stretch>
        </p:blipFill>
        <p:spPr bwMode="auto">
          <a:xfrm>
            <a:off x="3559175" y="4514850"/>
            <a:ext cx="301625" cy="887413"/>
          </a:xfrm>
          <a:prstGeom prst="rect">
            <a:avLst/>
          </a:prstGeom>
          <a:noFill/>
          <a:ln w="9525">
            <a:noFill/>
            <a:miter lim="800000"/>
            <a:headEnd/>
            <a:tailEnd/>
          </a:ln>
        </p:spPr>
      </p:pic>
      <p:pic>
        <p:nvPicPr>
          <p:cNvPr id="71" name="Picture 59" descr="MCj02910390000[1]"/>
          <p:cNvPicPr preferRelativeResize="0">
            <a:picLocks noChangeAspect="1" noChangeArrowheads="1"/>
          </p:cNvPicPr>
          <p:nvPr/>
        </p:nvPicPr>
        <p:blipFill>
          <a:blip r:embed="rId56" cstate="print"/>
          <a:srcRect/>
          <a:stretch>
            <a:fillRect/>
          </a:stretch>
        </p:blipFill>
        <p:spPr bwMode="auto">
          <a:xfrm>
            <a:off x="3673475" y="4629150"/>
            <a:ext cx="301625" cy="887413"/>
          </a:xfrm>
          <a:prstGeom prst="rect">
            <a:avLst/>
          </a:prstGeom>
          <a:noFill/>
          <a:ln w="9525">
            <a:noFill/>
            <a:miter lim="800000"/>
            <a:headEnd/>
            <a:tailEnd/>
          </a:ln>
        </p:spPr>
      </p:pic>
      <p:pic>
        <p:nvPicPr>
          <p:cNvPr id="72" name="Picture 60" descr="MCj02910390000[1]"/>
          <p:cNvPicPr preferRelativeResize="0">
            <a:picLocks noChangeAspect="1" noChangeArrowheads="1"/>
          </p:cNvPicPr>
          <p:nvPr/>
        </p:nvPicPr>
        <p:blipFill>
          <a:blip r:embed="rId57" cstate="print"/>
          <a:srcRect/>
          <a:stretch>
            <a:fillRect/>
          </a:stretch>
        </p:blipFill>
        <p:spPr bwMode="auto">
          <a:xfrm>
            <a:off x="3787775" y="4743450"/>
            <a:ext cx="303213" cy="8874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a:bodyPr>
          <a:lstStyle/>
          <a:p>
            <a:pPr fontAlgn="auto">
              <a:spcAft>
                <a:spcPts val="0"/>
              </a:spcAft>
              <a:defRPr/>
            </a:pPr>
            <a:r>
              <a:rPr lang="en-US" dirty="0" smtClean="0">
                <a:solidFill>
                  <a:srgbClr val="0000AC"/>
                </a:solidFill>
              </a:rPr>
              <a:t>Pooling </a:t>
            </a:r>
            <a:r>
              <a:rPr lang="en-US" dirty="0" err="1" smtClean="0">
                <a:solidFill>
                  <a:srgbClr val="0000AC"/>
                </a:solidFill>
              </a:rPr>
              <a:t>Biospecimens</a:t>
            </a:r>
            <a:endParaRPr lang="en-US" dirty="0" smtClean="0">
              <a:solidFill>
                <a:srgbClr val="0000AC"/>
              </a:solidFill>
            </a:endParaRPr>
          </a:p>
        </p:txBody>
      </p:sp>
      <p:grpSp>
        <p:nvGrpSpPr>
          <p:cNvPr id="2" name="Group 3"/>
          <p:cNvGrpSpPr>
            <a:grpSpLocks noChangeAspect="1"/>
          </p:cNvGrpSpPr>
          <p:nvPr/>
        </p:nvGrpSpPr>
        <p:grpSpPr bwMode="auto">
          <a:xfrm>
            <a:off x="2320925" y="2438400"/>
            <a:ext cx="4232275" cy="1335088"/>
            <a:chOff x="1152" y="48"/>
            <a:chExt cx="5328" cy="1680"/>
          </a:xfrm>
        </p:grpSpPr>
        <p:pic>
          <p:nvPicPr>
            <p:cNvPr id="40983" name="Picture 4" descr="MCj02910390000[1]"/>
            <p:cNvPicPr>
              <a:picLocks noChangeAspect="1" noChangeArrowheads="1"/>
            </p:cNvPicPr>
            <p:nvPr/>
          </p:nvPicPr>
          <p:blipFill>
            <a:blip r:embed="rId3" cstate="print"/>
            <a:srcRect/>
            <a:stretch>
              <a:fillRect/>
            </a:stretch>
          </p:blipFill>
          <p:spPr bwMode="auto">
            <a:xfrm>
              <a:off x="3024" y="48"/>
              <a:ext cx="381" cy="1117"/>
            </a:xfrm>
            <a:prstGeom prst="rect">
              <a:avLst/>
            </a:prstGeom>
            <a:noFill/>
            <a:ln w="9525">
              <a:noFill/>
              <a:miter lim="800000"/>
              <a:headEnd/>
              <a:tailEnd/>
            </a:ln>
          </p:spPr>
        </p:pic>
        <p:pic>
          <p:nvPicPr>
            <p:cNvPr id="40984" name="Picture 5" descr="MCj02910390000[1]"/>
            <p:cNvPicPr>
              <a:picLocks noChangeAspect="1" noChangeArrowheads="1"/>
            </p:cNvPicPr>
            <p:nvPr/>
          </p:nvPicPr>
          <p:blipFill>
            <a:blip r:embed="rId4" cstate="print"/>
            <a:srcRect/>
            <a:stretch>
              <a:fillRect/>
            </a:stretch>
          </p:blipFill>
          <p:spPr bwMode="auto">
            <a:xfrm>
              <a:off x="3171" y="179"/>
              <a:ext cx="381" cy="1117"/>
            </a:xfrm>
            <a:prstGeom prst="rect">
              <a:avLst/>
            </a:prstGeom>
            <a:noFill/>
            <a:ln w="9525">
              <a:noFill/>
              <a:miter lim="800000"/>
              <a:headEnd/>
              <a:tailEnd/>
            </a:ln>
          </p:spPr>
        </p:pic>
        <p:pic>
          <p:nvPicPr>
            <p:cNvPr id="40985" name="Picture 6" descr="MCj02910390000[1]"/>
            <p:cNvPicPr>
              <a:picLocks noChangeAspect="1" noChangeArrowheads="1"/>
            </p:cNvPicPr>
            <p:nvPr/>
          </p:nvPicPr>
          <p:blipFill>
            <a:blip r:embed="rId5" cstate="print"/>
            <a:srcRect/>
            <a:stretch>
              <a:fillRect/>
            </a:stretch>
          </p:blipFill>
          <p:spPr bwMode="auto">
            <a:xfrm>
              <a:off x="3315" y="323"/>
              <a:ext cx="381" cy="1117"/>
            </a:xfrm>
            <a:prstGeom prst="rect">
              <a:avLst/>
            </a:prstGeom>
            <a:noFill/>
            <a:ln w="9525">
              <a:noFill/>
              <a:miter lim="800000"/>
              <a:headEnd/>
              <a:tailEnd/>
            </a:ln>
          </p:spPr>
        </p:pic>
        <p:pic>
          <p:nvPicPr>
            <p:cNvPr id="40986" name="Picture 7" descr="MCj02910390000[1]"/>
            <p:cNvPicPr>
              <a:picLocks noChangeAspect="1" noChangeArrowheads="1"/>
            </p:cNvPicPr>
            <p:nvPr/>
          </p:nvPicPr>
          <p:blipFill>
            <a:blip r:embed="rId6" cstate="print"/>
            <a:srcRect/>
            <a:stretch>
              <a:fillRect/>
            </a:stretch>
          </p:blipFill>
          <p:spPr bwMode="auto">
            <a:xfrm>
              <a:off x="3459" y="467"/>
              <a:ext cx="381" cy="1117"/>
            </a:xfrm>
            <a:prstGeom prst="rect">
              <a:avLst/>
            </a:prstGeom>
            <a:noFill/>
            <a:ln w="9525">
              <a:noFill/>
              <a:miter lim="800000"/>
              <a:headEnd/>
              <a:tailEnd/>
            </a:ln>
          </p:spPr>
        </p:pic>
        <p:pic>
          <p:nvPicPr>
            <p:cNvPr id="40987" name="Picture 8" descr="MCj02910390000[1]"/>
            <p:cNvPicPr>
              <a:picLocks noChangeAspect="1" noChangeArrowheads="1"/>
            </p:cNvPicPr>
            <p:nvPr/>
          </p:nvPicPr>
          <p:blipFill>
            <a:blip r:embed="rId7" cstate="print"/>
            <a:srcRect/>
            <a:stretch>
              <a:fillRect/>
            </a:stretch>
          </p:blipFill>
          <p:spPr bwMode="auto">
            <a:xfrm>
              <a:off x="3603" y="611"/>
              <a:ext cx="381" cy="1117"/>
            </a:xfrm>
            <a:prstGeom prst="rect">
              <a:avLst/>
            </a:prstGeom>
            <a:noFill/>
            <a:ln w="9525">
              <a:noFill/>
              <a:miter lim="800000"/>
              <a:headEnd/>
              <a:tailEnd/>
            </a:ln>
          </p:spPr>
        </p:pic>
        <p:pic>
          <p:nvPicPr>
            <p:cNvPr id="40988" name="Picture 9" descr="MCj02910390000[1]"/>
            <p:cNvPicPr>
              <a:picLocks noChangeAspect="1" noChangeArrowheads="1"/>
            </p:cNvPicPr>
            <p:nvPr/>
          </p:nvPicPr>
          <p:blipFill>
            <a:blip r:embed="rId8" cstate="print"/>
            <a:srcRect/>
            <a:stretch>
              <a:fillRect/>
            </a:stretch>
          </p:blipFill>
          <p:spPr bwMode="auto">
            <a:xfrm>
              <a:off x="2400" y="48"/>
              <a:ext cx="381" cy="1117"/>
            </a:xfrm>
            <a:prstGeom prst="rect">
              <a:avLst/>
            </a:prstGeom>
            <a:noFill/>
            <a:ln w="9525">
              <a:noFill/>
              <a:miter lim="800000"/>
              <a:headEnd/>
              <a:tailEnd/>
            </a:ln>
          </p:spPr>
        </p:pic>
        <p:pic>
          <p:nvPicPr>
            <p:cNvPr id="40989" name="Picture 10" descr="MCj02910390000[1]"/>
            <p:cNvPicPr>
              <a:picLocks noChangeAspect="1" noChangeArrowheads="1"/>
            </p:cNvPicPr>
            <p:nvPr/>
          </p:nvPicPr>
          <p:blipFill>
            <a:blip r:embed="rId9" cstate="print"/>
            <a:srcRect/>
            <a:stretch>
              <a:fillRect/>
            </a:stretch>
          </p:blipFill>
          <p:spPr bwMode="auto">
            <a:xfrm>
              <a:off x="2547" y="179"/>
              <a:ext cx="381" cy="1117"/>
            </a:xfrm>
            <a:prstGeom prst="rect">
              <a:avLst/>
            </a:prstGeom>
            <a:noFill/>
            <a:ln w="9525">
              <a:noFill/>
              <a:miter lim="800000"/>
              <a:headEnd/>
              <a:tailEnd/>
            </a:ln>
          </p:spPr>
        </p:pic>
        <p:pic>
          <p:nvPicPr>
            <p:cNvPr id="40990" name="Picture 11" descr="MCj02910390000[1]"/>
            <p:cNvPicPr>
              <a:picLocks noChangeAspect="1" noChangeArrowheads="1"/>
            </p:cNvPicPr>
            <p:nvPr/>
          </p:nvPicPr>
          <p:blipFill>
            <a:blip r:embed="rId10" cstate="print"/>
            <a:srcRect/>
            <a:stretch>
              <a:fillRect/>
            </a:stretch>
          </p:blipFill>
          <p:spPr bwMode="auto">
            <a:xfrm>
              <a:off x="2691" y="323"/>
              <a:ext cx="381" cy="1117"/>
            </a:xfrm>
            <a:prstGeom prst="rect">
              <a:avLst/>
            </a:prstGeom>
            <a:noFill/>
            <a:ln w="9525">
              <a:noFill/>
              <a:miter lim="800000"/>
              <a:headEnd/>
              <a:tailEnd/>
            </a:ln>
          </p:spPr>
        </p:pic>
        <p:pic>
          <p:nvPicPr>
            <p:cNvPr id="40991" name="Picture 12" descr="MCj02910390000[1]"/>
            <p:cNvPicPr>
              <a:picLocks noChangeAspect="1" noChangeArrowheads="1"/>
            </p:cNvPicPr>
            <p:nvPr/>
          </p:nvPicPr>
          <p:blipFill>
            <a:blip r:embed="rId11" cstate="print"/>
            <a:srcRect/>
            <a:stretch>
              <a:fillRect/>
            </a:stretch>
          </p:blipFill>
          <p:spPr bwMode="auto">
            <a:xfrm>
              <a:off x="2835" y="467"/>
              <a:ext cx="381" cy="1117"/>
            </a:xfrm>
            <a:prstGeom prst="rect">
              <a:avLst/>
            </a:prstGeom>
            <a:noFill/>
            <a:ln w="9525">
              <a:noFill/>
              <a:miter lim="800000"/>
              <a:headEnd/>
              <a:tailEnd/>
            </a:ln>
          </p:spPr>
        </p:pic>
        <p:pic>
          <p:nvPicPr>
            <p:cNvPr id="40992" name="Picture 13" descr="MCj02910390000[1]"/>
            <p:cNvPicPr>
              <a:picLocks noChangeAspect="1" noChangeArrowheads="1"/>
            </p:cNvPicPr>
            <p:nvPr/>
          </p:nvPicPr>
          <p:blipFill>
            <a:blip r:embed="rId12" cstate="print"/>
            <a:srcRect/>
            <a:stretch>
              <a:fillRect/>
            </a:stretch>
          </p:blipFill>
          <p:spPr bwMode="auto">
            <a:xfrm>
              <a:off x="2979" y="611"/>
              <a:ext cx="381" cy="1117"/>
            </a:xfrm>
            <a:prstGeom prst="rect">
              <a:avLst/>
            </a:prstGeom>
            <a:noFill/>
            <a:ln w="9525">
              <a:noFill/>
              <a:miter lim="800000"/>
              <a:headEnd/>
              <a:tailEnd/>
            </a:ln>
          </p:spPr>
        </p:pic>
        <p:pic>
          <p:nvPicPr>
            <p:cNvPr id="40993" name="Picture 14" descr="MCj02910390000[1]"/>
            <p:cNvPicPr>
              <a:picLocks noChangeAspect="1" noChangeArrowheads="1"/>
            </p:cNvPicPr>
            <p:nvPr/>
          </p:nvPicPr>
          <p:blipFill>
            <a:blip r:embed="rId13" cstate="print"/>
            <a:srcRect/>
            <a:stretch>
              <a:fillRect/>
            </a:stretch>
          </p:blipFill>
          <p:spPr bwMode="auto">
            <a:xfrm>
              <a:off x="1776" y="48"/>
              <a:ext cx="381" cy="1117"/>
            </a:xfrm>
            <a:prstGeom prst="rect">
              <a:avLst/>
            </a:prstGeom>
            <a:noFill/>
            <a:ln w="9525">
              <a:noFill/>
              <a:miter lim="800000"/>
              <a:headEnd/>
              <a:tailEnd/>
            </a:ln>
          </p:spPr>
        </p:pic>
        <p:pic>
          <p:nvPicPr>
            <p:cNvPr id="40994" name="Picture 15" descr="MCj02910390000[1]"/>
            <p:cNvPicPr>
              <a:picLocks noChangeAspect="1" noChangeArrowheads="1"/>
            </p:cNvPicPr>
            <p:nvPr/>
          </p:nvPicPr>
          <p:blipFill>
            <a:blip r:embed="rId14" cstate="print"/>
            <a:srcRect/>
            <a:stretch>
              <a:fillRect/>
            </a:stretch>
          </p:blipFill>
          <p:spPr bwMode="auto">
            <a:xfrm>
              <a:off x="1923" y="179"/>
              <a:ext cx="381" cy="1117"/>
            </a:xfrm>
            <a:prstGeom prst="rect">
              <a:avLst/>
            </a:prstGeom>
            <a:noFill/>
            <a:ln w="9525">
              <a:noFill/>
              <a:miter lim="800000"/>
              <a:headEnd/>
              <a:tailEnd/>
            </a:ln>
          </p:spPr>
        </p:pic>
        <p:pic>
          <p:nvPicPr>
            <p:cNvPr id="40995" name="Picture 16" descr="MCj02910390000[1]"/>
            <p:cNvPicPr>
              <a:picLocks noChangeAspect="1" noChangeArrowheads="1"/>
            </p:cNvPicPr>
            <p:nvPr/>
          </p:nvPicPr>
          <p:blipFill>
            <a:blip r:embed="rId15" cstate="print"/>
            <a:srcRect/>
            <a:stretch>
              <a:fillRect/>
            </a:stretch>
          </p:blipFill>
          <p:spPr bwMode="auto">
            <a:xfrm>
              <a:off x="2067" y="323"/>
              <a:ext cx="381" cy="1117"/>
            </a:xfrm>
            <a:prstGeom prst="rect">
              <a:avLst/>
            </a:prstGeom>
            <a:noFill/>
            <a:ln w="9525">
              <a:noFill/>
              <a:miter lim="800000"/>
              <a:headEnd/>
              <a:tailEnd/>
            </a:ln>
          </p:spPr>
        </p:pic>
        <p:pic>
          <p:nvPicPr>
            <p:cNvPr id="40996" name="Picture 17" descr="MCj02910390000[1]"/>
            <p:cNvPicPr>
              <a:picLocks noChangeAspect="1" noChangeArrowheads="1"/>
            </p:cNvPicPr>
            <p:nvPr/>
          </p:nvPicPr>
          <p:blipFill>
            <a:blip r:embed="rId16" cstate="print"/>
            <a:srcRect/>
            <a:stretch>
              <a:fillRect/>
            </a:stretch>
          </p:blipFill>
          <p:spPr bwMode="auto">
            <a:xfrm>
              <a:off x="2211" y="467"/>
              <a:ext cx="381" cy="1117"/>
            </a:xfrm>
            <a:prstGeom prst="rect">
              <a:avLst/>
            </a:prstGeom>
            <a:noFill/>
            <a:ln w="9525">
              <a:noFill/>
              <a:miter lim="800000"/>
              <a:headEnd/>
              <a:tailEnd/>
            </a:ln>
          </p:spPr>
        </p:pic>
        <p:pic>
          <p:nvPicPr>
            <p:cNvPr id="40997" name="Picture 18" descr="MCj02910390000[1]"/>
            <p:cNvPicPr>
              <a:picLocks noChangeAspect="1" noChangeArrowheads="1"/>
            </p:cNvPicPr>
            <p:nvPr/>
          </p:nvPicPr>
          <p:blipFill>
            <a:blip r:embed="rId17" cstate="print"/>
            <a:srcRect/>
            <a:stretch>
              <a:fillRect/>
            </a:stretch>
          </p:blipFill>
          <p:spPr bwMode="auto">
            <a:xfrm>
              <a:off x="2355" y="611"/>
              <a:ext cx="381" cy="1117"/>
            </a:xfrm>
            <a:prstGeom prst="rect">
              <a:avLst/>
            </a:prstGeom>
            <a:noFill/>
            <a:ln w="9525">
              <a:noFill/>
              <a:miter lim="800000"/>
              <a:headEnd/>
              <a:tailEnd/>
            </a:ln>
          </p:spPr>
        </p:pic>
        <p:pic>
          <p:nvPicPr>
            <p:cNvPr id="40998" name="Picture 19" descr="MCj02910390000[1]"/>
            <p:cNvPicPr>
              <a:picLocks noChangeAspect="1" noChangeArrowheads="1"/>
            </p:cNvPicPr>
            <p:nvPr/>
          </p:nvPicPr>
          <p:blipFill>
            <a:blip r:embed="rId18" cstate="print"/>
            <a:srcRect/>
            <a:stretch>
              <a:fillRect/>
            </a:stretch>
          </p:blipFill>
          <p:spPr bwMode="auto">
            <a:xfrm>
              <a:off x="1152" y="48"/>
              <a:ext cx="381" cy="1117"/>
            </a:xfrm>
            <a:prstGeom prst="rect">
              <a:avLst/>
            </a:prstGeom>
            <a:noFill/>
            <a:ln w="9525">
              <a:noFill/>
              <a:miter lim="800000"/>
              <a:headEnd/>
              <a:tailEnd/>
            </a:ln>
          </p:spPr>
        </p:pic>
        <p:pic>
          <p:nvPicPr>
            <p:cNvPr id="40999" name="Picture 20" descr="MCj02910390000[1]"/>
            <p:cNvPicPr>
              <a:picLocks noChangeAspect="1" noChangeArrowheads="1"/>
            </p:cNvPicPr>
            <p:nvPr/>
          </p:nvPicPr>
          <p:blipFill>
            <a:blip r:embed="rId19" cstate="print"/>
            <a:srcRect/>
            <a:stretch>
              <a:fillRect/>
            </a:stretch>
          </p:blipFill>
          <p:spPr bwMode="auto">
            <a:xfrm>
              <a:off x="1299" y="179"/>
              <a:ext cx="381" cy="1117"/>
            </a:xfrm>
            <a:prstGeom prst="rect">
              <a:avLst/>
            </a:prstGeom>
            <a:noFill/>
            <a:ln w="9525">
              <a:noFill/>
              <a:miter lim="800000"/>
              <a:headEnd/>
              <a:tailEnd/>
            </a:ln>
          </p:spPr>
        </p:pic>
        <p:pic>
          <p:nvPicPr>
            <p:cNvPr id="41000" name="Picture 21" descr="MCj02910390000[1]"/>
            <p:cNvPicPr>
              <a:picLocks noChangeAspect="1" noChangeArrowheads="1"/>
            </p:cNvPicPr>
            <p:nvPr/>
          </p:nvPicPr>
          <p:blipFill>
            <a:blip r:embed="rId20" cstate="print"/>
            <a:srcRect/>
            <a:stretch>
              <a:fillRect/>
            </a:stretch>
          </p:blipFill>
          <p:spPr bwMode="auto">
            <a:xfrm>
              <a:off x="1443" y="323"/>
              <a:ext cx="381" cy="1117"/>
            </a:xfrm>
            <a:prstGeom prst="rect">
              <a:avLst/>
            </a:prstGeom>
            <a:noFill/>
            <a:ln w="9525">
              <a:noFill/>
              <a:miter lim="800000"/>
              <a:headEnd/>
              <a:tailEnd/>
            </a:ln>
          </p:spPr>
        </p:pic>
        <p:pic>
          <p:nvPicPr>
            <p:cNvPr id="41001" name="Picture 22" descr="MCj02910390000[1]"/>
            <p:cNvPicPr>
              <a:picLocks noChangeAspect="1" noChangeArrowheads="1"/>
            </p:cNvPicPr>
            <p:nvPr/>
          </p:nvPicPr>
          <p:blipFill>
            <a:blip r:embed="rId21" cstate="print"/>
            <a:srcRect/>
            <a:stretch>
              <a:fillRect/>
            </a:stretch>
          </p:blipFill>
          <p:spPr bwMode="auto">
            <a:xfrm>
              <a:off x="1587" y="467"/>
              <a:ext cx="381" cy="1117"/>
            </a:xfrm>
            <a:prstGeom prst="rect">
              <a:avLst/>
            </a:prstGeom>
            <a:noFill/>
            <a:ln w="9525">
              <a:noFill/>
              <a:miter lim="800000"/>
              <a:headEnd/>
              <a:tailEnd/>
            </a:ln>
          </p:spPr>
        </p:pic>
        <p:pic>
          <p:nvPicPr>
            <p:cNvPr id="41002" name="Picture 23" descr="MCj02910390000[1]"/>
            <p:cNvPicPr>
              <a:picLocks noChangeAspect="1" noChangeArrowheads="1"/>
            </p:cNvPicPr>
            <p:nvPr/>
          </p:nvPicPr>
          <p:blipFill>
            <a:blip r:embed="rId22" cstate="print"/>
            <a:srcRect/>
            <a:stretch>
              <a:fillRect/>
            </a:stretch>
          </p:blipFill>
          <p:spPr bwMode="auto">
            <a:xfrm>
              <a:off x="1731" y="611"/>
              <a:ext cx="381" cy="1117"/>
            </a:xfrm>
            <a:prstGeom prst="rect">
              <a:avLst/>
            </a:prstGeom>
            <a:noFill/>
            <a:ln w="9525">
              <a:noFill/>
              <a:miter lim="800000"/>
              <a:headEnd/>
              <a:tailEnd/>
            </a:ln>
          </p:spPr>
        </p:pic>
        <p:pic>
          <p:nvPicPr>
            <p:cNvPr id="41003" name="Picture 24" descr="MCj02910390000[1]"/>
            <p:cNvPicPr>
              <a:picLocks noChangeAspect="1" noChangeArrowheads="1"/>
            </p:cNvPicPr>
            <p:nvPr/>
          </p:nvPicPr>
          <p:blipFill>
            <a:blip r:embed="rId23" cstate="print"/>
            <a:srcRect/>
            <a:stretch>
              <a:fillRect/>
            </a:stretch>
          </p:blipFill>
          <p:spPr bwMode="auto">
            <a:xfrm>
              <a:off x="5520" y="48"/>
              <a:ext cx="381" cy="1117"/>
            </a:xfrm>
            <a:prstGeom prst="rect">
              <a:avLst/>
            </a:prstGeom>
            <a:noFill/>
            <a:ln w="9525">
              <a:noFill/>
              <a:miter lim="800000"/>
              <a:headEnd/>
              <a:tailEnd/>
            </a:ln>
          </p:spPr>
        </p:pic>
        <p:pic>
          <p:nvPicPr>
            <p:cNvPr id="41004" name="Picture 25" descr="MCj02910390000[1]"/>
            <p:cNvPicPr>
              <a:picLocks noChangeAspect="1" noChangeArrowheads="1"/>
            </p:cNvPicPr>
            <p:nvPr/>
          </p:nvPicPr>
          <p:blipFill>
            <a:blip r:embed="rId24" cstate="print"/>
            <a:srcRect/>
            <a:stretch>
              <a:fillRect/>
            </a:stretch>
          </p:blipFill>
          <p:spPr bwMode="auto">
            <a:xfrm>
              <a:off x="5667" y="179"/>
              <a:ext cx="381" cy="1117"/>
            </a:xfrm>
            <a:prstGeom prst="rect">
              <a:avLst/>
            </a:prstGeom>
            <a:noFill/>
            <a:ln w="9525">
              <a:noFill/>
              <a:miter lim="800000"/>
              <a:headEnd/>
              <a:tailEnd/>
            </a:ln>
          </p:spPr>
        </p:pic>
        <p:pic>
          <p:nvPicPr>
            <p:cNvPr id="41005" name="Picture 26" descr="MCj02910390000[1]"/>
            <p:cNvPicPr>
              <a:picLocks noChangeAspect="1" noChangeArrowheads="1"/>
            </p:cNvPicPr>
            <p:nvPr/>
          </p:nvPicPr>
          <p:blipFill>
            <a:blip r:embed="rId25" cstate="print"/>
            <a:srcRect/>
            <a:stretch>
              <a:fillRect/>
            </a:stretch>
          </p:blipFill>
          <p:spPr bwMode="auto">
            <a:xfrm>
              <a:off x="5811" y="323"/>
              <a:ext cx="381" cy="1117"/>
            </a:xfrm>
            <a:prstGeom prst="rect">
              <a:avLst/>
            </a:prstGeom>
            <a:noFill/>
            <a:ln w="9525">
              <a:noFill/>
              <a:miter lim="800000"/>
              <a:headEnd/>
              <a:tailEnd/>
            </a:ln>
          </p:spPr>
        </p:pic>
        <p:pic>
          <p:nvPicPr>
            <p:cNvPr id="41006" name="Picture 27" descr="MCj02910390000[1]"/>
            <p:cNvPicPr>
              <a:picLocks noChangeAspect="1" noChangeArrowheads="1"/>
            </p:cNvPicPr>
            <p:nvPr/>
          </p:nvPicPr>
          <p:blipFill>
            <a:blip r:embed="rId26" cstate="print"/>
            <a:srcRect/>
            <a:stretch>
              <a:fillRect/>
            </a:stretch>
          </p:blipFill>
          <p:spPr bwMode="auto">
            <a:xfrm>
              <a:off x="5955" y="467"/>
              <a:ext cx="381" cy="1117"/>
            </a:xfrm>
            <a:prstGeom prst="rect">
              <a:avLst/>
            </a:prstGeom>
            <a:noFill/>
            <a:ln w="9525">
              <a:noFill/>
              <a:miter lim="800000"/>
              <a:headEnd/>
              <a:tailEnd/>
            </a:ln>
          </p:spPr>
        </p:pic>
        <p:pic>
          <p:nvPicPr>
            <p:cNvPr id="41007" name="Picture 28" descr="MCj02910390000[1]"/>
            <p:cNvPicPr>
              <a:picLocks noChangeAspect="1" noChangeArrowheads="1"/>
            </p:cNvPicPr>
            <p:nvPr/>
          </p:nvPicPr>
          <p:blipFill>
            <a:blip r:embed="rId27" cstate="print"/>
            <a:srcRect/>
            <a:stretch>
              <a:fillRect/>
            </a:stretch>
          </p:blipFill>
          <p:spPr bwMode="auto">
            <a:xfrm>
              <a:off x="6099" y="611"/>
              <a:ext cx="381" cy="1117"/>
            </a:xfrm>
            <a:prstGeom prst="rect">
              <a:avLst/>
            </a:prstGeom>
            <a:noFill/>
            <a:ln w="9525">
              <a:noFill/>
              <a:miter lim="800000"/>
              <a:headEnd/>
              <a:tailEnd/>
            </a:ln>
          </p:spPr>
        </p:pic>
        <p:pic>
          <p:nvPicPr>
            <p:cNvPr id="41008" name="Picture 29" descr="MCj02910390000[1]"/>
            <p:cNvPicPr>
              <a:picLocks noChangeAspect="1" noChangeArrowheads="1"/>
            </p:cNvPicPr>
            <p:nvPr/>
          </p:nvPicPr>
          <p:blipFill>
            <a:blip r:embed="rId28" cstate="print"/>
            <a:srcRect/>
            <a:stretch>
              <a:fillRect/>
            </a:stretch>
          </p:blipFill>
          <p:spPr bwMode="auto">
            <a:xfrm>
              <a:off x="4896" y="48"/>
              <a:ext cx="381" cy="1117"/>
            </a:xfrm>
            <a:prstGeom prst="rect">
              <a:avLst/>
            </a:prstGeom>
            <a:noFill/>
            <a:ln w="9525">
              <a:noFill/>
              <a:miter lim="800000"/>
              <a:headEnd/>
              <a:tailEnd/>
            </a:ln>
          </p:spPr>
        </p:pic>
        <p:pic>
          <p:nvPicPr>
            <p:cNvPr id="41009" name="Picture 30" descr="MCj02910390000[1]"/>
            <p:cNvPicPr>
              <a:picLocks noChangeAspect="1" noChangeArrowheads="1"/>
            </p:cNvPicPr>
            <p:nvPr/>
          </p:nvPicPr>
          <p:blipFill>
            <a:blip r:embed="rId29" cstate="print"/>
            <a:srcRect/>
            <a:stretch>
              <a:fillRect/>
            </a:stretch>
          </p:blipFill>
          <p:spPr bwMode="auto">
            <a:xfrm>
              <a:off x="5043" y="179"/>
              <a:ext cx="381" cy="1117"/>
            </a:xfrm>
            <a:prstGeom prst="rect">
              <a:avLst/>
            </a:prstGeom>
            <a:noFill/>
            <a:ln w="9525">
              <a:noFill/>
              <a:miter lim="800000"/>
              <a:headEnd/>
              <a:tailEnd/>
            </a:ln>
          </p:spPr>
        </p:pic>
        <p:pic>
          <p:nvPicPr>
            <p:cNvPr id="41010" name="Picture 31" descr="MCj02910390000[1]"/>
            <p:cNvPicPr>
              <a:picLocks noChangeAspect="1" noChangeArrowheads="1"/>
            </p:cNvPicPr>
            <p:nvPr/>
          </p:nvPicPr>
          <p:blipFill>
            <a:blip r:embed="rId30" cstate="print"/>
            <a:srcRect/>
            <a:stretch>
              <a:fillRect/>
            </a:stretch>
          </p:blipFill>
          <p:spPr bwMode="auto">
            <a:xfrm>
              <a:off x="5187" y="323"/>
              <a:ext cx="381" cy="1117"/>
            </a:xfrm>
            <a:prstGeom prst="rect">
              <a:avLst/>
            </a:prstGeom>
            <a:noFill/>
            <a:ln w="9525">
              <a:noFill/>
              <a:miter lim="800000"/>
              <a:headEnd/>
              <a:tailEnd/>
            </a:ln>
          </p:spPr>
        </p:pic>
        <p:pic>
          <p:nvPicPr>
            <p:cNvPr id="41011" name="Picture 32" descr="MCj02910390000[1]"/>
            <p:cNvPicPr>
              <a:picLocks noChangeAspect="1" noChangeArrowheads="1"/>
            </p:cNvPicPr>
            <p:nvPr/>
          </p:nvPicPr>
          <p:blipFill>
            <a:blip r:embed="rId31" cstate="print"/>
            <a:srcRect/>
            <a:stretch>
              <a:fillRect/>
            </a:stretch>
          </p:blipFill>
          <p:spPr bwMode="auto">
            <a:xfrm>
              <a:off x="5331" y="467"/>
              <a:ext cx="381" cy="1117"/>
            </a:xfrm>
            <a:prstGeom prst="rect">
              <a:avLst/>
            </a:prstGeom>
            <a:noFill/>
            <a:ln w="9525">
              <a:noFill/>
              <a:miter lim="800000"/>
              <a:headEnd/>
              <a:tailEnd/>
            </a:ln>
          </p:spPr>
        </p:pic>
        <p:pic>
          <p:nvPicPr>
            <p:cNvPr id="41012" name="Picture 33" descr="MCj02910390000[1]"/>
            <p:cNvPicPr>
              <a:picLocks noChangeAspect="1" noChangeArrowheads="1"/>
            </p:cNvPicPr>
            <p:nvPr/>
          </p:nvPicPr>
          <p:blipFill>
            <a:blip r:embed="rId32" cstate="print"/>
            <a:srcRect/>
            <a:stretch>
              <a:fillRect/>
            </a:stretch>
          </p:blipFill>
          <p:spPr bwMode="auto">
            <a:xfrm>
              <a:off x="5475" y="611"/>
              <a:ext cx="381" cy="1117"/>
            </a:xfrm>
            <a:prstGeom prst="rect">
              <a:avLst/>
            </a:prstGeom>
            <a:noFill/>
            <a:ln w="9525">
              <a:noFill/>
              <a:miter lim="800000"/>
              <a:headEnd/>
              <a:tailEnd/>
            </a:ln>
          </p:spPr>
        </p:pic>
        <p:pic>
          <p:nvPicPr>
            <p:cNvPr id="41013" name="Picture 34" descr="MCj02910390000[1]"/>
            <p:cNvPicPr>
              <a:picLocks noChangeAspect="1" noChangeArrowheads="1"/>
            </p:cNvPicPr>
            <p:nvPr/>
          </p:nvPicPr>
          <p:blipFill>
            <a:blip r:embed="rId33" cstate="print"/>
            <a:srcRect/>
            <a:stretch>
              <a:fillRect/>
            </a:stretch>
          </p:blipFill>
          <p:spPr bwMode="auto">
            <a:xfrm>
              <a:off x="4272" y="48"/>
              <a:ext cx="381" cy="1117"/>
            </a:xfrm>
            <a:prstGeom prst="rect">
              <a:avLst/>
            </a:prstGeom>
            <a:noFill/>
            <a:ln w="9525">
              <a:noFill/>
              <a:miter lim="800000"/>
              <a:headEnd/>
              <a:tailEnd/>
            </a:ln>
          </p:spPr>
        </p:pic>
        <p:pic>
          <p:nvPicPr>
            <p:cNvPr id="41014" name="Picture 35" descr="MCj02910390000[1]"/>
            <p:cNvPicPr>
              <a:picLocks noChangeAspect="1" noChangeArrowheads="1"/>
            </p:cNvPicPr>
            <p:nvPr/>
          </p:nvPicPr>
          <p:blipFill>
            <a:blip r:embed="rId34" cstate="print"/>
            <a:srcRect/>
            <a:stretch>
              <a:fillRect/>
            </a:stretch>
          </p:blipFill>
          <p:spPr bwMode="auto">
            <a:xfrm>
              <a:off x="4419" y="179"/>
              <a:ext cx="381" cy="1117"/>
            </a:xfrm>
            <a:prstGeom prst="rect">
              <a:avLst/>
            </a:prstGeom>
            <a:noFill/>
            <a:ln w="9525">
              <a:noFill/>
              <a:miter lim="800000"/>
              <a:headEnd/>
              <a:tailEnd/>
            </a:ln>
          </p:spPr>
        </p:pic>
        <p:pic>
          <p:nvPicPr>
            <p:cNvPr id="41015" name="Picture 36" descr="MCj02910390000[1]"/>
            <p:cNvPicPr>
              <a:picLocks noChangeAspect="1" noChangeArrowheads="1"/>
            </p:cNvPicPr>
            <p:nvPr/>
          </p:nvPicPr>
          <p:blipFill>
            <a:blip r:embed="rId35" cstate="print"/>
            <a:srcRect/>
            <a:stretch>
              <a:fillRect/>
            </a:stretch>
          </p:blipFill>
          <p:spPr bwMode="auto">
            <a:xfrm>
              <a:off x="4563" y="323"/>
              <a:ext cx="381" cy="1117"/>
            </a:xfrm>
            <a:prstGeom prst="rect">
              <a:avLst/>
            </a:prstGeom>
            <a:noFill/>
            <a:ln w="9525">
              <a:noFill/>
              <a:miter lim="800000"/>
              <a:headEnd/>
              <a:tailEnd/>
            </a:ln>
          </p:spPr>
        </p:pic>
        <p:pic>
          <p:nvPicPr>
            <p:cNvPr id="41016" name="Picture 37" descr="MCj02910390000[1]"/>
            <p:cNvPicPr>
              <a:picLocks noChangeAspect="1" noChangeArrowheads="1"/>
            </p:cNvPicPr>
            <p:nvPr/>
          </p:nvPicPr>
          <p:blipFill>
            <a:blip r:embed="rId36" cstate="print"/>
            <a:srcRect/>
            <a:stretch>
              <a:fillRect/>
            </a:stretch>
          </p:blipFill>
          <p:spPr bwMode="auto">
            <a:xfrm>
              <a:off x="4707" y="467"/>
              <a:ext cx="381" cy="1117"/>
            </a:xfrm>
            <a:prstGeom prst="rect">
              <a:avLst/>
            </a:prstGeom>
            <a:noFill/>
            <a:ln w="9525">
              <a:noFill/>
              <a:miter lim="800000"/>
              <a:headEnd/>
              <a:tailEnd/>
            </a:ln>
          </p:spPr>
        </p:pic>
        <p:pic>
          <p:nvPicPr>
            <p:cNvPr id="41017" name="Picture 38" descr="MCj02910390000[1]"/>
            <p:cNvPicPr>
              <a:picLocks noChangeAspect="1" noChangeArrowheads="1"/>
            </p:cNvPicPr>
            <p:nvPr/>
          </p:nvPicPr>
          <p:blipFill>
            <a:blip r:embed="rId37" cstate="print"/>
            <a:srcRect/>
            <a:stretch>
              <a:fillRect/>
            </a:stretch>
          </p:blipFill>
          <p:spPr bwMode="auto">
            <a:xfrm>
              <a:off x="4851" y="611"/>
              <a:ext cx="381" cy="1117"/>
            </a:xfrm>
            <a:prstGeom prst="rect">
              <a:avLst/>
            </a:prstGeom>
            <a:noFill/>
            <a:ln w="9525">
              <a:noFill/>
              <a:miter lim="800000"/>
              <a:headEnd/>
              <a:tailEnd/>
            </a:ln>
          </p:spPr>
        </p:pic>
        <p:pic>
          <p:nvPicPr>
            <p:cNvPr id="41018" name="Picture 39" descr="MCj02910390000[1]"/>
            <p:cNvPicPr>
              <a:picLocks noChangeAspect="1" noChangeArrowheads="1"/>
            </p:cNvPicPr>
            <p:nvPr/>
          </p:nvPicPr>
          <p:blipFill>
            <a:blip r:embed="rId38" cstate="print"/>
            <a:srcRect/>
            <a:stretch>
              <a:fillRect/>
            </a:stretch>
          </p:blipFill>
          <p:spPr bwMode="auto">
            <a:xfrm>
              <a:off x="3648" y="48"/>
              <a:ext cx="381" cy="1117"/>
            </a:xfrm>
            <a:prstGeom prst="rect">
              <a:avLst/>
            </a:prstGeom>
            <a:noFill/>
            <a:ln w="9525">
              <a:noFill/>
              <a:miter lim="800000"/>
              <a:headEnd/>
              <a:tailEnd/>
            </a:ln>
          </p:spPr>
        </p:pic>
        <p:pic>
          <p:nvPicPr>
            <p:cNvPr id="41019" name="Picture 40" descr="MCj02910390000[1]"/>
            <p:cNvPicPr>
              <a:picLocks noChangeAspect="1" noChangeArrowheads="1"/>
            </p:cNvPicPr>
            <p:nvPr/>
          </p:nvPicPr>
          <p:blipFill>
            <a:blip r:embed="rId39" cstate="print"/>
            <a:srcRect/>
            <a:stretch>
              <a:fillRect/>
            </a:stretch>
          </p:blipFill>
          <p:spPr bwMode="auto">
            <a:xfrm>
              <a:off x="3795" y="179"/>
              <a:ext cx="381" cy="1117"/>
            </a:xfrm>
            <a:prstGeom prst="rect">
              <a:avLst/>
            </a:prstGeom>
            <a:noFill/>
            <a:ln w="9525">
              <a:noFill/>
              <a:miter lim="800000"/>
              <a:headEnd/>
              <a:tailEnd/>
            </a:ln>
          </p:spPr>
        </p:pic>
        <p:pic>
          <p:nvPicPr>
            <p:cNvPr id="41020" name="Picture 41" descr="MCj02910390000[1]"/>
            <p:cNvPicPr>
              <a:picLocks noChangeAspect="1" noChangeArrowheads="1"/>
            </p:cNvPicPr>
            <p:nvPr/>
          </p:nvPicPr>
          <p:blipFill>
            <a:blip r:embed="rId40" cstate="print"/>
            <a:srcRect/>
            <a:stretch>
              <a:fillRect/>
            </a:stretch>
          </p:blipFill>
          <p:spPr bwMode="auto">
            <a:xfrm>
              <a:off x="3939" y="323"/>
              <a:ext cx="381" cy="1117"/>
            </a:xfrm>
            <a:prstGeom prst="rect">
              <a:avLst/>
            </a:prstGeom>
            <a:noFill/>
            <a:ln w="9525">
              <a:noFill/>
              <a:miter lim="800000"/>
              <a:headEnd/>
              <a:tailEnd/>
            </a:ln>
          </p:spPr>
        </p:pic>
        <p:pic>
          <p:nvPicPr>
            <p:cNvPr id="41021" name="Picture 42" descr="MCj02910390000[1]"/>
            <p:cNvPicPr>
              <a:picLocks noChangeAspect="1" noChangeArrowheads="1"/>
            </p:cNvPicPr>
            <p:nvPr/>
          </p:nvPicPr>
          <p:blipFill>
            <a:blip r:embed="rId41" cstate="print"/>
            <a:srcRect/>
            <a:stretch>
              <a:fillRect/>
            </a:stretch>
          </p:blipFill>
          <p:spPr bwMode="auto">
            <a:xfrm>
              <a:off x="4083" y="467"/>
              <a:ext cx="381" cy="1117"/>
            </a:xfrm>
            <a:prstGeom prst="rect">
              <a:avLst/>
            </a:prstGeom>
            <a:noFill/>
            <a:ln w="9525">
              <a:noFill/>
              <a:miter lim="800000"/>
              <a:headEnd/>
              <a:tailEnd/>
            </a:ln>
          </p:spPr>
        </p:pic>
        <p:pic>
          <p:nvPicPr>
            <p:cNvPr id="41022" name="Picture 43" descr="MCj02910390000[1]"/>
            <p:cNvPicPr>
              <a:picLocks noChangeAspect="1" noChangeArrowheads="1"/>
            </p:cNvPicPr>
            <p:nvPr/>
          </p:nvPicPr>
          <p:blipFill>
            <a:blip r:embed="rId42" cstate="print"/>
            <a:srcRect/>
            <a:stretch>
              <a:fillRect/>
            </a:stretch>
          </p:blipFill>
          <p:spPr bwMode="auto">
            <a:xfrm>
              <a:off x="4227" y="611"/>
              <a:ext cx="381" cy="1117"/>
            </a:xfrm>
            <a:prstGeom prst="rect">
              <a:avLst/>
            </a:prstGeom>
            <a:noFill/>
            <a:ln w="9525">
              <a:noFill/>
              <a:miter lim="800000"/>
              <a:headEnd/>
              <a:tailEnd/>
            </a:ln>
          </p:spPr>
        </p:pic>
      </p:grpSp>
      <p:grpSp>
        <p:nvGrpSpPr>
          <p:cNvPr id="3" name="Group 45"/>
          <p:cNvGrpSpPr>
            <a:grpSpLocks/>
          </p:cNvGrpSpPr>
          <p:nvPr/>
        </p:nvGrpSpPr>
        <p:grpSpPr bwMode="auto">
          <a:xfrm>
            <a:off x="3886200" y="4303713"/>
            <a:ext cx="1754188" cy="1335087"/>
            <a:chOff x="4319" y="1440"/>
            <a:chExt cx="1105" cy="841"/>
          </a:xfrm>
        </p:grpSpPr>
        <p:pic>
          <p:nvPicPr>
            <p:cNvPr id="40968" name="Picture 46" descr="MCj02910390000[1]"/>
            <p:cNvPicPr>
              <a:picLocks noChangeAspect="1" noChangeArrowheads="1"/>
            </p:cNvPicPr>
            <p:nvPr/>
          </p:nvPicPr>
          <p:blipFill>
            <a:blip r:embed="rId43" cstate="print"/>
            <a:srcRect/>
            <a:stretch>
              <a:fillRect/>
            </a:stretch>
          </p:blipFill>
          <p:spPr bwMode="auto">
            <a:xfrm>
              <a:off x="4944" y="1440"/>
              <a:ext cx="190" cy="559"/>
            </a:xfrm>
            <a:prstGeom prst="rect">
              <a:avLst/>
            </a:prstGeom>
            <a:noFill/>
            <a:ln w="9525">
              <a:noFill/>
              <a:miter lim="800000"/>
              <a:headEnd/>
              <a:tailEnd/>
            </a:ln>
          </p:spPr>
        </p:pic>
        <p:pic>
          <p:nvPicPr>
            <p:cNvPr id="40969" name="Picture 47" descr="MCj02910390000[1]"/>
            <p:cNvPicPr>
              <a:picLocks noChangeAspect="1" noChangeArrowheads="1"/>
            </p:cNvPicPr>
            <p:nvPr/>
          </p:nvPicPr>
          <p:blipFill>
            <a:blip r:embed="rId44" cstate="print"/>
            <a:srcRect/>
            <a:stretch>
              <a:fillRect/>
            </a:stretch>
          </p:blipFill>
          <p:spPr bwMode="auto">
            <a:xfrm>
              <a:off x="5017" y="1506"/>
              <a:ext cx="191" cy="559"/>
            </a:xfrm>
            <a:prstGeom prst="rect">
              <a:avLst/>
            </a:prstGeom>
            <a:noFill/>
            <a:ln w="9525">
              <a:noFill/>
              <a:miter lim="800000"/>
              <a:headEnd/>
              <a:tailEnd/>
            </a:ln>
          </p:spPr>
        </p:pic>
        <p:pic>
          <p:nvPicPr>
            <p:cNvPr id="40970" name="Picture 48" descr="MCj02910390000[1]"/>
            <p:cNvPicPr>
              <a:picLocks noChangeAspect="1" noChangeArrowheads="1"/>
            </p:cNvPicPr>
            <p:nvPr/>
          </p:nvPicPr>
          <p:blipFill>
            <a:blip r:embed="rId45" cstate="print"/>
            <a:srcRect/>
            <a:stretch>
              <a:fillRect/>
            </a:stretch>
          </p:blipFill>
          <p:spPr bwMode="auto">
            <a:xfrm>
              <a:off x="5089" y="1578"/>
              <a:ext cx="191" cy="559"/>
            </a:xfrm>
            <a:prstGeom prst="rect">
              <a:avLst/>
            </a:prstGeom>
            <a:noFill/>
            <a:ln w="9525">
              <a:noFill/>
              <a:miter lim="800000"/>
              <a:headEnd/>
              <a:tailEnd/>
            </a:ln>
          </p:spPr>
        </p:pic>
        <p:pic>
          <p:nvPicPr>
            <p:cNvPr id="40971" name="Picture 49" descr="MCj02910390000[1]"/>
            <p:cNvPicPr>
              <a:picLocks noChangeAspect="1" noChangeArrowheads="1"/>
            </p:cNvPicPr>
            <p:nvPr/>
          </p:nvPicPr>
          <p:blipFill>
            <a:blip r:embed="rId46" cstate="print"/>
            <a:srcRect/>
            <a:stretch>
              <a:fillRect/>
            </a:stretch>
          </p:blipFill>
          <p:spPr bwMode="auto">
            <a:xfrm>
              <a:off x="5161" y="1650"/>
              <a:ext cx="191" cy="559"/>
            </a:xfrm>
            <a:prstGeom prst="rect">
              <a:avLst/>
            </a:prstGeom>
            <a:noFill/>
            <a:ln w="9525">
              <a:noFill/>
              <a:miter lim="800000"/>
              <a:headEnd/>
              <a:tailEnd/>
            </a:ln>
          </p:spPr>
        </p:pic>
        <p:pic>
          <p:nvPicPr>
            <p:cNvPr id="40972" name="Picture 50" descr="MCj02910390000[1]"/>
            <p:cNvPicPr>
              <a:picLocks noChangeAspect="1" noChangeArrowheads="1"/>
            </p:cNvPicPr>
            <p:nvPr/>
          </p:nvPicPr>
          <p:blipFill>
            <a:blip r:embed="rId47" cstate="print"/>
            <a:srcRect/>
            <a:stretch>
              <a:fillRect/>
            </a:stretch>
          </p:blipFill>
          <p:spPr bwMode="auto">
            <a:xfrm>
              <a:off x="5233" y="1722"/>
              <a:ext cx="191" cy="559"/>
            </a:xfrm>
            <a:prstGeom prst="rect">
              <a:avLst/>
            </a:prstGeom>
            <a:noFill/>
            <a:ln w="9525">
              <a:noFill/>
              <a:miter lim="800000"/>
              <a:headEnd/>
              <a:tailEnd/>
            </a:ln>
          </p:spPr>
        </p:pic>
        <p:pic>
          <p:nvPicPr>
            <p:cNvPr id="40973" name="Picture 51" descr="MCj02910390000[1]"/>
            <p:cNvPicPr>
              <a:picLocks noChangeAspect="1" noChangeArrowheads="1"/>
            </p:cNvPicPr>
            <p:nvPr/>
          </p:nvPicPr>
          <p:blipFill>
            <a:blip r:embed="rId48" cstate="print"/>
            <a:srcRect/>
            <a:stretch>
              <a:fillRect/>
            </a:stretch>
          </p:blipFill>
          <p:spPr bwMode="auto">
            <a:xfrm>
              <a:off x="4631" y="1440"/>
              <a:ext cx="191" cy="559"/>
            </a:xfrm>
            <a:prstGeom prst="rect">
              <a:avLst/>
            </a:prstGeom>
            <a:noFill/>
            <a:ln w="9525">
              <a:noFill/>
              <a:miter lim="800000"/>
              <a:headEnd/>
              <a:tailEnd/>
            </a:ln>
          </p:spPr>
        </p:pic>
        <p:pic>
          <p:nvPicPr>
            <p:cNvPr id="40974" name="Picture 52" descr="MCj02910390000[1]"/>
            <p:cNvPicPr>
              <a:picLocks noChangeAspect="1" noChangeArrowheads="1"/>
            </p:cNvPicPr>
            <p:nvPr/>
          </p:nvPicPr>
          <p:blipFill>
            <a:blip r:embed="rId49" cstate="print"/>
            <a:srcRect/>
            <a:stretch>
              <a:fillRect/>
            </a:stretch>
          </p:blipFill>
          <p:spPr bwMode="auto">
            <a:xfrm>
              <a:off x="4705" y="1506"/>
              <a:ext cx="191" cy="559"/>
            </a:xfrm>
            <a:prstGeom prst="rect">
              <a:avLst/>
            </a:prstGeom>
            <a:noFill/>
            <a:ln w="9525">
              <a:noFill/>
              <a:miter lim="800000"/>
              <a:headEnd/>
              <a:tailEnd/>
            </a:ln>
          </p:spPr>
        </p:pic>
        <p:pic>
          <p:nvPicPr>
            <p:cNvPr id="40975" name="Picture 53" descr="MCj02910390000[1]"/>
            <p:cNvPicPr>
              <a:picLocks noChangeAspect="1" noChangeArrowheads="1"/>
            </p:cNvPicPr>
            <p:nvPr/>
          </p:nvPicPr>
          <p:blipFill>
            <a:blip r:embed="rId50" cstate="print"/>
            <a:srcRect/>
            <a:stretch>
              <a:fillRect/>
            </a:stretch>
          </p:blipFill>
          <p:spPr bwMode="auto">
            <a:xfrm>
              <a:off x="4777" y="1578"/>
              <a:ext cx="191" cy="559"/>
            </a:xfrm>
            <a:prstGeom prst="rect">
              <a:avLst/>
            </a:prstGeom>
            <a:noFill/>
            <a:ln w="9525">
              <a:noFill/>
              <a:miter lim="800000"/>
              <a:headEnd/>
              <a:tailEnd/>
            </a:ln>
          </p:spPr>
        </p:pic>
        <p:pic>
          <p:nvPicPr>
            <p:cNvPr id="40976" name="Picture 54" descr="MCj02910390000[1]"/>
            <p:cNvPicPr>
              <a:picLocks noChangeAspect="1" noChangeArrowheads="1"/>
            </p:cNvPicPr>
            <p:nvPr/>
          </p:nvPicPr>
          <p:blipFill>
            <a:blip r:embed="rId51" cstate="print"/>
            <a:srcRect/>
            <a:stretch>
              <a:fillRect/>
            </a:stretch>
          </p:blipFill>
          <p:spPr bwMode="auto">
            <a:xfrm>
              <a:off x="4849" y="1650"/>
              <a:ext cx="191" cy="559"/>
            </a:xfrm>
            <a:prstGeom prst="rect">
              <a:avLst/>
            </a:prstGeom>
            <a:noFill/>
            <a:ln w="9525">
              <a:noFill/>
              <a:miter lim="800000"/>
              <a:headEnd/>
              <a:tailEnd/>
            </a:ln>
          </p:spPr>
        </p:pic>
        <p:pic>
          <p:nvPicPr>
            <p:cNvPr id="40977" name="Picture 55" descr="MCj02910390000[1]"/>
            <p:cNvPicPr>
              <a:picLocks noChangeAspect="1" noChangeArrowheads="1"/>
            </p:cNvPicPr>
            <p:nvPr/>
          </p:nvPicPr>
          <p:blipFill>
            <a:blip r:embed="rId52" cstate="print"/>
            <a:srcRect/>
            <a:stretch>
              <a:fillRect/>
            </a:stretch>
          </p:blipFill>
          <p:spPr bwMode="auto">
            <a:xfrm>
              <a:off x="4921" y="1722"/>
              <a:ext cx="191" cy="559"/>
            </a:xfrm>
            <a:prstGeom prst="rect">
              <a:avLst/>
            </a:prstGeom>
            <a:noFill/>
            <a:ln w="9525">
              <a:noFill/>
              <a:miter lim="800000"/>
              <a:headEnd/>
              <a:tailEnd/>
            </a:ln>
          </p:spPr>
        </p:pic>
        <p:pic>
          <p:nvPicPr>
            <p:cNvPr id="40978" name="Picture 56" descr="MCj02910390000[1]"/>
            <p:cNvPicPr>
              <a:picLocks noChangeAspect="1" noChangeArrowheads="1"/>
            </p:cNvPicPr>
            <p:nvPr/>
          </p:nvPicPr>
          <p:blipFill>
            <a:blip r:embed="rId53" cstate="print"/>
            <a:srcRect/>
            <a:stretch>
              <a:fillRect/>
            </a:stretch>
          </p:blipFill>
          <p:spPr bwMode="auto">
            <a:xfrm>
              <a:off x="4319" y="1440"/>
              <a:ext cx="191" cy="559"/>
            </a:xfrm>
            <a:prstGeom prst="rect">
              <a:avLst/>
            </a:prstGeom>
            <a:noFill/>
            <a:ln w="9525">
              <a:noFill/>
              <a:miter lim="800000"/>
              <a:headEnd/>
              <a:tailEnd/>
            </a:ln>
          </p:spPr>
        </p:pic>
        <p:pic>
          <p:nvPicPr>
            <p:cNvPr id="40979" name="Picture 57" descr="MCj02910390000[1]"/>
            <p:cNvPicPr>
              <a:picLocks noChangeAspect="1" noChangeArrowheads="1"/>
            </p:cNvPicPr>
            <p:nvPr/>
          </p:nvPicPr>
          <p:blipFill>
            <a:blip r:embed="rId54" cstate="print"/>
            <a:srcRect/>
            <a:stretch>
              <a:fillRect/>
            </a:stretch>
          </p:blipFill>
          <p:spPr bwMode="auto">
            <a:xfrm>
              <a:off x="4393" y="1506"/>
              <a:ext cx="190" cy="559"/>
            </a:xfrm>
            <a:prstGeom prst="rect">
              <a:avLst/>
            </a:prstGeom>
            <a:noFill/>
            <a:ln w="9525">
              <a:noFill/>
              <a:miter lim="800000"/>
              <a:headEnd/>
              <a:tailEnd/>
            </a:ln>
          </p:spPr>
        </p:pic>
        <p:pic>
          <p:nvPicPr>
            <p:cNvPr id="40980" name="Picture 58" descr="MCj02910390000[1]"/>
            <p:cNvPicPr>
              <a:picLocks noChangeAspect="1" noChangeArrowheads="1"/>
            </p:cNvPicPr>
            <p:nvPr/>
          </p:nvPicPr>
          <p:blipFill>
            <a:blip r:embed="rId55" cstate="print"/>
            <a:srcRect/>
            <a:stretch>
              <a:fillRect/>
            </a:stretch>
          </p:blipFill>
          <p:spPr bwMode="auto">
            <a:xfrm>
              <a:off x="4465" y="1578"/>
              <a:ext cx="190" cy="559"/>
            </a:xfrm>
            <a:prstGeom prst="rect">
              <a:avLst/>
            </a:prstGeom>
            <a:noFill/>
            <a:ln w="9525">
              <a:noFill/>
              <a:miter lim="800000"/>
              <a:headEnd/>
              <a:tailEnd/>
            </a:ln>
          </p:spPr>
        </p:pic>
        <p:pic>
          <p:nvPicPr>
            <p:cNvPr id="40981" name="Picture 59" descr="MCj02910390000[1]"/>
            <p:cNvPicPr>
              <a:picLocks noChangeAspect="1" noChangeArrowheads="1"/>
            </p:cNvPicPr>
            <p:nvPr/>
          </p:nvPicPr>
          <p:blipFill>
            <a:blip r:embed="rId56" cstate="print"/>
            <a:srcRect/>
            <a:stretch>
              <a:fillRect/>
            </a:stretch>
          </p:blipFill>
          <p:spPr bwMode="auto">
            <a:xfrm>
              <a:off x="4537" y="1650"/>
              <a:ext cx="190" cy="559"/>
            </a:xfrm>
            <a:prstGeom prst="rect">
              <a:avLst/>
            </a:prstGeom>
            <a:noFill/>
            <a:ln w="9525">
              <a:noFill/>
              <a:miter lim="800000"/>
              <a:headEnd/>
              <a:tailEnd/>
            </a:ln>
          </p:spPr>
        </p:pic>
        <p:pic>
          <p:nvPicPr>
            <p:cNvPr id="40982" name="Picture 60" descr="MCj02910390000[1]"/>
            <p:cNvPicPr>
              <a:picLocks noChangeAspect="1" noChangeArrowheads="1"/>
            </p:cNvPicPr>
            <p:nvPr/>
          </p:nvPicPr>
          <p:blipFill>
            <a:blip r:embed="rId57" cstate="print"/>
            <a:srcRect/>
            <a:stretch>
              <a:fillRect/>
            </a:stretch>
          </p:blipFill>
          <p:spPr bwMode="auto">
            <a:xfrm>
              <a:off x="4609" y="1722"/>
              <a:ext cx="191" cy="559"/>
            </a:xfrm>
            <a:prstGeom prst="rect">
              <a:avLst/>
            </a:prstGeom>
            <a:noFill/>
            <a:ln w="9525">
              <a:noFill/>
              <a:miter lim="800000"/>
              <a:headEnd/>
              <a:tailEnd/>
            </a:ln>
          </p:spPr>
        </p:pic>
      </p:grpSp>
      <p:sp>
        <p:nvSpPr>
          <p:cNvPr id="40966" name="Text Box 61"/>
          <p:cNvSpPr txBox="1">
            <a:spLocks noChangeArrowheads="1"/>
          </p:cNvSpPr>
          <p:nvPr/>
        </p:nvSpPr>
        <p:spPr bwMode="auto">
          <a:xfrm>
            <a:off x="3352800" y="5735638"/>
            <a:ext cx="3819525" cy="854075"/>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POOLED </a:t>
            </a:r>
            <a:r>
              <a:rPr lang="en-US" sz="2000" dirty="0" smtClean="0">
                <a:latin typeface="Calibri" pitchFamily="34" charset="0"/>
              </a:rPr>
              <a:t>DATA</a:t>
            </a:r>
            <a:endParaRPr lang="en-US" sz="2000" dirty="0">
              <a:latin typeface="Calibri" pitchFamily="34" charset="0"/>
            </a:endParaRPr>
          </a:p>
          <a:p>
            <a:pPr>
              <a:spcBef>
                <a:spcPct val="50000"/>
              </a:spcBef>
            </a:pPr>
            <a:r>
              <a:rPr lang="en-US" sz="2000" dirty="0">
                <a:latin typeface="Calibri" pitchFamily="34" charset="0"/>
              </a:rPr>
              <a:t>40 samples in groups of 2</a:t>
            </a:r>
          </a:p>
        </p:txBody>
      </p:sp>
      <p:sp>
        <p:nvSpPr>
          <p:cNvPr id="40967" name="Text Box 62"/>
          <p:cNvSpPr txBox="1">
            <a:spLocks noChangeArrowheads="1"/>
          </p:cNvSpPr>
          <p:nvPr/>
        </p:nvSpPr>
        <p:spPr bwMode="auto">
          <a:xfrm>
            <a:off x="6953250" y="2859088"/>
            <a:ext cx="1941513" cy="1169551"/>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FULL DATA</a:t>
            </a:r>
          </a:p>
          <a:p>
            <a:pPr>
              <a:spcBef>
                <a:spcPct val="50000"/>
              </a:spcBef>
            </a:pPr>
            <a:r>
              <a:rPr lang="en-US" sz="2000" dirty="0">
                <a:latin typeface="Calibri" pitchFamily="34" charset="0"/>
              </a:rPr>
              <a:t>N = 40 Individual Biospecimens</a:t>
            </a:r>
          </a:p>
        </p:txBody>
      </p:sp>
      <p:sp>
        <p:nvSpPr>
          <p:cNvPr id="63" name="Left Brace 62"/>
          <p:cNvSpPr/>
          <p:nvPr/>
        </p:nvSpPr>
        <p:spPr>
          <a:xfrm rot="16200000">
            <a:off x="4451559" y="2106526"/>
            <a:ext cx="358875" cy="3873908"/>
          </a:xfrm>
          <a:prstGeom prst="leftBrace">
            <a:avLst>
              <a:gd name="adj1" fmla="val 89206"/>
              <a:gd name="adj2" fmla="val 48639"/>
            </a:avLst>
          </a:prstGeom>
          <a:ln w="31750">
            <a:solidFill>
              <a:srgbClr val="0000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lide Number Placeholder 6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39</a:t>
            </a:fld>
            <a:endParaRPr lang="en-US"/>
          </a:p>
        </p:txBody>
      </p:sp>
      <p:pic>
        <p:nvPicPr>
          <p:cNvPr id="65" name="Picture 56" descr="MCj02910390000[1]"/>
          <p:cNvPicPr>
            <a:picLocks noChangeAspect="1" noChangeArrowheads="1"/>
          </p:cNvPicPr>
          <p:nvPr/>
        </p:nvPicPr>
        <p:blipFill>
          <a:blip r:embed="rId53" cstate="print"/>
          <a:srcRect/>
          <a:stretch>
            <a:fillRect/>
          </a:stretch>
        </p:blipFill>
        <p:spPr bwMode="auto">
          <a:xfrm>
            <a:off x="3405178" y="4318001"/>
            <a:ext cx="303213" cy="887412"/>
          </a:xfrm>
          <a:prstGeom prst="rect">
            <a:avLst/>
          </a:prstGeom>
          <a:noFill/>
          <a:ln w="9525">
            <a:noFill/>
            <a:miter lim="800000"/>
            <a:headEnd/>
            <a:tailEnd/>
          </a:ln>
        </p:spPr>
      </p:pic>
      <p:pic>
        <p:nvPicPr>
          <p:cNvPr id="66" name="Picture 57" descr="MCj02910390000[1]"/>
          <p:cNvPicPr>
            <a:picLocks noChangeAspect="1" noChangeArrowheads="1"/>
          </p:cNvPicPr>
          <p:nvPr/>
        </p:nvPicPr>
        <p:blipFill>
          <a:blip r:embed="rId54" cstate="print"/>
          <a:srcRect/>
          <a:stretch>
            <a:fillRect/>
          </a:stretch>
        </p:blipFill>
        <p:spPr bwMode="auto">
          <a:xfrm>
            <a:off x="3522653" y="4422776"/>
            <a:ext cx="301625" cy="887412"/>
          </a:xfrm>
          <a:prstGeom prst="rect">
            <a:avLst/>
          </a:prstGeom>
          <a:noFill/>
          <a:ln w="9525">
            <a:noFill/>
            <a:miter lim="800000"/>
            <a:headEnd/>
            <a:tailEnd/>
          </a:ln>
        </p:spPr>
      </p:pic>
      <p:pic>
        <p:nvPicPr>
          <p:cNvPr id="67" name="Picture 58" descr="MCj02910390000[1]"/>
          <p:cNvPicPr>
            <a:picLocks noChangeAspect="1" noChangeArrowheads="1"/>
          </p:cNvPicPr>
          <p:nvPr/>
        </p:nvPicPr>
        <p:blipFill>
          <a:blip r:embed="rId55" cstate="print"/>
          <a:srcRect/>
          <a:stretch>
            <a:fillRect/>
          </a:stretch>
        </p:blipFill>
        <p:spPr bwMode="auto">
          <a:xfrm>
            <a:off x="3636953" y="4537076"/>
            <a:ext cx="301625" cy="887412"/>
          </a:xfrm>
          <a:prstGeom prst="rect">
            <a:avLst/>
          </a:prstGeom>
          <a:noFill/>
          <a:ln w="9525">
            <a:noFill/>
            <a:miter lim="800000"/>
            <a:headEnd/>
            <a:tailEnd/>
          </a:ln>
        </p:spPr>
      </p:pic>
      <p:pic>
        <p:nvPicPr>
          <p:cNvPr id="68" name="Picture 59" descr="MCj02910390000[1]"/>
          <p:cNvPicPr>
            <a:picLocks noChangeAspect="1" noChangeArrowheads="1"/>
          </p:cNvPicPr>
          <p:nvPr/>
        </p:nvPicPr>
        <p:blipFill>
          <a:blip r:embed="rId56" cstate="print"/>
          <a:srcRect/>
          <a:stretch>
            <a:fillRect/>
          </a:stretch>
        </p:blipFill>
        <p:spPr bwMode="auto">
          <a:xfrm>
            <a:off x="3751253" y="4651376"/>
            <a:ext cx="301625" cy="887412"/>
          </a:xfrm>
          <a:prstGeom prst="rect">
            <a:avLst/>
          </a:prstGeom>
          <a:noFill/>
          <a:ln w="9525">
            <a:noFill/>
            <a:miter lim="800000"/>
            <a:headEnd/>
            <a:tailEnd/>
          </a:ln>
        </p:spPr>
      </p:pic>
      <p:pic>
        <p:nvPicPr>
          <p:cNvPr id="69" name="Picture 60" descr="MCj02910390000[1]"/>
          <p:cNvPicPr>
            <a:picLocks noChangeAspect="1" noChangeArrowheads="1"/>
          </p:cNvPicPr>
          <p:nvPr/>
        </p:nvPicPr>
        <p:blipFill>
          <a:blip r:embed="rId57" cstate="print"/>
          <a:srcRect/>
          <a:stretch>
            <a:fillRect/>
          </a:stretch>
        </p:blipFill>
        <p:spPr bwMode="auto">
          <a:xfrm>
            <a:off x="3865553" y="4765676"/>
            <a:ext cx="303213" cy="88741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solidFill>
                  <a:srgbClr val="0000AC"/>
                </a:solidFill>
              </a:rPr>
              <a:t>Background</a:t>
            </a:r>
          </a:p>
        </p:txBody>
      </p:sp>
      <p:sp>
        <p:nvSpPr>
          <p:cNvPr id="30723" name="Rectangle 3"/>
          <p:cNvSpPr>
            <a:spLocks noGrp="1" noChangeArrowheads="1"/>
          </p:cNvSpPr>
          <p:nvPr>
            <p:ph sz="quarter" idx="1"/>
          </p:nvPr>
        </p:nvSpPr>
        <p:spPr/>
        <p:txBody>
          <a:bodyPr/>
          <a:lstStyle/>
          <a:p>
            <a:pPr>
              <a:lnSpc>
                <a:spcPct val="90000"/>
              </a:lnSpc>
            </a:pPr>
            <a:r>
              <a:rPr lang="en-US" sz="2800" dirty="0" smtClean="0"/>
              <a:t>Biomarker: A specific physical trait used to measure or indicate the effects or progress of a disease or condition </a:t>
            </a:r>
          </a:p>
          <a:p>
            <a:pPr>
              <a:lnSpc>
                <a:spcPct val="90000"/>
              </a:lnSpc>
            </a:pPr>
            <a:endParaRPr lang="en-US" sz="2800" dirty="0" smtClean="0"/>
          </a:p>
          <a:p>
            <a:pPr>
              <a:lnSpc>
                <a:spcPct val="90000"/>
              </a:lnSpc>
            </a:pPr>
            <a:r>
              <a:rPr lang="en-US" sz="2800" dirty="0" smtClean="0">
                <a:cs typeface="Times New Roman" pitchFamily="18" charset="0"/>
              </a:rPr>
              <a:t>Newly developed laboratory methods expand the number of biomarkers on a daily basis</a:t>
            </a:r>
          </a:p>
          <a:p>
            <a:pPr lvl="1"/>
            <a:r>
              <a:rPr lang="en-US" dirty="0" smtClean="0"/>
              <a:t>Cost</a:t>
            </a:r>
          </a:p>
          <a:p>
            <a:pPr lvl="1"/>
            <a:r>
              <a:rPr lang="en-US" dirty="0" smtClean="0"/>
              <a:t>Measurement Error</a:t>
            </a:r>
          </a:p>
          <a:p>
            <a:pPr lvl="1"/>
            <a:r>
              <a:rPr lang="en-US" dirty="0" smtClean="0"/>
              <a:t>Causal Link to Disease</a:t>
            </a:r>
          </a:p>
          <a:p>
            <a:pPr lvl="1">
              <a:lnSpc>
                <a:spcPct val="90000"/>
              </a:lnSpc>
            </a:pPr>
            <a:endParaRPr lang="en-US" sz="2500" dirty="0" smtClean="0"/>
          </a:p>
          <a:p>
            <a:pPr>
              <a:lnSpc>
                <a:spcPct val="90000"/>
              </a:lnSpc>
            </a:pPr>
            <a:endParaRPr lang="en-US" dirty="0" smtClean="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48"/>
          <p:cNvPicPr>
            <a:picLocks noChangeAspect="1" noChangeArrowheads="1"/>
          </p:cNvPicPr>
          <p:nvPr/>
        </p:nvPicPr>
        <p:blipFill>
          <a:blip r:embed="rId3" cstate="print"/>
          <a:srcRect/>
          <a:stretch>
            <a:fillRect/>
          </a:stretch>
        </p:blipFill>
        <p:spPr bwMode="auto">
          <a:xfrm>
            <a:off x="324168" y="1623694"/>
            <a:ext cx="4331813" cy="2476688"/>
          </a:xfrm>
          <a:prstGeom prst="rect">
            <a:avLst/>
          </a:prstGeom>
          <a:noFill/>
          <a:ln w="9525">
            <a:noFill/>
            <a:miter lim="800000"/>
            <a:headEnd/>
            <a:tailEnd/>
          </a:ln>
        </p:spPr>
      </p:pic>
      <p:sp>
        <p:nvSpPr>
          <p:cNvPr id="70658" name="Rectangle 3"/>
          <p:cNvSpPr>
            <a:spLocks noGrp="1" noChangeArrowheads="1"/>
          </p:cNvSpPr>
          <p:nvPr>
            <p:ph type="title"/>
          </p:nvPr>
        </p:nvSpPr>
        <p:spPr/>
        <p:txBody>
          <a:bodyPr rtlCol="0">
            <a:normAutofit/>
          </a:bodyPr>
          <a:lstStyle/>
          <a:p>
            <a:pPr fontAlgn="auto">
              <a:spcAft>
                <a:spcPts val="0"/>
              </a:spcAft>
              <a:defRPr/>
            </a:pPr>
            <a:r>
              <a:rPr lang="en-US" dirty="0" smtClean="0">
                <a:solidFill>
                  <a:srgbClr val="0000AC"/>
                </a:solidFill>
              </a:rPr>
              <a:t>Effect of Pooling on Markers</a:t>
            </a:r>
          </a:p>
        </p:txBody>
      </p:sp>
      <p:sp>
        <p:nvSpPr>
          <p:cNvPr id="419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8"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pic>
        <p:nvPicPr>
          <p:cNvPr id="41991" name="Picture 46"/>
          <p:cNvPicPr>
            <a:picLocks noChangeAspect="1" noChangeArrowheads="1"/>
          </p:cNvPicPr>
          <p:nvPr/>
        </p:nvPicPr>
        <p:blipFill>
          <a:blip r:embed="rId4" cstate="print"/>
          <a:srcRect/>
          <a:stretch>
            <a:fillRect/>
          </a:stretch>
        </p:blipFill>
        <p:spPr bwMode="auto">
          <a:xfrm>
            <a:off x="326390" y="4232593"/>
            <a:ext cx="4293563" cy="2428875"/>
          </a:xfrm>
          <a:prstGeom prst="rect">
            <a:avLst/>
          </a:prstGeom>
          <a:noFill/>
          <a:ln w="9525">
            <a:noFill/>
            <a:miter lim="800000"/>
            <a:headEnd/>
            <a:tailEnd/>
          </a:ln>
        </p:spPr>
      </p:pic>
      <p:sp>
        <p:nvSpPr>
          <p:cNvPr id="41993" name="Rectangle 49"/>
          <p:cNvSpPr>
            <a:spLocks noChangeArrowheads="1"/>
          </p:cNvSpPr>
          <p:nvPr/>
        </p:nvSpPr>
        <p:spPr bwMode="auto">
          <a:xfrm>
            <a:off x="1565275" y="2590800"/>
            <a:ext cx="3159125" cy="0"/>
          </a:xfrm>
          <a:prstGeom prst="rect">
            <a:avLst/>
          </a:prstGeom>
          <a:noFill/>
          <a:ln w="9525">
            <a:noFill/>
            <a:miter lim="800000"/>
            <a:headEnd/>
            <a:tailEnd/>
          </a:ln>
        </p:spPr>
        <p:txBody>
          <a:bodyPr wrap="none">
            <a:spAutoFit/>
          </a:bodyPr>
          <a:lstStyle/>
          <a:p>
            <a:endParaRPr lang="en-US"/>
          </a:p>
        </p:txBody>
      </p:sp>
      <p:sp>
        <p:nvSpPr>
          <p:cNvPr id="41994" name="Rectangle 51"/>
          <p:cNvSpPr>
            <a:spLocks noChangeArrowheads="1"/>
          </p:cNvSpPr>
          <p:nvPr/>
        </p:nvSpPr>
        <p:spPr bwMode="auto">
          <a:xfrm>
            <a:off x="1565275" y="2590800"/>
            <a:ext cx="2855913" cy="0"/>
          </a:xfrm>
          <a:prstGeom prst="rect">
            <a:avLst/>
          </a:prstGeom>
          <a:noFill/>
          <a:ln w="9525">
            <a:noFill/>
            <a:miter lim="800000"/>
            <a:headEnd/>
            <a:tailEnd/>
          </a:ln>
        </p:spPr>
        <p:txBody>
          <a:bodyPr wrap="none">
            <a:spAutoFit/>
          </a:bodyPr>
          <a:lstStyle/>
          <a:p>
            <a:endParaRPr lang="en-US"/>
          </a:p>
        </p:txBody>
      </p:sp>
      <p:sp>
        <p:nvSpPr>
          <p:cNvPr id="41995" name="Rectangle 53"/>
          <p:cNvSpPr>
            <a:spLocks noChangeArrowheads="1"/>
          </p:cNvSpPr>
          <p:nvPr/>
        </p:nvSpPr>
        <p:spPr bwMode="auto">
          <a:xfrm>
            <a:off x="1565275" y="2590800"/>
            <a:ext cx="3159125" cy="0"/>
          </a:xfrm>
          <a:prstGeom prst="rect">
            <a:avLst/>
          </a:prstGeom>
          <a:noFill/>
          <a:ln w="9525">
            <a:noFill/>
            <a:miter lim="800000"/>
            <a:headEnd/>
            <a:tailEnd/>
          </a:ln>
        </p:spPr>
        <p:txBody>
          <a:bodyPr wrap="none">
            <a:spAutoFit/>
          </a:bodyPr>
          <a:lstStyle/>
          <a:p>
            <a:endParaRPr lang="en-US"/>
          </a:p>
        </p:txBody>
      </p:sp>
      <p:sp>
        <p:nvSpPr>
          <p:cNvPr id="41996" name="Rectangle 55"/>
          <p:cNvSpPr>
            <a:spLocks noChangeArrowheads="1"/>
          </p:cNvSpPr>
          <p:nvPr/>
        </p:nvSpPr>
        <p:spPr bwMode="auto">
          <a:xfrm>
            <a:off x="1565275" y="2590800"/>
            <a:ext cx="2855913" cy="0"/>
          </a:xfrm>
          <a:prstGeom prst="rect">
            <a:avLst/>
          </a:prstGeom>
          <a:noFill/>
          <a:ln w="9525">
            <a:noFill/>
            <a:miter lim="800000"/>
            <a:headEnd/>
            <a:tailEnd/>
          </a:ln>
        </p:spPr>
        <p:txBody>
          <a:bodyPr wrap="none">
            <a:spAutoFit/>
          </a:bodyPr>
          <a:lstStyle/>
          <a:p>
            <a:endParaRPr lang="en-US"/>
          </a:p>
        </p:txBody>
      </p:sp>
      <p:sp>
        <p:nvSpPr>
          <p:cNvPr id="13" name="Slide Number Placeholder 12"/>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40</a:t>
            </a:fld>
            <a:endParaRPr lang="en-US"/>
          </a:p>
        </p:txBody>
      </p:sp>
      <p:pic>
        <p:nvPicPr>
          <p:cNvPr id="14" name="Picture 48"/>
          <p:cNvPicPr>
            <a:picLocks noChangeAspect="1" noChangeArrowheads="1"/>
          </p:cNvPicPr>
          <p:nvPr/>
        </p:nvPicPr>
        <p:blipFill>
          <a:blip r:embed="rId3" cstate="print"/>
          <a:srcRect/>
          <a:stretch>
            <a:fillRect/>
          </a:stretch>
        </p:blipFill>
        <p:spPr bwMode="auto">
          <a:xfrm>
            <a:off x="4462642" y="1625173"/>
            <a:ext cx="4331813" cy="2476688"/>
          </a:xfrm>
          <a:prstGeom prst="rect">
            <a:avLst/>
          </a:prstGeom>
          <a:noFill/>
          <a:ln w="9525">
            <a:noFill/>
            <a:miter lim="800000"/>
            <a:headEnd/>
            <a:tailEnd/>
          </a:ln>
        </p:spPr>
      </p:pic>
      <p:pic>
        <p:nvPicPr>
          <p:cNvPr id="15" name="Picture 46"/>
          <p:cNvPicPr>
            <a:picLocks noChangeAspect="1" noChangeArrowheads="1"/>
          </p:cNvPicPr>
          <p:nvPr/>
        </p:nvPicPr>
        <p:blipFill>
          <a:blip r:embed="rId4" cstate="print"/>
          <a:srcRect/>
          <a:stretch>
            <a:fillRect/>
          </a:stretch>
        </p:blipFill>
        <p:spPr bwMode="auto">
          <a:xfrm>
            <a:off x="4464864" y="4234072"/>
            <a:ext cx="4293563" cy="2428875"/>
          </a:xfrm>
          <a:prstGeom prst="rect">
            <a:avLst/>
          </a:prstGeom>
          <a:noFill/>
          <a:ln w="9525">
            <a:noFill/>
            <a:miter lim="800000"/>
            <a:headEnd/>
            <a:tailEnd/>
          </a:ln>
        </p:spPr>
      </p:pic>
      <p:sp>
        <p:nvSpPr>
          <p:cNvPr id="19" name="Snip Same Side Corner Rectangle 18"/>
          <p:cNvSpPr/>
          <p:nvPr/>
        </p:nvSpPr>
        <p:spPr>
          <a:xfrm>
            <a:off x="6296023" y="3148012"/>
            <a:ext cx="523877" cy="516732"/>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15073" y="3095626"/>
            <a:ext cx="502446" cy="280986"/>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392810">
            <a:off x="6135463" y="3215933"/>
            <a:ext cx="291105"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a:off x="6251573" y="5718969"/>
            <a:ext cx="523877" cy="508794"/>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64300" y="5105400"/>
            <a:ext cx="152400" cy="304800"/>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a:off x="6394450" y="5334000"/>
            <a:ext cx="298450" cy="508794"/>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rot="2143672">
            <a:off x="6687748" y="5676517"/>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rot="13846506">
            <a:off x="6254122" y="5435561"/>
            <a:ext cx="166527" cy="225884"/>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rot="2143672">
            <a:off x="6351991" y="5526499"/>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211785">
            <a:off x="6299603" y="5605079"/>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rot="1265005">
            <a:off x="6644887" y="5397913"/>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rot="14318717">
            <a:off x="6346457" y="5162973"/>
            <a:ext cx="167287" cy="226843"/>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1183700">
            <a:off x="6440098" y="5326473"/>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3011585">
            <a:off x="6554398" y="5581266"/>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rot="14898900">
            <a:off x="6457027" y="5225840"/>
            <a:ext cx="219920" cy="180752"/>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p:cNvSpPr/>
          <p:nvPr/>
        </p:nvSpPr>
        <p:spPr>
          <a:xfrm rot="1514280">
            <a:off x="6409142" y="5257417"/>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5400000">
            <a:off x="6643685" y="6029322"/>
            <a:ext cx="390525"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578203" y="3423047"/>
            <a:ext cx="477838" cy="55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ight Triangle 48"/>
          <p:cNvSpPr/>
          <p:nvPr/>
        </p:nvSpPr>
        <p:spPr>
          <a:xfrm rot="1116485">
            <a:off x="6737085" y="5655984"/>
            <a:ext cx="129910" cy="184707"/>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73864" y="5819775"/>
            <a:ext cx="61911" cy="4064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737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nvGraphicFramePr>
        <p:xfrm>
          <a:off x="1784350" y="1854200"/>
          <a:ext cx="6646863" cy="4581525"/>
        </p:xfrm>
        <a:graphic>
          <a:graphicData uri="http://schemas.openxmlformats.org/presentationml/2006/ole">
            <mc:AlternateContent xmlns:mc="http://schemas.openxmlformats.org/markup-compatibility/2006">
              <mc:Choice xmlns:v="urn:schemas-microsoft-com:vml" Requires="v">
                <p:oleObj spid="_x0000_s609298" name="Chart" r:id="rId5" imgW="6667500" imgH="4597400" progId="Excel.Chart.8">
                  <p:embed/>
                </p:oleObj>
              </mc:Choice>
              <mc:Fallback>
                <p:oleObj name="Chart" r:id="rId5" imgW="6667500" imgH="45974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350" y="1854200"/>
                        <a:ext cx="66468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8" name="Rectangle 3"/>
          <p:cNvSpPr>
            <a:spLocks noChangeArrowheads="1"/>
          </p:cNvSpPr>
          <p:nvPr/>
        </p:nvSpPr>
        <p:spPr bwMode="auto">
          <a:xfrm>
            <a:off x="1095375" y="371475"/>
            <a:ext cx="680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a:solidFill>
                  <a:schemeClr val="tx2"/>
                </a:solidFill>
                <a:latin typeface="Times New Roman" charset="0"/>
                <a:cs typeface="Times New Roman" charset="0"/>
              </a:rPr>
              <a:t>Number of assays required to reach </a:t>
            </a:r>
            <a:r>
              <a:rPr lang="en-US" sz="3600" dirty="0" smtClean="0">
                <a:solidFill>
                  <a:schemeClr val="tx2"/>
                </a:solidFill>
                <a:latin typeface="Times New Roman" charset="0"/>
                <a:cs typeface="Times New Roman" charset="0"/>
              </a:rPr>
              <a:t>equivalency on ROC Curves</a:t>
            </a:r>
            <a:endParaRPr lang="en-US" sz="4800" dirty="0">
              <a:solidFill>
                <a:schemeClr val="tx2"/>
              </a:solidFill>
              <a:latin typeface="Times New Roman" charset="0"/>
              <a:cs typeface="Times New Roman" charset="0"/>
            </a:endParaRPr>
          </a:p>
        </p:txBody>
      </p:sp>
    </p:spTree>
    <p:extLst>
      <p:ext uri="{BB962C8B-B14F-4D97-AF65-F5344CB8AC3E}">
        <p14:creationId xmlns:p14="http://schemas.microsoft.com/office/powerpoint/2010/main" val="417528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solidFill>
                  <a:srgbClr val="000099"/>
                </a:solidFill>
                <a:latin typeface="Myriad Web" charset="0"/>
              </a:rPr>
              <a:t>Limit of Detection and Pooling</a:t>
            </a:r>
          </a:p>
        </p:txBody>
      </p:sp>
      <p:sp>
        <p:nvSpPr>
          <p:cNvPr id="58370" name="Rectangle 3"/>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8371" name="Object 4"/>
          <p:cNvGraphicFramePr>
            <a:graphicFrameLocks noChangeAspect="1"/>
          </p:cNvGraphicFramePr>
          <p:nvPr/>
        </p:nvGraphicFramePr>
        <p:xfrm>
          <a:off x="2624138" y="2133600"/>
          <a:ext cx="4502150" cy="1525588"/>
        </p:xfrm>
        <a:graphic>
          <a:graphicData uri="http://schemas.openxmlformats.org/presentationml/2006/ole">
            <mc:AlternateContent xmlns:mc="http://schemas.openxmlformats.org/markup-compatibility/2006">
              <mc:Choice xmlns:v="urn:schemas-microsoft-com:vml" Requires="v">
                <p:oleObj spid="_x0000_s613405" name="Equation" r:id="rId4" imgW="1574800" imgH="482600" progId="Equation.DSMT4">
                  <p:embed/>
                </p:oleObj>
              </mc:Choice>
              <mc:Fallback>
                <p:oleObj name="Equation" r:id="rId4" imgW="15748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138" y="2133600"/>
                        <a:ext cx="4502150" cy="1525588"/>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 Box 5"/>
          <p:cNvSpPr txBox="1">
            <a:spLocks noChangeArrowheads="1"/>
          </p:cNvSpPr>
          <p:nvPr/>
        </p:nvSpPr>
        <p:spPr bwMode="auto">
          <a:xfrm>
            <a:off x="466763" y="1911581"/>
            <a:ext cx="308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chemeClr val="tx2"/>
                </a:solidFill>
              </a:rPr>
              <a:t>Unpooled</a:t>
            </a:r>
            <a:r>
              <a:rPr lang="en-US" dirty="0">
                <a:solidFill>
                  <a:schemeClr val="tx2"/>
                </a:solidFill>
              </a:rPr>
              <a:t> Specimens</a:t>
            </a:r>
          </a:p>
        </p:txBody>
      </p:sp>
      <p:sp>
        <p:nvSpPr>
          <p:cNvPr id="58373" name="Text Box 6"/>
          <p:cNvSpPr txBox="1">
            <a:spLocks noChangeArrowheads="1"/>
          </p:cNvSpPr>
          <p:nvPr/>
        </p:nvSpPr>
        <p:spPr bwMode="auto">
          <a:xfrm>
            <a:off x="722558" y="3973181"/>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99"/>
                </a:solidFill>
              </a:rPr>
              <a:t>Pooled Specimens</a:t>
            </a:r>
          </a:p>
        </p:txBody>
      </p:sp>
      <p:graphicFrame>
        <p:nvGraphicFramePr>
          <p:cNvPr id="58374" name="Object 8"/>
          <p:cNvGraphicFramePr>
            <a:graphicFrameLocks noChangeAspect="1"/>
          </p:cNvGraphicFramePr>
          <p:nvPr/>
        </p:nvGraphicFramePr>
        <p:xfrm>
          <a:off x="2081213" y="4994275"/>
          <a:ext cx="5373687" cy="1487488"/>
        </p:xfrm>
        <a:graphic>
          <a:graphicData uri="http://schemas.openxmlformats.org/presentationml/2006/ole">
            <mc:AlternateContent xmlns:mc="http://schemas.openxmlformats.org/markup-compatibility/2006">
              <mc:Choice xmlns:v="urn:schemas-microsoft-com:vml" Requires="v">
                <p:oleObj spid="_x0000_s613406" name="Equation" r:id="rId6" imgW="1905000" imgH="482600" progId="Equation.3">
                  <p:embed/>
                </p:oleObj>
              </mc:Choice>
              <mc:Fallback>
                <p:oleObj name="Equation" r:id="rId6" imgW="19050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213" y="4994275"/>
                        <a:ext cx="5373687" cy="1487488"/>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33838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48"/>
          <p:cNvPicPr>
            <a:picLocks noChangeAspect="1" noChangeArrowheads="1"/>
          </p:cNvPicPr>
          <p:nvPr/>
        </p:nvPicPr>
        <p:blipFill>
          <a:blip r:embed="rId3" cstate="print"/>
          <a:srcRect/>
          <a:stretch>
            <a:fillRect/>
          </a:stretch>
        </p:blipFill>
        <p:spPr bwMode="auto">
          <a:xfrm>
            <a:off x="324168" y="1623694"/>
            <a:ext cx="4331813" cy="2476688"/>
          </a:xfrm>
          <a:prstGeom prst="rect">
            <a:avLst/>
          </a:prstGeom>
          <a:noFill/>
          <a:ln w="9525">
            <a:noFill/>
            <a:miter lim="800000"/>
            <a:headEnd/>
            <a:tailEnd/>
          </a:ln>
        </p:spPr>
      </p:pic>
      <p:sp>
        <p:nvSpPr>
          <p:cNvPr id="70658" name="Rectangle 3"/>
          <p:cNvSpPr>
            <a:spLocks noGrp="1" noChangeArrowheads="1"/>
          </p:cNvSpPr>
          <p:nvPr>
            <p:ph type="title"/>
          </p:nvPr>
        </p:nvSpPr>
        <p:spPr/>
        <p:txBody>
          <a:bodyPr rtlCol="0">
            <a:normAutofit fontScale="90000"/>
          </a:bodyPr>
          <a:lstStyle/>
          <a:p>
            <a:pPr fontAlgn="auto">
              <a:spcAft>
                <a:spcPts val="0"/>
              </a:spcAft>
              <a:defRPr/>
            </a:pPr>
            <a:r>
              <a:rPr lang="en-US" dirty="0" smtClean="0">
                <a:solidFill>
                  <a:srgbClr val="0000AC"/>
                </a:solidFill>
              </a:rPr>
              <a:t>Effect of Pooling on Markers Affected by an LOD</a:t>
            </a:r>
          </a:p>
        </p:txBody>
      </p:sp>
      <p:sp>
        <p:nvSpPr>
          <p:cNvPr id="419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8"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pic>
        <p:nvPicPr>
          <p:cNvPr id="41991" name="Picture 46"/>
          <p:cNvPicPr>
            <a:picLocks noChangeAspect="1" noChangeArrowheads="1"/>
          </p:cNvPicPr>
          <p:nvPr/>
        </p:nvPicPr>
        <p:blipFill>
          <a:blip r:embed="rId4" cstate="print"/>
          <a:srcRect/>
          <a:stretch>
            <a:fillRect/>
          </a:stretch>
        </p:blipFill>
        <p:spPr bwMode="auto">
          <a:xfrm>
            <a:off x="326390" y="4232593"/>
            <a:ext cx="4293563" cy="2428875"/>
          </a:xfrm>
          <a:prstGeom prst="rect">
            <a:avLst/>
          </a:prstGeom>
          <a:noFill/>
          <a:ln w="9525">
            <a:noFill/>
            <a:miter lim="800000"/>
            <a:headEnd/>
            <a:tailEnd/>
          </a:ln>
        </p:spPr>
      </p:pic>
      <p:sp>
        <p:nvSpPr>
          <p:cNvPr id="41993" name="Rectangle 49"/>
          <p:cNvSpPr>
            <a:spLocks noChangeArrowheads="1"/>
          </p:cNvSpPr>
          <p:nvPr/>
        </p:nvSpPr>
        <p:spPr bwMode="auto">
          <a:xfrm>
            <a:off x="1565275" y="2590800"/>
            <a:ext cx="3159125" cy="0"/>
          </a:xfrm>
          <a:prstGeom prst="rect">
            <a:avLst/>
          </a:prstGeom>
          <a:noFill/>
          <a:ln w="9525">
            <a:noFill/>
            <a:miter lim="800000"/>
            <a:headEnd/>
            <a:tailEnd/>
          </a:ln>
        </p:spPr>
        <p:txBody>
          <a:bodyPr wrap="none">
            <a:spAutoFit/>
          </a:bodyPr>
          <a:lstStyle/>
          <a:p>
            <a:endParaRPr lang="en-US"/>
          </a:p>
        </p:txBody>
      </p:sp>
      <p:sp>
        <p:nvSpPr>
          <p:cNvPr id="41994" name="Rectangle 51"/>
          <p:cNvSpPr>
            <a:spLocks noChangeArrowheads="1"/>
          </p:cNvSpPr>
          <p:nvPr/>
        </p:nvSpPr>
        <p:spPr bwMode="auto">
          <a:xfrm>
            <a:off x="1565275" y="2590800"/>
            <a:ext cx="2855913" cy="0"/>
          </a:xfrm>
          <a:prstGeom prst="rect">
            <a:avLst/>
          </a:prstGeom>
          <a:noFill/>
          <a:ln w="9525">
            <a:noFill/>
            <a:miter lim="800000"/>
            <a:headEnd/>
            <a:tailEnd/>
          </a:ln>
        </p:spPr>
        <p:txBody>
          <a:bodyPr wrap="none">
            <a:spAutoFit/>
          </a:bodyPr>
          <a:lstStyle/>
          <a:p>
            <a:endParaRPr lang="en-US"/>
          </a:p>
        </p:txBody>
      </p:sp>
      <p:sp>
        <p:nvSpPr>
          <p:cNvPr id="41995" name="Rectangle 53"/>
          <p:cNvSpPr>
            <a:spLocks noChangeArrowheads="1"/>
          </p:cNvSpPr>
          <p:nvPr/>
        </p:nvSpPr>
        <p:spPr bwMode="auto">
          <a:xfrm>
            <a:off x="1565275" y="2590800"/>
            <a:ext cx="3159125" cy="0"/>
          </a:xfrm>
          <a:prstGeom prst="rect">
            <a:avLst/>
          </a:prstGeom>
          <a:noFill/>
          <a:ln w="9525">
            <a:noFill/>
            <a:miter lim="800000"/>
            <a:headEnd/>
            <a:tailEnd/>
          </a:ln>
        </p:spPr>
        <p:txBody>
          <a:bodyPr wrap="none">
            <a:spAutoFit/>
          </a:bodyPr>
          <a:lstStyle/>
          <a:p>
            <a:endParaRPr lang="en-US"/>
          </a:p>
        </p:txBody>
      </p:sp>
      <p:sp>
        <p:nvSpPr>
          <p:cNvPr id="41996" name="Rectangle 55"/>
          <p:cNvSpPr>
            <a:spLocks noChangeArrowheads="1"/>
          </p:cNvSpPr>
          <p:nvPr/>
        </p:nvSpPr>
        <p:spPr bwMode="auto">
          <a:xfrm>
            <a:off x="1565275" y="2590800"/>
            <a:ext cx="2855913" cy="0"/>
          </a:xfrm>
          <a:prstGeom prst="rect">
            <a:avLst/>
          </a:prstGeom>
          <a:noFill/>
          <a:ln w="9525">
            <a:noFill/>
            <a:miter lim="800000"/>
            <a:headEnd/>
            <a:tailEnd/>
          </a:ln>
        </p:spPr>
        <p:txBody>
          <a:bodyPr wrap="none">
            <a:spAutoFit/>
          </a:bodyPr>
          <a:lstStyle/>
          <a:p>
            <a:endParaRPr lang="en-US"/>
          </a:p>
        </p:txBody>
      </p:sp>
      <p:sp>
        <p:nvSpPr>
          <p:cNvPr id="13" name="Slide Number Placeholder 12"/>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43</a:t>
            </a:fld>
            <a:endParaRPr lang="en-US"/>
          </a:p>
        </p:txBody>
      </p:sp>
      <p:pic>
        <p:nvPicPr>
          <p:cNvPr id="14" name="Picture 48"/>
          <p:cNvPicPr>
            <a:picLocks noChangeAspect="1" noChangeArrowheads="1"/>
          </p:cNvPicPr>
          <p:nvPr/>
        </p:nvPicPr>
        <p:blipFill>
          <a:blip r:embed="rId3" cstate="print"/>
          <a:srcRect/>
          <a:stretch>
            <a:fillRect/>
          </a:stretch>
        </p:blipFill>
        <p:spPr bwMode="auto">
          <a:xfrm>
            <a:off x="4462642" y="1625173"/>
            <a:ext cx="4331813" cy="2476688"/>
          </a:xfrm>
          <a:prstGeom prst="rect">
            <a:avLst/>
          </a:prstGeom>
          <a:noFill/>
          <a:ln w="9525">
            <a:noFill/>
            <a:miter lim="800000"/>
            <a:headEnd/>
            <a:tailEnd/>
          </a:ln>
        </p:spPr>
      </p:pic>
      <p:pic>
        <p:nvPicPr>
          <p:cNvPr id="15" name="Picture 46"/>
          <p:cNvPicPr>
            <a:picLocks noChangeAspect="1" noChangeArrowheads="1"/>
          </p:cNvPicPr>
          <p:nvPr/>
        </p:nvPicPr>
        <p:blipFill>
          <a:blip r:embed="rId4" cstate="print"/>
          <a:srcRect/>
          <a:stretch>
            <a:fillRect/>
          </a:stretch>
        </p:blipFill>
        <p:spPr bwMode="auto">
          <a:xfrm>
            <a:off x="4464864" y="4234072"/>
            <a:ext cx="4293563" cy="2428875"/>
          </a:xfrm>
          <a:prstGeom prst="rect">
            <a:avLst/>
          </a:prstGeom>
          <a:noFill/>
          <a:ln w="9525">
            <a:noFill/>
            <a:miter lim="800000"/>
            <a:headEnd/>
            <a:tailEnd/>
          </a:ln>
        </p:spPr>
      </p:pic>
      <p:sp>
        <p:nvSpPr>
          <p:cNvPr id="19" name="Snip Same Side Corner Rectangle 18"/>
          <p:cNvSpPr/>
          <p:nvPr/>
        </p:nvSpPr>
        <p:spPr>
          <a:xfrm>
            <a:off x="6296023" y="3148012"/>
            <a:ext cx="523877" cy="516732"/>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15073" y="3095626"/>
            <a:ext cx="502446" cy="280986"/>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392810">
            <a:off x="6135463" y="3215933"/>
            <a:ext cx="291105"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a:off x="6251573" y="5718969"/>
            <a:ext cx="523877" cy="508794"/>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64300" y="5105400"/>
            <a:ext cx="152400" cy="304800"/>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a:off x="6394450" y="5334000"/>
            <a:ext cx="298450" cy="508794"/>
          </a:xfrm>
          <a:prstGeom prst="snip2Same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rot="2143672">
            <a:off x="6687748" y="5676517"/>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rot="13846506">
            <a:off x="6254122" y="5435561"/>
            <a:ext cx="166527" cy="225884"/>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rot="2143672">
            <a:off x="6351991" y="5526499"/>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211785">
            <a:off x="6299603" y="5605079"/>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rot="1265005">
            <a:off x="6644887" y="5397913"/>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rot="14318717">
            <a:off x="6346457" y="5162973"/>
            <a:ext cx="167287" cy="226843"/>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1183700">
            <a:off x="6440098" y="5326473"/>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3011585">
            <a:off x="6554398" y="5581266"/>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rot="14898900">
            <a:off x="6457027" y="5225840"/>
            <a:ext cx="219920" cy="180752"/>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p:cNvSpPr/>
          <p:nvPr/>
        </p:nvSpPr>
        <p:spPr>
          <a:xfrm rot="1514280">
            <a:off x="6409142" y="5257417"/>
            <a:ext cx="171848" cy="231560"/>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5400000">
            <a:off x="6643685" y="6029322"/>
            <a:ext cx="390525"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578203" y="3423047"/>
            <a:ext cx="477838" cy="55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ight Triangle 48"/>
          <p:cNvSpPr/>
          <p:nvPr/>
        </p:nvSpPr>
        <p:spPr>
          <a:xfrm rot="1116485">
            <a:off x="6737085" y="5655984"/>
            <a:ext cx="129910" cy="184707"/>
          </a:xfrm>
          <a:prstGeom prst="rtTriangl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73864" y="5819775"/>
            <a:ext cx="61911" cy="4064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122363" y="330200"/>
            <a:ext cx="7289800" cy="652463"/>
          </a:xfrm>
        </p:spPr>
        <p:txBody>
          <a:bodyPr>
            <a:normAutofit fontScale="90000"/>
          </a:bodyPr>
          <a:lstStyle/>
          <a:p>
            <a:pPr eaLnBrk="1" hangingPunct="1"/>
            <a:r>
              <a:rPr lang="en-US" dirty="0">
                <a:latin typeface="Myriad Web" charset="0"/>
              </a:rPr>
              <a:t>Estimation Based on Pooling Using Likelihood Function</a:t>
            </a:r>
          </a:p>
        </p:txBody>
      </p:sp>
      <p:sp>
        <p:nvSpPr>
          <p:cNvPr id="6451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4515"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4516" name="Object 5"/>
          <p:cNvGraphicFramePr>
            <a:graphicFrameLocks noChangeAspect="1"/>
          </p:cNvGraphicFramePr>
          <p:nvPr/>
        </p:nvGraphicFramePr>
        <p:xfrm>
          <a:off x="1066800" y="1676400"/>
          <a:ext cx="7239000" cy="1143000"/>
        </p:xfrm>
        <a:graphic>
          <a:graphicData uri="http://schemas.openxmlformats.org/presentationml/2006/ole">
            <mc:AlternateContent xmlns:mc="http://schemas.openxmlformats.org/markup-compatibility/2006">
              <mc:Choice xmlns:v="urn:schemas-microsoft-com:vml" Requires="v">
                <p:oleObj spid="_x0000_s617523" name="Equation" r:id="rId4" imgW="3479800" imgH="482600" progId="Equation.3">
                  <p:embed/>
                </p:oleObj>
              </mc:Choice>
              <mc:Fallback>
                <p:oleObj name="Equation" r:id="rId4" imgW="3479800" imgH="482600" progId="Equation.3">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066800" y="1676400"/>
                        <a:ext cx="7239000" cy="11430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7" name="Rectangle 6"/>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4518" name="Object 7"/>
          <p:cNvGraphicFramePr>
            <a:graphicFrameLocks noChangeAspect="1"/>
          </p:cNvGraphicFramePr>
          <p:nvPr/>
        </p:nvGraphicFramePr>
        <p:xfrm>
          <a:off x="1638300" y="5257800"/>
          <a:ext cx="6870700" cy="914400"/>
        </p:xfrm>
        <a:graphic>
          <a:graphicData uri="http://schemas.openxmlformats.org/presentationml/2006/ole">
            <mc:AlternateContent xmlns:mc="http://schemas.openxmlformats.org/markup-compatibility/2006">
              <mc:Choice xmlns:v="urn:schemas-microsoft-com:vml" Requires="v">
                <p:oleObj spid="_x0000_s617524" name="Equation" r:id="rId6" imgW="2819400" imgH="457200" progId="Equation.3">
                  <p:embed/>
                </p:oleObj>
              </mc:Choice>
              <mc:Fallback>
                <p:oleObj name="Equation" r:id="rId6" imgW="2819400" imgH="457200" progId="Equation.3">
                  <p:embed/>
                  <p:pic>
                    <p:nvPicPr>
                      <p:cNvPr id="0" name=""/>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1638300" y="5257800"/>
                        <a:ext cx="6870700" cy="9144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9" name="Text Box 8"/>
          <p:cNvSpPr txBox="1">
            <a:spLocks noChangeArrowheads="1"/>
          </p:cNvSpPr>
          <p:nvPr/>
        </p:nvSpPr>
        <p:spPr bwMode="auto">
          <a:xfrm>
            <a:off x="1285875" y="3541713"/>
            <a:ext cx="319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000099"/>
                </a:solidFill>
                <a:latin typeface="Myriad Web" charset="0"/>
              </a:rPr>
              <a:t>Differentiating with respect to</a:t>
            </a:r>
            <a:r>
              <a:rPr lang="en-US" sz="1800" dirty="0">
                <a:solidFill>
                  <a:srgbClr val="000099"/>
                </a:solidFill>
              </a:rPr>
              <a:t> </a:t>
            </a:r>
          </a:p>
        </p:txBody>
      </p:sp>
      <p:sp>
        <p:nvSpPr>
          <p:cNvPr id="64520"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4521" name="Object 10"/>
          <p:cNvGraphicFramePr>
            <a:graphicFrameLocks noChangeAspect="1"/>
          </p:cNvGraphicFramePr>
          <p:nvPr/>
        </p:nvGraphicFramePr>
        <p:xfrm>
          <a:off x="3749675" y="4191000"/>
          <a:ext cx="666750" cy="417513"/>
        </p:xfrm>
        <a:graphic>
          <a:graphicData uri="http://schemas.openxmlformats.org/presentationml/2006/ole">
            <mc:AlternateContent xmlns:mc="http://schemas.openxmlformats.org/markup-compatibility/2006">
              <mc:Choice xmlns:v="urn:schemas-microsoft-com:vml" Requires="v">
                <p:oleObj spid="_x0000_s617525" name="Equation" r:id="rId8" imgW="304536" imgH="203024" progId="Equation.DSMT4">
                  <p:embed/>
                </p:oleObj>
              </mc:Choice>
              <mc:Fallback>
                <p:oleObj name="Equation" r:id="rId8" imgW="304536" imgH="203024" progId="Equation.DSMT4">
                  <p:embed/>
                  <p:pic>
                    <p:nvPicPr>
                      <p:cNvPr id="0" name=""/>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3749675" y="4191000"/>
                        <a:ext cx="666750" cy="41751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2" name="Rectangle 11"/>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4523" name="Object 13"/>
          <p:cNvGraphicFramePr>
            <a:graphicFrameLocks noChangeAspect="1"/>
          </p:cNvGraphicFramePr>
          <p:nvPr/>
        </p:nvGraphicFramePr>
        <p:xfrm>
          <a:off x="4341813" y="3581400"/>
          <a:ext cx="696912" cy="371475"/>
        </p:xfrm>
        <a:graphic>
          <a:graphicData uri="http://schemas.openxmlformats.org/presentationml/2006/ole">
            <mc:AlternateContent xmlns:mc="http://schemas.openxmlformats.org/markup-compatibility/2006">
              <mc:Choice xmlns:v="urn:schemas-microsoft-com:vml" Requires="v">
                <p:oleObj spid="_x0000_s617526" name="Equation" r:id="rId10" imgW="304536" imgH="164957" progId="Equation.3">
                  <p:embed/>
                </p:oleObj>
              </mc:Choice>
              <mc:Fallback>
                <p:oleObj name="Equation" r:id="rId10" imgW="304536" imgH="164957" progId="Equation.3">
                  <p:embed/>
                  <p:pic>
                    <p:nvPicPr>
                      <p:cNvPr id="0" name=""/>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a:stretch>
                        <a:fillRect/>
                      </a:stretch>
                    </p:blipFill>
                    <p:spPr bwMode="auto">
                      <a:xfrm>
                        <a:off x="4341813" y="3581400"/>
                        <a:ext cx="696912" cy="371475"/>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4" name="Text Box 14"/>
          <p:cNvSpPr txBox="1">
            <a:spLocks noChangeArrowheads="1"/>
          </p:cNvSpPr>
          <p:nvPr/>
        </p:nvSpPr>
        <p:spPr bwMode="auto">
          <a:xfrm>
            <a:off x="1301750" y="41910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000099"/>
                </a:solidFill>
                <a:latin typeface="Myriad Web" charset="0"/>
              </a:rPr>
              <a:t>To obtain estimates of</a:t>
            </a:r>
          </a:p>
        </p:txBody>
      </p:sp>
      <p:sp>
        <p:nvSpPr>
          <p:cNvPr id="64525" name="Text Box 15"/>
          <p:cNvSpPr txBox="1">
            <a:spLocks noChangeArrowheads="1"/>
          </p:cNvSpPr>
          <p:nvPr/>
        </p:nvSpPr>
        <p:spPr bwMode="auto">
          <a:xfrm>
            <a:off x="5089525" y="6373813"/>
            <a:ext cx="365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6699FF"/>
                </a:solidFill>
              </a:rPr>
              <a:t>Schisterman et al. Bioinformatics 2006</a:t>
            </a:r>
          </a:p>
        </p:txBody>
      </p:sp>
    </p:spTree>
    <p:extLst>
      <p:ext uri="{BB962C8B-B14F-4D97-AF65-F5344CB8AC3E}">
        <p14:creationId xmlns:p14="http://schemas.microsoft.com/office/powerpoint/2010/main" val="12951564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p:txBody>
          <a:bodyPr rtlCol="0">
            <a:normAutofit fontScale="90000"/>
          </a:bodyPr>
          <a:lstStyle/>
          <a:p>
            <a:pPr fontAlgn="auto">
              <a:spcAft>
                <a:spcPts val="0"/>
              </a:spcAft>
              <a:defRPr/>
            </a:pPr>
            <a:r>
              <a:rPr lang="en-US" dirty="0" smtClean="0">
                <a:solidFill>
                  <a:srgbClr val="0000AC"/>
                </a:solidFill>
              </a:rPr>
              <a:t>Efficiency of the Mean and Variance</a:t>
            </a:r>
          </a:p>
        </p:txBody>
      </p:sp>
      <p:grpSp>
        <p:nvGrpSpPr>
          <p:cNvPr id="2" name="Group 9"/>
          <p:cNvGrpSpPr/>
          <p:nvPr/>
        </p:nvGrpSpPr>
        <p:grpSpPr>
          <a:xfrm>
            <a:off x="828993" y="1711001"/>
            <a:ext cx="7523162" cy="5121869"/>
            <a:chOff x="828993" y="1458379"/>
            <a:chExt cx="7523162" cy="5121869"/>
          </a:xfrm>
        </p:grpSpPr>
        <p:pic>
          <p:nvPicPr>
            <p:cNvPr id="44035" name="Picture 24"/>
            <p:cNvPicPr>
              <a:picLocks noChangeAspect="1" noChangeArrowheads="1"/>
            </p:cNvPicPr>
            <p:nvPr/>
          </p:nvPicPr>
          <p:blipFill>
            <a:blip r:embed="rId3" cstate="print"/>
            <a:srcRect t="7612" b="56367"/>
            <a:stretch>
              <a:fillRect/>
            </a:stretch>
          </p:blipFill>
          <p:spPr bwMode="auto">
            <a:xfrm>
              <a:off x="828993" y="1763802"/>
              <a:ext cx="7523162" cy="2011680"/>
            </a:xfrm>
            <a:prstGeom prst="rect">
              <a:avLst/>
            </a:prstGeom>
            <a:noFill/>
            <a:ln w="9525">
              <a:noFill/>
              <a:miter lim="800000"/>
              <a:headEnd/>
              <a:tailEnd/>
            </a:ln>
          </p:spPr>
        </p:pic>
        <p:sp>
          <p:nvSpPr>
            <p:cNvPr id="44036" name="Text Box 25"/>
            <p:cNvSpPr txBox="1">
              <a:spLocks noChangeArrowheads="1"/>
            </p:cNvSpPr>
            <p:nvPr/>
          </p:nvSpPr>
          <p:spPr bwMode="auto">
            <a:xfrm>
              <a:off x="2988628" y="1458379"/>
              <a:ext cx="3177345" cy="400110"/>
            </a:xfrm>
            <a:prstGeom prst="rect">
              <a:avLst/>
            </a:prstGeom>
            <a:noFill/>
            <a:ln w="9525">
              <a:noFill/>
              <a:miter lim="800000"/>
              <a:headEnd/>
              <a:tailEnd/>
            </a:ln>
          </p:spPr>
          <p:txBody>
            <a:bodyPr wrap="none">
              <a:spAutoFit/>
            </a:bodyPr>
            <a:lstStyle/>
            <a:p>
              <a:pPr algn="ctr"/>
              <a:r>
                <a:rPr lang="en-US" sz="2000" b="1" dirty="0">
                  <a:latin typeface="Calibri" pitchFamily="34" charset="0"/>
                </a:rPr>
                <a:t>Variance of Estimated Mean</a:t>
              </a:r>
            </a:p>
          </p:txBody>
        </p:sp>
        <p:sp>
          <p:nvSpPr>
            <p:cNvPr id="44037" name="Text Box 26"/>
            <p:cNvSpPr txBox="1">
              <a:spLocks noChangeArrowheads="1"/>
            </p:cNvSpPr>
            <p:nvPr/>
          </p:nvSpPr>
          <p:spPr bwMode="auto">
            <a:xfrm>
              <a:off x="2666365" y="3678238"/>
              <a:ext cx="3963988" cy="396875"/>
            </a:xfrm>
            <a:prstGeom prst="rect">
              <a:avLst/>
            </a:prstGeom>
            <a:noFill/>
            <a:ln w="9525">
              <a:noFill/>
              <a:miter lim="800000"/>
              <a:headEnd/>
              <a:tailEnd/>
            </a:ln>
          </p:spPr>
          <p:txBody>
            <a:bodyPr>
              <a:spAutoFit/>
            </a:bodyPr>
            <a:lstStyle/>
            <a:p>
              <a:pPr algn="ctr"/>
              <a:r>
                <a:rPr lang="en-US" sz="2000" b="1" dirty="0">
                  <a:latin typeface="Calibri" pitchFamily="34" charset="0"/>
                </a:rPr>
                <a:t>Variance of </a:t>
              </a:r>
              <a:r>
                <a:rPr lang="en-US" sz="2000" b="1" dirty="0" smtClean="0">
                  <a:latin typeface="Calibri" pitchFamily="34" charset="0"/>
                </a:rPr>
                <a:t>Estimated </a:t>
              </a:r>
              <a:r>
                <a:rPr lang="en-US" sz="2000" b="1" dirty="0">
                  <a:latin typeface="Calibri" pitchFamily="34" charset="0"/>
                </a:rPr>
                <a:t>Variance</a:t>
              </a:r>
            </a:p>
          </p:txBody>
        </p:sp>
        <p:sp>
          <p:nvSpPr>
            <p:cNvPr id="44038" name="Text Box 27"/>
            <p:cNvSpPr txBox="1">
              <a:spLocks noChangeArrowheads="1"/>
            </p:cNvSpPr>
            <p:nvPr/>
          </p:nvSpPr>
          <p:spPr bwMode="auto">
            <a:xfrm>
              <a:off x="2165668" y="6180138"/>
              <a:ext cx="1297406" cy="400110"/>
            </a:xfrm>
            <a:prstGeom prst="rect">
              <a:avLst/>
            </a:prstGeom>
            <a:noFill/>
            <a:ln w="9525">
              <a:noFill/>
              <a:miter lim="800000"/>
              <a:headEnd/>
              <a:tailEnd/>
            </a:ln>
          </p:spPr>
          <p:txBody>
            <a:bodyPr wrap="none">
              <a:spAutoFit/>
            </a:bodyPr>
            <a:lstStyle/>
            <a:p>
              <a:r>
                <a:rPr lang="en-US" sz="2000" b="1" dirty="0">
                  <a:solidFill>
                    <a:srgbClr val="FF3300"/>
                  </a:solidFill>
                  <a:latin typeface="Calibri" pitchFamily="34" charset="0"/>
                </a:rPr>
                <a:t>FULL DATA</a:t>
              </a:r>
            </a:p>
          </p:txBody>
        </p:sp>
        <p:sp>
          <p:nvSpPr>
            <p:cNvPr id="44039" name="Text Box 28"/>
            <p:cNvSpPr txBox="1">
              <a:spLocks noChangeArrowheads="1"/>
            </p:cNvSpPr>
            <p:nvPr/>
          </p:nvSpPr>
          <p:spPr bwMode="auto">
            <a:xfrm>
              <a:off x="4939030" y="6165850"/>
              <a:ext cx="1063112" cy="400110"/>
            </a:xfrm>
            <a:prstGeom prst="rect">
              <a:avLst/>
            </a:prstGeom>
            <a:noFill/>
            <a:ln w="9525">
              <a:noFill/>
              <a:miter lim="800000"/>
              <a:headEnd/>
              <a:tailEnd/>
            </a:ln>
          </p:spPr>
          <p:txBody>
            <a:bodyPr wrap="none">
              <a:spAutoFit/>
            </a:bodyPr>
            <a:lstStyle/>
            <a:p>
              <a:r>
                <a:rPr lang="en-US" sz="2000" b="1">
                  <a:solidFill>
                    <a:srgbClr val="0000FF"/>
                  </a:solidFill>
                  <a:latin typeface="Calibri" pitchFamily="34" charset="0"/>
                </a:rPr>
                <a:t>POOLED</a:t>
              </a:r>
            </a:p>
          </p:txBody>
        </p:sp>
        <p:sp>
          <p:nvSpPr>
            <p:cNvPr id="44040" name="Text Box 29"/>
            <p:cNvSpPr txBox="1">
              <a:spLocks noChangeArrowheads="1"/>
            </p:cNvSpPr>
            <p:nvPr/>
          </p:nvSpPr>
          <p:spPr bwMode="auto">
            <a:xfrm>
              <a:off x="7012305" y="6178550"/>
              <a:ext cx="1212191" cy="400110"/>
            </a:xfrm>
            <a:prstGeom prst="rect">
              <a:avLst/>
            </a:prstGeom>
            <a:noFill/>
            <a:ln w="9525">
              <a:noFill/>
              <a:miter lim="800000"/>
              <a:headEnd/>
              <a:tailEnd/>
            </a:ln>
          </p:spPr>
          <p:txBody>
            <a:bodyPr wrap="none">
              <a:spAutoFit/>
            </a:bodyPr>
            <a:lstStyle/>
            <a:p>
              <a:r>
                <a:rPr lang="en-US" sz="2000" b="1">
                  <a:latin typeface="Calibri" pitchFamily="34" charset="0"/>
                </a:rPr>
                <a:t>RANDOM</a:t>
              </a:r>
            </a:p>
          </p:txBody>
        </p:sp>
      </p:grpSp>
      <p:pic>
        <p:nvPicPr>
          <p:cNvPr id="10" name="Picture 24"/>
          <p:cNvPicPr>
            <a:picLocks noChangeAspect="1" noChangeArrowheads="1"/>
          </p:cNvPicPr>
          <p:nvPr/>
        </p:nvPicPr>
        <p:blipFill>
          <a:blip r:embed="rId3" cstate="print"/>
          <a:srcRect t="53456"/>
          <a:stretch>
            <a:fillRect/>
          </a:stretch>
        </p:blipFill>
        <p:spPr bwMode="auto">
          <a:xfrm>
            <a:off x="910273" y="4226560"/>
            <a:ext cx="7523162" cy="2599373"/>
          </a:xfrm>
          <a:prstGeom prst="rect">
            <a:avLst/>
          </a:prstGeom>
          <a:noFill/>
          <a:ln w="9525">
            <a:noFill/>
            <a:miter lim="800000"/>
            <a:headEnd/>
            <a:tailEnd/>
          </a:ln>
        </p:spPr>
      </p:pic>
      <p:sp>
        <p:nvSpPr>
          <p:cNvPr id="13" name="Text Box 27"/>
          <p:cNvSpPr txBox="1">
            <a:spLocks noChangeArrowheads="1"/>
          </p:cNvSpPr>
          <p:nvPr/>
        </p:nvSpPr>
        <p:spPr bwMode="auto">
          <a:xfrm>
            <a:off x="2165668" y="6271578"/>
            <a:ext cx="1297406" cy="400110"/>
          </a:xfrm>
          <a:prstGeom prst="rect">
            <a:avLst/>
          </a:prstGeom>
          <a:noFill/>
          <a:ln w="9525">
            <a:noFill/>
            <a:miter lim="800000"/>
            <a:headEnd/>
            <a:tailEnd/>
          </a:ln>
        </p:spPr>
        <p:txBody>
          <a:bodyPr wrap="none">
            <a:spAutoFit/>
          </a:bodyPr>
          <a:lstStyle/>
          <a:p>
            <a:r>
              <a:rPr lang="en-US" sz="2000" b="1" dirty="0">
                <a:solidFill>
                  <a:srgbClr val="FF3300"/>
                </a:solidFill>
                <a:latin typeface="Calibri" pitchFamily="34" charset="0"/>
              </a:rPr>
              <a:t>FULL DATA</a:t>
            </a:r>
          </a:p>
        </p:txBody>
      </p:sp>
      <p:sp>
        <p:nvSpPr>
          <p:cNvPr id="14" name="Text Box 28"/>
          <p:cNvSpPr txBox="1">
            <a:spLocks noChangeArrowheads="1"/>
          </p:cNvSpPr>
          <p:nvPr/>
        </p:nvSpPr>
        <p:spPr bwMode="auto">
          <a:xfrm>
            <a:off x="4939030" y="6257290"/>
            <a:ext cx="1063112" cy="400110"/>
          </a:xfrm>
          <a:prstGeom prst="rect">
            <a:avLst/>
          </a:prstGeom>
          <a:noFill/>
          <a:ln w="9525">
            <a:noFill/>
            <a:miter lim="800000"/>
            <a:headEnd/>
            <a:tailEnd/>
          </a:ln>
        </p:spPr>
        <p:txBody>
          <a:bodyPr wrap="none">
            <a:spAutoFit/>
          </a:bodyPr>
          <a:lstStyle/>
          <a:p>
            <a:r>
              <a:rPr lang="en-US" sz="2000" b="1">
                <a:solidFill>
                  <a:srgbClr val="0000FF"/>
                </a:solidFill>
                <a:latin typeface="Calibri" pitchFamily="34" charset="0"/>
              </a:rPr>
              <a:t>POOLED</a:t>
            </a:r>
          </a:p>
        </p:txBody>
      </p:sp>
      <p:sp>
        <p:nvSpPr>
          <p:cNvPr id="15" name="Text Box 29"/>
          <p:cNvSpPr txBox="1">
            <a:spLocks noChangeArrowheads="1"/>
          </p:cNvSpPr>
          <p:nvPr/>
        </p:nvSpPr>
        <p:spPr bwMode="auto">
          <a:xfrm>
            <a:off x="7012305" y="6269990"/>
            <a:ext cx="1212191" cy="400110"/>
          </a:xfrm>
          <a:prstGeom prst="rect">
            <a:avLst/>
          </a:prstGeom>
          <a:noFill/>
          <a:ln w="9525">
            <a:noFill/>
            <a:miter lim="800000"/>
            <a:headEnd/>
            <a:tailEnd/>
          </a:ln>
        </p:spPr>
        <p:txBody>
          <a:bodyPr wrap="none">
            <a:spAutoFit/>
          </a:bodyPr>
          <a:lstStyle/>
          <a:p>
            <a:r>
              <a:rPr lang="en-US" sz="2000" b="1">
                <a:latin typeface="Calibri" pitchFamily="34" charset="0"/>
              </a:rPr>
              <a:t>RANDOM</a:t>
            </a:r>
          </a:p>
        </p:txBody>
      </p:sp>
      <p:sp>
        <p:nvSpPr>
          <p:cNvPr id="16" name="Slide Number Placeholder 15"/>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45</a:t>
            </a:fld>
            <a:endParaRPr lang="en-US"/>
          </a:p>
        </p:txBody>
      </p:sp>
      <p:sp>
        <p:nvSpPr>
          <p:cNvPr id="17" name="TextBox 16"/>
          <p:cNvSpPr txBox="1"/>
          <p:nvPr/>
        </p:nvSpPr>
        <p:spPr>
          <a:xfrm>
            <a:off x="1748901" y="3613211"/>
            <a:ext cx="2015231" cy="346230"/>
          </a:xfrm>
          <a:prstGeom prst="rect">
            <a:avLst/>
          </a:prstGeom>
          <a:solidFill>
            <a:schemeClr val="bg1"/>
          </a:solidFill>
        </p:spPr>
        <p:txBody>
          <a:bodyPr wrap="square" rtlCol="0">
            <a:noAutofit/>
          </a:bodyPr>
          <a:lstStyle/>
          <a:p>
            <a:pPr algn="ctr"/>
            <a:r>
              <a:rPr lang="en-US" sz="1400" b="1" dirty="0" smtClean="0">
                <a:latin typeface="Calibri" pitchFamily="34" charset="0"/>
              </a:rPr>
              <a:t>LOD below Mean</a:t>
            </a:r>
          </a:p>
          <a:p>
            <a:pPr algn="ctr"/>
            <a:endParaRPr lang="en-US" sz="1400" b="1" dirty="0">
              <a:latin typeface="Calibri" pitchFamily="34" charset="0"/>
            </a:endParaRPr>
          </a:p>
        </p:txBody>
      </p:sp>
      <p:sp>
        <p:nvSpPr>
          <p:cNvPr id="18" name="TextBox 17"/>
          <p:cNvSpPr txBox="1"/>
          <p:nvPr/>
        </p:nvSpPr>
        <p:spPr>
          <a:xfrm>
            <a:off x="1768136" y="5878496"/>
            <a:ext cx="2015231" cy="346230"/>
          </a:xfrm>
          <a:prstGeom prst="rect">
            <a:avLst/>
          </a:prstGeom>
          <a:solidFill>
            <a:schemeClr val="bg1"/>
          </a:solidFill>
        </p:spPr>
        <p:txBody>
          <a:bodyPr wrap="square" rtlCol="0">
            <a:noAutofit/>
          </a:bodyPr>
          <a:lstStyle/>
          <a:p>
            <a:pPr algn="ctr"/>
            <a:r>
              <a:rPr lang="en-US" sz="1400" b="1" dirty="0" smtClean="0">
                <a:latin typeface="Calibri" pitchFamily="34" charset="0"/>
              </a:rPr>
              <a:t>LOD below Mean</a:t>
            </a:r>
          </a:p>
          <a:p>
            <a:pPr algn="ctr"/>
            <a:endParaRPr lang="en-US" sz="1400" b="1" dirty="0">
              <a:latin typeface="Calibri" pitchFamily="34" charset="0"/>
            </a:endParaRPr>
          </a:p>
        </p:txBody>
      </p:sp>
      <p:sp>
        <p:nvSpPr>
          <p:cNvPr id="19" name="TextBox 18"/>
          <p:cNvSpPr txBox="1"/>
          <p:nvPr/>
        </p:nvSpPr>
        <p:spPr>
          <a:xfrm>
            <a:off x="5541145" y="3623568"/>
            <a:ext cx="2015231" cy="346230"/>
          </a:xfrm>
          <a:prstGeom prst="rect">
            <a:avLst/>
          </a:prstGeom>
          <a:solidFill>
            <a:schemeClr val="bg1"/>
          </a:solidFill>
        </p:spPr>
        <p:txBody>
          <a:bodyPr wrap="square" rtlCol="0">
            <a:noAutofit/>
          </a:bodyPr>
          <a:lstStyle/>
          <a:p>
            <a:pPr algn="ctr"/>
            <a:r>
              <a:rPr lang="en-US" sz="1400" b="1" dirty="0" smtClean="0">
                <a:latin typeface="Calibri" pitchFamily="34" charset="0"/>
              </a:rPr>
              <a:t>LOD above Mean</a:t>
            </a:r>
          </a:p>
          <a:p>
            <a:pPr algn="ctr"/>
            <a:endParaRPr lang="en-US" sz="1400" b="1" dirty="0">
              <a:latin typeface="Calibri" pitchFamily="34" charset="0"/>
            </a:endParaRPr>
          </a:p>
        </p:txBody>
      </p:sp>
      <p:sp>
        <p:nvSpPr>
          <p:cNvPr id="20" name="TextBox 19"/>
          <p:cNvSpPr txBox="1"/>
          <p:nvPr/>
        </p:nvSpPr>
        <p:spPr>
          <a:xfrm>
            <a:off x="5613646" y="5915487"/>
            <a:ext cx="2015231" cy="346230"/>
          </a:xfrm>
          <a:prstGeom prst="rect">
            <a:avLst/>
          </a:prstGeom>
          <a:solidFill>
            <a:schemeClr val="bg1"/>
          </a:solidFill>
        </p:spPr>
        <p:txBody>
          <a:bodyPr wrap="square" rtlCol="0">
            <a:noAutofit/>
          </a:bodyPr>
          <a:lstStyle/>
          <a:p>
            <a:pPr algn="ctr"/>
            <a:r>
              <a:rPr lang="en-US" sz="1400" b="1" dirty="0" smtClean="0">
                <a:latin typeface="Calibri" pitchFamily="34" charset="0"/>
              </a:rPr>
              <a:t>LOD above Mean</a:t>
            </a:r>
          </a:p>
          <a:p>
            <a:pPr algn="ctr"/>
            <a:endParaRPr lang="en-US" sz="1400" b="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and Random Sampling</a:t>
            </a:r>
            <a:endParaRPr lang="en-US" dirty="0"/>
          </a:p>
        </p:txBody>
      </p:sp>
      <p:sp>
        <p:nvSpPr>
          <p:cNvPr id="3" name="Content Placeholder 2"/>
          <p:cNvSpPr>
            <a:spLocks noGrp="1"/>
          </p:cNvSpPr>
          <p:nvPr>
            <p:ph sz="quarter" idx="1"/>
          </p:nvPr>
        </p:nvSpPr>
        <p:spPr/>
        <p:txBody>
          <a:bodyPr>
            <a:normAutofit/>
          </a:bodyPr>
          <a:lstStyle/>
          <a:p>
            <a:r>
              <a:rPr lang="en-US" dirty="0" smtClean="0"/>
              <a:t>Pooling advantages</a:t>
            </a:r>
          </a:p>
          <a:p>
            <a:pPr lvl="1"/>
            <a:r>
              <a:rPr lang="en-US" dirty="0" smtClean="0"/>
              <a:t>Reduces the number of assays we need to test</a:t>
            </a:r>
          </a:p>
          <a:p>
            <a:pPr lvl="1"/>
            <a:r>
              <a:rPr lang="en-US" dirty="0" smtClean="0"/>
              <a:t>Efficiently estimates the mean</a:t>
            </a:r>
          </a:p>
          <a:p>
            <a:pPr lvl="1"/>
            <a:r>
              <a:rPr lang="en-US" dirty="0" smtClean="0"/>
              <a:t>Cost-effective</a:t>
            </a:r>
          </a:p>
          <a:p>
            <a:pPr lvl="1"/>
            <a:endParaRPr lang="en-US" dirty="0" smtClean="0"/>
          </a:p>
          <a:p>
            <a:r>
              <a:rPr lang="en-US" dirty="0" smtClean="0"/>
              <a:t>Random sampling advantages</a:t>
            </a:r>
          </a:p>
          <a:p>
            <a:pPr lvl="1"/>
            <a:r>
              <a:rPr lang="en-US" dirty="0" smtClean="0"/>
              <a:t>Reduces the number of assays we need to test</a:t>
            </a:r>
          </a:p>
          <a:p>
            <a:pPr lvl="1"/>
            <a:r>
              <a:rPr lang="en-US" dirty="0" smtClean="0"/>
              <a:t>Efficiently estimates the variance</a:t>
            </a:r>
          </a:p>
          <a:p>
            <a:pPr lvl="1"/>
            <a:r>
              <a:rPr lang="en-US" dirty="0" smtClean="0"/>
              <a:t>Cost-effective &amp; easy to implement</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Design: Pooled—</a:t>
            </a:r>
            <a:r>
              <a:rPr lang="en-US" dirty="0" err="1" smtClean="0"/>
              <a:t>Unpooled</a:t>
            </a:r>
            <a:r>
              <a:rPr lang="en-US" dirty="0" smtClean="0"/>
              <a:t>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Creates a sample of both pooled and </a:t>
            </a:r>
            <a:r>
              <a:rPr lang="en-US" dirty="0" err="1" smtClean="0"/>
              <a:t>unpooled</a:t>
            </a:r>
            <a:r>
              <a:rPr lang="en-US" dirty="0" smtClean="0"/>
              <a:t> samples</a:t>
            </a:r>
          </a:p>
          <a:p>
            <a:r>
              <a:rPr lang="en-US" dirty="0" smtClean="0"/>
              <a:t>Takes advantage of the strengths of both the pooling and random sampling designs</a:t>
            </a:r>
          </a:p>
          <a:p>
            <a:pPr lvl="1"/>
            <a:endParaRPr lang="en-US" sz="1100" dirty="0" smtClean="0"/>
          </a:p>
          <a:p>
            <a:pPr lvl="1"/>
            <a:r>
              <a:rPr lang="en-US" dirty="0" smtClean="0"/>
              <a:t>Reduces number of tests to perform</a:t>
            </a:r>
          </a:p>
          <a:p>
            <a:pPr lvl="1"/>
            <a:r>
              <a:rPr lang="en-US" dirty="0" smtClean="0"/>
              <a:t>Cuts overall costs</a:t>
            </a:r>
          </a:p>
          <a:p>
            <a:pPr lvl="1"/>
            <a:r>
              <a:rPr lang="en-US" dirty="0" smtClean="0"/>
              <a:t>Gains efficiency (by using pooling technique)</a:t>
            </a:r>
          </a:p>
          <a:p>
            <a:pPr lvl="1"/>
            <a:r>
              <a:rPr lang="en-US" dirty="0" smtClean="0"/>
              <a:t>Accounts for different types of measurement error without replications</a:t>
            </a:r>
          </a:p>
          <a:p>
            <a:pPr lvl="2">
              <a:buFont typeface="Calibri" pitchFamily="34" charset="0"/>
              <a:buChar char="–"/>
            </a:pPr>
            <a:endParaRPr lang="en-US" sz="1100" dirty="0" smtClean="0"/>
          </a:p>
          <a:p>
            <a:pPr lvl="2">
              <a:buFont typeface="Calibri" pitchFamily="34" charset="0"/>
              <a:buChar char="–"/>
            </a:pPr>
            <a:r>
              <a:rPr lang="en-US" dirty="0" smtClean="0"/>
              <a:t>Pooling error</a:t>
            </a:r>
          </a:p>
          <a:p>
            <a:pPr lvl="2">
              <a:buFont typeface="Calibri" pitchFamily="34" charset="0"/>
              <a:buChar char="–"/>
            </a:pPr>
            <a:r>
              <a:rPr lang="en-US" dirty="0" smtClean="0"/>
              <a:t>Random measurement error</a:t>
            </a:r>
          </a:p>
          <a:p>
            <a:pPr lvl="2">
              <a:buFont typeface="Calibri" pitchFamily="34" charset="0"/>
              <a:buChar char="–"/>
            </a:pPr>
            <a:r>
              <a:rPr lang="en-US" dirty="0" smtClean="0"/>
              <a:t>LOD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04975" y="2473325"/>
            <a:ext cx="1600200" cy="76200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Unpooled: X</a:t>
            </a:r>
            <a:r>
              <a:rPr lang="en-US" sz="2200" baseline="-25000">
                <a:latin typeface="Calibri" pitchFamily="34" charset="0"/>
              </a:rPr>
              <a:t>1</a:t>
            </a:r>
            <a:r>
              <a:rPr lang="en-US" sz="2200">
                <a:latin typeface="Calibri" pitchFamily="34" charset="0"/>
              </a:rPr>
              <a:t>,…,X</a:t>
            </a:r>
            <a:r>
              <a:rPr lang="en-US" sz="2200" baseline="-25000">
                <a:latin typeface="Calibri" pitchFamily="34" charset="0"/>
              </a:rPr>
              <a:t>5</a:t>
            </a:r>
          </a:p>
        </p:txBody>
      </p:sp>
      <p:sp>
        <p:nvSpPr>
          <p:cNvPr id="47107" name="Text Box 3"/>
          <p:cNvSpPr txBox="1">
            <a:spLocks noChangeArrowheads="1"/>
          </p:cNvSpPr>
          <p:nvPr/>
        </p:nvSpPr>
        <p:spPr bwMode="auto">
          <a:xfrm>
            <a:off x="5286375" y="2490788"/>
            <a:ext cx="1295400" cy="76200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Pooled: Z</a:t>
            </a:r>
            <a:r>
              <a:rPr lang="en-US" sz="2200" baseline="-25000">
                <a:latin typeface="Calibri" pitchFamily="34" charset="0"/>
              </a:rPr>
              <a:t>1</a:t>
            </a:r>
            <a:r>
              <a:rPr lang="en-US" sz="2200">
                <a:latin typeface="Calibri" pitchFamily="34" charset="0"/>
              </a:rPr>
              <a:t>,…,Z</a:t>
            </a:r>
            <a:r>
              <a:rPr lang="en-US" sz="2200" baseline="-25000">
                <a:latin typeface="Calibri" pitchFamily="34" charset="0"/>
              </a:rPr>
              <a:t>15</a:t>
            </a:r>
          </a:p>
        </p:txBody>
      </p:sp>
      <p:grpSp>
        <p:nvGrpSpPr>
          <p:cNvPr id="2" name="Group 4"/>
          <p:cNvGrpSpPr>
            <a:grpSpLocks noChangeAspect="1"/>
          </p:cNvGrpSpPr>
          <p:nvPr/>
        </p:nvGrpSpPr>
        <p:grpSpPr bwMode="auto">
          <a:xfrm>
            <a:off x="3652838" y="2473325"/>
            <a:ext cx="566737" cy="992188"/>
            <a:chOff x="1008" y="1872"/>
            <a:chExt cx="960" cy="1680"/>
          </a:xfrm>
        </p:grpSpPr>
        <p:pic>
          <p:nvPicPr>
            <p:cNvPr id="47177" name="Picture 5" descr="MCj02910390000[1]"/>
            <p:cNvPicPr>
              <a:picLocks noChangeAspect="1" noChangeArrowheads="1"/>
            </p:cNvPicPr>
            <p:nvPr/>
          </p:nvPicPr>
          <p:blipFill>
            <a:blip r:embed="rId3" cstate="print"/>
            <a:srcRect/>
            <a:stretch>
              <a:fillRect/>
            </a:stretch>
          </p:blipFill>
          <p:spPr bwMode="auto">
            <a:xfrm>
              <a:off x="1008" y="1872"/>
              <a:ext cx="381" cy="1117"/>
            </a:xfrm>
            <a:prstGeom prst="rect">
              <a:avLst/>
            </a:prstGeom>
            <a:noFill/>
            <a:ln w="9525">
              <a:noFill/>
              <a:miter lim="800000"/>
              <a:headEnd/>
              <a:tailEnd/>
            </a:ln>
          </p:spPr>
        </p:pic>
        <p:pic>
          <p:nvPicPr>
            <p:cNvPr id="47178" name="Picture 6" descr="MCj02910390000[1]"/>
            <p:cNvPicPr>
              <a:picLocks noChangeAspect="1" noChangeArrowheads="1"/>
            </p:cNvPicPr>
            <p:nvPr/>
          </p:nvPicPr>
          <p:blipFill>
            <a:blip r:embed="rId4" cstate="print"/>
            <a:srcRect/>
            <a:stretch>
              <a:fillRect/>
            </a:stretch>
          </p:blipFill>
          <p:spPr bwMode="auto">
            <a:xfrm>
              <a:off x="1155" y="2003"/>
              <a:ext cx="381" cy="1117"/>
            </a:xfrm>
            <a:prstGeom prst="rect">
              <a:avLst/>
            </a:prstGeom>
            <a:noFill/>
            <a:ln w="9525">
              <a:noFill/>
              <a:miter lim="800000"/>
              <a:headEnd/>
              <a:tailEnd/>
            </a:ln>
          </p:spPr>
        </p:pic>
        <p:pic>
          <p:nvPicPr>
            <p:cNvPr id="47179" name="Picture 7" descr="MCj02910390000[1]"/>
            <p:cNvPicPr>
              <a:picLocks noChangeAspect="1" noChangeArrowheads="1"/>
            </p:cNvPicPr>
            <p:nvPr/>
          </p:nvPicPr>
          <p:blipFill>
            <a:blip r:embed="rId5" cstate="print"/>
            <a:srcRect/>
            <a:stretch>
              <a:fillRect/>
            </a:stretch>
          </p:blipFill>
          <p:spPr bwMode="auto">
            <a:xfrm>
              <a:off x="1299" y="2147"/>
              <a:ext cx="381" cy="1117"/>
            </a:xfrm>
            <a:prstGeom prst="rect">
              <a:avLst/>
            </a:prstGeom>
            <a:noFill/>
            <a:ln w="9525">
              <a:noFill/>
              <a:miter lim="800000"/>
              <a:headEnd/>
              <a:tailEnd/>
            </a:ln>
          </p:spPr>
        </p:pic>
        <p:pic>
          <p:nvPicPr>
            <p:cNvPr id="47180" name="Picture 8" descr="MCj02910390000[1]"/>
            <p:cNvPicPr>
              <a:picLocks noChangeAspect="1" noChangeArrowheads="1"/>
            </p:cNvPicPr>
            <p:nvPr/>
          </p:nvPicPr>
          <p:blipFill>
            <a:blip r:embed="rId6" cstate="print"/>
            <a:srcRect/>
            <a:stretch>
              <a:fillRect/>
            </a:stretch>
          </p:blipFill>
          <p:spPr bwMode="auto">
            <a:xfrm>
              <a:off x="1443" y="2291"/>
              <a:ext cx="381" cy="1117"/>
            </a:xfrm>
            <a:prstGeom prst="rect">
              <a:avLst/>
            </a:prstGeom>
            <a:noFill/>
            <a:ln w="9525">
              <a:noFill/>
              <a:miter lim="800000"/>
              <a:headEnd/>
              <a:tailEnd/>
            </a:ln>
          </p:spPr>
        </p:pic>
        <p:pic>
          <p:nvPicPr>
            <p:cNvPr id="47181" name="Picture 9" descr="MCj02910390000[1]"/>
            <p:cNvPicPr>
              <a:picLocks noChangeAspect="1" noChangeArrowheads="1"/>
            </p:cNvPicPr>
            <p:nvPr/>
          </p:nvPicPr>
          <p:blipFill>
            <a:blip r:embed="rId7" cstate="print"/>
            <a:srcRect/>
            <a:stretch>
              <a:fillRect/>
            </a:stretch>
          </p:blipFill>
          <p:spPr bwMode="auto">
            <a:xfrm>
              <a:off x="1587" y="2435"/>
              <a:ext cx="381" cy="1117"/>
            </a:xfrm>
            <a:prstGeom prst="rect">
              <a:avLst/>
            </a:prstGeom>
            <a:noFill/>
            <a:ln w="9525">
              <a:noFill/>
              <a:miter lim="800000"/>
              <a:headEnd/>
              <a:tailEnd/>
            </a:ln>
          </p:spPr>
        </p:pic>
      </p:grpSp>
      <p:grpSp>
        <p:nvGrpSpPr>
          <p:cNvPr id="3" name="Group 10"/>
          <p:cNvGrpSpPr>
            <a:grpSpLocks noChangeAspect="1"/>
          </p:cNvGrpSpPr>
          <p:nvPr/>
        </p:nvGrpSpPr>
        <p:grpSpPr bwMode="auto">
          <a:xfrm>
            <a:off x="7191375" y="2414588"/>
            <a:ext cx="1352550" cy="1008062"/>
            <a:chOff x="2976" y="1872"/>
            <a:chExt cx="2256" cy="1680"/>
          </a:xfrm>
        </p:grpSpPr>
        <p:pic>
          <p:nvPicPr>
            <p:cNvPr id="47162" name="Picture 11" descr="MCj02910390000[1]"/>
            <p:cNvPicPr>
              <a:picLocks noChangeAspect="1" noChangeArrowheads="1"/>
            </p:cNvPicPr>
            <p:nvPr/>
          </p:nvPicPr>
          <p:blipFill>
            <a:blip r:embed="rId8" cstate="print"/>
            <a:srcRect/>
            <a:stretch>
              <a:fillRect/>
            </a:stretch>
          </p:blipFill>
          <p:spPr bwMode="auto">
            <a:xfrm>
              <a:off x="4272" y="1872"/>
              <a:ext cx="381" cy="1117"/>
            </a:xfrm>
            <a:prstGeom prst="rect">
              <a:avLst/>
            </a:prstGeom>
            <a:noFill/>
            <a:ln w="9525">
              <a:noFill/>
              <a:miter lim="800000"/>
              <a:headEnd/>
              <a:tailEnd/>
            </a:ln>
          </p:spPr>
        </p:pic>
        <p:pic>
          <p:nvPicPr>
            <p:cNvPr id="47163" name="Picture 12" descr="MCj02910390000[1]"/>
            <p:cNvPicPr>
              <a:picLocks noChangeAspect="1" noChangeArrowheads="1"/>
            </p:cNvPicPr>
            <p:nvPr/>
          </p:nvPicPr>
          <p:blipFill>
            <a:blip r:embed="rId9" cstate="print"/>
            <a:srcRect/>
            <a:stretch>
              <a:fillRect/>
            </a:stretch>
          </p:blipFill>
          <p:spPr bwMode="auto">
            <a:xfrm>
              <a:off x="4419" y="2003"/>
              <a:ext cx="381" cy="1117"/>
            </a:xfrm>
            <a:prstGeom prst="rect">
              <a:avLst/>
            </a:prstGeom>
            <a:noFill/>
            <a:ln w="9525">
              <a:noFill/>
              <a:miter lim="800000"/>
              <a:headEnd/>
              <a:tailEnd/>
            </a:ln>
          </p:spPr>
        </p:pic>
        <p:pic>
          <p:nvPicPr>
            <p:cNvPr id="47164" name="Picture 13" descr="MCj02910390000[1]"/>
            <p:cNvPicPr>
              <a:picLocks noChangeAspect="1" noChangeArrowheads="1"/>
            </p:cNvPicPr>
            <p:nvPr/>
          </p:nvPicPr>
          <p:blipFill>
            <a:blip r:embed="rId10" cstate="print"/>
            <a:srcRect/>
            <a:stretch>
              <a:fillRect/>
            </a:stretch>
          </p:blipFill>
          <p:spPr bwMode="auto">
            <a:xfrm>
              <a:off x="4563" y="2147"/>
              <a:ext cx="381" cy="1117"/>
            </a:xfrm>
            <a:prstGeom prst="rect">
              <a:avLst/>
            </a:prstGeom>
            <a:noFill/>
            <a:ln w="9525">
              <a:noFill/>
              <a:miter lim="800000"/>
              <a:headEnd/>
              <a:tailEnd/>
            </a:ln>
          </p:spPr>
        </p:pic>
        <p:pic>
          <p:nvPicPr>
            <p:cNvPr id="47165" name="Picture 14" descr="MCj02910390000[1]"/>
            <p:cNvPicPr>
              <a:picLocks noChangeAspect="1" noChangeArrowheads="1"/>
            </p:cNvPicPr>
            <p:nvPr/>
          </p:nvPicPr>
          <p:blipFill>
            <a:blip r:embed="rId11" cstate="print"/>
            <a:srcRect/>
            <a:stretch>
              <a:fillRect/>
            </a:stretch>
          </p:blipFill>
          <p:spPr bwMode="auto">
            <a:xfrm>
              <a:off x="4707" y="2291"/>
              <a:ext cx="381" cy="1117"/>
            </a:xfrm>
            <a:prstGeom prst="rect">
              <a:avLst/>
            </a:prstGeom>
            <a:noFill/>
            <a:ln w="9525">
              <a:noFill/>
              <a:miter lim="800000"/>
              <a:headEnd/>
              <a:tailEnd/>
            </a:ln>
          </p:spPr>
        </p:pic>
        <p:pic>
          <p:nvPicPr>
            <p:cNvPr id="47166" name="Picture 15" descr="MCj02910390000[1]"/>
            <p:cNvPicPr>
              <a:picLocks noChangeAspect="1" noChangeArrowheads="1"/>
            </p:cNvPicPr>
            <p:nvPr/>
          </p:nvPicPr>
          <p:blipFill>
            <a:blip r:embed="rId12" cstate="print"/>
            <a:srcRect/>
            <a:stretch>
              <a:fillRect/>
            </a:stretch>
          </p:blipFill>
          <p:spPr bwMode="auto">
            <a:xfrm>
              <a:off x="4851" y="2435"/>
              <a:ext cx="381" cy="1117"/>
            </a:xfrm>
            <a:prstGeom prst="rect">
              <a:avLst/>
            </a:prstGeom>
            <a:noFill/>
            <a:ln w="9525">
              <a:noFill/>
              <a:miter lim="800000"/>
              <a:headEnd/>
              <a:tailEnd/>
            </a:ln>
          </p:spPr>
        </p:pic>
        <p:pic>
          <p:nvPicPr>
            <p:cNvPr id="47167" name="Picture 16" descr="MCj02910390000[1]"/>
            <p:cNvPicPr>
              <a:picLocks noChangeAspect="1" noChangeArrowheads="1"/>
            </p:cNvPicPr>
            <p:nvPr/>
          </p:nvPicPr>
          <p:blipFill>
            <a:blip r:embed="rId13" cstate="print"/>
            <a:srcRect/>
            <a:stretch>
              <a:fillRect/>
            </a:stretch>
          </p:blipFill>
          <p:spPr bwMode="auto">
            <a:xfrm>
              <a:off x="3648" y="1872"/>
              <a:ext cx="381" cy="1117"/>
            </a:xfrm>
            <a:prstGeom prst="rect">
              <a:avLst/>
            </a:prstGeom>
            <a:noFill/>
            <a:ln w="9525">
              <a:noFill/>
              <a:miter lim="800000"/>
              <a:headEnd/>
              <a:tailEnd/>
            </a:ln>
          </p:spPr>
        </p:pic>
        <p:pic>
          <p:nvPicPr>
            <p:cNvPr id="47168" name="Picture 17" descr="MCj02910390000[1]"/>
            <p:cNvPicPr>
              <a:picLocks noChangeAspect="1" noChangeArrowheads="1"/>
            </p:cNvPicPr>
            <p:nvPr/>
          </p:nvPicPr>
          <p:blipFill>
            <a:blip r:embed="rId14" cstate="print"/>
            <a:srcRect/>
            <a:stretch>
              <a:fillRect/>
            </a:stretch>
          </p:blipFill>
          <p:spPr bwMode="auto">
            <a:xfrm>
              <a:off x="3795" y="2003"/>
              <a:ext cx="381" cy="1117"/>
            </a:xfrm>
            <a:prstGeom prst="rect">
              <a:avLst/>
            </a:prstGeom>
            <a:noFill/>
            <a:ln w="9525">
              <a:noFill/>
              <a:miter lim="800000"/>
              <a:headEnd/>
              <a:tailEnd/>
            </a:ln>
          </p:spPr>
        </p:pic>
        <p:pic>
          <p:nvPicPr>
            <p:cNvPr id="47169" name="Picture 18" descr="MCj02910390000[1]"/>
            <p:cNvPicPr>
              <a:picLocks noChangeAspect="1" noChangeArrowheads="1"/>
            </p:cNvPicPr>
            <p:nvPr/>
          </p:nvPicPr>
          <p:blipFill>
            <a:blip r:embed="rId15" cstate="print"/>
            <a:srcRect/>
            <a:stretch>
              <a:fillRect/>
            </a:stretch>
          </p:blipFill>
          <p:spPr bwMode="auto">
            <a:xfrm>
              <a:off x="3939" y="2147"/>
              <a:ext cx="381" cy="1117"/>
            </a:xfrm>
            <a:prstGeom prst="rect">
              <a:avLst/>
            </a:prstGeom>
            <a:noFill/>
            <a:ln w="9525">
              <a:noFill/>
              <a:miter lim="800000"/>
              <a:headEnd/>
              <a:tailEnd/>
            </a:ln>
          </p:spPr>
        </p:pic>
        <p:pic>
          <p:nvPicPr>
            <p:cNvPr id="47170" name="Picture 19" descr="MCj02910390000[1]"/>
            <p:cNvPicPr>
              <a:picLocks noChangeAspect="1" noChangeArrowheads="1"/>
            </p:cNvPicPr>
            <p:nvPr/>
          </p:nvPicPr>
          <p:blipFill>
            <a:blip r:embed="rId16" cstate="print"/>
            <a:srcRect/>
            <a:stretch>
              <a:fillRect/>
            </a:stretch>
          </p:blipFill>
          <p:spPr bwMode="auto">
            <a:xfrm>
              <a:off x="4083" y="2291"/>
              <a:ext cx="381" cy="1117"/>
            </a:xfrm>
            <a:prstGeom prst="rect">
              <a:avLst/>
            </a:prstGeom>
            <a:noFill/>
            <a:ln w="9525">
              <a:noFill/>
              <a:miter lim="800000"/>
              <a:headEnd/>
              <a:tailEnd/>
            </a:ln>
          </p:spPr>
        </p:pic>
        <p:pic>
          <p:nvPicPr>
            <p:cNvPr id="47171" name="Picture 20" descr="MCj02910390000[1]"/>
            <p:cNvPicPr>
              <a:picLocks noChangeAspect="1" noChangeArrowheads="1"/>
            </p:cNvPicPr>
            <p:nvPr/>
          </p:nvPicPr>
          <p:blipFill>
            <a:blip r:embed="rId17" cstate="print"/>
            <a:srcRect/>
            <a:stretch>
              <a:fillRect/>
            </a:stretch>
          </p:blipFill>
          <p:spPr bwMode="auto">
            <a:xfrm>
              <a:off x="4227" y="2435"/>
              <a:ext cx="381" cy="1117"/>
            </a:xfrm>
            <a:prstGeom prst="rect">
              <a:avLst/>
            </a:prstGeom>
            <a:noFill/>
            <a:ln w="9525">
              <a:noFill/>
              <a:miter lim="800000"/>
              <a:headEnd/>
              <a:tailEnd/>
            </a:ln>
          </p:spPr>
        </p:pic>
        <p:pic>
          <p:nvPicPr>
            <p:cNvPr id="47172" name="Picture 21" descr="MCj02910390000[1]"/>
            <p:cNvPicPr>
              <a:picLocks noChangeAspect="1" noChangeArrowheads="1"/>
            </p:cNvPicPr>
            <p:nvPr/>
          </p:nvPicPr>
          <p:blipFill>
            <a:blip r:embed="rId18" cstate="print"/>
            <a:srcRect/>
            <a:stretch>
              <a:fillRect/>
            </a:stretch>
          </p:blipFill>
          <p:spPr bwMode="auto">
            <a:xfrm>
              <a:off x="2976" y="1872"/>
              <a:ext cx="381" cy="1117"/>
            </a:xfrm>
            <a:prstGeom prst="rect">
              <a:avLst/>
            </a:prstGeom>
            <a:noFill/>
            <a:ln w="9525">
              <a:noFill/>
              <a:miter lim="800000"/>
              <a:headEnd/>
              <a:tailEnd/>
            </a:ln>
          </p:spPr>
        </p:pic>
        <p:pic>
          <p:nvPicPr>
            <p:cNvPr id="47173" name="Picture 22" descr="MCj02910390000[1]"/>
            <p:cNvPicPr>
              <a:picLocks noChangeAspect="1" noChangeArrowheads="1"/>
            </p:cNvPicPr>
            <p:nvPr/>
          </p:nvPicPr>
          <p:blipFill>
            <a:blip r:embed="rId19" cstate="print"/>
            <a:srcRect/>
            <a:stretch>
              <a:fillRect/>
            </a:stretch>
          </p:blipFill>
          <p:spPr bwMode="auto">
            <a:xfrm>
              <a:off x="3123" y="2003"/>
              <a:ext cx="381" cy="1117"/>
            </a:xfrm>
            <a:prstGeom prst="rect">
              <a:avLst/>
            </a:prstGeom>
            <a:noFill/>
            <a:ln w="9525">
              <a:noFill/>
              <a:miter lim="800000"/>
              <a:headEnd/>
              <a:tailEnd/>
            </a:ln>
          </p:spPr>
        </p:pic>
        <p:pic>
          <p:nvPicPr>
            <p:cNvPr id="47174" name="Picture 23" descr="MCj02910390000[1]"/>
            <p:cNvPicPr>
              <a:picLocks noChangeAspect="1" noChangeArrowheads="1"/>
            </p:cNvPicPr>
            <p:nvPr/>
          </p:nvPicPr>
          <p:blipFill>
            <a:blip r:embed="rId20" cstate="print"/>
            <a:srcRect/>
            <a:stretch>
              <a:fillRect/>
            </a:stretch>
          </p:blipFill>
          <p:spPr bwMode="auto">
            <a:xfrm>
              <a:off x="3267" y="2147"/>
              <a:ext cx="381" cy="1117"/>
            </a:xfrm>
            <a:prstGeom prst="rect">
              <a:avLst/>
            </a:prstGeom>
            <a:noFill/>
            <a:ln w="9525">
              <a:noFill/>
              <a:miter lim="800000"/>
              <a:headEnd/>
              <a:tailEnd/>
            </a:ln>
          </p:spPr>
        </p:pic>
        <p:pic>
          <p:nvPicPr>
            <p:cNvPr id="47175" name="Picture 24" descr="MCj02910390000[1]"/>
            <p:cNvPicPr>
              <a:picLocks noChangeAspect="1" noChangeArrowheads="1"/>
            </p:cNvPicPr>
            <p:nvPr/>
          </p:nvPicPr>
          <p:blipFill>
            <a:blip r:embed="rId21" cstate="print"/>
            <a:srcRect/>
            <a:stretch>
              <a:fillRect/>
            </a:stretch>
          </p:blipFill>
          <p:spPr bwMode="auto">
            <a:xfrm>
              <a:off x="3411" y="2291"/>
              <a:ext cx="381" cy="1117"/>
            </a:xfrm>
            <a:prstGeom prst="rect">
              <a:avLst/>
            </a:prstGeom>
            <a:noFill/>
            <a:ln w="9525">
              <a:noFill/>
              <a:miter lim="800000"/>
              <a:headEnd/>
              <a:tailEnd/>
            </a:ln>
          </p:spPr>
        </p:pic>
        <p:pic>
          <p:nvPicPr>
            <p:cNvPr id="47176" name="Picture 25" descr="MCj02910390000[1]"/>
            <p:cNvPicPr>
              <a:picLocks noChangeAspect="1" noChangeArrowheads="1"/>
            </p:cNvPicPr>
            <p:nvPr/>
          </p:nvPicPr>
          <p:blipFill>
            <a:blip r:embed="rId22" cstate="print"/>
            <a:srcRect/>
            <a:stretch>
              <a:fillRect/>
            </a:stretch>
          </p:blipFill>
          <p:spPr bwMode="auto">
            <a:xfrm>
              <a:off x="3555" y="2435"/>
              <a:ext cx="381" cy="1117"/>
            </a:xfrm>
            <a:prstGeom prst="rect">
              <a:avLst/>
            </a:prstGeom>
            <a:noFill/>
            <a:ln w="9525">
              <a:noFill/>
              <a:miter lim="800000"/>
              <a:headEnd/>
              <a:tailEnd/>
            </a:ln>
          </p:spPr>
        </p:pic>
      </p:grpSp>
      <p:sp>
        <p:nvSpPr>
          <p:cNvPr id="47110" name="Text Box 26"/>
          <p:cNvSpPr txBox="1">
            <a:spLocks noChangeArrowheads="1"/>
          </p:cNvSpPr>
          <p:nvPr/>
        </p:nvSpPr>
        <p:spPr bwMode="auto">
          <a:xfrm>
            <a:off x="1182688" y="1508125"/>
            <a:ext cx="7162800" cy="457200"/>
          </a:xfrm>
          <a:prstGeom prst="rect">
            <a:avLst/>
          </a:prstGeom>
          <a:noFill/>
          <a:ln w="9525">
            <a:noFill/>
            <a:miter lim="800000"/>
            <a:headEnd/>
            <a:tailEnd/>
          </a:ln>
        </p:spPr>
        <p:txBody>
          <a:bodyPr>
            <a:spAutoFit/>
          </a:bodyPr>
          <a:lstStyle/>
          <a:p>
            <a:r>
              <a:rPr lang="en-US" sz="2400" b="1" dirty="0">
                <a:latin typeface="Calibri" pitchFamily="34" charset="0"/>
              </a:rPr>
              <a:t>Hybrid Sample  S:</a:t>
            </a:r>
            <a:r>
              <a:rPr lang="en-US" sz="2400" dirty="0">
                <a:latin typeface="Calibri" pitchFamily="34" charset="0"/>
              </a:rPr>
              <a:t>  </a:t>
            </a:r>
            <a:r>
              <a:rPr lang="en-US" sz="2400" b="1" dirty="0">
                <a:latin typeface="Calibri" pitchFamily="34" charset="0"/>
              </a:rPr>
              <a:t>X</a:t>
            </a:r>
            <a:r>
              <a:rPr lang="en-US" sz="2400" b="1" baseline="-25000" dirty="0">
                <a:latin typeface="Calibri" pitchFamily="34" charset="0"/>
              </a:rPr>
              <a:t>1</a:t>
            </a:r>
            <a:r>
              <a:rPr lang="en-US" sz="2400" b="1" dirty="0">
                <a:latin typeface="Calibri" pitchFamily="34" charset="0"/>
              </a:rPr>
              <a:t>,…,X</a:t>
            </a:r>
            <a:r>
              <a:rPr lang="en-US" sz="2400" b="1" baseline="-25000" dirty="0">
                <a:latin typeface="Calibri" pitchFamily="34" charset="0"/>
              </a:rPr>
              <a:t>5</a:t>
            </a:r>
            <a:r>
              <a:rPr lang="en-US" sz="2400" b="1" dirty="0">
                <a:latin typeface="Calibri" pitchFamily="34" charset="0"/>
              </a:rPr>
              <a:t>,Z</a:t>
            </a:r>
            <a:r>
              <a:rPr lang="en-US" sz="2400" b="1" baseline="-25000" dirty="0">
                <a:latin typeface="Calibri" pitchFamily="34" charset="0"/>
              </a:rPr>
              <a:t>1</a:t>
            </a:r>
            <a:r>
              <a:rPr lang="en-US" sz="2400" b="1" dirty="0">
                <a:latin typeface="Calibri" pitchFamily="34" charset="0"/>
              </a:rPr>
              <a:t>,…,Z</a:t>
            </a:r>
            <a:r>
              <a:rPr lang="en-US" sz="2400" b="1" baseline="-25000" dirty="0">
                <a:latin typeface="Calibri" pitchFamily="34" charset="0"/>
              </a:rPr>
              <a:t>15</a:t>
            </a:r>
          </a:p>
        </p:txBody>
      </p:sp>
      <p:sp>
        <p:nvSpPr>
          <p:cNvPr id="47111" name="Rectangle 27"/>
          <p:cNvSpPr>
            <a:spLocks noGrp="1" noChangeArrowheads="1"/>
          </p:cNvSpPr>
          <p:nvPr>
            <p:ph type="title"/>
          </p:nvPr>
        </p:nvSpPr>
        <p:spPr>
          <a:noFill/>
        </p:spPr>
        <p:txBody>
          <a:bodyPr/>
          <a:lstStyle/>
          <a:p>
            <a:r>
              <a:rPr lang="en-US" dirty="0" smtClean="0">
                <a:solidFill>
                  <a:srgbClr val="0000AC"/>
                </a:solidFill>
              </a:rPr>
              <a:t>Setup of Hybrid Design</a:t>
            </a:r>
          </a:p>
        </p:txBody>
      </p:sp>
      <p:sp>
        <p:nvSpPr>
          <p:cNvPr id="47112" name="Text Box 28"/>
          <p:cNvSpPr txBox="1">
            <a:spLocks noChangeArrowheads="1"/>
          </p:cNvSpPr>
          <p:nvPr/>
        </p:nvSpPr>
        <p:spPr bwMode="auto">
          <a:xfrm>
            <a:off x="1400175" y="5002213"/>
            <a:ext cx="1600200" cy="76200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Unpooled: X</a:t>
            </a:r>
            <a:r>
              <a:rPr lang="en-US" sz="2200" baseline="-25000">
                <a:latin typeface="Calibri" pitchFamily="34" charset="0"/>
              </a:rPr>
              <a:t>1</a:t>
            </a:r>
            <a:r>
              <a:rPr lang="en-US" sz="2200">
                <a:latin typeface="Calibri" pitchFamily="34" charset="0"/>
              </a:rPr>
              <a:t>,…,X</a:t>
            </a:r>
            <a:r>
              <a:rPr lang="en-US" sz="2200" baseline="-25000">
                <a:latin typeface="Calibri" pitchFamily="34" charset="0"/>
              </a:rPr>
              <a:t>[</a:t>
            </a:r>
            <a:r>
              <a:rPr lang="el-GR" sz="2200" baseline="-25000">
                <a:latin typeface="Calibri" pitchFamily="34" charset="0"/>
                <a:cs typeface="Arial" charset="0"/>
              </a:rPr>
              <a:t>α</a:t>
            </a:r>
            <a:r>
              <a:rPr lang="en-US" sz="2200" baseline="-25000">
                <a:latin typeface="Calibri" pitchFamily="34" charset="0"/>
                <a:cs typeface="Arial" charset="0"/>
              </a:rPr>
              <a:t>n]</a:t>
            </a:r>
            <a:endParaRPr lang="el-GR" sz="2200" baseline="-25000">
              <a:latin typeface="Calibri" pitchFamily="34" charset="0"/>
              <a:cs typeface="Arial" charset="0"/>
            </a:endParaRPr>
          </a:p>
        </p:txBody>
      </p:sp>
      <p:sp>
        <p:nvSpPr>
          <p:cNvPr id="47113" name="Text Box 29"/>
          <p:cNvSpPr txBox="1">
            <a:spLocks noChangeArrowheads="1"/>
          </p:cNvSpPr>
          <p:nvPr/>
        </p:nvSpPr>
        <p:spPr bwMode="auto">
          <a:xfrm>
            <a:off x="4981575" y="5002213"/>
            <a:ext cx="2057400" cy="76200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Pooled: Z</a:t>
            </a:r>
            <a:r>
              <a:rPr lang="en-US" sz="2200" baseline="-25000">
                <a:latin typeface="Calibri" pitchFamily="34" charset="0"/>
              </a:rPr>
              <a:t>1</a:t>
            </a:r>
            <a:r>
              <a:rPr lang="en-US" sz="2200">
                <a:latin typeface="Calibri" pitchFamily="34" charset="0"/>
              </a:rPr>
              <a:t>,…,Z</a:t>
            </a:r>
            <a:r>
              <a:rPr lang="en-US">
                <a:latin typeface="Calibri" pitchFamily="34" charset="0"/>
              </a:rPr>
              <a:t>[(1-</a:t>
            </a:r>
            <a:r>
              <a:rPr lang="el-GR">
                <a:latin typeface="Calibri" pitchFamily="34" charset="0"/>
              </a:rPr>
              <a:t>α</a:t>
            </a:r>
            <a:r>
              <a:rPr lang="en-US">
                <a:latin typeface="Calibri" pitchFamily="34" charset="0"/>
              </a:rPr>
              <a:t>)n]</a:t>
            </a:r>
          </a:p>
        </p:txBody>
      </p:sp>
      <p:grpSp>
        <p:nvGrpSpPr>
          <p:cNvPr id="4" name="Group 30"/>
          <p:cNvGrpSpPr>
            <a:grpSpLocks noChangeAspect="1"/>
          </p:cNvGrpSpPr>
          <p:nvPr/>
        </p:nvGrpSpPr>
        <p:grpSpPr bwMode="auto">
          <a:xfrm>
            <a:off x="3076575" y="4943475"/>
            <a:ext cx="566738" cy="992188"/>
            <a:chOff x="1008" y="1872"/>
            <a:chExt cx="960" cy="1680"/>
          </a:xfrm>
        </p:grpSpPr>
        <p:pic>
          <p:nvPicPr>
            <p:cNvPr id="47157" name="Picture 31" descr="MCj02910390000[1]"/>
            <p:cNvPicPr>
              <a:picLocks noChangeAspect="1" noChangeArrowheads="1"/>
            </p:cNvPicPr>
            <p:nvPr/>
          </p:nvPicPr>
          <p:blipFill>
            <a:blip r:embed="rId23" cstate="print"/>
            <a:srcRect/>
            <a:stretch>
              <a:fillRect/>
            </a:stretch>
          </p:blipFill>
          <p:spPr bwMode="auto">
            <a:xfrm>
              <a:off x="1008" y="1872"/>
              <a:ext cx="381" cy="1117"/>
            </a:xfrm>
            <a:prstGeom prst="rect">
              <a:avLst/>
            </a:prstGeom>
            <a:noFill/>
            <a:ln w="9525">
              <a:noFill/>
              <a:miter lim="800000"/>
              <a:headEnd/>
              <a:tailEnd/>
            </a:ln>
          </p:spPr>
        </p:pic>
        <p:pic>
          <p:nvPicPr>
            <p:cNvPr id="47158" name="Picture 32" descr="MCj02910390000[1]"/>
            <p:cNvPicPr>
              <a:picLocks noChangeAspect="1" noChangeArrowheads="1"/>
            </p:cNvPicPr>
            <p:nvPr/>
          </p:nvPicPr>
          <p:blipFill>
            <a:blip r:embed="rId24" cstate="print"/>
            <a:srcRect/>
            <a:stretch>
              <a:fillRect/>
            </a:stretch>
          </p:blipFill>
          <p:spPr bwMode="auto">
            <a:xfrm>
              <a:off x="1155" y="2003"/>
              <a:ext cx="381" cy="1117"/>
            </a:xfrm>
            <a:prstGeom prst="rect">
              <a:avLst/>
            </a:prstGeom>
            <a:noFill/>
            <a:ln w="9525">
              <a:noFill/>
              <a:miter lim="800000"/>
              <a:headEnd/>
              <a:tailEnd/>
            </a:ln>
          </p:spPr>
        </p:pic>
        <p:pic>
          <p:nvPicPr>
            <p:cNvPr id="47159" name="Picture 33" descr="MCj02910390000[1]"/>
            <p:cNvPicPr>
              <a:picLocks noChangeAspect="1" noChangeArrowheads="1"/>
            </p:cNvPicPr>
            <p:nvPr/>
          </p:nvPicPr>
          <p:blipFill>
            <a:blip r:embed="rId25" cstate="print"/>
            <a:srcRect/>
            <a:stretch>
              <a:fillRect/>
            </a:stretch>
          </p:blipFill>
          <p:spPr bwMode="auto">
            <a:xfrm>
              <a:off x="1299" y="2147"/>
              <a:ext cx="381" cy="1117"/>
            </a:xfrm>
            <a:prstGeom prst="rect">
              <a:avLst/>
            </a:prstGeom>
            <a:noFill/>
            <a:ln w="9525">
              <a:noFill/>
              <a:miter lim="800000"/>
              <a:headEnd/>
              <a:tailEnd/>
            </a:ln>
          </p:spPr>
        </p:pic>
        <p:pic>
          <p:nvPicPr>
            <p:cNvPr id="47160" name="Picture 34" descr="MCj02910390000[1]"/>
            <p:cNvPicPr>
              <a:picLocks noChangeAspect="1" noChangeArrowheads="1"/>
            </p:cNvPicPr>
            <p:nvPr/>
          </p:nvPicPr>
          <p:blipFill>
            <a:blip r:embed="rId26" cstate="print"/>
            <a:srcRect/>
            <a:stretch>
              <a:fillRect/>
            </a:stretch>
          </p:blipFill>
          <p:spPr bwMode="auto">
            <a:xfrm>
              <a:off x="1443" y="2291"/>
              <a:ext cx="381" cy="1117"/>
            </a:xfrm>
            <a:prstGeom prst="rect">
              <a:avLst/>
            </a:prstGeom>
            <a:noFill/>
            <a:ln w="9525">
              <a:noFill/>
              <a:miter lim="800000"/>
              <a:headEnd/>
              <a:tailEnd/>
            </a:ln>
          </p:spPr>
        </p:pic>
        <p:pic>
          <p:nvPicPr>
            <p:cNvPr id="47161" name="Picture 35" descr="MCj02910390000[1]"/>
            <p:cNvPicPr>
              <a:picLocks noChangeAspect="1" noChangeArrowheads="1"/>
            </p:cNvPicPr>
            <p:nvPr/>
          </p:nvPicPr>
          <p:blipFill>
            <a:blip r:embed="rId27" cstate="print"/>
            <a:srcRect/>
            <a:stretch>
              <a:fillRect/>
            </a:stretch>
          </p:blipFill>
          <p:spPr bwMode="auto">
            <a:xfrm>
              <a:off x="1587" y="2435"/>
              <a:ext cx="381" cy="1117"/>
            </a:xfrm>
            <a:prstGeom prst="rect">
              <a:avLst/>
            </a:prstGeom>
            <a:noFill/>
            <a:ln w="9525">
              <a:noFill/>
              <a:miter lim="800000"/>
              <a:headEnd/>
              <a:tailEnd/>
            </a:ln>
          </p:spPr>
        </p:pic>
      </p:grpSp>
      <p:grpSp>
        <p:nvGrpSpPr>
          <p:cNvPr id="5" name="Group 36"/>
          <p:cNvGrpSpPr>
            <a:grpSpLocks noChangeAspect="1"/>
          </p:cNvGrpSpPr>
          <p:nvPr/>
        </p:nvGrpSpPr>
        <p:grpSpPr bwMode="auto">
          <a:xfrm>
            <a:off x="6810375" y="5002213"/>
            <a:ext cx="1352550" cy="1008062"/>
            <a:chOff x="2976" y="1872"/>
            <a:chExt cx="2256" cy="1680"/>
          </a:xfrm>
        </p:grpSpPr>
        <p:pic>
          <p:nvPicPr>
            <p:cNvPr id="47142" name="Picture 37" descr="MCj02910390000[1]"/>
            <p:cNvPicPr>
              <a:picLocks noChangeAspect="1" noChangeArrowheads="1"/>
            </p:cNvPicPr>
            <p:nvPr/>
          </p:nvPicPr>
          <p:blipFill>
            <a:blip r:embed="rId28" cstate="print"/>
            <a:srcRect/>
            <a:stretch>
              <a:fillRect/>
            </a:stretch>
          </p:blipFill>
          <p:spPr bwMode="auto">
            <a:xfrm>
              <a:off x="4272" y="1872"/>
              <a:ext cx="381" cy="1117"/>
            </a:xfrm>
            <a:prstGeom prst="rect">
              <a:avLst/>
            </a:prstGeom>
            <a:noFill/>
            <a:ln w="9525">
              <a:noFill/>
              <a:miter lim="800000"/>
              <a:headEnd/>
              <a:tailEnd/>
            </a:ln>
          </p:spPr>
        </p:pic>
        <p:pic>
          <p:nvPicPr>
            <p:cNvPr id="47143" name="Picture 38" descr="MCj02910390000[1]"/>
            <p:cNvPicPr>
              <a:picLocks noChangeAspect="1" noChangeArrowheads="1"/>
            </p:cNvPicPr>
            <p:nvPr/>
          </p:nvPicPr>
          <p:blipFill>
            <a:blip r:embed="rId29" cstate="print"/>
            <a:srcRect/>
            <a:stretch>
              <a:fillRect/>
            </a:stretch>
          </p:blipFill>
          <p:spPr bwMode="auto">
            <a:xfrm>
              <a:off x="4419" y="2003"/>
              <a:ext cx="381" cy="1117"/>
            </a:xfrm>
            <a:prstGeom prst="rect">
              <a:avLst/>
            </a:prstGeom>
            <a:noFill/>
            <a:ln w="9525">
              <a:noFill/>
              <a:miter lim="800000"/>
              <a:headEnd/>
              <a:tailEnd/>
            </a:ln>
          </p:spPr>
        </p:pic>
        <p:pic>
          <p:nvPicPr>
            <p:cNvPr id="47144" name="Picture 39" descr="MCj02910390000[1]"/>
            <p:cNvPicPr>
              <a:picLocks noChangeAspect="1" noChangeArrowheads="1"/>
            </p:cNvPicPr>
            <p:nvPr/>
          </p:nvPicPr>
          <p:blipFill>
            <a:blip cstate="print"/>
            <a:srcRect/>
            <a:stretch>
              <a:fillRect/>
            </a:stretch>
          </p:blipFill>
          <p:spPr bwMode="auto">
            <a:xfrm>
              <a:off x="4563" y="2147"/>
              <a:ext cx="381" cy="1117"/>
            </a:xfrm>
            <a:prstGeom prst="rect">
              <a:avLst/>
            </a:prstGeom>
            <a:noFill/>
            <a:ln w="9525">
              <a:noFill/>
              <a:miter lim="800000"/>
              <a:headEnd/>
              <a:tailEnd/>
            </a:ln>
          </p:spPr>
        </p:pic>
        <p:pic>
          <p:nvPicPr>
            <p:cNvPr id="47145" name="Picture 40" descr="MCj02910390000[1]"/>
            <p:cNvPicPr>
              <a:picLocks noChangeAspect="1" noChangeArrowheads="1"/>
            </p:cNvPicPr>
            <p:nvPr/>
          </p:nvPicPr>
          <p:blipFill>
            <a:blip cstate="print"/>
            <a:srcRect/>
            <a:stretch>
              <a:fillRect/>
            </a:stretch>
          </p:blipFill>
          <p:spPr bwMode="auto">
            <a:xfrm>
              <a:off x="4707" y="2291"/>
              <a:ext cx="381" cy="1117"/>
            </a:xfrm>
            <a:prstGeom prst="rect">
              <a:avLst/>
            </a:prstGeom>
            <a:noFill/>
            <a:ln w="9525">
              <a:noFill/>
              <a:miter lim="800000"/>
              <a:headEnd/>
              <a:tailEnd/>
            </a:ln>
          </p:spPr>
        </p:pic>
        <p:pic>
          <p:nvPicPr>
            <p:cNvPr id="47146" name="Picture 41" descr="MCj02910390000[1]"/>
            <p:cNvPicPr>
              <a:picLocks noChangeAspect="1" noChangeArrowheads="1"/>
            </p:cNvPicPr>
            <p:nvPr/>
          </p:nvPicPr>
          <p:blipFill>
            <a:blip cstate="print"/>
            <a:srcRect/>
            <a:stretch>
              <a:fillRect/>
            </a:stretch>
          </p:blipFill>
          <p:spPr bwMode="auto">
            <a:xfrm>
              <a:off x="4851" y="2435"/>
              <a:ext cx="381" cy="1117"/>
            </a:xfrm>
            <a:prstGeom prst="rect">
              <a:avLst/>
            </a:prstGeom>
            <a:noFill/>
            <a:ln w="9525">
              <a:noFill/>
              <a:miter lim="800000"/>
              <a:headEnd/>
              <a:tailEnd/>
            </a:ln>
          </p:spPr>
        </p:pic>
        <p:pic>
          <p:nvPicPr>
            <p:cNvPr id="47147" name="Picture 42" descr="MCj02910390000[1]"/>
            <p:cNvPicPr>
              <a:picLocks noChangeAspect="1" noChangeArrowheads="1"/>
            </p:cNvPicPr>
            <p:nvPr/>
          </p:nvPicPr>
          <p:blipFill>
            <a:blip cstate="print"/>
            <a:srcRect/>
            <a:stretch>
              <a:fillRect/>
            </a:stretch>
          </p:blipFill>
          <p:spPr bwMode="auto">
            <a:xfrm>
              <a:off x="3648" y="1872"/>
              <a:ext cx="381" cy="1117"/>
            </a:xfrm>
            <a:prstGeom prst="rect">
              <a:avLst/>
            </a:prstGeom>
            <a:noFill/>
            <a:ln w="9525">
              <a:noFill/>
              <a:miter lim="800000"/>
              <a:headEnd/>
              <a:tailEnd/>
            </a:ln>
          </p:spPr>
        </p:pic>
        <p:pic>
          <p:nvPicPr>
            <p:cNvPr id="47148" name="Picture 43" descr="MCj02910390000[1]"/>
            <p:cNvPicPr>
              <a:picLocks noChangeAspect="1" noChangeArrowheads="1"/>
            </p:cNvPicPr>
            <p:nvPr/>
          </p:nvPicPr>
          <p:blipFill>
            <a:blip cstate="print"/>
            <a:srcRect/>
            <a:stretch>
              <a:fillRect/>
            </a:stretch>
          </p:blipFill>
          <p:spPr bwMode="auto">
            <a:xfrm>
              <a:off x="3795" y="2003"/>
              <a:ext cx="381" cy="1117"/>
            </a:xfrm>
            <a:prstGeom prst="rect">
              <a:avLst/>
            </a:prstGeom>
            <a:noFill/>
            <a:ln w="9525">
              <a:noFill/>
              <a:miter lim="800000"/>
              <a:headEnd/>
              <a:tailEnd/>
            </a:ln>
          </p:spPr>
        </p:pic>
        <p:pic>
          <p:nvPicPr>
            <p:cNvPr id="47149" name="Picture 44" descr="MCj02910390000[1]"/>
            <p:cNvPicPr>
              <a:picLocks noChangeAspect="1" noChangeArrowheads="1"/>
            </p:cNvPicPr>
            <p:nvPr/>
          </p:nvPicPr>
          <p:blipFill>
            <a:blip cstate="print"/>
            <a:srcRect/>
            <a:stretch>
              <a:fillRect/>
            </a:stretch>
          </p:blipFill>
          <p:spPr bwMode="auto">
            <a:xfrm>
              <a:off x="3939" y="2147"/>
              <a:ext cx="381" cy="1117"/>
            </a:xfrm>
            <a:prstGeom prst="rect">
              <a:avLst/>
            </a:prstGeom>
            <a:noFill/>
            <a:ln w="9525">
              <a:noFill/>
              <a:miter lim="800000"/>
              <a:headEnd/>
              <a:tailEnd/>
            </a:ln>
          </p:spPr>
        </p:pic>
        <p:pic>
          <p:nvPicPr>
            <p:cNvPr id="47150" name="Picture 45" descr="MCj02910390000[1]"/>
            <p:cNvPicPr>
              <a:picLocks noChangeAspect="1" noChangeArrowheads="1"/>
            </p:cNvPicPr>
            <p:nvPr/>
          </p:nvPicPr>
          <p:blipFill>
            <a:blip cstate="print"/>
            <a:srcRect/>
            <a:stretch>
              <a:fillRect/>
            </a:stretch>
          </p:blipFill>
          <p:spPr bwMode="auto">
            <a:xfrm>
              <a:off x="4083" y="2291"/>
              <a:ext cx="381" cy="1117"/>
            </a:xfrm>
            <a:prstGeom prst="rect">
              <a:avLst/>
            </a:prstGeom>
            <a:noFill/>
            <a:ln w="9525">
              <a:noFill/>
              <a:miter lim="800000"/>
              <a:headEnd/>
              <a:tailEnd/>
            </a:ln>
          </p:spPr>
        </p:pic>
        <p:pic>
          <p:nvPicPr>
            <p:cNvPr id="47151" name="Picture 46" descr="MCj02910390000[1]"/>
            <p:cNvPicPr>
              <a:picLocks noChangeAspect="1" noChangeArrowheads="1"/>
            </p:cNvPicPr>
            <p:nvPr/>
          </p:nvPicPr>
          <p:blipFill>
            <a:blip cstate="print"/>
            <a:srcRect/>
            <a:stretch>
              <a:fillRect/>
            </a:stretch>
          </p:blipFill>
          <p:spPr bwMode="auto">
            <a:xfrm>
              <a:off x="4227" y="2435"/>
              <a:ext cx="381" cy="1117"/>
            </a:xfrm>
            <a:prstGeom prst="rect">
              <a:avLst/>
            </a:prstGeom>
            <a:noFill/>
            <a:ln w="9525">
              <a:noFill/>
              <a:miter lim="800000"/>
              <a:headEnd/>
              <a:tailEnd/>
            </a:ln>
          </p:spPr>
        </p:pic>
        <p:pic>
          <p:nvPicPr>
            <p:cNvPr id="47152" name="Picture 47" descr="MCj02910390000[1]"/>
            <p:cNvPicPr>
              <a:picLocks noChangeAspect="1" noChangeArrowheads="1"/>
            </p:cNvPicPr>
            <p:nvPr/>
          </p:nvPicPr>
          <p:blipFill>
            <a:blip cstate="print"/>
            <a:srcRect/>
            <a:stretch>
              <a:fillRect/>
            </a:stretch>
          </p:blipFill>
          <p:spPr bwMode="auto">
            <a:xfrm>
              <a:off x="2976" y="1872"/>
              <a:ext cx="381" cy="1117"/>
            </a:xfrm>
            <a:prstGeom prst="rect">
              <a:avLst/>
            </a:prstGeom>
            <a:noFill/>
            <a:ln w="9525">
              <a:noFill/>
              <a:miter lim="800000"/>
              <a:headEnd/>
              <a:tailEnd/>
            </a:ln>
          </p:spPr>
        </p:pic>
        <p:pic>
          <p:nvPicPr>
            <p:cNvPr id="47153" name="Picture 48" descr="MCj02910390000[1]"/>
            <p:cNvPicPr>
              <a:picLocks noChangeAspect="1" noChangeArrowheads="1"/>
            </p:cNvPicPr>
            <p:nvPr/>
          </p:nvPicPr>
          <p:blipFill>
            <a:blip cstate="print"/>
            <a:srcRect/>
            <a:stretch>
              <a:fillRect/>
            </a:stretch>
          </p:blipFill>
          <p:spPr bwMode="auto">
            <a:xfrm>
              <a:off x="3123" y="2003"/>
              <a:ext cx="381" cy="1117"/>
            </a:xfrm>
            <a:prstGeom prst="rect">
              <a:avLst/>
            </a:prstGeom>
            <a:noFill/>
            <a:ln w="9525">
              <a:noFill/>
              <a:miter lim="800000"/>
              <a:headEnd/>
              <a:tailEnd/>
            </a:ln>
          </p:spPr>
        </p:pic>
        <p:pic>
          <p:nvPicPr>
            <p:cNvPr id="47154" name="Picture 49" descr="MCj02910390000[1]"/>
            <p:cNvPicPr>
              <a:picLocks noChangeAspect="1" noChangeArrowheads="1"/>
            </p:cNvPicPr>
            <p:nvPr/>
          </p:nvPicPr>
          <p:blipFill>
            <a:blip cstate="print"/>
            <a:srcRect/>
            <a:stretch>
              <a:fillRect/>
            </a:stretch>
          </p:blipFill>
          <p:spPr bwMode="auto">
            <a:xfrm>
              <a:off x="3267" y="2147"/>
              <a:ext cx="381" cy="1117"/>
            </a:xfrm>
            <a:prstGeom prst="rect">
              <a:avLst/>
            </a:prstGeom>
            <a:noFill/>
            <a:ln w="9525">
              <a:noFill/>
              <a:miter lim="800000"/>
              <a:headEnd/>
              <a:tailEnd/>
            </a:ln>
          </p:spPr>
        </p:pic>
        <p:pic>
          <p:nvPicPr>
            <p:cNvPr id="47155" name="Picture 50" descr="MCj02910390000[1]"/>
            <p:cNvPicPr>
              <a:picLocks noChangeAspect="1" noChangeArrowheads="1"/>
            </p:cNvPicPr>
            <p:nvPr/>
          </p:nvPicPr>
          <p:blipFill>
            <a:blip cstate="print"/>
            <a:srcRect/>
            <a:stretch>
              <a:fillRect/>
            </a:stretch>
          </p:blipFill>
          <p:spPr bwMode="auto">
            <a:xfrm>
              <a:off x="3411" y="2291"/>
              <a:ext cx="381" cy="1117"/>
            </a:xfrm>
            <a:prstGeom prst="rect">
              <a:avLst/>
            </a:prstGeom>
            <a:noFill/>
            <a:ln w="9525">
              <a:noFill/>
              <a:miter lim="800000"/>
              <a:headEnd/>
              <a:tailEnd/>
            </a:ln>
          </p:spPr>
        </p:pic>
        <p:pic>
          <p:nvPicPr>
            <p:cNvPr id="47156" name="Picture 51" descr="MCj02910390000[1]"/>
            <p:cNvPicPr>
              <a:picLocks noChangeAspect="1" noChangeArrowheads="1"/>
            </p:cNvPicPr>
            <p:nvPr/>
          </p:nvPicPr>
          <p:blipFill>
            <a:blip cstate="print"/>
            <a:srcRect/>
            <a:stretch>
              <a:fillRect/>
            </a:stretch>
          </p:blipFill>
          <p:spPr bwMode="auto">
            <a:xfrm>
              <a:off x="3555" y="2435"/>
              <a:ext cx="381" cy="1117"/>
            </a:xfrm>
            <a:prstGeom prst="rect">
              <a:avLst/>
            </a:prstGeom>
            <a:noFill/>
            <a:ln w="9525">
              <a:noFill/>
              <a:miter lim="800000"/>
              <a:headEnd/>
              <a:tailEnd/>
            </a:ln>
          </p:spPr>
        </p:pic>
      </p:grpSp>
      <p:sp>
        <p:nvSpPr>
          <p:cNvPr id="47116" name="Text Box 52"/>
          <p:cNvSpPr txBox="1">
            <a:spLocks noChangeArrowheads="1"/>
          </p:cNvSpPr>
          <p:nvPr/>
        </p:nvSpPr>
        <p:spPr bwMode="auto">
          <a:xfrm>
            <a:off x="1171575" y="3724275"/>
            <a:ext cx="7162800" cy="830263"/>
          </a:xfrm>
          <a:prstGeom prst="rect">
            <a:avLst/>
          </a:prstGeom>
          <a:noFill/>
          <a:ln w="9525">
            <a:noFill/>
            <a:miter lim="800000"/>
            <a:headEnd/>
            <a:tailEnd/>
          </a:ln>
        </p:spPr>
        <p:txBody>
          <a:bodyPr>
            <a:spAutoFit/>
          </a:bodyPr>
          <a:lstStyle/>
          <a:p>
            <a:r>
              <a:rPr lang="en-US" sz="2400" b="1">
                <a:latin typeface="Calibri" pitchFamily="34" charset="0"/>
              </a:rPr>
              <a:t>In General</a:t>
            </a:r>
          </a:p>
          <a:p>
            <a:r>
              <a:rPr lang="en-US" sz="2400" b="1">
                <a:latin typeface="Calibri" pitchFamily="34" charset="0"/>
              </a:rPr>
              <a:t>Hybrid Sample  S:</a:t>
            </a:r>
            <a:r>
              <a:rPr lang="en-US" sz="2400">
                <a:latin typeface="Calibri" pitchFamily="34" charset="0"/>
              </a:rPr>
              <a:t>  </a:t>
            </a:r>
            <a:r>
              <a:rPr lang="en-US" sz="2400" b="1">
                <a:latin typeface="Calibri" pitchFamily="34" charset="0"/>
              </a:rPr>
              <a:t>X</a:t>
            </a:r>
            <a:r>
              <a:rPr lang="en-US" sz="2400" b="1" baseline="-25000">
                <a:latin typeface="Calibri" pitchFamily="34" charset="0"/>
              </a:rPr>
              <a:t>1</a:t>
            </a:r>
            <a:r>
              <a:rPr lang="en-US" sz="2400" b="1">
                <a:latin typeface="Calibri" pitchFamily="34" charset="0"/>
              </a:rPr>
              <a:t>,…,X</a:t>
            </a:r>
            <a:r>
              <a:rPr lang="en-US" sz="2400" b="1" baseline="-25000">
                <a:latin typeface="Calibri" pitchFamily="34" charset="0"/>
              </a:rPr>
              <a:t>[</a:t>
            </a:r>
            <a:r>
              <a:rPr lang="el-GR" sz="2400" b="1" baseline="-25000">
                <a:latin typeface="Calibri" pitchFamily="34" charset="0"/>
                <a:cs typeface="Arial" charset="0"/>
              </a:rPr>
              <a:t>α</a:t>
            </a:r>
            <a:r>
              <a:rPr lang="en-US" sz="2400" b="1" baseline="-25000">
                <a:latin typeface="Calibri" pitchFamily="34" charset="0"/>
                <a:cs typeface="Arial" charset="0"/>
              </a:rPr>
              <a:t>n]</a:t>
            </a:r>
            <a:r>
              <a:rPr lang="en-US" sz="2400" b="1">
                <a:latin typeface="Calibri" pitchFamily="34" charset="0"/>
              </a:rPr>
              <a:t>,Z</a:t>
            </a:r>
            <a:r>
              <a:rPr lang="en-US" sz="2400" b="1" baseline="-25000">
                <a:latin typeface="Calibri" pitchFamily="34" charset="0"/>
              </a:rPr>
              <a:t>1</a:t>
            </a:r>
            <a:r>
              <a:rPr lang="en-US" sz="2400" b="1">
                <a:latin typeface="Calibri" pitchFamily="34" charset="0"/>
              </a:rPr>
              <a:t>,…,Z</a:t>
            </a:r>
            <a:r>
              <a:rPr lang="en-US" sz="2400" b="1" baseline="-25000">
                <a:latin typeface="Calibri" pitchFamily="34" charset="0"/>
              </a:rPr>
              <a:t>[(1-</a:t>
            </a:r>
            <a:r>
              <a:rPr lang="el-GR" sz="2400" b="1" baseline="-25000">
                <a:latin typeface="Calibri" pitchFamily="34" charset="0"/>
                <a:cs typeface="Arial" charset="0"/>
              </a:rPr>
              <a:t>α</a:t>
            </a:r>
            <a:r>
              <a:rPr lang="en-US" sz="2400" b="1" baseline="-25000">
                <a:latin typeface="Calibri" pitchFamily="34" charset="0"/>
                <a:cs typeface="Arial" charset="0"/>
              </a:rPr>
              <a:t>)n]</a:t>
            </a:r>
            <a:endParaRPr lang="el-GR" sz="2400" b="1" baseline="-25000">
              <a:latin typeface="Calibri" pitchFamily="34" charset="0"/>
              <a:cs typeface="Arial" charset="0"/>
            </a:endParaRPr>
          </a:p>
        </p:txBody>
      </p:sp>
      <p:grpSp>
        <p:nvGrpSpPr>
          <p:cNvPr id="6" name="Group 53"/>
          <p:cNvGrpSpPr>
            <a:grpSpLocks noChangeAspect="1"/>
          </p:cNvGrpSpPr>
          <p:nvPr/>
        </p:nvGrpSpPr>
        <p:grpSpPr bwMode="auto">
          <a:xfrm>
            <a:off x="3381375" y="4941888"/>
            <a:ext cx="566738" cy="992187"/>
            <a:chOff x="1008" y="1872"/>
            <a:chExt cx="960" cy="1680"/>
          </a:xfrm>
        </p:grpSpPr>
        <p:pic>
          <p:nvPicPr>
            <p:cNvPr id="47137" name="Picture 54" descr="MCj02910390000[1]"/>
            <p:cNvPicPr>
              <a:picLocks noChangeAspect="1" noChangeArrowheads="1"/>
            </p:cNvPicPr>
            <p:nvPr/>
          </p:nvPicPr>
          <p:blipFill>
            <a:blip cstate="print"/>
            <a:srcRect/>
            <a:stretch>
              <a:fillRect/>
            </a:stretch>
          </p:blipFill>
          <p:spPr bwMode="auto">
            <a:xfrm>
              <a:off x="1008" y="1872"/>
              <a:ext cx="381" cy="1117"/>
            </a:xfrm>
            <a:prstGeom prst="rect">
              <a:avLst/>
            </a:prstGeom>
            <a:noFill/>
            <a:ln w="9525">
              <a:noFill/>
              <a:miter lim="800000"/>
              <a:headEnd/>
              <a:tailEnd/>
            </a:ln>
          </p:spPr>
        </p:pic>
        <p:pic>
          <p:nvPicPr>
            <p:cNvPr id="47138" name="Picture 55" descr="MCj02910390000[1]"/>
            <p:cNvPicPr>
              <a:picLocks noChangeAspect="1" noChangeArrowheads="1"/>
            </p:cNvPicPr>
            <p:nvPr/>
          </p:nvPicPr>
          <p:blipFill>
            <a:blip cstate="print"/>
            <a:srcRect/>
            <a:stretch>
              <a:fillRect/>
            </a:stretch>
          </p:blipFill>
          <p:spPr bwMode="auto">
            <a:xfrm>
              <a:off x="1155" y="2003"/>
              <a:ext cx="381" cy="1117"/>
            </a:xfrm>
            <a:prstGeom prst="rect">
              <a:avLst/>
            </a:prstGeom>
            <a:noFill/>
            <a:ln w="9525">
              <a:noFill/>
              <a:miter lim="800000"/>
              <a:headEnd/>
              <a:tailEnd/>
            </a:ln>
          </p:spPr>
        </p:pic>
        <p:pic>
          <p:nvPicPr>
            <p:cNvPr id="47139" name="Picture 56" descr="MCj02910390000[1]"/>
            <p:cNvPicPr>
              <a:picLocks noChangeAspect="1" noChangeArrowheads="1"/>
            </p:cNvPicPr>
            <p:nvPr/>
          </p:nvPicPr>
          <p:blipFill>
            <a:blip cstate="print"/>
            <a:srcRect/>
            <a:stretch>
              <a:fillRect/>
            </a:stretch>
          </p:blipFill>
          <p:spPr bwMode="auto">
            <a:xfrm>
              <a:off x="1299" y="2147"/>
              <a:ext cx="381" cy="1117"/>
            </a:xfrm>
            <a:prstGeom prst="rect">
              <a:avLst/>
            </a:prstGeom>
            <a:noFill/>
            <a:ln w="9525">
              <a:noFill/>
              <a:miter lim="800000"/>
              <a:headEnd/>
              <a:tailEnd/>
            </a:ln>
          </p:spPr>
        </p:pic>
        <p:pic>
          <p:nvPicPr>
            <p:cNvPr id="47140" name="Picture 57" descr="MCj02910390000[1]"/>
            <p:cNvPicPr>
              <a:picLocks noChangeAspect="1" noChangeArrowheads="1"/>
            </p:cNvPicPr>
            <p:nvPr/>
          </p:nvPicPr>
          <p:blipFill>
            <a:blip cstate="print"/>
            <a:srcRect/>
            <a:stretch>
              <a:fillRect/>
            </a:stretch>
          </p:blipFill>
          <p:spPr bwMode="auto">
            <a:xfrm>
              <a:off x="1443" y="2291"/>
              <a:ext cx="381" cy="1117"/>
            </a:xfrm>
            <a:prstGeom prst="rect">
              <a:avLst/>
            </a:prstGeom>
            <a:noFill/>
            <a:ln w="9525">
              <a:noFill/>
              <a:miter lim="800000"/>
              <a:headEnd/>
              <a:tailEnd/>
            </a:ln>
          </p:spPr>
        </p:pic>
        <p:pic>
          <p:nvPicPr>
            <p:cNvPr id="47141" name="Picture 58" descr="MCj02910390000[1]"/>
            <p:cNvPicPr>
              <a:picLocks noChangeAspect="1" noChangeArrowheads="1"/>
            </p:cNvPicPr>
            <p:nvPr/>
          </p:nvPicPr>
          <p:blipFill>
            <a:blip cstate="print"/>
            <a:srcRect/>
            <a:stretch>
              <a:fillRect/>
            </a:stretch>
          </p:blipFill>
          <p:spPr bwMode="auto">
            <a:xfrm>
              <a:off x="1587" y="2435"/>
              <a:ext cx="381" cy="1117"/>
            </a:xfrm>
            <a:prstGeom prst="rect">
              <a:avLst/>
            </a:prstGeom>
            <a:noFill/>
            <a:ln w="9525">
              <a:noFill/>
              <a:miter lim="800000"/>
              <a:headEnd/>
              <a:tailEnd/>
            </a:ln>
          </p:spPr>
        </p:pic>
      </p:grpSp>
      <p:grpSp>
        <p:nvGrpSpPr>
          <p:cNvPr id="7" name="Group 59"/>
          <p:cNvGrpSpPr>
            <a:grpSpLocks/>
          </p:cNvGrpSpPr>
          <p:nvPr/>
        </p:nvGrpSpPr>
        <p:grpSpPr bwMode="auto">
          <a:xfrm>
            <a:off x="7986713" y="5002213"/>
            <a:ext cx="576262" cy="1008062"/>
            <a:chOff x="4809" y="2400"/>
            <a:chExt cx="363" cy="635"/>
          </a:xfrm>
        </p:grpSpPr>
        <p:pic>
          <p:nvPicPr>
            <p:cNvPr id="47132" name="Picture 60" descr="MCj02910390000[1]"/>
            <p:cNvPicPr>
              <a:picLocks noChangeAspect="1" noChangeArrowheads="1"/>
            </p:cNvPicPr>
            <p:nvPr/>
          </p:nvPicPr>
          <p:blipFill>
            <a:blip cstate="print"/>
            <a:srcRect/>
            <a:stretch>
              <a:fillRect/>
            </a:stretch>
          </p:blipFill>
          <p:spPr bwMode="auto">
            <a:xfrm>
              <a:off x="4809" y="2400"/>
              <a:ext cx="144" cy="422"/>
            </a:xfrm>
            <a:prstGeom prst="rect">
              <a:avLst/>
            </a:prstGeom>
            <a:noFill/>
            <a:ln w="9525">
              <a:noFill/>
              <a:miter lim="800000"/>
              <a:headEnd/>
              <a:tailEnd/>
            </a:ln>
          </p:spPr>
        </p:pic>
        <p:pic>
          <p:nvPicPr>
            <p:cNvPr id="47133" name="Picture 61" descr="MCj02910390000[1]"/>
            <p:cNvPicPr>
              <a:picLocks noChangeAspect="1" noChangeArrowheads="1"/>
            </p:cNvPicPr>
            <p:nvPr/>
          </p:nvPicPr>
          <p:blipFill>
            <a:blip cstate="print"/>
            <a:srcRect/>
            <a:stretch>
              <a:fillRect/>
            </a:stretch>
          </p:blipFill>
          <p:spPr bwMode="auto">
            <a:xfrm>
              <a:off x="4865" y="2450"/>
              <a:ext cx="144" cy="422"/>
            </a:xfrm>
            <a:prstGeom prst="rect">
              <a:avLst/>
            </a:prstGeom>
            <a:noFill/>
            <a:ln w="9525">
              <a:noFill/>
              <a:miter lim="800000"/>
              <a:headEnd/>
              <a:tailEnd/>
            </a:ln>
          </p:spPr>
        </p:pic>
        <p:pic>
          <p:nvPicPr>
            <p:cNvPr id="47134" name="Picture 62" descr="MCj02910390000[1]"/>
            <p:cNvPicPr>
              <a:picLocks noChangeAspect="1" noChangeArrowheads="1"/>
            </p:cNvPicPr>
            <p:nvPr/>
          </p:nvPicPr>
          <p:blipFill>
            <a:blip cstate="print"/>
            <a:srcRect/>
            <a:stretch>
              <a:fillRect/>
            </a:stretch>
          </p:blipFill>
          <p:spPr bwMode="auto">
            <a:xfrm>
              <a:off x="4919" y="2504"/>
              <a:ext cx="144" cy="422"/>
            </a:xfrm>
            <a:prstGeom prst="rect">
              <a:avLst/>
            </a:prstGeom>
            <a:noFill/>
            <a:ln w="9525">
              <a:noFill/>
              <a:miter lim="800000"/>
              <a:headEnd/>
              <a:tailEnd/>
            </a:ln>
          </p:spPr>
        </p:pic>
        <p:pic>
          <p:nvPicPr>
            <p:cNvPr id="47135" name="Picture 63" descr="MCj02910390000[1]"/>
            <p:cNvPicPr>
              <a:picLocks noChangeAspect="1" noChangeArrowheads="1"/>
            </p:cNvPicPr>
            <p:nvPr/>
          </p:nvPicPr>
          <p:blipFill>
            <a:blip cstate="print"/>
            <a:srcRect/>
            <a:stretch>
              <a:fillRect/>
            </a:stretch>
          </p:blipFill>
          <p:spPr bwMode="auto">
            <a:xfrm>
              <a:off x="4974" y="2558"/>
              <a:ext cx="144" cy="423"/>
            </a:xfrm>
            <a:prstGeom prst="rect">
              <a:avLst/>
            </a:prstGeom>
            <a:noFill/>
            <a:ln w="9525">
              <a:noFill/>
              <a:miter lim="800000"/>
              <a:headEnd/>
              <a:tailEnd/>
            </a:ln>
          </p:spPr>
        </p:pic>
        <p:pic>
          <p:nvPicPr>
            <p:cNvPr id="47136" name="Picture 64" descr="MCj02910390000[1]"/>
            <p:cNvPicPr>
              <a:picLocks noChangeAspect="1" noChangeArrowheads="1"/>
            </p:cNvPicPr>
            <p:nvPr/>
          </p:nvPicPr>
          <p:blipFill>
            <a:blip cstate="print"/>
            <a:srcRect/>
            <a:stretch>
              <a:fillRect/>
            </a:stretch>
          </p:blipFill>
          <p:spPr bwMode="auto">
            <a:xfrm>
              <a:off x="5028" y="2613"/>
              <a:ext cx="144" cy="422"/>
            </a:xfrm>
            <a:prstGeom prst="rect">
              <a:avLst/>
            </a:prstGeom>
            <a:noFill/>
            <a:ln w="9525">
              <a:noFill/>
              <a:miter lim="800000"/>
              <a:headEnd/>
              <a:tailEnd/>
            </a:ln>
          </p:spPr>
        </p:pic>
      </p:grpSp>
      <p:grpSp>
        <p:nvGrpSpPr>
          <p:cNvPr id="8" name="Group 65"/>
          <p:cNvGrpSpPr>
            <a:grpSpLocks noChangeAspect="1"/>
          </p:cNvGrpSpPr>
          <p:nvPr/>
        </p:nvGrpSpPr>
        <p:grpSpPr bwMode="auto">
          <a:xfrm>
            <a:off x="3729038" y="4943475"/>
            <a:ext cx="566737" cy="992188"/>
            <a:chOff x="1008" y="1872"/>
            <a:chExt cx="960" cy="1680"/>
          </a:xfrm>
        </p:grpSpPr>
        <p:pic>
          <p:nvPicPr>
            <p:cNvPr id="47127" name="Picture 66" descr="MCj02910390000[1]"/>
            <p:cNvPicPr>
              <a:picLocks noChangeAspect="1" noChangeArrowheads="1"/>
            </p:cNvPicPr>
            <p:nvPr/>
          </p:nvPicPr>
          <p:blipFill>
            <a:blip cstate="print"/>
            <a:srcRect/>
            <a:stretch>
              <a:fillRect/>
            </a:stretch>
          </p:blipFill>
          <p:spPr bwMode="auto">
            <a:xfrm>
              <a:off x="1008" y="1872"/>
              <a:ext cx="381" cy="1117"/>
            </a:xfrm>
            <a:prstGeom prst="rect">
              <a:avLst/>
            </a:prstGeom>
            <a:noFill/>
            <a:ln w="9525">
              <a:noFill/>
              <a:miter lim="800000"/>
              <a:headEnd/>
              <a:tailEnd/>
            </a:ln>
          </p:spPr>
        </p:pic>
        <p:pic>
          <p:nvPicPr>
            <p:cNvPr id="47128" name="Picture 67" descr="MCj02910390000[1]"/>
            <p:cNvPicPr>
              <a:picLocks noChangeAspect="1" noChangeArrowheads="1"/>
            </p:cNvPicPr>
            <p:nvPr/>
          </p:nvPicPr>
          <p:blipFill>
            <a:blip cstate="print"/>
            <a:srcRect/>
            <a:stretch>
              <a:fillRect/>
            </a:stretch>
          </p:blipFill>
          <p:spPr bwMode="auto">
            <a:xfrm>
              <a:off x="1155" y="2003"/>
              <a:ext cx="381" cy="1117"/>
            </a:xfrm>
            <a:prstGeom prst="rect">
              <a:avLst/>
            </a:prstGeom>
            <a:noFill/>
            <a:ln w="9525">
              <a:noFill/>
              <a:miter lim="800000"/>
              <a:headEnd/>
              <a:tailEnd/>
            </a:ln>
          </p:spPr>
        </p:pic>
        <p:pic>
          <p:nvPicPr>
            <p:cNvPr id="47129" name="Picture 68" descr="MCj02910390000[1]"/>
            <p:cNvPicPr>
              <a:picLocks noChangeAspect="1" noChangeArrowheads="1"/>
            </p:cNvPicPr>
            <p:nvPr/>
          </p:nvPicPr>
          <p:blipFill>
            <a:blip cstate="print"/>
            <a:srcRect/>
            <a:stretch>
              <a:fillRect/>
            </a:stretch>
          </p:blipFill>
          <p:spPr bwMode="auto">
            <a:xfrm>
              <a:off x="1299" y="2147"/>
              <a:ext cx="381" cy="1117"/>
            </a:xfrm>
            <a:prstGeom prst="rect">
              <a:avLst/>
            </a:prstGeom>
            <a:noFill/>
            <a:ln w="9525">
              <a:noFill/>
              <a:miter lim="800000"/>
              <a:headEnd/>
              <a:tailEnd/>
            </a:ln>
          </p:spPr>
        </p:pic>
        <p:pic>
          <p:nvPicPr>
            <p:cNvPr id="47130" name="Picture 69" descr="MCj02910390000[1]"/>
            <p:cNvPicPr>
              <a:picLocks noChangeAspect="1" noChangeArrowheads="1"/>
            </p:cNvPicPr>
            <p:nvPr/>
          </p:nvPicPr>
          <p:blipFill>
            <a:blip cstate="print"/>
            <a:srcRect/>
            <a:stretch>
              <a:fillRect/>
            </a:stretch>
          </p:blipFill>
          <p:spPr bwMode="auto">
            <a:xfrm>
              <a:off x="1443" y="2291"/>
              <a:ext cx="381" cy="1117"/>
            </a:xfrm>
            <a:prstGeom prst="rect">
              <a:avLst/>
            </a:prstGeom>
            <a:noFill/>
            <a:ln w="9525">
              <a:noFill/>
              <a:miter lim="800000"/>
              <a:headEnd/>
              <a:tailEnd/>
            </a:ln>
          </p:spPr>
        </p:pic>
        <p:pic>
          <p:nvPicPr>
            <p:cNvPr id="47131" name="Picture 70" descr="MCj02910390000[1]"/>
            <p:cNvPicPr>
              <a:picLocks noChangeAspect="1" noChangeArrowheads="1"/>
            </p:cNvPicPr>
            <p:nvPr/>
          </p:nvPicPr>
          <p:blipFill>
            <a:blip cstate="print"/>
            <a:srcRect/>
            <a:stretch>
              <a:fillRect/>
            </a:stretch>
          </p:blipFill>
          <p:spPr bwMode="auto">
            <a:xfrm>
              <a:off x="1587" y="2435"/>
              <a:ext cx="381" cy="1117"/>
            </a:xfrm>
            <a:prstGeom prst="rect">
              <a:avLst/>
            </a:prstGeom>
            <a:noFill/>
            <a:ln w="9525">
              <a:noFill/>
              <a:miter lim="800000"/>
              <a:headEnd/>
              <a:tailEnd/>
            </a:ln>
          </p:spPr>
        </p:pic>
      </p:grpSp>
      <p:grpSp>
        <p:nvGrpSpPr>
          <p:cNvPr id="9" name="Group 71"/>
          <p:cNvGrpSpPr>
            <a:grpSpLocks/>
          </p:cNvGrpSpPr>
          <p:nvPr/>
        </p:nvGrpSpPr>
        <p:grpSpPr bwMode="auto">
          <a:xfrm>
            <a:off x="8334375" y="5002213"/>
            <a:ext cx="576263" cy="1008062"/>
            <a:chOff x="4809" y="2400"/>
            <a:chExt cx="363" cy="635"/>
          </a:xfrm>
        </p:grpSpPr>
        <p:pic>
          <p:nvPicPr>
            <p:cNvPr id="47122" name="Picture 72" descr="MCj02910390000[1]"/>
            <p:cNvPicPr>
              <a:picLocks noChangeAspect="1" noChangeArrowheads="1"/>
            </p:cNvPicPr>
            <p:nvPr/>
          </p:nvPicPr>
          <p:blipFill>
            <a:blip cstate="print"/>
            <a:srcRect/>
            <a:stretch>
              <a:fillRect/>
            </a:stretch>
          </p:blipFill>
          <p:spPr bwMode="auto">
            <a:xfrm>
              <a:off x="4809" y="2400"/>
              <a:ext cx="144" cy="422"/>
            </a:xfrm>
            <a:prstGeom prst="rect">
              <a:avLst/>
            </a:prstGeom>
            <a:noFill/>
            <a:ln w="9525">
              <a:noFill/>
              <a:miter lim="800000"/>
              <a:headEnd/>
              <a:tailEnd/>
            </a:ln>
          </p:spPr>
        </p:pic>
        <p:pic>
          <p:nvPicPr>
            <p:cNvPr id="47123" name="Picture 73" descr="MCj02910390000[1]"/>
            <p:cNvPicPr>
              <a:picLocks noChangeAspect="1" noChangeArrowheads="1"/>
            </p:cNvPicPr>
            <p:nvPr/>
          </p:nvPicPr>
          <p:blipFill>
            <a:blip cstate="print"/>
            <a:srcRect/>
            <a:stretch>
              <a:fillRect/>
            </a:stretch>
          </p:blipFill>
          <p:spPr bwMode="auto">
            <a:xfrm>
              <a:off x="4865" y="2450"/>
              <a:ext cx="144" cy="422"/>
            </a:xfrm>
            <a:prstGeom prst="rect">
              <a:avLst/>
            </a:prstGeom>
            <a:noFill/>
            <a:ln w="9525">
              <a:noFill/>
              <a:miter lim="800000"/>
              <a:headEnd/>
              <a:tailEnd/>
            </a:ln>
          </p:spPr>
        </p:pic>
        <p:pic>
          <p:nvPicPr>
            <p:cNvPr id="47124" name="Picture 74" descr="MCj02910390000[1]"/>
            <p:cNvPicPr>
              <a:picLocks noChangeAspect="1" noChangeArrowheads="1"/>
            </p:cNvPicPr>
            <p:nvPr/>
          </p:nvPicPr>
          <p:blipFill>
            <a:blip cstate="print"/>
            <a:srcRect/>
            <a:stretch>
              <a:fillRect/>
            </a:stretch>
          </p:blipFill>
          <p:spPr bwMode="auto">
            <a:xfrm>
              <a:off x="4919" y="2504"/>
              <a:ext cx="144" cy="422"/>
            </a:xfrm>
            <a:prstGeom prst="rect">
              <a:avLst/>
            </a:prstGeom>
            <a:noFill/>
            <a:ln w="9525">
              <a:noFill/>
              <a:miter lim="800000"/>
              <a:headEnd/>
              <a:tailEnd/>
            </a:ln>
          </p:spPr>
        </p:pic>
        <p:pic>
          <p:nvPicPr>
            <p:cNvPr id="47125" name="Picture 75" descr="MCj02910390000[1]"/>
            <p:cNvPicPr>
              <a:picLocks noChangeAspect="1" noChangeArrowheads="1"/>
            </p:cNvPicPr>
            <p:nvPr/>
          </p:nvPicPr>
          <p:blipFill>
            <a:blip cstate="print"/>
            <a:srcRect/>
            <a:stretch>
              <a:fillRect/>
            </a:stretch>
          </p:blipFill>
          <p:spPr bwMode="auto">
            <a:xfrm>
              <a:off x="4974" y="2558"/>
              <a:ext cx="144" cy="423"/>
            </a:xfrm>
            <a:prstGeom prst="rect">
              <a:avLst/>
            </a:prstGeom>
            <a:noFill/>
            <a:ln w="9525">
              <a:noFill/>
              <a:miter lim="800000"/>
              <a:headEnd/>
              <a:tailEnd/>
            </a:ln>
          </p:spPr>
        </p:pic>
        <p:pic>
          <p:nvPicPr>
            <p:cNvPr id="47126" name="Picture 76" descr="MCj02910390000[1]"/>
            <p:cNvPicPr>
              <a:picLocks noChangeAspect="1" noChangeArrowheads="1"/>
            </p:cNvPicPr>
            <p:nvPr/>
          </p:nvPicPr>
          <p:blipFill>
            <a:blip cstate="print"/>
            <a:srcRect/>
            <a:stretch>
              <a:fillRect/>
            </a:stretch>
          </p:blipFill>
          <p:spPr bwMode="auto">
            <a:xfrm>
              <a:off x="5028" y="2613"/>
              <a:ext cx="144" cy="422"/>
            </a:xfrm>
            <a:prstGeom prst="rect">
              <a:avLst/>
            </a:prstGeom>
            <a:noFill/>
            <a:ln w="9525">
              <a:noFill/>
              <a:miter lim="800000"/>
              <a:headEnd/>
              <a:tailEnd/>
            </a:ln>
          </p:spPr>
        </p:pic>
      </p:grpSp>
      <p:sp>
        <p:nvSpPr>
          <p:cNvPr id="47121" name="Text Box 79"/>
          <p:cNvSpPr txBox="1">
            <a:spLocks noChangeArrowheads="1"/>
          </p:cNvSpPr>
          <p:nvPr/>
        </p:nvSpPr>
        <p:spPr bwMode="auto">
          <a:xfrm>
            <a:off x="2058988" y="6426200"/>
            <a:ext cx="4949825" cy="366713"/>
          </a:xfrm>
          <a:prstGeom prst="rect">
            <a:avLst/>
          </a:prstGeom>
          <a:noFill/>
          <a:ln w="9525">
            <a:noFill/>
            <a:miter lim="800000"/>
            <a:headEnd/>
            <a:tailEnd/>
          </a:ln>
        </p:spPr>
        <p:txBody>
          <a:bodyPr>
            <a:spAutoFit/>
          </a:bodyPr>
          <a:lstStyle/>
          <a:p>
            <a:pPr>
              <a:spcBef>
                <a:spcPct val="50000"/>
              </a:spcBef>
            </a:pPr>
            <a:r>
              <a:rPr lang="el-GR" dirty="0">
                <a:latin typeface="Calibri" pitchFamily="34" charset="0"/>
                <a:cs typeface="Arial" charset="0"/>
              </a:rPr>
              <a:t>α</a:t>
            </a:r>
            <a:r>
              <a:rPr lang="en-US" dirty="0">
                <a:latin typeface="Calibri" pitchFamily="34" charset="0"/>
                <a:cs typeface="Arial" charset="0"/>
              </a:rPr>
              <a:t> is the proportion of </a:t>
            </a:r>
            <a:r>
              <a:rPr lang="en-US" dirty="0" err="1">
                <a:latin typeface="Calibri" pitchFamily="34" charset="0"/>
                <a:cs typeface="Arial" charset="0"/>
              </a:rPr>
              <a:t>unpooled</a:t>
            </a:r>
            <a:r>
              <a:rPr lang="en-US" dirty="0">
                <a:latin typeface="Calibri" pitchFamily="34" charset="0"/>
                <a:cs typeface="Arial" charset="0"/>
              </a:rPr>
              <a:t> samples</a:t>
            </a:r>
            <a:endParaRPr lang="el-GR" dirty="0">
              <a:latin typeface="Calibri" pitchFamily="34" charset="0"/>
              <a:cs typeface="Arial" charset="0"/>
            </a:endParaRPr>
          </a:p>
        </p:txBody>
      </p:sp>
      <p:sp>
        <p:nvSpPr>
          <p:cNvPr id="78" name="Slide Number Placeholder 77"/>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solidFill>
                  <a:srgbClr val="0000AC"/>
                </a:solidFill>
              </a:rPr>
              <a:t>Maximum Likelihood Estimators</a:t>
            </a:r>
          </a:p>
        </p:txBody>
      </p:sp>
      <p:sp>
        <p:nvSpPr>
          <p:cNvPr id="8199" name="Rectangle 3"/>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n-US"/>
          </a:p>
        </p:txBody>
      </p:sp>
      <p:sp>
        <p:nvSpPr>
          <p:cNvPr id="8202" name="Text Box 7"/>
          <p:cNvSpPr txBox="1">
            <a:spLocks noChangeArrowheads="1"/>
          </p:cNvSpPr>
          <p:nvPr/>
        </p:nvSpPr>
        <p:spPr bwMode="auto">
          <a:xfrm>
            <a:off x="3090871" y="2819400"/>
            <a:ext cx="2286000" cy="366713"/>
          </a:xfrm>
          <a:prstGeom prst="rect">
            <a:avLst/>
          </a:prstGeom>
          <a:noFill/>
          <a:ln w="9525">
            <a:noFill/>
            <a:miter lim="800000"/>
            <a:headEnd/>
            <a:tailEnd/>
          </a:ln>
        </p:spPr>
        <p:txBody>
          <a:bodyPr>
            <a:spAutoFit/>
          </a:bodyPr>
          <a:lstStyle/>
          <a:p>
            <a:pPr>
              <a:spcBef>
                <a:spcPct val="50000"/>
              </a:spcBef>
            </a:pPr>
            <a:r>
              <a:rPr lang="en-US" dirty="0">
                <a:solidFill>
                  <a:srgbClr val="0000AC"/>
                </a:solidFill>
                <a:latin typeface="Calibri" pitchFamily="34" charset="0"/>
              </a:rPr>
              <a:t>Random Sampling</a:t>
            </a:r>
          </a:p>
        </p:txBody>
      </p:sp>
      <p:sp>
        <p:nvSpPr>
          <p:cNvPr id="8203" name="Text Box 8"/>
          <p:cNvSpPr txBox="1">
            <a:spLocks noChangeArrowheads="1"/>
          </p:cNvSpPr>
          <p:nvPr/>
        </p:nvSpPr>
        <p:spPr bwMode="auto">
          <a:xfrm>
            <a:off x="6800079" y="2833688"/>
            <a:ext cx="1066800" cy="366712"/>
          </a:xfrm>
          <a:prstGeom prst="rect">
            <a:avLst/>
          </a:prstGeom>
          <a:noFill/>
          <a:ln w="9525">
            <a:noFill/>
            <a:miter lim="800000"/>
            <a:headEnd/>
            <a:tailEnd/>
          </a:ln>
        </p:spPr>
        <p:txBody>
          <a:bodyPr>
            <a:spAutoFit/>
          </a:bodyPr>
          <a:lstStyle/>
          <a:p>
            <a:pPr>
              <a:spcBef>
                <a:spcPct val="50000"/>
              </a:spcBef>
            </a:pPr>
            <a:r>
              <a:rPr lang="en-US" dirty="0">
                <a:solidFill>
                  <a:srgbClr val="0000AC"/>
                </a:solidFill>
                <a:latin typeface="Calibri" pitchFamily="34" charset="0"/>
              </a:rPr>
              <a:t>Pooling</a:t>
            </a:r>
          </a:p>
        </p:txBody>
      </p:sp>
      <p:sp>
        <p:nvSpPr>
          <p:cNvPr id="8204"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sp>
        <p:nvSpPr>
          <p:cNvPr id="8205" name="Line 16"/>
          <p:cNvSpPr>
            <a:spLocks noChangeShapeType="1"/>
          </p:cNvSpPr>
          <p:nvPr/>
        </p:nvSpPr>
        <p:spPr bwMode="auto">
          <a:xfrm flipV="1">
            <a:off x="6400800" y="5029200"/>
            <a:ext cx="457200" cy="457200"/>
          </a:xfrm>
          <a:prstGeom prst="line">
            <a:avLst/>
          </a:prstGeom>
          <a:noFill/>
          <a:ln w="25400">
            <a:solidFill>
              <a:srgbClr val="0000AC"/>
            </a:solidFill>
            <a:round/>
            <a:headEnd/>
            <a:tailEnd type="triangle" w="med" len="med"/>
          </a:ln>
        </p:spPr>
        <p:txBody>
          <a:bodyPr/>
          <a:lstStyle/>
          <a:p>
            <a:endParaRPr lang="en-US"/>
          </a:p>
        </p:txBody>
      </p:sp>
      <p:sp>
        <p:nvSpPr>
          <p:cNvPr id="8206" name="Text Box 17"/>
          <p:cNvSpPr txBox="1">
            <a:spLocks noChangeArrowheads="1"/>
          </p:cNvSpPr>
          <p:nvPr/>
        </p:nvSpPr>
        <p:spPr bwMode="auto">
          <a:xfrm>
            <a:off x="5486400" y="5486400"/>
            <a:ext cx="2728913" cy="581025"/>
          </a:xfrm>
          <a:prstGeom prst="rect">
            <a:avLst/>
          </a:prstGeom>
          <a:noFill/>
          <a:ln w="9525">
            <a:noFill/>
            <a:miter lim="800000"/>
            <a:headEnd/>
            <a:tailEnd/>
          </a:ln>
        </p:spPr>
        <p:txBody>
          <a:bodyPr>
            <a:spAutoFit/>
          </a:bodyPr>
          <a:lstStyle/>
          <a:p>
            <a:pPr>
              <a:spcBef>
                <a:spcPct val="50000"/>
              </a:spcBef>
            </a:pPr>
            <a:r>
              <a:rPr lang="en-US" sz="1600">
                <a:solidFill>
                  <a:srgbClr val="0000AC"/>
                </a:solidFill>
                <a:latin typeface="Calibri" pitchFamily="34" charset="0"/>
              </a:rPr>
              <a:t>In order to estimate the variance, </a:t>
            </a:r>
            <a:r>
              <a:rPr lang="el-GR" sz="1600">
                <a:solidFill>
                  <a:srgbClr val="0000AC"/>
                </a:solidFill>
                <a:latin typeface="Calibri" pitchFamily="34" charset="0"/>
                <a:cs typeface="Arial" charset="0"/>
              </a:rPr>
              <a:t>α</a:t>
            </a:r>
            <a:r>
              <a:rPr lang="en-US" sz="1600">
                <a:solidFill>
                  <a:srgbClr val="0000AC"/>
                </a:solidFill>
                <a:latin typeface="Calibri" pitchFamily="34" charset="0"/>
                <a:cs typeface="Arial" charset="0"/>
              </a:rPr>
              <a:t> cannot be zero.</a:t>
            </a:r>
            <a:endParaRPr lang="el-GR" sz="1600">
              <a:solidFill>
                <a:srgbClr val="0000AC"/>
              </a:solidFill>
              <a:latin typeface="Calibri" pitchFamily="34" charset="0"/>
              <a:cs typeface="Arial" charset="0"/>
            </a:endParaRPr>
          </a:p>
        </p:txBody>
      </p:sp>
      <p:sp>
        <p:nvSpPr>
          <p:cNvPr id="8207" name="TextBox 15"/>
          <p:cNvSpPr txBox="1">
            <a:spLocks noChangeArrowheads="1"/>
          </p:cNvSpPr>
          <p:nvPr/>
        </p:nvSpPr>
        <p:spPr bwMode="auto">
          <a:xfrm>
            <a:off x="5048250" y="6457950"/>
            <a:ext cx="3555782" cy="369332"/>
          </a:xfrm>
          <a:prstGeom prst="rect">
            <a:avLst/>
          </a:prstGeom>
          <a:noFill/>
          <a:ln w="9525">
            <a:noFill/>
            <a:miter lim="800000"/>
            <a:headEnd/>
            <a:tailEnd/>
          </a:ln>
        </p:spPr>
        <p:txBody>
          <a:bodyPr wrap="none">
            <a:spAutoFit/>
          </a:bodyPr>
          <a:lstStyle/>
          <a:p>
            <a:r>
              <a:rPr lang="en-US" dirty="0">
                <a:latin typeface="Calibri" pitchFamily="34" charset="0"/>
              </a:rPr>
              <a:t>Schisterman EF </a:t>
            </a:r>
            <a:r>
              <a:rPr lang="en-US" i="1" dirty="0">
                <a:latin typeface="Calibri" pitchFamily="34" charset="0"/>
              </a:rPr>
              <a:t>et al</a:t>
            </a:r>
            <a:r>
              <a:rPr lang="en-US" dirty="0">
                <a:latin typeface="Calibri" pitchFamily="34" charset="0"/>
              </a:rPr>
              <a:t>, Stat </a:t>
            </a:r>
            <a:r>
              <a:rPr lang="en-US" dirty="0" smtClean="0">
                <a:latin typeface="Calibri" pitchFamily="34" charset="0"/>
              </a:rPr>
              <a:t>Med </a:t>
            </a:r>
            <a:r>
              <a:rPr lang="en-US" dirty="0">
                <a:latin typeface="Calibri" pitchFamily="34" charset="0"/>
              </a:rPr>
              <a:t>2010</a:t>
            </a:r>
          </a:p>
        </p:txBody>
      </p:sp>
      <p:graphicFrame>
        <p:nvGraphicFramePr>
          <p:cNvPr id="18" name="Object 17"/>
          <p:cNvGraphicFramePr>
            <a:graphicFrameLocks noChangeAspect="1"/>
          </p:cNvGraphicFramePr>
          <p:nvPr/>
        </p:nvGraphicFramePr>
        <p:xfrm>
          <a:off x="1426936" y="5233305"/>
          <a:ext cx="2960814" cy="1065893"/>
        </p:xfrm>
        <a:graphic>
          <a:graphicData uri="http://schemas.openxmlformats.org/presentationml/2006/ole">
            <mc:AlternateContent xmlns:mc="http://schemas.openxmlformats.org/markup-compatibility/2006">
              <mc:Choice xmlns:v="urn:schemas-microsoft-com:vml" Requires="v">
                <p:oleObj spid="_x0000_s577634" name="Equation" r:id="rId4" imgW="1587240" imgH="571320" progId="Equation.3">
                  <p:embed/>
                </p:oleObj>
              </mc:Choice>
              <mc:Fallback>
                <p:oleObj name="Equation" r:id="rId4" imgW="1587240" imgH="571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936" y="5233305"/>
                        <a:ext cx="2960814" cy="1065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59" name="Object 7"/>
          <p:cNvGraphicFramePr>
            <a:graphicFrameLocks noChangeAspect="1"/>
          </p:cNvGraphicFramePr>
          <p:nvPr/>
        </p:nvGraphicFramePr>
        <p:xfrm>
          <a:off x="1229632" y="3851502"/>
          <a:ext cx="3806964" cy="1054326"/>
        </p:xfrm>
        <a:graphic>
          <a:graphicData uri="http://schemas.openxmlformats.org/presentationml/2006/ole">
            <mc:AlternateContent xmlns:mc="http://schemas.openxmlformats.org/markup-compatibility/2006">
              <mc:Choice xmlns:v="urn:schemas-microsoft-com:vml" Requires="v">
                <p:oleObj spid="_x0000_s577635" name="Equation" r:id="rId6" imgW="1650960" imgH="457200" progId="Equation.3">
                  <p:embed/>
                </p:oleObj>
              </mc:Choice>
              <mc:Fallback>
                <p:oleObj name="Equation" r:id="rId6" imgW="165096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632" y="3851502"/>
                        <a:ext cx="3806964" cy="1054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0" name="Object 8"/>
          <p:cNvGraphicFramePr>
            <a:graphicFrameLocks noChangeAspect="1"/>
          </p:cNvGraphicFramePr>
          <p:nvPr/>
        </p:nvGraphicFramePr>
        <p:xfrm>
          <a:off x="6150203" y="3980316"/>
          <a:ext cx="2179637" cy="971550"/>
        </p:xfrm>
        <a:graphic>
          <a:graphicData uri="http://schemas.openxmlformats.org/presentationml/2006/ole">
            <mc:AlternateContent xmlns:mc="http://schemas.openxmlformats.org/markup-compatibility/2006">
              <mc:Choice xmlns:v="urn:schemas-microsoft-com:vml" Requires="v">
                <p:oleObj spid="_x0000_s577636" name="Equation" r:id="rId8" imgW="1168200" imgH="520560" progId="Equation.3">
                  <p:embed/>
                </p:oleObj>
              </mc:Choice>
              <mc:Fallback>
                <p:oleObj name="Equation" r:id="rId8" imgW="1168200" imgH="5205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0203" y="3980316"/>
                        <a:ext cx="2179637"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1" name="Object 9"/>
          <p:cNvGraphicFramePr>
            <a:graphicFrameLocks noChangeAspect="1"/>
          </p:cNvGraphicFramePr>
          <p:nvPr/>
        </p:nvGraphicFramePr>
        <p:xfrm>
          <a:off x="711426" y="1552766"/>
          <a:ext cx="8243888" cy="1090612"/>
        </p:xfrm>
        <a:graphic>
          <a:graphicData uri="http://schemas.openxmlformats.org/presentationml/2006/ole">
            <mc:AlternateContent xmlns:mc="http://schemas.openxmlformats.org/markup-compatibility/2006">
              <mc:Choice xmlns:v="urn:schemas-microsoft-com:vml" Requires="v">
                <p:oleObj spid="_x0000_s577637" name="Equation" r:id="rId10" imgW="4419360" imgH="583920" progId="Equation.3">
                  <p:embed/>
                </p:oleObj>
              </mc:Choice>
              <mc:Fallback>
                <p:oleObj name="Equation" r:id="rId10" imgW="4419360" imgH="58392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426" y="1552766"/>
                        <a:ext cx="8243888"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Left Brace 18"/>
          <p:cNvSpPr/>
          <p:nvPr/>
        </p:nvSpPr>
        <p:spPr>
          <a:xfrm rot="16200000">
            <a:off x="3841961" y="1349477"/>
            <a:ext cx="358875" cy="2654712"/>
          </a:xfrm>
          <a:prstGeom prst="leftBrace">
            <a:avLst>
              <a:gd name="adj1" fmla="val 89206"/>
              <a:gd name="adj2" fmla="val 48639"/>
            </a:avLst>
          </a:prstGeom>
          <a:ln w="31750">
            <a:solidFill>
              <a:srgbClr val="0000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rot="16200000">
            <a:off x="7089065" y="1233947"/>
            <a:ext cx="358875" cy="2875941"/>
          </a:xfrm>
          <a:prstGeom prst="leftBrace">
            <a:avLst>
              <a:gd name="adj1" fmla="val 89206"/>
              <a:gd name="adj2" fmla="val 48639"/>
            </a:avLst>
          </a:prstGeom>
          <a:ln w="31750">
            <a:solidFill>
              <a:srgbClr val="0000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lide Number Placeholder 15"/>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p:txBody>
          <a:bodyPr/>
          <a:lstStyle/>
          <a:p>
            <a:r>
              <a:rPr lang="en-US" dirty="0" smtClean="0"/>
              <a:t>Preliminary analysis of salivary concentrations of </a:t>
            </a:r>
            <a:r>
              <a:rPr lang="en-US" dirty="0" err="1" smtClean="0"/>
              <a:t>cortisol</a:t>
            </a:r>
            <a:r>
              <a:rPr lang="en-US" dirty="0" smtClean="0"/>
              <a:t> from the LIFE study</a:t>
            </a:r>
          </a:p>
          <a:p>
            <a:endParaRPr lang="en-US" dirty="0"/>
          </a:p>
        </p:txBody>
      </p:sp>
      <p:sp>
        <p:nvSpPr>
          <p:cNvPr id="5" name="Text Box 5"/>
          <p:cNvSpPr txBox="1">
            <a:spLocks noChangeArrowheads="1"/>
          </p:cNvSpPr>
          <p:nvPr/>
        </p:nvSpPr>
        <p:spPr bwMode="auto">
          <a:xfrm>
            <a:off x="7914640" y="3869782"/>
            <a:ext cx="1229360" cy="523220"/>
          </a:xfrm>
          <a:prstGeom prst="rect">
            <a:avLst/>
          </a:prstGeom>
          <a:noFill/>
          <a:ln w="9525">
            <a:noFill/>
            <a:miter lim="800000"/>
            <a:headEnd/>
            <a:tailEnd/>
          </a:ln>
        </p:spPr>
        <p:txBody>
          <a:bodyPr wrap="square">
            <a:spAutoFit/>
          </a:bodyPr>
          <a:lstStyle/>
          <a:p>
            <a:pPr algn="ctr">
              <a:spcBef>
                <a:spcPct val="50000"/>
              </a:spcBef>
            </a:pPr>
            <a:r>
              <a:rPr lang="en-US" sz="2800" i="1" dirty="0" smtClean="0">
                <a:solidFill>
                  <a:schemeClr val="accent2"/>
                </a:solidFill>
                <a:latin typeface="Calibri" pitchFamily="34" charset="0"/>
              </a:rPr>
              <a:t>P</a:t>
            </a:r>
            <a:r>
              <a:rPr lang="en-US" sz="2800" dirty="0" smtClean="0">
                <a:solidFill>
                  <a:schemeClr val="accent2"/>
                </a:solidFill>
                <a:latin typeface="Calibri" pitchFamily="34" charset="0"/>
              </a:rPr>
              <a:t>=0.04</a:t>
            </a:r>
            <a:endParaRPr lang="en-US" sz="2800" dirty="0">
              <a:solidFill>
                <a:schemeClr val="accent2"/>
              </a:solidFill>
              <a:latin typeface="Calibri" pitchFamily="34" charset="0"/>
            </a:endParaRPr>
          </a:p>
        </p:txBody>
      </p:sp>
      <p:graphicFrame>
        <p:nvGraphicFramePr>
          <p:cNvPr id="6" name="Table 5"/>
          <p:cNvGraphicFramePr>
            <a:graphicFrameLocks noGrp="1"/>
          </p:cNvGraphicFramePr>
          <p:nvPr/>
        </p:nvGraphicFramePr>
        <p:xfrm>
          <a:off x="1148080" y="3365365"/>
          <a:ext cx="6807200" cy="1463040"/>
        </p:xfrm>
        <a:graphic>
          <a:graphicData uri="http://schemas.openxmlformats.org/drawingml/2006/table">
            <a:tbl>
              <a:tblPr>
                <a:tableStyleId>{5C22544A-7EE6-4342-B048-85BDC9FD1C3A}</a:tableStyleId>
              </a:tblPr>
              <a:tblGrid>
                <a:gridCol w="2001520"/>
                <a:gridCol w="1402080"/>
                <a:gridCol w="1701800"/>
                <a:gridCol w="1701800"/>
              </a:tblGrid>
              <a:tr h="190500">
                <a:tc>
                  <a:txBody>
                    <a:bodyPr/>
                    <a:lstStyle/>
                    <a:p>
                      <a:pPr algn="l" fontAlgn="b"/>
                      <a:r>
                        <a:rPr lang="en-US" sz="3200" b="1" u="none" strike="noStrike" dirty="0">
                          <a:solidFill>
                            <a:schemeClr val="accent2"/>
                          </a:solidFill>
                          <a:latin typeface="Calibri" pitchFamily="34" charset="0"/>
                        </a:rPr>
                        <a:t>Shipment 1</a:t>
                      </a:r>
                      <a:endParaRPr lang="en-US" sz="3200" b="1" i="0" u="none" strike="noStrike" dirty="0">
                        <a:solidFill>
                          <a:schemeClr val="accent2"/>
                        </a:solidFill>
                        <a:latin typeface="Calibri" pitchFamily="34" charset="0"/>
                      </a:endParaRPr>
                    </a:p>
                  </a:txBody>
                  <a:tcPr marL="0" marR="0" marT="0" marB="0" anchor="b"/>
                </a:tc>
                <a:tc>
                  <a:txBody>
                    <a:bodyPr/>
                    <a:lstStyle/>
                    <a:p>
                      <a:pPr algn="ctr" fontAlgn="b"/>
                      <a:r>
                        <a:rPr lang="en-US" sz="3200" b="1" u="none" strike="noStrike" dirty="0">
                          <a:solidFill>
                            <a:schemeClr val="accent2"/>
                          </a:solidFill>
                          <a:latin typeface="Calibri" pitchFamily="34" charset="0"/>
                        </a:rPr>
                        <a:t>n</a:t>
                      </a:r>
                      <a:endParaRPr lang="en-US" sz="3200" b="1" i="0" u="none" strike="noStrike" dirty="0">
                        <a:solidFill>
                          <a:schemeClr val="accent2"/>
                        </a:solidFill>
                        <a:latin typeface="Calibri" pitchFamily="34" charset="0"/>
                      </a:endParaRPr>
                    </a:p>
                  </a:txBody>
                  <a:tcPr marL="0" marR="0" marT="0" marB="0" anchor="b"/>
                </a:tc>
                <a:tc>
                  <a:txBody>
                    <a:bodyPr/>
                    <a:lstStyle/>
                    <a:p>
                      <a:pPr algn="ctr" fontAlgn="b"/>
                      <a:r>
                        <a:rPr lang="en-US" sz="3200" b="1" u="none" strike="noStrike" dirty="0">
                          <a:solidFill>
                            <a:schemeClr val="accent2"/>
                          </a:solidFill>
                          <a:latin typeface="Calibri" pitchFamily="34" charset="0"/>
                        </a:rPr>
                        <a:t>Mean</a:t>
                      </a:r>
                      <a:endParaRPr lang="en-US" sz="3200" b="1" i="0" u="none" strike="noStrike" dirty="0">
                        <a:solidFill>
                          <a:schemeClr val="accent2"/>
                        </a:solidFill>
                        <a:latin typeface="Calibri" pitchFamily="34" charset="0"/>
                      </a:endParaRPr>
                    </a:p>
                  </a:txBody>
                  <a:tcPr marL="0" marR="0" marT="0" marB="0" anchor="b"/>
                </a:tc>
                <a:tc>
                  <a:txBody>
                    <a:bodyPr/>
                    <a:lstStyle/>
                    <a:p>
                      <a:pPr algn="ctr" fontAlgn="b"/>
                      <a:r>
                        <a:rPr lang="en-US" sz="3200" b="1" u="none" strike="noStrike" dirty="0">
                          <a:solidFill>
                            <a:schemeClr val="accent2"/>
                          </a:solidFill>
                          <a:latin typeface="Calibri" pitchFamily="34" charset="0"/>
                        </a:rPr>
                        <a:t>SD</a:t>
                      </a:r>
                      <a:endParaRPr lang="en-US" sz="3200" b="1" i="0" u="none" strike="noStrike" dirty="0">
                        <a:solidFill>
                          <a:schemeClr val="accent2"/>
                        </a:solidFill>
                        <a:latin typeface="Calibri" pitchFamily="34" charset="0"/>
                      </a:endParaRPr>
                    </a:p>
                  </a:txBody>
                  <a:tcPr marL="0" marR="0" marT="0" marB="0" anchor="b"/>
                </a:tc>
              </a:tr>
              <a:tr h="190500">
                <a:tc>
                  <a:txBody>
                    <a:bodyPr/>
                    <a:lstStyle/>
                    <a:p>
                      <a:pPr algn="l" fontAlgn="b"/>
                      <a:r>
                        <a:rPr lang="en-US" sz="3200" u="none" strike="noStrike">
                          <a:solidFill>
                            <a:schemeClr val="accent2"/>
                          </a:solidFill>
                          <a:latin typeface="Calibri" pitchFamily="34" charset="0"/>
                        </a:rPr>
                        <a:t>Michigan</a:t>
                      </a:r>
                      <a:endParaRPr lang="en-US" sz="3200" b="0" i="0" u="none" strike="noStrike">
                        <a:solidFill>
                          <a:schemeClr val="accent2"/>
                        </a:solidFill>
                        <a:latin typeface="Calibri" pitchFamily="34" charset="0"/>
                      </a:endParaRPr>
                    </a:p>
                  </a:txBody>
                  <a:tcPr marL="0" marR="0" marT="0" marB="0" anchor="b"/>
                </a:tc>
                <a:tc>
                  <a:txBody>
                    <a:bodyPr/>
                    <a:lstStyle/>
                    <a:p>
                      <a:pPr algn="ctr" fontAlgn="b"/>
                      <a:r>
                        <a:rPr lang="en-US" sz="3200" u="none" strike="noStrike">
                          <a:solidFill>
                            <a:schemeClr val="accent2"/>
                          </a:solidFill>
                          <a:latin typeface="Calibri" pitchFamily="34" charset="0"/>
                        </a:rPr>
                        <a:t>85</a:t>
                      </a:r>
                      <a:endParaRPr lang="en-US" sz="3200" b="0" i="0" u="none" strike="noStrike">
                        <a:solidFill>
                          <a:schemeClr val="accent2"/>
                        </a:solidFill>
                        <a:latin typeface="Calibri" pitchFamily="34" charset="0"/>
                      </a:endParaRPr>
                    </a:p>
                  </a:txBody>
                  <a:tcPr marL="0" marR="0" marT="0" marB="0" anchor="b"/>
                </a:tc>
                <a:tc>
                  <a:txBody>
                    <a:bodyPr/>
                    <a:lstStyle/>
                    <a:p>
                      <a:pPr algn="ctr" fontAlgn="b"/>
                      <a:r>
                        <a:rPr lang="en-US" sz="3200" u="none" strike="noStrike" dirty="0" smtClean="0">
                          <a:solidFill>
                            <a:schemeClr val="accent2"/>
                          </a:solidFill>
                          <a:latin typeface="Calibri" pitchFamily="34" charset="0"/>
                        </a:rPr>
                        <a:t>0.40</a:t>
                      </a:r>
                      <a:endParaRPr lang="en-US" sz="3200" b="0" i="0" u="none" strike="noStrike" dirty="0">
                        <a:solidFill>
                          <a:schemeClr val="accent2"/>
                        </a:solidFill>
                        <a:latin typeface="Calibri" pitchFamily="34" charset="0"/>
                      </a:endParaRPr>
                    </a:p>
                  </a:txBody>
                  <a:tcPr marL="0" marR="0" marT="0" marB="0" anchor="b"/>
                </a:tc>
                <a:tc>
                  <a:txBody>
                    <a:bodyPr/>
                    <a:lstStyle/>
                    <a:p>
                      <a:pPr algn="ctr" fontAlgn="b"/>
                      <a:r>
                        <a:rPr lang="en-US" sz="3200" u="none" strike="noStrike" dirty="0" smtClean="0">
                          <a:solidFill>
                            <a:schemeClr val="accent2"/>
                          </a:solidFill>
                          <a:latin typeface="Calibri" pitchFamily="34" charset="0"/>
                        </a:rPr>
                        <a:t>0.19</a:t>
                      </a:r>
                      <a:endParaRPr lang="en-US" sz="3200" b="0" i="0" u="none" strike="noStrike" dirty="0">
                        <a:solidFill>
                          <a:schemeClr val="accent2"/>
                        </a:solidFill>
                        <a:latin typeface="Calibri" pitchFamily="34" charset="0"/>
                      </a:endParaRPr>
                    </a:p>
                  </a:txBody>
                  <a:tcPr marL="0" marR="0" marT="0" marB="0" anchor="b"/>
                </a:tc>
              </a:tr>
              <a:tr h="190500">
                <a:tc>
                  <a:txBody>
                    <a:bodyPr/>
                    <a:lstStyle/>
                    <a:p>
                      <a:pPr algn="l" fontAlgn="b"/>
                      <a:r>
                        <a:rPr lang="en-US" sz="3200" u="none" strike="noStrike" dirty="0">
                          <a:solidFill>
                            <a:schemeClr val="accent2"/>
                          </a:solidFill>
                          <a:latin typeface="Calibri" pitchFamily="34" charset="0"/>
                        </a:rPr>
                        <a:t>Texas</a:t>
                      </a:r>
                      <a:endParaRPr lang="en-US" sz="3200" b="0" i="0" u="none" strike="noStrike" dirty="0">
                        <a:solidFill>
                          <a:schemeClr val="accent2"/>
                        </a:solidFill>
                        <a:latin typeface="Calibri" pitchFamily="34" charset="0"/>
                      </a:endParaRPr>
                    </a:p>
                  </a:txBody>
                  <a:tcPr marL="0" marR="0" marT="0" marB="0" anchor="b"/>
                </a:tc>
                <a:tc>
                  <a:txBody>
                    <a:bodyPr/>
                    <a:lstStyle/>
                    <a:p>
                      <a:pPr algn="ctr" fontAlgn="b"/>
                      <a:r>
                        <a:rPr lang="en-US" sz="3200" u="none" strike="noStrike">
                          <a:solidFill>
                            <a:schemeClr val="accent2"/>
                          </a:solidFill>
                          <a:latin typeface="Calibri" pitchFamily="34" charset="0"/>
                        </a:rPr>
                        <a:t>142</a:t>
                      </a:r>
                      <a:endParaRPr lang="en-US" sz="3200" b="0" i="0" u="none" strike="noStrike">
                        <a:solidFill>
                          <a:schemeClr val="accent2"/>
                        </a:solidFill>
                        <a:latin typeface="Calibri" pitchFamily="34" charset="0"/>
                      </a:endParaRPr>
                    </a:p>
                  </a:txBody>
                  <a:tcPr marL="0" marR="0" marT="0" marB="0" anchor="b"/>
                </a:tc>
                <a:tc>
                  <a:txBody>
                    <a:bodyPr/>
                    <a:lstStyle/>
                    <a:p>
                      <a:pPr algn="ctr" fontAlgn="b"/>
                      <a:r>
                        <a:rPr lang="en-US" sz="3200" u="none" strike="noStrike" dirty="0" smtClean="0">
                          <a:solidFill>
                            <a:schemeClr val="accent2"/>
                          </a:solidFill>
                          <a:latin typeface="Calibri" pitchFamily="34" charset="0"/>
                        </a:rPr>
                        <a:t>0.57</a:t>
                      </a:r>
                      <a:endParaRPr lang="en-US" sz="3200" b="0" i="0" u="none" strike="noStrike" dirty="0">
                        <a:solidFill>
                          <a:schemeClr val="accent2"/>
                        </a:solidFill>
                        <a:latin typeface="Calibri" pitchFamily="34" charset="0"/>
                      </a:endParaRPr>
                    </a:p>
                  </a:txBody>
                  <a:tcPr marL="0" marR="0" marT="0" marB="0" anchor="b"/>
                </a:tc>
                <a:tc>
                  <a:txBody>
                    <a:bodyPr/>
                    <a:lstStyle/>
                    <a:p>
                      <a:pPr algn="ctr" fontAlgn="b"/>
                      <a:r>
                        <a:rPr lang="en-US" sz="3200" u="none" strike="noStrike" dirty="0" smtClean="0">
                          <a:solidFill>
                            <a:schemeClr val="accent2"/>
                          </a:solidFill>
                          <a:latin typeface="Calibri" pitchFamily="34" charset="0"/>
                        </a:rPr>
                        <a:t>0.79</a:t>
                      </a:r>
                      <a:endParaRPr lang="en-US" sz="3200" b="0" i="0" u="none" strike="noStrike" dirty="0">
                        <a:solidFill>
                          <a:schemeClr val="accent2"/>
                        </a:solidFill>
                        <a:latin typeface="Calibri" pitchFamily="34" charset="0"/>
                      </a:endParaRPr>
                    </a:p>
                  </a:txBody>
                  <a:tcPr marL="0" marR="0" marT="0" marB="0" anchor="b"/>
                </a:tc>
              </a:tr>
            </a:tbl>
          </a:graphicData>
        </a:graphic>
      </p:graphicFrame>
      <p:sp>
        <p:nvSpPr>
          <p:cNvPr id="7" name="Slide Number Placeholder 6"/>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503591" y="153251"/>
            <a:ext cx="7922859" cy="959587"/>
          </a:xfrm>
        </p:spPr>
        <p:txBody>
          <a:bodyPr>
            <a:normAutofit fontScale="90000"/>
          </a:bodyPr>
          <a:lstStyle/>
          <a:p>
            <a:pPr eaLnBrk="1" hangingPunct="1"/>
            <a:r>
              <a:rPr lang="en-US" dirty="0">
                <a:solidFill>
                  <a:srgbClr val="000099"/>
                </a:solidFill>
                <a:latin typeface="Myriad Web" charset="0"/>
              </a:rPr>
              <a:t>Hybrid Design: Pooled—</a:t>
            </a:r>
            <a:r>
              <a:rPr lang="en-US" dirty="0" err="1">
                <a:solidFill>
                  <a:srgbClr val="000099"/>
                </a:solidFill>
                <a:latin typeface="Myriad Web" charset="0"/>
              </a:rPr>
              <a:t>Unpooled</a:t>
            </a:r>
            <a:endParaRPr lang="en-US" dirty="0">
              <a:solidFill>
                <a:srgbClr val="000099"/>
              </a:solidFill>
              <a:latin typeface="Myriad Web" charset="0"/>
            </a:endParaRPr>
          </a:p>
        </p:txBody>
      </p:sp>
      <p:sp>
        <p:nvSpPr>
          <p:cNvPr id="76802" name="Rectangle 3"/>
          <p:cNvSpPr>
            <a:spLocks noGrp="1" noChangeArrowheads="1"/>
          </p:cNvSpPr>
          <p:nvPr>
            <p:ph type="body" idx="1"/>
          </p:nvPr>
        </p:nvSpPr>
        <p:spPr/>
        <p:txBody>
          <a:bodyPr>
            <a:normAutofit lnSpcReduction="10000"/>
          </a:bodyPr>
          <a:lstStyle/>
          <a:p>
            <a:pPr eaLnBrk="1" hangingPunct="1">
              <a:buClr>
                <a:srgbClr val="FFCCB1"/>
              </a:buClr>
            </a:pPr>
            <a:r>
              <a:rPr lang="en-US" sz="2400">
                <a:latin typeface="Myriad Web" charset="0"/>
              </a:rPr>
              <a:t>Create a sample of both pooled and un-pooled samples that takes advantage of the strengths of the pooled and random sample designs</a:t>
            </a:r>
          </a:p>
          <a:p>
            <a:pPr lvl="1" eaLnBrk="1" hangingPunct="1">
              <a:buClr>
                <a:srgbClr val="FFCCB1"/>
              </a:buClr>
            </a:pPr>
            <a:r>
              <a:rPr lang="en-US" sz="2400">
                <a:latin typeface="Myriad Web" charset="0"/>
              </a:rPr>
              <a:t>Reduce number of tests to perform</a:t>
            </a:r>
          </a:p>
          <a:p>
            <a:pPr lvl="1" eaLnBrk="1" hangingPunct="1">
              <a:buClr>
                <a:srgbClr val="FFCCB1"/>
              </a:buClr>
            </a:pPr>
            <a:r>
              <a:rPr lang="en-US" sz="2400">
                <a:latin typeface="Myriad Web" charset="0"/>
              </a:rPr>
              <a:t>Cut overall costs</a:t>
            </a:r>
          </a:p>
          <a:p>
            <a:pPr lvl="1" eaLnBrk="1" hangingPunct="1">
              <a:buClr>
                <a:srgbClr val="FFCCB1"/>
              </a:buClr>
            </a:pPr>
            <a:r>
              <a:rPr lang="en-US" sz="2400">
                <a:latin typeface="Myriad Web" charset="0"/>
              </a:rPr>
              <a:t>Gain efficiency (by using pooling technique)</a:t>
            </a:r>
          </a:p>
          <a:p>
            <a:pPr lvl="1" eaLnBrk="1" hangingPunct="1">
              <a:buClr>
                <a:srgbClr val="FFCCB1"/>
              </a:buClr>
            </a:pPr>
            <a:r>
              <a:rPr lang="en-US" sz="2400">
                <a:latin typeface="Myriad Web" charset="0"/>
              </a:rPr>
              <a:t>Accounts for different types of measurement error without replications</a:t>
            </a:r>
          </a:p>
          <a:p>
            <a:pPr lvl="2" eaLnBrk="1" hangingPunct="1">
              <a:buClr>
                <a:srgbClr val="FFCCB1"/>
              </a:buClr>
            </a:pPr>
            <a:r>
              <a:rPr lang="en-US" sz="2400">
                <a:latin typeface="Myriad Web" charset="0"/>
              </a:rPr>
              <a:t>Pooling error</a:t>
            </a:r>
          </a:p>
          <a:p>
            <a:pPr lvl="2" eaLnBrk="1" hangingPunct="1">
              <a:buClr>
                <a:srgbClr val="FFCCB1"/>
              </a:buClr>
            </a:pPr>
            <a:r>
              <a:rPr lang="en-US" sz="2400">
                <a:latin typeface="Myriad Web" charset="0"/>
              </a:rPr>
              <a:t>Random measurement error</a:t>
            </a:r>
          </a:p>
          <a:p>
            <a:pPr lvl="2" eaLnBrk="1" hangingPunct="1">
              <a:buClr>
                <a:srgbClr val="FFCCB1"/>
              </a:buClr>
            </a:pPr>
            <a:r>
              <a:rPr lang="en-US" sz="2400">
                <a:latin typeface="Myriad Web" charset="0"/>
              </a:rPr>
              <a:t>Limit of detection</a:t>
            </a:r>
          </a:p>
        </p:txBody>
      </p:sp>
    </p:spTree>
    <p:extLst>
      <p:ext uri="{BB962C8B-B14F-4D97-AF65-F5344CB8AC3E}">
        <p14:creationId xmlns:p14="http://schemas.microsoft.com/office/powerpoint/2010/main" val="16407909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Oval 2"/>
          <p:cNvSpPr>
            <a:spLocks noChangeArrowheads="1"/>
          </p:cNvSpPr>
          <p:nvPr/>
        </p:nvSpPr>
        <p:spPr bwMode="auto">
          <a:xfrm>
            <a:off x="4114800" y="4476750"/>
            <a:ext cx="533400" cy="762000"/>
          </a:xfrm>
          <a:prstGeom prst="ellipse">
            <a:avLst/>
          </a:prstGeom>
          <a:solidFill>
            <a:srgbClr val="FF99CC"/>
          </a:solidFill>
          <a:ln w="9525">
            <a:solidFill>
              <a:schemeClr val="tx1"/>
            </a:solidFill>
            <a:round/>
            <a:headEnd/>
            <a:tailEnd/>
          </a:ln>
        </p:spPr>
        <p:txBody>
          <a:bodyPr wrap="none" anchor="ctr"/>
          <a:lstStyle/>
          <a:p>
            <a:endParaRPr lang="en-US"/>
          </a:p>
        </p:txBody>
      </p:sp>
      <p:sp>
        <p:nvSpPr>
          <p:cNvPr id="80898" name="Rectangle 3"/>
          <p:cNvSpPr>
            <a:spLocks noGrp="1" noChangeArrowheads="1"/>
          </p:cNvSpPr>
          <p:nvPr>
            <p:ph type="title"/>
          </p:nvPr>
        </p:nvSpPr>
        <p:spPr/>
        <p:txBody>
          <a:bodyPr/>
          <a:lstStyle/>
          <a:p>
            <a:pPr eaLnBrk="1" hangingPunct="1"/>
            <a:r>
              <a:rPr lang="en-US" dirty="0">
                <a:solidFill>
                  <a:srgbClr val="000099"/>
                </a:solidFill>
                <a:latin typeface="Myriad Web" charset="0"/>
              </a:rPr>
              <a:t>Mathematical Setup</a:t>
            </a:r>
          </a:p>
        </p:txBody>
      </p:sp>
      <p:graphicFrame>
        <p:nvGraphicFramePr>
          <p:cNvPr id="80899" name="Object 4"/>
          <p:cNvGraphicFramePr>
            <a:graphicFrameLocks noChangeAspect="1"/>
          </p:cNvGraphicFramePr>
          <p:nvPr/>
        </p:nvGraphicFramePr>
        <p:xfrm>
          <a:off x="6350000" y="1981200"/>
          <a:ext cx="2590800" cy="615950"/>
        </p:xfrm>
        <a:graphic>
          <a:graphicData uri="http://schemas.openxmlformats.org/presentationml/2006/ole">
            <mc:AlternateContent xmlns:mc="http://schemas.openxmlformats.org/markup-compatibility/2006">
              <mc:Choice xmlns:v="urn:schemas-microsoft-com:vml" Requires="v">
                <p:oleObj spid="_x0000_s639032" name="Equation" r:id="rId4" imgW="1002865" imgH="241195" progId="Equation.DSMT4">
                  <p:embed/>
                </p:oleObj>
              </mc:Choice>
              <mc:Fallback>
                <p:oleObj name="Equation" r:id="rId4" imgW="1002865"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0" y="1981200"/>
                        <a:ext cx="2590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0900" name="Object 5"/>
          <p:cNvGraphicFramePr>
            <a:graphicFrameLocks noChangeAspect="1"/>
          </p:cNvGraphicFramePr>
          <p:nvPr/>
        </p:nvGraphicFramePr>
        <p:xfrm>
          <a:off x="1962150" y="2100263"/>
          <a:ext cx="2139950" cy="495300"/>
        </p:xfrm>
        <a:graphic>
          <a:graphicData uri="http://schemas.openxmlformats.org/presentationml/2006/ole">
            <mc:AlternateContent xmlns:mc="http://schemas.openxmlformats.org/markup-compatibility/2006">
              <mc:Choice xmlns:v="urn:schemas-microsoft-com:vml" Requires="v">
                <p:oleObj spid="_x0000_s639033" name="Equation" r:id="rId6" imgW="1002865" imgH="228501" progId="Equation.DSMT4">
                  <p:embed/>
                </p:oleObj>
              </mc:Choice>
              <mc:Fallback>
                <p:oleObj name="Equation" r:id="rId6" imgW="1002865"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100263"/>
                        <a:ext cx="21399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1" name="Object 6"/>
          <p:cNvGraphicFramePr>
            <a:graphicFrameLocks noChangeAspect="1"/>
          </p:cNvGraphicFramePr>
          <p:nvPr/>
        </p:nvGraphicFramePr>
        <p:xfrm>
          <a:off x="6727825" y="5661025"/>
          <a:ext cx="1751013" cy="508000"/>
        </p:xfrm>
        <a:graphic>
          <a:graphicData uri="http://schemas.openxmlformats.org/presentationml/2006/ole">
            <mc:AlternateContent xmlns:mc="http://schemas.openxmlformats.org/markup-compatibility/2006">
              <mc:Choice xmlns:v="urn:schemas-microsoft-com:vml" Requires="v">
                <p:oleObj spid="_x0000_s639034" name="Equation" r:id="rId8" imgW="888614" imgH="253890" progId="Equation.DSMT4">
                  <p:embed/>
                </p:oleObj>
              </mc:Choice>
              <mc:Fallback>
                <p:oleObj name="Equation" r:id="rId8" imgW="888614" imgH="25389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7825" y="5661025"/>
                        <a:ext cx="1751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2" name="Object 7"/>
          <p:cNvGraphicFramePr>
            <a:graphicFrameLocks noChangeAspect="1"/>
          </p:cNvGraphicFramePr>
          <p:nvPr/>
        </p:nvGraphicFramePr>
        <p:xfrm>
          <a:off x="1366838" y="4232275"/>
          <a:ext cx="3276600" cy="1216025"/>
        </p:xfrm>
        <a:graphic>
          <a:graphicData uri="http://schemas.openxmlformats.org/presentationml/2006/ole">
            <mc:AlternateContent xmlns:mc="http://schemas.openxmlformats.org/markup-compatibility/2006">
              <mc:Choice xmlns:v="urn:schemas-microsoft-com:vml" Requires="v">
                <p:oleObj spid="_x0000_s639035" name="Equation" r:id="rId10" imgW="1244600" imgH="457200" progId="Equation.DSMT4">
                  <p:embed/>
                </p:oleObj>
              </mc:Choice>
              <mc:Fallback>
                <p:oleObj name="Equation" r:id="rId10" imgW="12446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6838" y="4232275"/>
                        <a:ext cx="3276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3" name="Object 8"/>
          <p:cNvGraphicFramePr>
            <a:graphicFrameLocks noChangeAspect="1"/>
          </p:cNvGraphicFramePr>
          <p:nvPr/>
        </p:nvGraphicFramePr>
        <p:xfrm>
          <a:off x="6110288" y="4178300"/>
          <a:ext cx="2943225" cy="1065213"/>
        </p:xfrm>
        <a:graphic>
          <a:graphicData uri="http://schemas.openxmlformats.org/presentationml/2006/ole">
            <mc:AlternateContent xmlns:mc="http://schemas.openxmlformats.org/markup-compatibility/2006">
              <mc:Choice xmlns:v="urn:schemas-microsoft-com:vml" Requires="v">
                <p:oleObj spid="_x0000_s639036" name="Equation" r:id="rId12" imgW="1346200" imgH="482600" progId="Equation.3">
                  <p:embed/>
                </p:oleObj>
              </mc:Choice>
              <mc:Fallback>
                <p:oleObj name="Equation" r:id="rId12" imgW="1346200" imgH="482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0288" y="4178300"/>
                        <a:ext cx="29432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0904" name="Text Box 9"/>
          <p:cNvSpPr txBox="1">
            <a:spLocks noChangeArrowheads="1"/>
          </p:cNvSpPr>
          <p:nvPr/>
        </p:nvSpPr>
        <p:spPr bwMode="auto">
          <a:xfrm>
            <a:off x="1809750" y="15240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dirty="0">
                <a:solidFill>
                  <a:srgbClr val="000099"/>
                </a:solidFill>
              </a:rPr>
              <a:t>Individual Samples</a:t>
            </a:r>
          </a:p>
        </p:txBody>
      </p:sp>
      <p:sp>
        <p:nvSpPr>
          <p:cNvPr id="80905" name="Text Box 10"/>
          <p:cNvSpPr txBox="1">
            <a:spLocks noChangeArrowheads="1"/>
          </p:cNvSpPr>
          <p:nvPr/>
        </p:nvSpPr>
        <p:spPr bwMode="auto">
          <a:xfrm>
            <a:off x="1811338" y="3124200"/>
            <a:ext cx="3505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dirty="0">
                <a:solidFill>
                  <a:srgbClr val="000099"/>
                </a:solidFill>
              </a:rPr>
              <a:t>Pooled Samples</a:t>
            </a:r>
          </a:p>
          <a:p>
            <a:pPr eaLnBrk="1" hangingPunct="1">
              <a:spcBef>
                <a:spcPct val="50000"/>
              </a:spcBef>
            </a:pPr>
            <a:r>
              <a:rPr lang="en-US" sz="2000" i="1" dirty="0">
                <a:solidFill>
                  <a:srgbClr val="000099"/>
                </a:solidFill>
              </a:rPr>
              <a:t>p</a:t>
            </a:r>
            <a:r>
              <a:rPr lang="en-US" sz="2000" dirty="0">
                <a:solidFill>
                  <a:srgbClr val="000099"/>
                </a:solidFill>
              </a:rPr>
              <a:t> is the pooling group size</a:t>
            </a:r>
          </a:p>
        </p:txBody>
      </p:sp>
      <p:sp>
        <p:nvSpPr>
          <p:cNvPr id="80906" name="Freeform 11"/>
          <p:cNvSpPr>
            <a:spLocks/>
          </p:cNvSpPr>
          <p:nvPr/>
        </p:nvSpPr>
        <p:spPr bwMode="auto">
          <a:xfrm>
            <a:off x="2163763" y="5451475"/>
            <a:ext cx="2381250" cy="220663"/>
          </a:xfrm>
          <a:custGeom>
            <a:avLst/>
            <a:gdLst>
              <a:gd name="T0" fmla="*/ 0 w 1171"/>
              <a:gd name="T1" fmla="*/ 5301229 h 166"/>
              <a:gd name="T2" fmla="*/ 2147483647 w 1171"/>
              <a:gd name="T3" fmla="*/ 141362567 h 166"/>
              <a:gd name="T4" fmla="*/ 2147483647 w 1171"/>
              <a:gd name="T5" fmla="*/ 226179575 h 166"/>
              <a:gd name="T6" fmla="*/ 2147483647 w 1171"/>
              <a:gd name="T7" fmla="*/ 190838933 h 166"/>
              <a:gd name="T8" fmla="*/ 2147483647 w 1171"/>
              <a:gd name="T9" fmla="*/ 174935246 h 166"/>
              <a:gd name="T10" fmla="*/ 2147483647 w 1171"/>
              <a:gd name="T11" fmla="*/ 123692246 h 166"/>
              <a:gd name="T12" fmla="*/ 2147483647 w 1171"/>
              <a:gd name="T13" fmla="*/ 56544229 h 166"/>
              <a:gd name="T14" fmla="*/ 2147483647 w 1171"/>
              <a:gd name="T15" fmla="*/ 5301229 h 166"/>
              <a:gd name="T16" fmla="*/ 0 60000 65536"/>
              <a:gd name="T17" fmla="*/ 0 60000 65536"/>
              <a:gd name="T18" fmla="*/ 0 60000 65536"/>
              <a:gd name="T19" fmla="*/ 0 60000 65536"/>
              <a:gd name="T20" fmla="*/ 0 60000 65536"/>
              <a:gd name="T21" fmla="*/ 0 60000 65536"/>
              <a:gd name="T22" fmla="*/ 0 60000 65536"/>
              <a:gd name="T23" fmla="*/ 0 60000 65536"/>
              <a:gd name="T24" fmla="*/ 0 w 1171"/>
              <a:gd name="T25" fmla="*/ 0 h 166"/>
              <a:gd name="T26" fmla="*/ 1171 w 1171"/>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1" h="166">
                <a:moveTo>
                  <a:pt x="0" y="3"/>
                </a:moveTo>
                <a:cubicBezTo>
                  <a:pt x="56" y="166"/>
                  <a:pt x="422" y="77"/>
                  <a:pt x="547" y="80"/>
                </a:cubicBezTo>
                <a:cubicBezTo>
                  <a:pt x="550" y="96"/>
                  <a:pt x="545" y="117"/>
                  <a:pt x="557" y="128"/>
                </a:cubicBezTo>
                <a:cubicBezTo>
                  <a:pt x="574" y="144"/>
                  <a:pt x="601" y="109"/>
                  <a:pt x="624" y="108"/>
                </a:cubicBezTo>
                <a:cubicBezTo>
                  <a:pt x="742" y="102"/>
                  <a:pt x="861" y="102"/>
                  <a:pt x="979" y="99"/>
                </a:cubicBezTo>
                <a:cubicBezTo>
                  <a:pt x="1016" y="90"/>
                  <a:pt x="1061" y="89"/>
                  <a:pt x="1094" y="70"/>
                </a:cubicBezTo>
                <a:cubicBezTo>
                  <a:pt x="1114" y="59"/>
                  <a:pt x="1152" y="32"/>
                  <a:pt x="1152" y="32"/>
                </a:cubicBezTo>
                <a:cubicBezTo>
                  <a:pt x="1163" y="0"/>
                  <a:pt x="1152" y="3"/>
                  <a:pt x="1171" y="3"/>
                </a:cubicBezTo>
              </a:path>
            </a:pathLst>
          </a:custGeom>
          <a:noFill/>
          <a:ln w="9525">
            <a:solidFill>
              <a:srgbClr val="FFCCB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7" name="Text Box 12"/>
          <p:cNvSpPr txBox="1">
            <a:spLocks noChangeArrowheads="1"/>
          </p:cNvSpPr>
          <p:nvPr/>
        </p:nvSpPr>
        <p:spPr bwMode="auto">
          <a:xfrm>
            <a:off x="1887538" y="5943600"/>
            <a:ext cx="3124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dirty="0">
                <a:solidFill>
                  <a:srgbClr val="000099"/>
                </a:solidFill>
              </a:rPr>
              <a:t>Average of </a:t>
            </a:r>
            <a:r>
              <a:rPr lang="en-US" sz="1600" i="1" dirty="0">
                <a:solidFill>
                  <a:srgbClr val="000099"/>
                </a:solidFill>
              </a:rPr>
              <a:t>p</a:t>
            </a:r>
            <a:r>
              <a:rPr lang="en-US" sz="1600" dirty="0">
                <a:solidFill>
                  <a:srgbClr val="000099"/>
                </a:solidFill>
              </a:rPr>
              <a:t> individual samples pooled together</a:t>
            </a:r>
          </a:p>
        </p:txBody>
      </p:sp>
      <p:sp>
        <p:nvSpPr>
          <p:cNvPr id="80908" name="Line 13"/>
          <p:cNvSpPr>
            <a:spLocks noChangeShapeType="1"/>
          </p:cNvSpPr>
          <p:nvPr/>
        </p:nvSpPr>
        <p:spPr bwMode="auto">
          <a:xfrm flipH="1">
            <a:off x="3106738" y="5715000"/>
            <a:ext cx="228600" cy="228600"/>
          </a:xfrm>
          <a:prstGeom prst="line">
            <a:avLst/>
          </a:prstGeom>
          <a:noFill/>
          <a:ln w="95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9" name="Text Box 14"/>
          <p:cNvSpPr txBox="1">
            <a:spLocks noChangeArrowheads="1"/>
          </p:cNvSpPr>
          <p:nvPr/>
        </p:nvSpPr>
        <p:spPr bwMode="auto">
          <a:xfrm>
            <a:off x="4897438" y="560387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0099"/>
                </a:solidFill>
              </a:rPr>
              <a:t>Pooling error</a:t>
            </a:r>
          </a:p>
        </p:txBody>
      </p:sp>
      <p:sp>
        <p:nvSpPr>
          <p:cNvPr id="80910" name="Line 15"/>
          <p:cNvSpPr>
            <a:spLocks noChangeShapeType="1"/>
          </p:cNvSpPr>
          <p:nvPr/>
        </p:nvSpPr>
        <p:spPr bwMode="auto">
          <a:xfrm>
            <a:off x="4762500" y="4997450"/>
            <a:ext cx="381000" cy="533400"/>
          </a:xfrm>
          <a:prstGeom prst="line">
            <a:avLst/>
          </a:prstGeom>
          <a:noFill/>
          <a:ln w="95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1" name="Line 16"/>
          <p:cNvSpPr>
            <a:spLocks noChangeShapeType="1"/>
          </p:cNvSpPr>
          <p:nvPr/>
        </p:nvSpPr>
        <p:spPr bwMode="auto">
          <a:xfrm>
            <a:off x="4694238" y="4724400"/>
            <a:ext cx="1295400" cy="0"/>
          </a:xfrm>
          <a:prstGeom prst="line">
            <a:avLst/>
          </a:prstGeom>
          <a:noFill/>
          <a:ln w="349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2" name="Line 17"/>
          <p:cNvSpPr>
            <a:spLocks noChangeShapeType="1"/>
          </p:cNvSpPr>
          <p:nvPr/>
        </p:nvSpPr>
        <p:spPr bwMode="auto">
          <a:xfrm>
            <a:off x="4197350" y="2286000"/>
            <a:ext cx="2057400" cy="0"/>
          </a:xfrm>
          <a:prstGeom prst="line">
            <a:avLst/>
          </a:prstGeom>
          <a:noFill/>
          <a:ln w="349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17707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dirty="0">
                <a:solidFill>
                  <a:srgbClr val="000099"/>
                </a:solidFill>
                <a:latin typeface="Myriad Web" charset="0"/>
              </a:rPr>
              <a:t>Maximum Likelihood Estimators</a:t>
            </a:r>
          </a:p>
        </p:txBody>
      </p:sp>
      <p:sp>
        <p:nvSpPr>
          <p:cNvPr id="82946" name="Rectangle 3"/>
          <p:cNvSpPr>
            <a:spLocks noChangeArrowheads="1"/>
          </p:cNvSpPr>
          <p:nvPr/>
        </p:nvSpPr>
        <p:spPr bwMode="auto">
          <a:xfrm>
            <a:off x="0" y="3138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2947" name="Object 4"/>
          <p:cNvGraphicFramePr>
            <a:graphicFrameLocks noChangeAspect="1"/>
          </p:cNvGraphicFramePr>
          <p:nvPr/>
        </p:nvGraphicFramePr>
        <p:xfrm>
          <a:off x="1100138" y="1524000"/>
          <a:ext cx="7610475" cy="979488"/>
        </p:xfrm>
        <a:graphic>
          <a:graphicData uri="http://schemas.openxmlformats.org/presentationml/2006/ole">
            <mc:AlternateContent xmlns:mc="http://schemas.openxmlformats.org/markup-compatibility/2006">
              <mc:Choice xmlns:v="urn:schemas-microsoft-com:vml" Requires="v">
                <p:oleObj spid="_x0000_s641070" name="Equation" r:id="rId4" imgW="4508500" imgH="584200" progId="Equation.DSMT4">
                  <p:embed/>
                </p:oleObj>
              </mc:Choice>
              <mc:Fallback>
                <p:oleObj name="Equation" r:id="rId4" imgW="4508500" imgH="584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1524000"/>
                        <a:ext cx="76104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8" name="Freeform 5"/>
          <p:cNvSpPr>
            <a:spLocks/>
          </p:cNvSpPr>
          <p:nvPr/>
        </p:nvSpPr>
        <p:spPr bwMode="auto">
          <a:xfrm>
            <a:off x="2693988" y="2408238"/>
            <a:ext cx="2682875" cy="361950"/>
          </a:xfrm>
          <a:custGeom>
            <a:avLst/>
            <a:gdLst>
              <a:gd name="T0" fmla="*/ 0 w 1690"/>
              <a:gd name="T1" fmla="*/ 0 h 228"/>
              <a:gd name="T2" fmla="*/ 2147483647 w 1690"/>
              <a:gd name="T3" fmla="*/ 289818763 h 228"/>
              <a:gd name="T4" fmla="*/ 2147483647 w 1690"/>
              <a:gd name="T5" fmla="*/ 385584700 h 228"/>
              <a:gd name="T6" fmla="*/ 2147483647 w 1690"/>
              <a:gd name="T7" fmla="*/ 458668438 h 228"/>
              <a:gd name="T8" fmla="*/ 2147483647 w 1690"/>
              <a:gd name="T9" fmla="*/ 556955325 h 228"/>
              <a:gd name="T10" fmla="*/ 2147483647 w 1690"/>
              <a:gd name="T11" fmla="*/ 410786263 h 228"/>
              <a:gd name="T12" fmla="*/ 2147483647 w 1690"/>
              <a:gd name="T13" fmla="*/ 264617200 h 228"/>
              <a:gd name="T14" fmla="*/ 2147483647 w 1690"/>
              <a:gd name="T15" fmla="*/ 216733438 h 228"/>
              <a:gd name="T16" fmla="*/ 2147483647 w 1690"/>
              <a:gd name="T17" fmla="*/ 95765938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0"/>
              <a:gd name="T28" fmla="*/ 0 h 228"/>
              <a:gd name="T29" fmla="*/ 1690 w 1690"/>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0" h="228">
                <a:moveTo>
                  <a:pt x="0" y="0"/>
                </a:moveTo>
                <a:cubicBezTo>
                  <a:pt x="212" y="201"/>
                  <a:pt x="779" y="113"/>
                  <a:pt x="941" y="115"/>
                </a:cubicBezTo>
                <a:cubicBezTo>
                  <a:pt x="1010" y="138"/>
                  <a:pt x="982" y="123"/>
                  <a:pt x="1028" y="153"/>
                </a:cubicBezTo>
                <a:cubicBezTo>
                  <a:pt x="1031" y="163"/>
                  <a:pt x="1034" y="172"/>
                  <a:pt x="1037" y="182"/>
                </a:cubicBezTo>
                <a:cubicBezTo>
                  <a:pt x="1041" y="195"/>
                  <a:pt x="1036" y="228"/>
                  <a:pt x="1047" y="221"/>
                </a:cubicBezTo>
                <a:cubicBezTo>
                  <a:pt x="1064" y="210"/>
                  <a:pt x="1055" y="180"/>
                  <a:pt x="1066" y="163"/>
                </a:cubicBezTo>
                <a:cubicBezTo>
                  <a:pt x="1090" y="126"/>
                  <a:pt x="1108" y="115"/>
                  <a:pt x="1152" y="105"/>
                </a:cubicBezTo>
                <a:cubicBezTo>
                  <a:pt x="1307" y="71"/>
                  <a:pt x="1458" y="90"/>
                  <a:pt x="1623" y="86"/>
                </a:cubicBezTo>
                <a:cubicBezTo>
                  <a:pt x="1668" y="75"/>
                  <a:pt x="1690" y="88"/>
                  <a:pt x="1690" y="38"/>
                </a:cubicBezTo>
              </a:path>
            </a:pathLst>
          </a:custGeom>
          <a:noFill/>
          <a:ln w="25400">
            <a:solidFill>
              <a:srgbClr val="FFCCB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9" name="Freeform 6"/>
          <p:cNvSpPr>
            <a:spLocks/>
          </p:cNvSpPr>
          <p:nvPr/>
        </p:nvSpPr>
        <p:spPr bwMode="auto">
          <a:xfrm>
            <a:off x="5575300" y="2484438"/>
            <a:ext cx="2941638" cy="350837"/>
          </a:xfrm>
          <a:custGeom>
            <a:avLst/>
            <a:gdLst>
              <a:gd name="T0" fmla="*/ 0 w 1853"/>
              <a:gd name="T1" fmla="*/ 0 h 221"/>
              <a:gd name="T2" fmla="*/ 435987899 w 1853"/>
              <a:gd name="T3" fmla="*/ 168849434 h 221"/>
              <a:gd name="T4" fmla="*/ 2031246283 w 1853"/>
              <a:gd name="T5" fmla="*/ 194050961 h 221"/>
              <a:gd name="T6" fmla="*/ 2147483647 w 1853"/>
              <a:gd name="T7" fmla="*/ 289816762 h 221"/>
              <a:gd name="T8" fmla="*/ 2147483647 w 1853"/>
              <a:gd name="T9" fmla="*/ 556952944 h 221"/>
              <a:gd name="T10" fmla="*/ 2147483647 w 1853"/>
              <a:gd name="T11" fmla="*/ 337700456 h 221"/>
              <a:gd name="T12" fmla="*/ 2147483647 w 1853"/>
              <a:gd name="T13" fmla="*/ 216733129 h 221"/>
              <a:gd name="T14" fmla="*/ 2147483647 w 1853"/>
              <a:gd name="T15" fmla="*/ 143647908 h 221"/>
              <a:gd name="T16" fmla="*/ 2147483647 w 1853"/>
              <a:gd name="T17" fmla="*/ 95765801 h 221"/>
              <a:gd name="T18" fmla="*/ 2147483647 w 1853"/>
              <a:gd name="T19" fmla="*/ 2268058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3"/>
              <a:gd name="T31" fmla="*/ 0 h 221"/>
              <a:gd name="T32" fmla="*/ 1853 w 1853"/>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3" h="221">
                <a:moveTo>
                  <a:pt x="0" y="0"/>
                </a:moveTo>
                <a:cubicBezTo>
                  <a:pt x="34" y="34"/>
                  <a:pt x="121" y="65"/>
                  <a:pt x="173" y="67"/>
                </a:cubicBezTo>
                <a:cubicBezTo>
                  <a:pt x="384" y="73"/>
                  <a:pt x="595" y="74"/>
                  <a:pt x="806" y="77"/>
                </a:cubicBezTo>
                <a:cubicBezTo>
                  <a:pt x="850" y="85"/>
                  <a:pt x="875" y="91"/>
                  <a:pt x="912" y="115"/>
                </a:cubicBezTo>
                <a:cubicBezTo>
                  <a:pt x="936" y="189"/>
                  <a:pt x="927" y="153"/>
                  <a:pt x="941" y="221"/>
                </a:cubicBezTo>
                <a:cubicBezTo>
                  <a:pt x="970" y="191"/>
                  <a:pt x="987" y="153"/>
                  <a:pt x="1027" y="134"/>
                </a:cubicBezTo>
                <a:cubicBezTo>
                  <a:pt x="1145" y="77"/>
                  <a:pt x="1284" y="97"/>
                  <a:pt x="1411" y="86"/>
                </a:cubicBezTo>
                <a:cubicBezTo>
                  <a:pt x="1555" y="50"/>
                  <a:pt x="1419" y="80"/>
                  <a:pt x="1613" y="57"/>
                </a:cubicBezTo>
                <a:cubicBezTo>
                  <a:pt x="1655" y="52"/>
                  <a:pt x="1737" y="38"/>
                  <a:pt x="1737" y="38"/>
                </a:cubicBezTo>
                <a:cubicBezTo>
                  <a:pt x="1775" y="26"/>
                  <a:pt x="1813" y="9"/>
                  <a:pt x="1853" y="9"/>
                </a:cubicBezTo>
              </a:path>
            </a:pathLst>
          </a:custGeom>
          <a:noFill/>
          <a:ln w="25400">
            <a:solidFill>
              <a:srgbClr val="FFCCB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0" name="Text Box 7"/>
          <p:cNvSpPr txBox="1">
            <a:spLocks noChangeArrowheads="1"/>
          </p:cNvSpPr>
          <p:nvPr/>
        </p:nvSpPr>
        <p:spPr bwMode="auto">
          <a:xfrm>
            <a:off x="3395663" y="2819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000099"/>
                </a:solidFill>
                <a:latin typeface="Myriad Web" charset="0"/>
              </a:rPr>
              <a:t>Random Sampling</a:t>
            </a:r>
          </a:p>
        </p:txBody>
      </p:sp>
      <p:sp>
        <p:nvSpPr>
          <p:cNvPr id="82951" name="Text Box 8"/>
          <p:cNvSpPr txBox="1">
            <a:spLocks noChangeArrowheads="1"/>
          </p:cNvSpPr>
          <p:nvPr/>
        </p:nvSpPr>
        <p:spPr bwMode="auto">
          <a:xfrm>
            <a:off x="6672263" y="283368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000099"/>
                </a:solidFill>
              </a:rPr>
              <a:t>Pooling</a:t>
            </a:r>
          </a:p>
        </p:txBody>
      </p:sp>
      <p:sp>
        <p:nvSpPr>
          <p:cNvPr id="82952" name="Rectangle 9"/>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2953" name="Object 10"/>
          <p:cNvGraphicFramePr>
            <a:graphicFrameLocks noChangeAspect="1"/>
          </p:cNvGraphicFramePr>
          <p:nvPr/>
        </p:nvGraphicFramePr>
        <p:xfrm>
          <a:off x="1271588" y="3886200"/>
          <a:ext cx="3810000" cy="1038225"/>
        </p:xfrm>
        <a:graphic>
          <a:graphicData uri="http://schemas.openxmlformats.org/presentationml/2006/ole">
            <mc:AlternateContent xmlns:mc="http://schemas.openxmlformats.org/markup-compatibility/2006">
              <mc:Choice xmlns:v="urn:schemas-microsoft-com:vml" Requires="v">
                <p:oleObj spid="_x0000_s641071" name="Equation" r:id="rId6" imgW="1676400" imgH="457200" progId="Equation.3">
                  <p:embed/>
                </p:oleObj>
              </mc:Choice>
              <mc:Fallback>
                <p:oleObj name="Equation" r:id="rId6" imgW="1676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588" y="3886200"/>
                        <a:ext cx="3810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4" name="Object 12"/>
          <p:cNvGraphicFramePr>
            <a:graphicFrameLocks noChangeAspect="1"/>
          </p:cNvGraphicFramePr>
          <p:nvPr/>
        </p:nvGraphicFramePr>
        <p:xfrm>
          <a:off x="6048375" y="4038600"/>
          <a:ext cx="2362200" cy="1039813"/>
        </p:xfrm>
        <a:graphic>
          <a:graphicData uri="http://schemas.openxmlformats.org/presentationml/2006/ole">
            <mc:AlternateContent xmlns:mc="http://schemas.openxmlformats.org/markup-compatibility/2006">
              <mc:Choice xmlns:v="urn:schemas-microsoft-com:vml" Requires="v">
                <p:oleObj spid="_x0000_s641072" name="Equation" r:id="rId8" imgW="1193800" imgH="520700" progId="Equation.3">
                  <p:embed/>
                </p:oleObj>
              </mc:Choice>
              <mc:Fallback>
                <p:oleObj name="Equation" r:id="rId8" imgW="1193800" imgH="520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8375" y="4038600"/>
                        <a:ext cx="23622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5" name="Object 14"/>
          <p:cNvGraphicFramePr>
            <a:graphicFrameLocks noChangeAspect="1"/>
          </p:cNvGraphicFramePr>
          <p:nvPr/>
        </p:nvGraphicFramePr>
        <p:xfrm>
          <a:off x="1400175" y="5257800"/>
          <a:ext cx="3354388" cy="1149350"/>
        </p:xfrm>
        <a:graphic>
          <a:graphicData uri="http://schemas.openxmlformats.org/presentationml/2006/ole">
            <mc:AlternateContent xmlns:mc="http://schemas.openxmlformats.org/markup-compatibility/2006">
              <mc:Choice xmlns:v="urn:schemas-microsoft-com:vml" Requires="v">
                <p:oleObj spid="_x0000_s641073" name="Equation" r:id="rId10" imgW="1663700" imgH="571500" progId="Equation.3">
                  <p:embed/>
                </p:oleObj>
              </mc:Choice>
              <mc:Fallback>
                <p:oleObj name="Equation" r:id="rId10" imgW="1663700" imgH="571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0175" y="5257800"/>
                        <a:ext cx="33543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6" name="Line 16"/>
          <p:cNvSpPr>
            <a:spLocks noChangeShapeType="1"/>
          </p:cNvSpPr>
          <p:nvPr/>
        </p:nvSpPr>
        <p:spPr bwMode="auto">
          <a:xfrm flipV="1">
            <a:off x="6400800" y="5029200"/>
            <a:ext cx="457200" cy="457200"/>
          </a:xfrm>
          <a:prstGeom prst="line">
            <a:avLst/>
          </a:prstGeom>
          <a:noFill/>
          <a:ln w="95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7" name="Text Box 17"/>
          <p:cNvSpPr txBox="1">
            <a:spLocks noChangeArrowheads="1"/>
          </p:cNvSpPr>
          <p:nvPr/>
        </p:nvSpPr>
        <p:spPr bwMode="auto">
          <a:xfrm>
            <a:off x="5486400" y="5486400"/>
            <a:ext cx="2728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solidFill>
                  <a:srgbClr val="000099"/>
                </a:solidFill>
              </a:rPr>
              <a:t>In order to estimate the variance, </a:t>
            </a:r>
            <a:r>
              <a:rPr lang="el-GR" sz="1600" dirty="0">
                <a:solidFill>
                  <a:srgbClr val="000099"/>
                </a:solidFill>
                <a:cs typeface="Arial" charset="0"/>
              </a:rPr>
              <a:t>α</a:t>
            </a:r>
            <a:r>
              <a:rPr lang="en-US" sz="1600" dirty="0">
                <a:solidFill>
                  <a:srgbClr val="000099"/>
                </a:solidFill>
                <a:cs typeface="Arial" charset="0"/>
              </a:rPr>
              <a:t> cannot be zero.</a:t>
            </a:r>
            <a:endParaRPr lang="el-GR" sz="1600" dirty="0">
              <a:solidFill>
                <a:srgbClr val="000099"/>
              </a:solidFill>
              <a:cs typeface="Arial" charset="0"/>
            </a:endParaRPr>
          </a:p>
        </p:txBody>
      </p:sp>
    </p:spTree>
    <p:extLst>
      <p:ext uri="{BB962C8B-B14F-4D97-AF65-F5344CB8AC3E}">
        <p14:creationId xmlns:p14="http://schemas.microsoft.com/office/powerpoint/2010/main" val="10781886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Oval 2"/>
          <p:cNvSpPr>
            <a:spLocks noChangeArrowheads="1"/>
          </p:cNvSpPr>
          <p:nvPr/>
        </p:nvSpPr>
        <p:spPr bwMode="auto">
          <a:xfrm>
            <a:off x="3048000" y="4090988"/>
            <a:ext cx="533400" cy="762000"/>
          </a:xfrm>
          <a:prstGeom prst="ellipse">
            <a:avLst/>
          </a:prstGeom>
          <a:solidFill>
            <a:srgbClr val="C8E3FB"/>
          </a:solidFill>
          <a:ln w="9525">
            <a:solidFill>
              <a:schemeClr val="tx1"/>
            </a:solidFill>
            <a:round/>
            <a:headEnd/>
            <a:tailEnd/>
          </a:ln>
        </p:spPr>
        <p:txBody>
          <a:bodyPr wrap="none" anchor="ctr"/>
          <a:lstStyle/>
          <a:p>
            <a:endParaRPr lang="en-US"/>
          </a:p>
        </p:txBody>
      </p:sp>
      <p:graphicFrame>
        <p:nvGraphicFramePr>
          <p:cNvPr id="84994" name="Object 3"/>
          <p:cNvGraphicFramePr>
            <a:graphicFrameLocks noChangeAspect="1"/>
          </p:cNvGraphicFramePr>
          <p:nvPr>
            <p:extLst>
              <p:ext uri="{D42A27DB-BD31-4B8C-83A1-F6EECF244321}">
                <p14:modId xmlns:p14="http://schemas.microsoft.com/office/powerpoint/2010/main" val="558308726"/>
              </p:ext>
            </p:extLst>
          </p:nvPr>
        </p:nvGraphicFramePr>
        <p:xfrm>
          <a:off x="1257300" y="4162425"/>
          <a:ext cx="2360613" cy="723900"/>
        </p:xfrm>
        <a:graphic>
          <a:graphicData uri="http://schemas.openxmlformats.org/presentationml/2006/ole">
            <mc:AlternateContent xmlns:mc="http://schemas.openxmlformats.org/markup-compatibility/2006">
              <mc:Choice xmlns:v="urn:schemas-microsoft-com:vml" Requires="v">
                <p:oleObj spid="_x0000_s643128" name="Equation" r:id="rId4" imgW="774700" imgH="241300" progId="Equation.3">
                  <p:embed/>
                </p:oleObj>
              </mc:Choice>
              <mc:Fallback>
                <p:oleObj name="Equation" r:id="rId4" imgW="774700" imgH="241300" progId="Equation.3">
                  <p:embed/>
                  <p:pic>
                    <p:nvPicPr>
                      <p:cNvPr id="0" name=""/>
                      <p:cNvPicPr>
                        <a:picLocks noChangeAspect="1" noChangeArrowheads="1"/>
                      </p:cNvPicPr>
                      <p:nvPr/>
                    </p:nvPicPr>
                    <p:blipFill>
                      <a:blip r:embed="rId5"/>
                      <a:srcRect/>
                      <a:stretch>
                        <a:fillRect/>
                      </a:stretch>
                    </p:blipFill>
                    <p:spPr bwMode="auto">
                      <a:xfrm>
                        <a:off x="1257300" y="4162425"/>
                        <a:ext cx="23606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5" name="Oval 4"/>
          <p:cNvSpPr>
            <a:spLocks noChangeArrowheads="1"/>
          </p:cNvSpPr>
          <p:nvPr/>
        </p:nvSpPr>
        <p:spPr bwMode="auto">
          <a:xfrm>
            <a:off x="3044288" y="2026430"/>
            <a:ext cx="533400" cy="762000"/>
          </a:xfrm>
          <a:prstGeom prst="ellipse">
            <a:avLst/>
          </a:prstGeom>
          <a:solidFill>
            <a:schemeClr val="bg2">
              <a:lumMod val="20000"/>
              <a:lumOff val="80000"/>
            </a:schemeClr>
          </a:solidFill>
          <a:ln w="9525">
            <a:solidFill>
              <a:schemeClr val="tx1"/>
            </a:solidFill>
            <a:round/>
            <a:headEnd/>
            <a:tailEnd/>
          </a:ln>
        </p:spPr>
        <p:txBody>
          <a:bodyPr wrap="none" anchor="ctr"/>
          <a:lstStyle/>
          <a:p>
            <a:endParaRPr lang="en-US"/>
          </a:p>
        </p:txBody>
      </p:sp>
      <p:sp>
        <p:nvSpPr>
          <p:cNvPr id="84996" name="Rectangle 5"/>
          <p:cNvSpPr>
            <a:spLocks noGrp="1" noChangeArrowheads="1"/>
          </p:cNvSpPr>
          <p:nvPr>
            <p:ph type="title"/>
          </p:nvPr>
        </p:nvSpPr>
        <p:spPr/>
        <p:txBody>
          <a:bodyPr/>
          <a:lstStyle/>
          <a:p>
            <a:pPr eaLnBrk="1" hangingPunct="1"/>
            <a:r>
              <a:rPr lang="en-US" dirty="0">
                <a:solidFill>
                  <a:srgbClr val="000099"/>
                </a:solidFill>
                <a:latin typeface="Myriad Web" charset="0"/>
              </a:rPr>
              <a:t>Add in Measurement Error</a:t>
            </a:r>
          </a:p>
        </p:txBody>
      </p:sp>
      <p:graphicFrame>
        <p:nvGraphicFramePr>
          <p:cNvPr id="84997" name="Object 6"/>
          <p:cNvGraphicFramePr>
            <a:graphicFrameLocks noChangeAspect="1"/>
          </p:cNvGraphicFramePr>
          <p:nvPr/>
        </p:nvGraphicFramePr>
        <p:xfrm>
          <a:off x="3362325" y="6096000"/>
          <a:ext cx="1600200" cy="411163"/>
        </p:xfrm>
        <a:graphic>
          <a:graphicData uri="http://schemas.openxmlformats.org/presentationml/2006/ole">
            <mc:AlternateContent xmlns:mc="http://schemas.openxmlformats.org/markup-compatibility/2006">
              <mc:Choice xmlns:v="urn:schemas-microsoft-com:vml" Requires="v">
                <p:oleObj spid="_x0000_s643129" name="Equation" r:id="rId6" imgW="952087" imgH="241195" progId="Equation.3">
                  <p:embed/>
                </p:oleObj>
              </mc:Choice>
              <mc:Fallback>
                <p:oleObj name="Equation" r:id="rId6" imgW="952087"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5" y="6096000"/>
                        <a:ext cx="1600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8" name="Text Box 7"/>
          <p:cNvSpPr txBox="1">
            <a:spLocks noChangeArrowheads="1"/>
          </p:cNvSpPr>
          <p:nvPr/>
        </p:nvSpPr>
        <p:spPr bwMode="auto">
          <a:xfrm>
            <a:off x="1262063" y="1613001"/>
            <a:ext cx="3200400" cy="3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dirty="0">
                <a:solidFill>
                  <a:srgbClr val="000099"/>
                </a:solidFill>
              </a:rPr>
              <a:t>Individual Samples + ME</a:t>
            </a:r>
          </a:p>
        </p:txBody>
      </p:sp>
      <p:sp>
        <p:nvSpPr>
          <p:cNvPr id="84999" name="Text Box 8"/>
          <p:cNvSpPr txBox="1">
            <a:spLocks noChangeArrowheads="1"/>
          </p:cNvSpPr>
          <p:nvPr/>
        </p:nvSpPr>
        <p:spPr bwMode="auto">
          <a:xfrm>
            <a:off x="1039813" y="3124200"/>
            <a:ext cx="3505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dirty="0">
                <a:solidFill>
                  <a:srgbClr val="000099"/>
                </a:solidFill>
              </a:rPr>
              <a:t>Pooled Samples + ME</a:t>
            </a:r>
          </a:p>
          <a:p>
            <a:pPr eaLnBrk="1" hangingPunct="1">
              <a:spcBef>
                <a:spcPct val="50000"/>
              </a:spcBef>
            </a:pPr>
            <a:r>
              <a:rPr lang="en-US" sz="2000" i="1" dirty="0">
                <a:solidFill>
                  <a:srgbClr val="000099"/>
                </a:solidFill>
              </a:rPr>
              <a:t>p</a:t>
            </a:r>
            <a:r>
              <a:rPr lang="en-US" sz="2000" dirty="0">
                <a:solidFill>
                  <a:srgbClr val="000099"/>
                </a:solidFill>
              </a:rPr>
              <a:t> is the pooling group size</a:t>
            </a:r>
          </a:p>
        </p:txBody>
      </p:sp>
      <p:sp>
        <p:nvSpPr>
          <p:cNvPr id="85000" name="Text Box 9"/>
          <p:cNvSpPr txBox="1">
            <a:spLocks noChangeArrowheads="1"/>
          </p:cNvSpPr>
          <p:nvPr/>
        </p:nvSpPr>
        <p:spPr bwMode="auto">
          <a:xfrm>
            <a:off x="2905125" y="5638800"/>
            <a:ext cx="228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000099"/>
                </a:solidFill>
              </a:rPr>
              <a:t>Measurement error</a:t>
            </a:r>
          </a:p>
        </p:txBody>
      </p:sp>
      <p:sp>
        <p:nvSpPr>
          <p:cNvPr id="85001" name="Line 10"/>
          <p:cNvSpPr>
            <a:spLocks noChangeShapeType="1"/>
          </p:cNvSpPr>
          <p:nvPr/>
        </p:nvSpPr>
        <p:spPr bwMode="auto">
          <a:xfrm>
            <a:off x="3722688" y="4648200"/>
            <a:ext cx="1295400" cy="0"/>
          </a:xfrm>
          <a:prstGeom prst="line">
            <a:avLst/>
          </a:prstGeom>
          <a:noFill/>
          <a:ln w="349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2" name="Line 11"/>
          <p:cNvSpPr>
            <a:spLocks noChangeShapeType="1"/>
          </p:cNvSpPr>
          <p:nvPr/>
        </p:nvSpPr>
        <p:spPr bwMode="auto">
          <a:xfrm>
            <a:off x="3895725" y="2526823"/>
            <a:ext cx="2057400" cy="0"/>
          </a:xfrm>
          <a:prstGeom prst="line">
            <a:avLst/>
          </a:prstGeom>
          <a:noFill/>
          <a:ln w="34925">
            <a:solidFill>
              <a:srgbClr val="FFCCB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85003" name="Object 12"/>
          <p:cNvGraphicFramePr>
            <a:graphicFrameLocks noChangeAspect="1"/>
          </p:cNvGraphicFramePr>
          <p:nvPr>
            <p:extLst>
              <p:ext uri="{D42A27DB-BD31-4B8C-83A1-F6EECF244321}">
                <p14:modId xmlns:p14="http://schemas.microsoft.com/office/powerpoint/2010/main" val="2942964294"/>
              </p:ext>
            </p:extLst>
          </p:nvPr>
        </p:nvGraphicFramePr>
        <p:xfrm>
          <a:off x="1430338" y="2022475"/>
          <a:ext cx="2178050" cy="658813"/>
        </p:xfrm>
        <a:graphic>
          <a:graphicData uri="http://schemas.openxmlformats.org/presentationml/2006/ole">
            <mc:AlternateContent xmlns:mc="http://schemas.openxmlformats.org/markup-compatibility/2006">
              <mc:Choice xmlns:v="urn:schemas-microsoft-com:vml" Requires="v">
                <p:oleObj spid="_x0000_s643130" name="Equation" r:id="rId8" imgW="787400" imgH="241300" progId="Equation.3">
                  <p:embed/>
                </p:oleObj>
              </mc:Choice>
              <mc:Fallback>
                <p:oleObj name="Equation" r:id="rId8" imgW="787400" imgH="241300" progId="Equation.3">
                  <p:embed/>
                  <p:pic>
                    <p:nvPicPr>
                      <p:cNvPr id="0" name=""/>
                      <p:cNvPicPr>
                        <a:picLocks noChangeAspect="1" noChangeArrowheads="1"/>
                      </p:cNvPicPr>
                      <p:nvPr/>
                    </p:nvPicPr>
                    <p:blipFill>
                      <a:blip r:embed="rId9"/>
                      <a:srcRect/>
                      <a:stretch>
                        <a:fillRect/>
                      </a:stretch>
                    </p:blipFill>
                    <p:spPr bwMode="auto">
                      <a:xfrm>
                        <a:off x="1430338" y="2022475"/>
                        <a:ext cx="21780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04" name="Object 13"/>
          <p:cNvGraphicFramePr>
            <a:graphicFrameLocks noChangeAspect="1"/>
          </p:cNvGraphicFramePr>
          <p:nvPr>
            <p:extLst>
              <p:ext uri="{D42A27DB-BD31-4B8C-83A1-F6EECF244321}">
                <p14:modId xmlns:p14="http://schemas.microsoft.com/office/powerpoint/2010/main" val="4193170217"/>
              </p:ext>
            </p:extLst>
          </p:nvPr>
        </p:nvGraphicFramePr>
        <p:xfrm>
          <a:off x="6111659" y="2350682"/>
          <a:ext cx="2694420" cy="477694"/>
        </p:xfrm>
        <a:graphic>
          <a:graphicData uri="http://schemas.openxmlformats.org/presentationml/2006/ole">
            <mc:AlternateContent xmlns:mc="http://schemas.openxmlformats.org/markup-compatibility/2006">
              <mc:Choice xmlns:v="urn:schemas-microsoft-com:vml" Requires="v">
                <p:oleObj spid="_x0000_s643131" name="Equation" r:id="rId10" imgW="1346200" imgH="241300" progId="Equation.DSMT4">
                  <p:embed/>
                </p:oleObj>
              </mc:Choice>
              <mc:Fallback>
                <p:oleObj name="Equation" r:id="rId10" imgW="13462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659" y="2350682"/>
                        <a:ext cx="2694420" cy="4776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5" name="Rectangle 1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5006" name="Object 15"/>
          <p:cNvGraphicFramePr>
            <a:graphicFrameLocks noChangeAspect="1"/>
          </p:cNvGraphicFramePr>
          <p:nvPr/>
        </p:nvGraphicFramePr>
        <p:xfrm>
          <a:off x="5076825" y="4114800"/>
          <a:ext cx="4067175" cy="1109663"/>
        </p:xfrm>
        <a:graphic>
          <a:graphicData uri="http://schemas.openxmlformats.org/presentationml/2006/ole">
            <mc:AlternateContent xmlns:mc="http://schemas.openxmlformats.org/markup-compatibility/2006">
              <mc:Choice xmlns:v="urn:schemas-microsoft-com:vml" Requires="v">
                <p:oleObj spid="_x0000_s643132" name="Equation" r:id="rId12" imgW="1777229" imgH="482391" progId="Equation.3">
                  <p:embed/>
                </p:oleObj>
              </mc:Choice>
              <mc:Fallback>
                <p:oleObj name="Equation" r:id="rId12" imgW="1777229" imgH="48239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825" y="4114800"/>
                        <a:ext cx="4067175" cy="11096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7" name="Line 16"/>
          <p:cNvSpPr>
            <a:spLocks noChangeShapeType="1"/>
          </p:cNvSpPr>
          <p:nvPr/>
        </p:nvSpPr>
        <p:spPr bwMode="auto">
          <a:xfrm>
            <a:off x="3133725" y="4876800"/>
            <a:ext cx="304800" cy="838200"/>
          </a:xfrm>
          <a:prstGeom prst="line">
            <a:avLst/>
          </a:prstGeom>
          <a:noFill/>
          <a:ln w="9525">
            <a:solidFill>
              <a:srgbClr val="FFCCB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8" name="Line 17"/>
          <p:cNvSpPr>
            <a:spLocks noChangeShapeType="1"/>
          </p:cNvSpPr>
          <p:nvPr/>
        </p:nvSpPr>
        <p:spPr bwMode="auto">
          <a:xfrm>
            <a:off x="3500438" y="2944048"/>
            <a:ext cx="381000" cy="2978727"/>
          </a:xfrm>
          <a:prstGeom prst="line">
            <a:avLst/>
          </a:prstGeom>
          <a:noFill/>
          <a:ln w="9525">
            <a:solidFill>
              <a:srgbClr val="FFCCB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513332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Design Example:  IL-6</a:t>
            </a:r>
            <a:endParaRPr lang="en-US" dirty="0"/>
          </a:p>
        </p:txBody>
      </p:sp>
      <p:sp>
        <p:nvSpPr>
          <p:cNvPr id="3" name="Content Placeholder 2"/>
          <p:cNvSpPr>
            <a:spLocks noGrp="1"/>
          </p:cNvSpPr>
          <p:nvPr>
            <p:ph sz="quarter" idx="1"/>
          </p:nvPr>
        </p:nvSpPr>
        <p:spPr/>
        <p:txBody>
          <a:bodyPr/>
          <a:lstStyle/>
          <a:p>
            <a:r>
              <a:rPr lang="en-US" dirty="0" smtClean="0"/>
              <a:t>Measured IL-6 on 40 MI cases and 40 controls</a:t>
            </a:r>
          </a:p>
          <a:p>
            <a:endParaRPr lang="en-US" dirty="0" smtClean="0"/>
          </a:p>
          <a:p>
            <a:r>
              <a:rPr lang="en-US" dirty="0" smtClean="0"/>
              <a:t>Biological specimens were randomly pooled in groups of 2, for the cases and controls separately, and </a:t>
            </a:r>
            <a:r>
              <a:rPr lang="en-US" dirty="0" err="1" smtClean="0"/>
              <a:t>remeasured</a:t>
            </a:r>
            <a:endParaRPr lang="en-US" dirty="0" smtClean="0"/>
          </a:p>
          <a:p>
            <a:endParaRPr lang="en-US" dirty="0" smtClean="0"/>
          </a:p>
          <a:p>
            <a:r>
              <a:rPr lang="en-US" dirty="0" smtClean="0"/>
              <a:t>We want to evaluate the discriminating ability of this biomarker in terms of AUC</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Design Example: IL-6</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86559516"/>
              </p:ext>
            </p:extLst>
          </p:nvPr>
        </p:nvGraphicFramePr>
        <p:xfrm>
          <a:off x="193040" y="2237738"/>
          <a:ext cx="8737598" cy="2538448"/>
        </p:xfrm>
        <a:graphic>
          <a:graphicData uri="http://schemas.openxmlformats.org/drawingml/2006/table">
            <a:tbl>
              <a:tblPr/>
              <a:tblGrid>
                <a:gridCol w="3718560"/>
                <a:gridCol w="670560"/>
                <a:gridCol w="1026160"/>
                <a:gridCol w="1011548"/>
                <a:gridCol w="875877"/>
                <a:gridCol w="1434893"/>
              </a:tblGrid>
              <a:tr h="634612">
                <a:tc>
                  <a:txBody>
                    <a:bodyPr/>
                    <a:lstStyle/>
                    <a:p>
                      <a:pPr algn="l" fontAlgn="b"/>
                      <a:r>
                        <a:rPr lang="en-US" sz="28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2800" b="0" i="0" u="none" strike="noStrike" dirty="0">
                          <a:solidFill>
                            <a:srgbClr val="000000"/>
                          </a:solidFill>
                          <a:latin typeface="Calibri"/>
                        </a:rPr>
                        <a:t>α</a:t>
                      </a:r>
                      <a:r>
                        <a:rPr lang="en-US" sz="2800" b="0" i="0" u="none" strike="noStrike" baseline="-25000" dirty="0">
                          <a:solidFill>
                            <a:srgbClr val="000000"/>
                          </a:solidFill>
                          <a:latin typeface="Calibri"/>
                        </a:rPr>
                        <a:t>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2800" b="0" i="0" u="none" strike="noStrike" dirty="0" smtClean="0">
                          <a:solidFill>
                            <a:srgbClr val="000000"/>
                          </a:solidFill>
                          <a:latin typeface="Calibri"/>
                        </a:rPr>
                        <a:t>α</a:t>
                      </a:r>
                      <a:r>
                        <a:rPr lang="en-US" sz="2800" b="0" i="0" u="none" strike="noStrike" baseline="-25000" dirty="0" smtClean="0">
                          <a:solidFill>
                            <a:srgbClr val="000000"/>
                          </a:solidFill>
                          <a:latin typeface="Calibri"/>
                        </a:rPr>
                        <a:t>y</a:t>
                      </a:r>
                      <a:endParaRPr lang="en-US" sz="2800" b="0" i="0" u="none" strike="noStrike" baseline="-25000"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AÛC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err="1">
                          <a:solidFill>
                            <a:srgbClr val="000000"/>
                          </a:solidFill>
                          <a:latin typeface="Calibri"/>
                        </a:rPr>
                        <a:t>Var</a:t>
                      </a:r>
                      <a:r>
                        <a:rPr lang="en-US" sz="2800" b="0" i="0" u="none" strike="noStrike" dirty="0">
                          <a:solidFill>
                            <a:srgbClr val="000000"/>
                          </a:solidFill>
                          <a:latin typeface="Calibri"/>
                        </a:rPr>
                        <a:t>(AÛC)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4612">
                <a:tc>
                  <a:txBody>
                    <a:bodyPr/>
                    <a:lstStyle/>
                    <a:p>
                      <a:pPr algn="l" fontAlgn="b"/>
                      <a:r>
                        <a:rPr lang="en-US" sz="2800" b="0" i="0" u="none" strike="noStrike" dirty="0">
                          <a:solidFill>
                            <a:srgbClr val="000000"/>
                          </a:solidFill>
                          <a:latin typeface="Calibri"/>
                        </a:rPr>
                        <a:t>Empirical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latin typeface="Calibri"/>
                        </a:rPr>
                        <a:t>40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latin typeface="Calibri"/>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latin typeface="Calibri"/>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latin typeface="Calibri"/>
                        </a:rPr>
                        <a:t>0.640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latin typeface="Calibri"/>
                        </a:rPr>
                        <a:t>0.0036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634612">
                <a:tc>
                  <a:txBody>
                    <a:bodyPr/>
                    <a:lstStyle/>
                    <a:p>
                      <a:pPr algn="l" fontAlgn="b"/>
                      <a:r>
                        <a:rPr lang="en-US" sz="2800" b="0" i="0" u="none" strike="noStrike">
                          <a:solidFill>
                            <a:srgbClr val="000000"/>
                          </a:solidFill>
                          <a:latin typeface="Calibri"/>
                        </a:rPr>
                        <a:t>Hybrid design: Optimal </a:t>
                      </a:r>
                      <a:r>
                        <a:rPr lang="el-GR" sz="2800" b="0" i="0" u="none" strike="noStrike">
                          <a:solidFill>
                            <a:srgbClr val="000000"/>
                          </a:solidFill>
                          <a:latin typeface="Calibri"/>
                        </a:rPr>
                        <a:t>α</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20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0.40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0.35</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latin typeface="Calibri"/>
                        </a:rPr>
                        <a:t>0.621</a:t>
                      </a:r>
                    </a:p>
                  </a:txBody>
                  <a:tcPr marL="0" marR="0" marT="0"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0.0049</a:t>
                      </a:r>
                    </a:p>
                  </a:txBody>
                  <a:tcPr marL="0" marR="0" marT="0" marB="0" anchor="b">
                    <a:lnL>
                      <a:noFill/>
                    </a:lnL>
                    <a:lnR>
                      <a:noFill/>
                    </a:lnR>
                    <a:lnT>
                      <a:noFill/>
                    </a:lnT>
                    <a:lnB>
                      <a:noFill/>
                    </a:lnB>
                  </a:tcPr>
                </a:tc>
              </a:tr>
              <a:tr h="634612">
                <a:tc>
                  <a:txBody>
                    <a:bodyPr/>
                    <a:lstStyle/>
                    <a:p>
                      <a:pPr algn="l" fontAlgn="b"/>
                      <a:r>
                        <a:rPr lang="en-US" sz="2800" b="0" i="0" u="none" strike="noStrike" dirty="0">
                          <a:solidFill>
                            <a:srgbClr val="000000"/>
                          </a:solidFill>
                          <a:latin typeface="Calibri"/>
                        </a:rPr>
                        <a:t>Random sample: </a:t>
                      </a:r>
                      <a:r>
                        <a:rPr lang="el-GR" sz="2800" b="0" i="0" u="none" strike="noStrike" dirty="0">
                          <a:solidFill>
                            <a:srgbClr val="000000"/>
                          </a:solidFill>
                          <a:latin typeface="Calibri"/>
                        </a:rPr>
                        <a:t>α=1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1.00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0.641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0.0071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11287" y="5214356"/>
            <a:ext cx="6756400" cy="830997"/>
          </a:xfrm>
          <a:prstGeom prst="rect">
            <a:avLst/>
          </a:prstGeom>
          <a:solidFill>
            <a:srgbClr val="0000AC">
              <a:alpha val="15000"/>
            </a:srgbClr>
          </a:solidFill>
        </p:spPr>
        <p:txBody>
          <a:bodyPr wrap="square" rtlCol="0">
            <a:spAutoFit/>
          </a:bodyPr>
          <a:lstStyle/>
          <a:p>
            <a:pPr algn="ctr"/>
            <a:r>
              <a:rPr lang="en-US" sz="2400" dirty="0" smtClean="0">
                <a:solidFill>
                  <a:srgbClr val="0000AC"/>
                </a:solidFill>
                <a:latin typeface="Calibri" pitchFamily="34" charset="0"/>
              </a:rPr>
              <a:t>Hybrid design reduced the variability of </a:t>
            </a:r>
            <a:r>
              <a:rPr lang="en-US" sz="2400" dirty="0" err="1" smtClean="0">
                <a:solidFill>
                  <a:srgbClr val="0000AC"/>
                </a:solidFill>
                <a:latin typeface="Calibri" pitchFamily="34" charset="0"/>
              </a:rPr>
              <a:t>Var</a:t>
            </a:r>
            <a:r>
              <a:rPr lang="en-US" sz="2400" dirty="0" smtClean="0">
                <a:solidFill>
                  <a:srgbClr val="0000AC"/>
                </a:solidFill>
                <a:latin typeface="Calibri" pitchFamily="34" charset="0"/>
              </a:rPr>
              <a:t>(AÛC) by 32% as compared to taking only a random sample</a:t>
            </a:r>
            <a:endParaRPr lang="en-US" sz="2400" dirty="0">
              <a:solidFill>
                <a:srgbClr val="0000AC"/>
              </a:solidFill>
              <a:latin typeface="Calibri" pitchFamily="34" charset="0"/>
            </a:endParaRPr>
          </a:p>
        </p:txBody>
      </p:sp>
      <p:sp>
        <p:nvSpPr>
          <p:cNvPr id="6" name="Rectangle 5"/>
          <p:cNvSpPr/>
          <p:nvPr/>
        </p:nvSpPr>
        <p:spPr>
          <a:xfrm>
            <a:off x="94091" y="3726876"/>
            <a:ext cx="8789670" cy="499110"/>
          </a:xfrm>
          <a:prstGeom prst="rect">
            <a:avLst/>
          </a:prstGeom>
          <a:solidFill>
            <a:srgbClr val="0000AC">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lide Number Placeholder 6"/>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Summary—Hybrid Design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Hybrid design is a more efficient way to estimate the mean and variance of a population</a:t>
            </a:r>
          </a:p>
          <a:p>
            <a:endParaRPr lang="en-US" dirty="0" smtClean="0"/>
          </a:p>
          <a:p>
            <a:r>
              <a:rPr lang="en-US" dirty="0" smtClean="0"/>
              <a:t>Cost-effective</a:t>
            </a:r>
          </a:p>
          <a:p>
            <a:endParaRPr lang="en-US" dirty="0" smtClean="0"/>
          </a:p>
          <a:p>
            <a:r>
              <a:rPr lang="en-US" dirty="0" smtClean="0"/>
              <a:t>Yields estimate of measurement error without requiring repeated measurements</a:t>
            </a:r>
          </a:p>
          <a:p>
            <a:endParaRPr lang="en-US" dirty="0" smtClean="0"/>
          </a:p>
          <a:p>
            <a:r>
              <a:rPr lang="en-US" dirty="0" smtClean="0"/>
              <a:t>Here we focus on normally distributed data, but can be applied to other distributions as well</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bg1">
                    <a:lumMod val="50000"/>
                  </a:schemeClr>
                </a:solidFill>
                <a:latin typeface="Calibri" pitchFamily="34" charset="0"/>
              </a:rPr>
              <a:t>Background</a:t>
            </a:r>
          </a:p>
          <a:p>
            <a:endParaRPr lang="en-US" dirty="0" smtClean="0">
              <a:latin typeface="Calibri" pitchFamily="34" charset="0"/>
            </a:endParaRPr>
          </a:p>
          <a:p>
            <a:r>
              <a:rPr lang="en-US" dirty="0" smtClean="0">
                <a:solidFill>
                  <a:schemeClr val="bg1">
                    <a:lumMod val="50000"/>
                  </a:schemeClr>
                </a:solidFill>
                <a:latin typeface="Calibri" pitchFamily="34" charset="0"/>
              </a:rPr>
              <a:t>Limit of Detection</a:t>
            </a:r>
          </a:p>
          <a:p>
            <a:endParaRPr lang="en-US" dirty="0" smtClean="0">
              <a:latin typeface="Calibri" pitchFamily="34" charset="0"/>
            </a:endParaRPr>
          </a:p>
          <a:p>
            <a:r>
              <a:rPr lang="en-US" dirty="0" smtClean="0">
                <a:solidFill>
                  <a:schemeClr val="bg1">
                    <a:lumMod val="50000"/>
                  </a:schemeClr>
                </a:solidFill>
                <a:latin typeface="Calibri" pitchFamily="34" charset="0"/>
              </a:rPr>
              <a:t>Pooling Biomarkers – Hybrid Design</a:t>
            </a:r>
          </a:p>
          <a:p>
            <a:endParaRPr lang="en-US" dirty="0" smtClean="0">
              <a:latin typeface="Calibri" pitchFamily="34" charset="0"/>
            </a:endParaRPr>
          </a:p>
          <a:p>
            <a:r>
              <a:rPr lang="en-US" sz="3800" b="1" dirty="0" smtClean="0">
                <a:latin typeface="Calibri" pitchFamily="34" charset="0"/>
              </a:rPr>
              <a:t>Calibration Curves</a:t>
            </a:r>
          </a:p>
          <a:p>
            <a:endParaRPr lang="en-US" dirty="0" smtClean="0">
              <a:latin typeface="Calibri" pitchFamily="34" charset="0"/>
            </a:endParaRPr>
          </a:p>
          <a:p>
            <a:r>
              <a:rPr lang="en-US" dirty="0" smtClean="0">
                <a:latin typeface="Calibri" pitchFamily="34" charset="0"/>
              </a:rPr>
              <a:t>Lipid Standardization</a:t>
            </a:r>
          </a:p>
          <a:p>
            <a:endParaRPr lang="en-US" dirty="0" smtClean="0">
              <a:latin typeface="Calibri" pitchFamily="34" charset="0"/>
            </a:endParaRPr>
          </a:p>
          <a:p>
            <a:r>
              <a:rPr lang="en-US" dirty="0" smtClean="0"/>
              <a:t>Conclusions</a:t>
            </a:r>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a:bodyPr>
          <a:lstStyle/>
          <a:p>
            <a:pPr fontAlgn="auto">
              <a:spcAft>
                <a:spcPts val="0"/>
              </a:spcAft>
              <a:defRPr/>
            </a:pPr>
            <a:r>
              <a:rPr lang="en-US" dirty="0" smtClean="0"/>
              <a:t>Measurement of G-CSF</a:t>
            </a:r>
          </a:p>
        </p:txBody>
      </p:sp>
      <p:sp>
        <p:nvSpPr>
          <p:cNvPr id="52227" name="Rectangle 3"/>
          <p:cNvSpPr>
            <a:spLocks noGrp="1" noChangeArrowheads="1"/>
          </p:cNvSpPr>
          <p:nvPr>
            <p:ph idx="1"/>
          </p:nvPr>
        </p:nvSpPr>
        <p:spPr/>
        <p:txBody>
          <a:bodyPr/>
          <a:lstStyle/>
          <a:p>
            <a:r>
              <a:rPr lang="en-US" dirty="0" err="1" smtClean="0"/>
              <a:t>Chemiluminescence</a:t>
            </a:r>
            <a:r>
              <a:rPr lang="en-US" dirty="0" smtClean="0"/>
              <a:t> assays</a:t>
            </a:r>
          </a:p>
          <a:p>
            <a:pPr lvl="1"/>
            <a:r>
              <a:rPr lang="en-US" dirty="0" smtClean="0"/>
              <a:t>96-well plate</a:t>
            </a:r>
          </a:p>
          <a:p>
            <a:pPr lvl="1"/>
            <a:r>
              <a:rPr lang="en-US" dirty="0" smtClean="0"/>
              <a:t>Antibody against the biomarker of interest</a:t>
            </a:r>
          </a:p>
          <a:p>
            <a:pPr lvl="1"/>
            <a:r>
              <a:rPr lang="en-US" dirty="0" smtClean="0"/>
              <a:t>Set of standards of known biomarker concentration included in each batch</a:t>
            </a:r>
          </a:p>
          <a:p>
            <a:pPr lvl="1"/>
            <a:r>
              <a:rPr lang="en-US" dirty="0" smtClean="0"/>
              <a:t>Set of samples (concentration unknown)</a:t>
            </a:r>
          </a:p>
          <a:p>
            <a:pPr lvl="1"/>
            <a:r>
              <a:rPr lang="en-US" dirty="0" smtClean="0"/>
              <a:t>Light emitting molecule binds to bound biomarker</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38100">
            <a:solidFill>
              <a:srgbClr val="0000AC"/>
            </a:solidFill>
            <a:miter lim="800000"/>
            <a:headEnd/>
            <a:tailEnd/>
          </a:ln>
        </p:spPr>
      </p:pic>
      <p:sp>
        <p:nvSpPr>
          <p:cNvPr id="3" name="Slide Number Placeholder 2"/>
          <p:cNvSpPr>
            <a:spLocks noGrp="1"/>
          </p:cNvSpPr>
          <p:nvPr>
            <p:ph type="sldNum" sz="quarter" idx="12"/>
          </p:nvPr>
        </p:nvSpPr>
        <p:spPr/>
        <p:txBody>
          <a:bodyPr/>
          <a:lstStyle/>
          <a:p>
            <a:pPr>
              <a:defRPr/>
            </a:pPr>
            <a:fld id="{1AD4E094-EF30-49ED-9977-E253E6AB968B}" type="slidenum">
              <a:rPr lang="en-US" smtClean="0"/>
              <a:pPr>
                <a:defRPr/>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Cortisol by Site &amp; Plate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6</a:t>
            </a:fld>
            <a:endParaRPr lang="en-US"/>
          </a:p>
        </p:txBody>
      </p:sp>
      <p:pic>
        <p:nvPicPr>
          <p:cNvPr id="640004" name="Picture 4"/>
          <p:cNvPicPr>
            <a:picLocks noChangeAspect="1" noChangeArrowheads="1"/>
          </p:cNvPicPr>
          <p:nvPr/>
        </p:nvPicPr>
        <p:blipFill>
          <a:blip r:embed="rId3" cstate="print"/>
          <a:srcRect/>
          <a:stretch>
            <a:fillRect/>
          </a:stretch>
        </p:blipFill>
        <p:spPr bwMode="auto">
          <a:xfrm>
            <a:off x="990781" y="1557337"/>
            <a:ext cx="7162438" cy="524354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7"/>
          <p:cNvSpPr>
            <a:spLocks noChangeArrowheads="1"/>
          </p:cNvSpPr>
          <p:nvPr/>
        </p:nvSpPr>
        <p:spPr bwMode="auto">
          <a:xfrm>
            <a:off x="1981200" y="4470400"/>
            <a:ext cx="5029200" cy="2133600"/>
          </a:xfrm>
          <a:prstGeom prst="rect">
            <a:avLst/>
          </a:prstGeom>
          <a:solidFill>
            <a:srgbClr val="969696">
              <a:alpha val="39999"/>
            </a:srgbClr>
          </a:solidFill>
          <a:ln w="9525">
            <a:noFill/>
            <a:miter lim="800000"/>
            <a:headEnd/>
            <a:tailEnd/>
          </a:ln>
        </p:spPr>
        <p:txBody>
          <a:bodyPr wrap="none" anchor="ctr"/>
          <a:lstStyle/>
          <a:p>
            <a:endParaRPr lang="en-US"/>
          </a:p>
        </p:txBody>
      </p:sp>
      <p:sp>
        <p:nvSpPr>
          <p:cNvPr id="54275" name="Rectangle 56"/>
          <p:cNvSpPr>
            <a:spLocks noChangeArrowheads="1"/>
          </p:cNvSpPr>
          <p:nvPr/>
        </p:nvSpPr>
        <p:spPr bwMode="auto">
          <a:xfrm>
            <a:off x="1981200" y="3403600"/>
            <a:ext cx="5029200" cy="1066800"/>
          </a:xfrm>
          <a:prstGeom prst="rect">
            <a:avLst/>
          </a:prstGeom>
          <a:gradFill rotWithShape="1">
            <a:gsLst>
              <a:gs pos="0">
                <a:srgbClr val="646464"/>
              </a:gs>
              <a:gs pos="100000">
                <a:srgbClr val="B2B2B2"/>
              </a:gs>
            </a:gsLst>
            <a:lin ang="5400000" scaled="1"/>
          </a:gradFill>
          <a:ln w="9525">
            <a:noFill/>
            <a:miter lim="800000"/>
            <a:headEnd/>
            <a:tailEnd/>
          </a:ln>
        </p:spPr>
        <p:txBody>
          <a:bodyPr wrap="none" anchor="ctr"/>
          <a:lstStyle/>
          <a:p>
            <a:endParaRPr lang="en-US"/>
          </a:p>
        </p:txBody>
      </p:sp>
      <p:sp>
        <p:nvSpPr>
          <p:cNvPr id="43012" name="Rectangle 2"/>
          <p:cNvSpPr>
            <a:spLocks noGrp="1" noChangeArrowheads="1"/>
          </p:cNvSpPr>
          <p:nvPr>
            <p:ph type="title"/>
          </p:nvPr>
        </p:nvSpPr>
        <p:spPr/>
        <p:txBody>
          <a:bodyPr rtlCol="0">
            <a:normAutofit/>
          </a:bodyPr>
          <a:lstStyle/>
          <a:p>
            <a:pPr fontAlgn="auto">
              <a:spcAft>
                <a:spcPts val="0"/>
              </a:spcAft>
              <a:defRPr/>
            </a:pPr>
            <a:r>
              <a:rPr lang="en-US" dirty="0" smtClean="0"/>
              <a:t>Measurement of Cytokines</a:t>
            </a:r>
          </a:p>
        </p:txBody>
      </p:sp>
      <p:sp>
        <p:nvSpPr>
          <p:cNvPr id="54277" name="Rectangle 65"/>
          <p:cNvSpPr>
            <a:spLocks noGrp="1" noChangeArrowheads="1"/>
          </p:cNvSpPr>
          <p:nvPr>
            <p:ph idx="1"/>
          </p:nvPr>
        </p:nvSpPr>
        <p:spPr/>
        <p:txBody>
          <a:bodyPr/>
          <a:lstStyle/>
          <a:p>
            <a:r>
              <a:rPr lang="en-US" dirty="0" smtClean="0"/>
              <a:t> Cytokines are not measured directly</a:t>
            </a:r>
          </a:p>
          <a:p>
            <a:pPr lvl="1"/>
            <a:r>
              <a:rPr lang="en-US" dirty="0" smtClean="0"/>
              <a:t>Antibodies against </a:t>
            </a:r>
            <a:r>
              <a:rPr lang="en-US" dirty="0" err="1" smtClean="0"/>
              <a:t>analyte</a:t>
            </a:r>
            <a:r>
              <a:rPr lang="en-US" dirty="0" smtClean="0"/>
              <a:t>(s) coat wells</a:t>
            </a:r>
          </a:p>
        </p:txBody>
      </p:sp>
      <p:sp>
        <p:nvSpPr>
          <p:cNvPr id="54278" name="Freeform 3"/>
          <p:cNvSpPr>
            <a:spLocks/>
          </p:cNvSpPr>
          <p:nvPr/>
        </p:nvSpPr>
        <p:spPr bwMode="auto">
          <a:xfrm>
            <a:off x="2646363" y="4568825"/>
            <a:ext cx="3678237" cy="1760538"/>
          </a:xfrm>
          <a:custGeom>
            <a:avLst/>
            <a:gdLst>
              <a:gd name="T0" fmla="*/ 20637 w 2317"/>
              <a:gd name="T1" fmla="*/ 0 h 1109"/>
              <a:gd name="T2" fmla="*/ 73025 w 2317"/>
              <a:gd name="T3" fmla="*/ 539750 h 1109"/>
              <a:gd name="T4" fmla="*/ 461962 w 2317"/>
              <a:gd name="T5" fmla="*/ 1319213 h 1109"/>
              <a:gd name="T6" fmla="*/ 1849437 w 2317"/>
              <a:gd name="T7" fmla="*/ 1752601 h 1109"/>
              <a:gd name="T8" fmla="*/ 3217861 w 2317"/>
              <a:gd name="T9" fmla="*/ 1271588 h 1109"/>
              <a:gd name="T10" fmla="*/ 3595687 w 2317"/>
              <a:gd name="T11" fmla="*/ 563563 h 1109"/>
              <a:gd name="T12" fmla="*/ 3678237 w 2317"/>
              <a:gd name="T13" fmla="*/ 0 h 1109"/>
              <a:gd name="T14" fmla="*/ 20637 w 2317"/>
              <a:gd name="T15" fmla="*/ 0 h 1109"/>
              <a:gd name="T16" fmla="*/ 0 60000 65536"/>
              <a:gd name="T17" fmla="*/ 0 60000 65536"/>
              <a:gd name="T18" fmla="*/ 0 60000 65536"/>
              <a:gd name="T19" fmla="*/ 0 60000 65536"/>
              <a:gd name="T20" fmla="*/ 0 60000 65536"/>
              <a:gd name="T21" fmla="*/ 0 60000 65536"/>
              <a:gd name="T22" fmla="*/ 0 60000 65536"/>
              <a:gd name="T23" fmla="*/ 0 60000 65536"/>
              <a:gd name="T24" fmla="*/ 0 w 2317"/>
              <a:gd name="T25" fmla="*/ 0 h 1109"/>
              <a:gd name="T26" fmla="*/ 2317 w 2317"/>
              <a:gd name="T27" fmla="*/ 1109 h 1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7" h="1109">
                <a:moveTo>
                  <a:pt x="13" y="0"/>
                </a:moveTo>
                <a:cubicBezTo>
                  <a:pt x="18" y="57"/>
                  <a:pt x="0" y="202"/>
                  <a:pt x="46" y="340"/>
                </a:cubicBezTo>
                <a:cubicBezTo>
                  <a:pt x="92" y="478"/>
                  <a:pt x="105" y="704"/>
                  <a:pt x="291" y="831"/>
                </a:cubicBezTo>
                <a:cubicBezTo>
                  <a:pt x="477" y="958"/>
                  <a:pt x="876" y="1109"/>
                  <a:pt x="1165" y="1104"/>
                </a:cubicBezTo>
                <a:cubicBezTo>
                  <a:pt x="1454" y="1099"/>
                  <a:pt x="1844" y="926"/>
                  <a:pt x="2027" y="801"/>
                </a:cubicBezTo>
                <a:cubicBezTo>
                  <a:pt x="2210" y="676"/>
                  <a:pt x="2217" y="488"/>
                  <a:pt x="2265" y="355"/>
                </a:cubicBezTo>
                <a:cubicBezTo>
                  <a:pt x="2313" y="222"/>
                  <a:pt x="2306" y="74"/>
                  <a:pt x="2317" y="0"/>
                </a:cubicBezTo>
                <a:cubicBezTo>
                  <a:pt x="2317" y="0"/>
                  <a:pt x="13" y="0"/>
                  <a:pt x="13" y="0"/>
                </a:cubicBezTo>
                <a:close/>
              </a:path>
            </a:pathLst>
          </a:custGeom>
          <a:gradFill rotWithShape="1">
            <a:gsLst>
              <a:gs pos="0">
                <a:srgbClr val="DDDDDD">
                  <a:alpha val="29999"/>
                </a:srgbClr>
              </a:gs>
              <a:gs pos="100000">
                <a:srgbClr val="A2A2A2"/>
              </a:gs>
            </a:gsLst>
            <a:lin ang="5400000" scaled="1"/>
          </a:gradFill>
          <a:ln w="38100" cmpd="sng">
            <a:solidFill>
              <a:schemeClr val="tx1"/>
            </a:solidFill>
            <a:round/>
            <a:headEnd/>
            <a:tailEnd/>
          </a:ln>
        </p:spPr>
        <p:txBody>
          <a:bodyPr/>
          <a:lstStyle/>
          <a:p>
            <a:endParaRPr lang="en-US"/>
          </a:p>
        </p:txBody>
      </p:sp>
      <p:sp>
        <p:nvSpPr>
          <p:cNvPr id="54279" name="Line 6"/>
          <p:cNvSpPr>
            <a:spLocks noChangeShapeType="1"/>
          </p:cNvSpPr>
          <p:nvPr/>
        </p:nvSpPr>
        <p:spPr bwMode="auto">
          <a:xfrm>
            <a:off x="2667000" y="4495800"/>
            <a:ext cx="0" cy="76200"/>
          </a:xfrm>
          <a:prstGeom prst="line">
            <a:avLst/>
          </a:prstGeom>
          <a:noFill/>
          <a:ln w="38100">
            <a:solidFill>
              <a:schemeClr val="tx1"/>
            </a:solidFill>
            <a:round/>
            <a:headEnd/>
            <a:tailEnd/>
          </a:ln>
        </p:spPr>
        <p:txBody>
          <a:bodyPr/>
          <a:lstStyle/>
          <a:p>
            <a:endParaRPr lang="en-US"/>
          </a:p>
        </p:txBody>
      </p:sp>
      <p:sp>
        <p:nvSpPr>
          <p:cNvPr id="54280" name="Line 7"/>
          <p:cNvSpPr>
            <a:spLocks noChangeShapeType="1"/>
          </p:cNvSpPr>
          <p:nvPr/>
        </p:nvSpPr>
        <p:spPr bwMode="auto">
          <a:xfrm>
            <a:off x="6311900" y="4495800"/>
            <a:ext cx="0" cy="76200"/>
          </a:xfrm>
          <a:prstGeom prst="line">
            <a:avLst/>
          </a:prstGeom>
          <a:noFill/>
          <a:ln w="38100">
            <a:solidFill>
              <a:schemeClr val="tx1"/>
            </a:solidFill>
            <a:round/>
            <a:headEnd/>
            <a:tailEnd/>
          </a:ln>
        </p:spPr>
        <p:txBody>
          <a:bodyPr/>
          <a:lstStyle/>
          <a:p>
            <a:endParaRPr lang="en-US"/>
          </a:p>
        </p:txBody>
      </p:sp>
      <p:grpSp>
        <p:nvGrpSpPr>
          <p:cNvPr id="2" name="Group 8"/>
          <p:cNvGrpSpPr>
            <a:grpSpLocks/>
          </p:cNvGrpSpPr>
          <p:nvPr/>
        </p:nvGrpSpPr>
        <p:grpSpPr bwMode="auto">
          <a:xfrm>
            <a:off x="4133850" y="5956300"/>
            <a:ext cx="311150" cy="338138"/>
            <a:chOff x="776" y="3560"/>
            <a:chExt cx="264" cy="376"/>
          </a:xfrm>
        </p:grpSpPr>
        <p:sp>
          <p:nvSpPr>
            <p:cNvPr id="54332" name="Line 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333" name="Line 1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334" name="Line 1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35" name="Line 1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36" name="Line 1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37" name="Line 1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38" name="Line 1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3" name="Group 16"/>
          <p:cNvGrpSpPr>
            <a:grpSpLocks/>
          </p:cNvGrpSpPr>
          <p:nvPr/>
        </p:nvGrpSpPr>
        <p:grpSpPr bwMode="auto">
          <a:xfrm>
            <a:off x="4578350" y="5943600"/>
            <a:ext cx="311150" cy="338138"/>
            <a:chOff x="776" y="3560"/>
            <a:chExt cx="264" cy="376"/>
          </a:xfrm>
        </p:grpSpPr>
        <p:sp>
          <p:nvSpPr>
            <p:cNvPr id="54325" name="Line 17"/>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326" name="Line 18"/>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327" name="Line 19"/>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28" name="Line 20"/>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29" name="Line 21"/>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30" name="Line 22"/>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31" name="Line 23"/>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4" name="Group 24"/>
          <p:cNvGrpSpPr>
            <a:grpSpLocks/>
          </p:cNvGrpSpPr>
          <p:nvPr/>
        </p:nvGrpSpPr>
        <p:grpSpPr bwMode="auto">
          <a:xfrm rot="-1545000">
            <a:off x="5156200" y="5753100"/>
            <a:ext cx="311150" cy="338138"/>
            <a:chOff x="776" y="3560"/>
            <a:chExt cx="264" cy="376"/>
          </a:xfrm>
        </p:grpSpPr>
        <p:sp>
          <p:nvSpPr>
            <p:cNvPr id="54318" name="Line 25"/>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319" name="Line 26"/>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320" name="Line 27"/>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21" name="Line 28"/>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22" name="Line 29"/>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23" name="Line 30"/>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24" name="Line 31"/>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5" name="Group 32"/>
          <p:cNvGrpSpPr>
            <a:grpSpLocks/>
          </p:cNvGrpSpPr>
          <p:nvPr/>
        </p:nvGrpSpPr>
        <p:grpSpPr bwMode="auto">
          <a:xfrm rot="974331">
            <a:off x="3581400" y="5834063"/>
            <a:ext cx="311150" cy="338137"/>
            <a:chOff x="776" y="3560"/>
            <a:chExt cx="264" cy="376"/>
          </a:xfrm>
        </p:grpSpPr>
        <p:sp>
          <p:nvSpPr>
            <p:cNvPr id="54311" name="Line 33"/>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312" name="Line 34"/>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313" name="Line 35"/>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14" name="Line 36"/>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15" name="Line 37"/>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16" name="Line 38"/>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17" name="Line 39"/>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6" name="Group 40"/>
          <p:cNvGrpSpPr>
            <a:grpSpLocks/>
          </p:cNvGrpSpPr>
          <p:nvPr/>
        </p:nvGrpSpPr>
        <p:grpSpPr bwMode="auto">
          <a:xfrm rot="2018103">
            <a:off x="3028950" y="5567363"/>
            <a:ext cx="311150" cy="338137"/>
            <a:chOff x="776" y="3560"/>
            <a:chExt cx="264" cy="376"/>
          </a:xfrm>
        </p:grpSpPr>
        <p:sp>
          <p:nvSpPr>
            <p:cNvPr id="54304" name="Line 41"/>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305" name="Line 42"/>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306" name="Line 43"/>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07" name="Line 44"/>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08" name="Line 45"/>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09" name="Line 46"/>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10" name="Line 47"/>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7" name="Group 48"/>
          <p:cNvGrpSpPr>
            <a:grpSpLocks/>
          </p:cNvGrpSpPr>
          <p:nvPr/>
        </p:nvGrpSpPr>
        <p:grpSpPr bwMode="auto">
          <a:xfrm rot="-1841455">
            <a:off x="5657850" y="5465763"/>
            <a:ext cx="311150" cy="338137"/>
            <a:chOff x="776" y="3560"/>
            <a:chExt cx="264" cy="376"/>
          </a:xfrm>
        </p:grpSpPr>
        <p:sp>
          <p:nvSpPr>
            <p:cNvPr id="54297" name="Line 4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4298" name="Line 5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4299" name="Line 5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4300" name="Line 5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4301" name="Line 5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4302" name="Line 5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4303" name="Line 5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sp>
        <p:nvSpPr>
          <p:cNvPr id="183354" name="Oval 58"/>
          <p:cNvSpPr>
            <a:spLocks noChangeArrowheads="1"/>
          </p:cNvSpPr>
          <p:nvPr/>
        </p:nvSpPr>
        <p:spPr bwMode="auto">
          <a:xfrm>
            <a:off x="54864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3355" name="Oval 59"/>
          <p:cNvSpPr>
            <a:spLocks noChangeArrowheads="1"/>
          </p:cNvSpPr>
          <p:nvPr/>
        </p:nvSpPr>
        <p:spPr bwMode="auto">
          <a:xfrm>
            <a:off x="2959100" y="3467100"/>
            <a:ext cx="29718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3356" name="Oval 60"/>
          <p:cNvSpPr>
            <a:spLocks noChangeArrowheads="1"/>
          </p:cNvSpPr>
          <p:nvPr/>
        </p:nvSpPr>
        <p:spPr bwMode="auto">
          <a:xfrm>
            <a:off x="3048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54290" name="Rectangle 61"/>
          <p:cNvSpPr>
            <a:spLocks noChangeArrowheads="1"/>
          </p:cNvSpPr>
          <p:nvPr/>
        </p:nvSpPr>
        <p:spPr bwMode="auto">
          <a:xfrm>
            <a:off x="214086" y="3320143"/>
            <a:ext cx="1752600" cy="3352800"/>
          </a:xfrm>
          <a:prstGeom prst="rect">
            <a:avLst/>
          </a:prstGeom>
          <a:solidFill>
            <a:schemeClr val="bg1"/>
          </a:solidFill>
          <a:ln w="9525">
            <a:noFill/>
            <a:miter lim="800000"/>
            <a:headEnd/>
            <a:tailEnd/>
          </a:ln>
        </p:spPr>
        <p:txBody>
          <a:bodyPr wrap="none" anchor="ctr"/>
          <a:lstStyle/>
          <a:p>
            <a:endParaRPr lang="en-US"/>
          </a:p>
        </p:txBody>
      </p:sp>
      <p:sp>
        <p:nvSpPr>
          <p:cNvPr id="54291" name="Rectangle 62"/>
          <p:cNvSpPr>
            <a:spLocks noChangeArrowheads="1"/>
          </p:cNvSpPr>
          <p:nvPr/>
        </p:nvSpPr>
        <p:spPr bwMode="auto">
          <a:xfrm>
            <a:off x="6934200" y="3352800"/>
            <a:ext cx="1752600" cy="3352800"/>
          </a:xfrm>
          <a:prstGeom prst="rect">
            <a:avLst/>
          </a:prstGeom>
          <a:solidFill>
            <a:schemeClr val="bg1"/>
          </a:solidFill>
          <a:ln w="9525">
            <a:noFill/>
            <a:miter lim="800000"/>
            <a:headEnd/>
            <a:tailEnd/>
          </a:ln>
        </p:spPr>
        <p:txBody>
          <a:bodyPr wrap="none" anchor="ctr"/>
          <a:lstStyle/>
          <a:p>
            <a:endParaRPr lang="en-US"/>
          </a:p>
        </p:txBody>
      </p:sp>
      <p:sp>
        <p:nvSpPr>
          <p:cNvPr id="54292" name="Freeform 63"/>
          <p:cNvSpPr>
            <a:spLocks/>
          </p:cNvSpPr>
          <p:nvPr/>
        </p:nvSpPr>
        <p:spPr bwMode="auto">
          <a:xfrm>
            <a:off x="2667000" y="4191000"/>
            <a:ext cx="3657600" cy="304800"/>
          </a:xfrm>
          <a:custGeom>
            <a:avLst/>
            <a:gdLst>
              <a:gd name="T0" fmla="*/ 0 w 2304"/>
              <a:gd name="T1" fmla="*/ 304800 h 336"/>
              <a:gd name="T2" fmla="*/ 1828800 w 2304"/>
              <a:gd name="T3" fmla="*/ 0 h 336"/>
              <a:gd name="T4" fmla="*/ 3657600 w 2304"/>
              <a:gd name="T5" fmla="*/ 304800 h 336"/>
              <a:gd name="T6" fmla="*/ 0 60000 65536"/>
              <a:gd name="T7" fmla="*/ 0 60000 65536"/>
              <a:gd name="T8" fmla="*/ 0 60000 65536"/>
              <a:gd name="T9" fmla="*/ 0 w 2304"/>
              <a:gd name="T10" fmla="*/ 0 h 336"/>
              <a:gd name="T11" fmla="*/ 2304 w 2304"/>
              <a:gd name="T12" fmla="*/ 336 h 336"/>
            </a:gdLst>
            <a:ahLst/>
            <a:cxnLst>
              <a:cxn ang="T6">
                <a:pos x="T0" y="T1"/>
              </a:cxn>
              <a:cxn ang="T7">
                <a:pos x="T2" y="T3"/>
              </a:cxn>
              <a:cxn ang="T8">
                <a:pos x="T4" y="T5"/>
              </a:cxn>
            </a:cxnLst>
            <a:rect l="T9" t="T10" r="T11" b="T12"/>
            <a:pathLst>
              <a:path w="2304" h="336">
                <a:moveTo>
                  <a:pt x="0" y="336"/>
                </a:moveTo>
                <a:cubicBezTo>
                  <a:pt x="384" y="168"/>
                  <a:pt x="768" y="0"/>
                  <a:pt x="1152" y="0"/>
                </a:cubicBezTo>
                <a:cubicBezTo>
                  <a:pt x="1536" y="0"/>
                  <a:pt x="1920" y="168"/>
                  <a:pt x="2304" y="336"/>
                </a:cubicBezTo>
              </a:path>
            </a:pathLst>
          </a:custGeom>
          <a:noFill/>
          <a:ln w="38100" cmpd="sng">
            <a:solidFill>
              <a:schemeClr val="tx1"/>
            </a:solidFill>
            <a:round/>
            <a:headEnd/>
            <a:tailEnd/>
          </a:ln>
        </p:spPr>
        <p:txBody>
          <a:bodyPr/>
          <a:lstStyle/>
          <a:p>
            <a:endParaRPr lang="en-US"/>
          </a:p>
        </p:txBody>
      </p:sp>
      <p:sp>
        <p:nvSpPr>
          <p:cNvPr id="54293" name="Freeform 64"/>
          <p:cNvSpPr>
            <a:spLocks/>
          </p:cNvSpPr>
          <p:nvPr/>
        </p:nvSpPr>
        <p:spPr bwMode="auto">
          <a:xfrm>
            <a:off x="2667000" y="4267200"/>
            <a:ext cx="3657600" cy="304800"/>
          </a:xfrm>
          <a:custGeom>
            <a:avLst/>
            <a:gdLst>
              <a:gd name="T0" fmla="*/ 0 w 2304"/>
              <a:gd name="T1" fmla="*/ 304800 h 336"/>
              <a:gd name="T2" fmla="*/ 1828800 w 2304"/>
              <a:gd name="T3" fmla="*/ 0 h 336"/>
              <a:gd name="T4" fmla="*/ 3657600 w 2304"/>
              <a:gd name="T5" fmla="*/ 304800 h 336"/>
              <a:gd name="T6" fmla="*/ 0 w 2304"/>
              <a:gd name="T7" fmla="*/ 304800 h 336"/>
              <a:gd name="T8" fmla="*/ 0 60000 65536"/>
              <a:gd name="T9" fmla="*/ 0 60000 65536"/>
              <a:gd name="T10" fmla="*/ 0 60000 65536"/>
              <a:gd name="T11" fmla="*/ 0 60000 65536"/>
              <a:gd name="T12" fmla="*/ 0 w 2304"/>
              <a:gd name="T13" fmla="*/ 0 h 336"/>
              <a:gd name="T14" fmla="*/ 2304 w 2304"/>
              <a:gd name="T15" fmla="*/ 336 h 336"/>
            </a:gdLst>
            <a:ahLst/>
            <a:cxnLst>
              <a:cxn ang="T8">
                <a:pos x="T0" y="T1"/>
              </a:cxn>
              <a:cxn ang="T9">
                <a:pos x="T2" y="T3"/>
              </a:cxn>
              <a:cxn ang="T10">
                <a:pos x="T4" y="T5"/>
              </a:cxn>
              <a:cxn ang="T11">
                <a:pos x="T6" y="T7"/>
              </a:cxn>
            </a:cxnLst>
            <a:rect l="T12" t="T13" r="T14" b="T15"/>
            <a:pathLst>
              <a:path w="2304" h="336">
                <a:moveTo>
                  <a:pt x="0" y="336"/>
                </a:moveTo>
                <a:cubicBezTo>
                  <a:pt x="384" y="168"/>
                  <a:pt x="768" y="0"/>
                  <a:pt x="1152" y="0"/>
                </a:cubicBezTo>
                <a:cubicBezTo>
                  <a:pt x="1536" y="0"/>
                  <a:pt x="1920" y="168"/>
                  <a:pt x="2304" y="336"/>
                </a:cubicBezTo>
                <a:cubicBezTo>
                  <a:pt x="2304" y="336"/>
                  <a:pt x="0" y="336"/>
                  <a:pt x="0" y="336"/>
                </a:cubicBezTo>
                <a:close/>
              </a:path>
            </a:pathLst>
          </a:custGeom>
          <a:solidFill>
            <a:srgbClr val="CCECFF"/>
          </a:solidFill>
          <a:ln w="19050" cmpd="sng">
            <a:solidFill>
              <a:schemeClr val="tx1"/>
            </a:solidFill>
            <a:round/>
            <a:headEnd/>
            <a:tailEnd/>
          </a:ln>
        </p:spPr>
        <p:txBody>
          <a:bodyPr/>
          <a:lstStyle/>
          <a:p>
            <a:endParaRPr lang="en-US"/>
          </a:p>
        </p:txBody>
      </p:sp>
      <p:sp>
        <p:nvSpPr>
          <p:cNvPr id="64" name="Slide Number Placeholder 6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9"/>
          <p:cNvSpPr>
            <a:spLocks noChangeArrowheads="1"/>
          </p:cNvSpPr>
          <p:nvPr/>
        </p:nvSpPr>
        <p:spPr bwMode="auto">
          <a:xfrm>
            <a:off x="1981200" y="4470400"/>
            <a:ext cx="5029200" cy="2133600"/>
          </a:xfrm>
          <a:prstGeom prst="rect">
            <a:avLst/>
          </a:prstGeom>
          <a:solidFill>
            <a:srgbClr val="969696">
              <a:alpha val="39999"/>
            </a:srgbClr>
          </a:solidFill>
          <a:ln w="9525">
            <a:noFill/>
            <a:miter lim="800000"/>
            <a:headEnd/>
            <a:tailEnd/>
          </a:ln>
        </p:spPr>
        <p:txBody>
          <a:bodyPr wrap="none" anchor="ctr"/>
          <a:lstStyle/>
          <a:p>
            <a:endParaRPr lang="en-US"/>
          </a:p>
        </p:txBody>
      </p:sp>
      <p:sp>
        <p:nvSpPr>
          <p:cNvPr id="55299" name="Rectangle 68"/>
          <p:cNvSpPr>
            <a:spLocks noChangeArrowheads="1"/>
          </p:cNvSpPr>
          <p:nvPr/>
        </p:nvSpPr>
        <p:spPr bwMode="auto">
          <a:xfrm>
            <a:off x="1981200" y="3403600"/>
            <a:ext cx="5029200" cy="1066800"/>
          </a:xfrm>
          <a:prstGeom prst="rect">
            <a:avLst/>
          </a:prstGeom>
          <a:gradFill rotWithShape="1">
            <a:gsLst>
              <a:gs pos="0">
                <a:srgbClr val="646464"/>
              </a:gs>
              <a:gs pos="100000">
                <a:srgbClr val="B2B2B2"/>
              </a:gs>
            </a:gsLst>
            <a:lin ang="5400000" scaled="1"/>
          </a:gradFill>
          <a:ln w="9525">
            <a:noFill/>
            <a:miter lim="800000"/>
            <a:headEnd/>
            <a:tailEnd/>
          </a:ln>
        </p:spPr>
        <p:txBody>
          <a:bodyPr wrap="none" anchor="ctr"/>
          <a:lstStyle/>
          <a:p>
            <a:endParaRPr lang="en-US"/>
          </a:p>
        </p:txBody>
      </p:sp>
      <p:sp>
        <p:nvSpPr>
          <p:cNvPr id="44036" name="Rectangle 2"/>
          <p:cNvSpPr>
            <a:spLocks noGrp="1" noChangeArrowheads="1"/>
          </p:cNvSpPr>
          <p:nvPr>
            <p:ph type="title"/>
          </p:nvPr>
        </p:nvSpPr>
        <p:spPr/>
        <p:txBody>
          <a:bodyPr rtlCol="0">
            <a:normAutofit/>
          </a:bodyPr>
          <a:lstStyle/>
          <a:p>
            <a:pPr fontAlgn="auto">
              <a:spcAft>
                <a:spcPts val="0"/>
              </a:spcAft>
              <a:defRPr/>
            </a:pPr>
            <a:r>
              <a:rPr lang="en-US" dirty="0" smtClean="0"/>
              <a:t>Measurement of Cytokines</a:t>
            </a:r>
          </a:p>
        </p:txBody>
      </p:sp>
      <p:sp>
        <p:nvSpPr>
          <p:cNvPr id="55301" name="Rectangle 90"/>
          <p:cNvSpPr>
            <a:spLocks noGrp="1" noChangeArrowheads="1"/>
          </p:cNvSpPr>
          <p:nvPr>
            <p:ph idx="1"/>
          </p:nvPr>
        </p:nvSpPr>
        <p:spPr/>
        <p:txBody>
          <a:bodyPr/>
          <a:lstStyle/>
          <a:p>
            <a:pPr lvl="1"/>
            <a:r>
              <a:rPr lang="en-US" dirty="0" smtClean="0"/>
              <a:t>Samples added, </a:t>
            </a:r>
            <a:r>
              <a:rPr lang="en-US" dirty="0" err="1" smtClean="0"/>
              <a:t>analyte</a:t>
            </a:r>
            <a:r>
              <a:rPr lang="en-US" dirty="0" smtClean="0"/>
              <a:t> binds to antibodies</a:t>
            </a:r>
          </a:p>
          <a:p>
            <a:pPr lvl="1"/>
            <a:r>
              <a:rPr lang="en-US" dirty="0" smtClean="0"/>
              <a:t>Unbound proteins are washed away</a:t>
            </a:r>
          </a:p>
          <a:p>
            <a:endParaRPr lang="en-US" dirty="0" smtClean="0"/>
          </a:p>
        </p:txBody>
      </p:sp>
      <p:sp>
        <p:nvSpPr>
          <p:cNvPr id="55302" name="Freeform 3"/>
          <p:cNvSpPr>
            <a:spLocks/>
          </p:cNvSpPr>
          <p:nvPr/>
        </p:nvSpPr>
        <p:spPr bwMode="auto">
          <a:xfrm>
            <a:off x="2646363" y="4568825"/>
            <a:ext cx="3678237" cy="1760538"/>
          </a:xfrm>
          <a:custGeom>
            <a:avLst/>
            <a:gdLst>
              <a:gd name="T0" fmla="*/ 20637 w 2317"/>
              <a:gd name="T1" fmla="*/ 0 h 1109"/>
              <a:gd name="T2" fmla="*/ 73025 w 2317"/>
              <a:gd name="T3" fmla="*/ 539750 h 1109"/>
              <a:gd name="T4" fmla="*/ 461962 w 2317"/>
              <a:gd name="T5" fmla="*/ 1319213 h 1109"/>
              <a:gd name="T6" fmla="*/ 1849437 w 2317"/>
              <a:gd name="T7" fmla="*/ 1752601 h 1109"/>
              <a:gd name="T8" fmla="*/ 3217861 w 2317"/>
              <a:gd name="T9" fmla="*/ 1271588 h 1109"/>
              <a:gd name="T10" fmla="*/ 3595687 w 2317"/>
              <a:gd name="T11" fmla="*/ 563563 h 1109"/>
              <a:gd name="T12" fmla="*/ 3678237 w 2317"/>
              <a:gd name="T13" fmla="*/ 0 h 1109"/>
              <a:gd name="T14" fmla="*/ 20637 w 2317"/>
              <a:gd name="T15" fmla="*/ 0 h 1109"/>
              <a:gd name="T16" fmla="*/ 0 60000 65536"/>
              <a:gd name="T17" fmla="*/ 0 60000 65536"/>
              <a:gd name="T18" fmla="*/ 0 60000 65536"/>
              <a:gd name="T19" fmla="*/ 0 60000 65536"/>
              <a:gd name="T20" fmla="*/ 0 60000 65536"/>
              <a:gd name="T21" fmla="*/ 0 60000 65536"/>
              <a:gd name="T22" fmla="*/ 0 60000 65536"/>
              <a:gd name="T23" fmla="*/ 0 60000 65536"/>
              <a:gd name="T24" fmla="*/ 0 w 2317"/>
              <a:gd name="T25" fmla="*/ 0 h 1109"/>
              <a:gd name="T26" fmla="*/ 2317 w 2317"/>
              <a:gd name="T27" fmla="*/ 1109 h 1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7" h="1109">
                <a:moveTo>
                  <a:pt x="13" y="0"/>
                </a:moveTo>
                <a:cubicBezTo>
                  <a:pt x="18" y="57"/>
                  <a:pt x="0" y="202"/>
                  <a:pt x="46" y="340"/>
                </a:cubicBezTo>
                <a:cubicBezTo>
                  <a:pt x="92" y="478"/>
                  <a:pt x="105" y="704"/>
                  <a:pt x="291" y="831"/>
                </a:cubicBezTo>
                <a:cubicBezTo>
                  <a:pt x="477" y="958"/>
                  <a:pt x="876" y="1109"/>
                  <a:pt x="1165" y="1104"/>
                </a:cubicBezTo>
                <a:cubicBezTo>
                  <a:pt x="1454" y="1099"/>
                  <a:pt x="1844" y="926"/>
                  <a:pt x="2027" y="801"/>
                </a:cubicBezTo>
                <a:cubicBezTo>
                  <a:pt x="2210" y="676"/>
                  <a:pt x="2217" y="488"/>
                  <a:pt x="2265" y="355"/>
                </a:cubicBezTo>
                <a:cubicBezTo>
                  <a:pt x="2313" y="222"/>
                  <a:pt x="2306" y="74"/>
                  <a:pt x="2317" y="0"/>
                </a:cubicBezTo>
                <a:cubicBezTo>
                  <a:pt x="2317" y="0"/>
                  <a:pt x="13" y="0"/>
                  <a:pt x="13" y="0"/>
                </a:cubicBezTo>
                <a:close/>
              </a:path>
            </a:pathLst>
          </a:custGeom>
          <a:gradFill rotWithShape="1">
            <a:gsLst>
              <a:gs pos="0">
                <a:srgbClr val="DDDDDD">
                  <a:alpha val="29999"/>
                </a:srgbClr>
              </a:gs>
              <a:gs pos="100000">
                <a:srgbClr val="A2A2A2"/>
              </a:gs>
            </a:gsLst>
            <a:lin ang="5400000" scaled="1"/>
          </a:gradFill>
          <a:ln w="38100" cmpd="sng">
            <a:solidFill>
              <a:schemeClr val="tx1"/>
            </a:solidFill>
            <a:round/>
            <a:headEnd/>
            <a:tailEnd/>
          </a:ln>
        </p:spPr>
        <p:txBody>
          <a:bodyPr/>
          <a:lstStyle/>
          <a:p>
            <a:endParaRPr lang="en-US"/>
          </a:p>
        </p:txBody>
      </p:sp>
      <p:sp>
        <p:nvSpPr>
          <p:cNvPr id="55303" name="Line 6"/>
          <p:cNvSpPr>
            <a:spLocks noChangeShapeType="1"/>
          </p:cNvSpPr>
          <p:nvPr/>
        </p:nvSpPr>
        <p:spPr bwMode="auto">
          <a:xfrm>
            <a:off x="2667000" y="4495800"/>
            <a:ext cx="0" cy="76200"/>
          </a:xfrm>
          <a:prstGeom prst="line">
            <a:avLst/>
          </a:prstGeom>
          <a:noFill/>
          <a:ln w="38100">
            <a:solidFill>
              <a:schemeClr val="tx1"/>
            </a:solidFill>
            <a:round/>
            <a:headEnd/>
            <a:tailEnd/>
          </a:ln>
        </p:spPr>
        <p:txBody>
          <a:bodyPr/>
          <a:lstStyle/>
          <a:p>
            <a:endParaRPr lang="en-US"/>
          </a:p>
        </p:txBody>
      </p:sp>
      <p:sp>
        <p:nvSpPr>
          <p:cNvPr id="55304" name="Line 7"/>
          <p:cNvSpPr>
            <a:spLocks noChangeShapeType="1"/>
          </p:cNvSpPr>
          <p:nvPr/>
        </p:nvSpPr>
        <p:spPr bwMode="auto">
          <a:xfrm>
            <a:off x="6311900" y="4495800"/>
            <a:ext cx="0" cy="76200"/>
          </a:xfrm>
          <a:prstGeom prst="line">
            <a:avLst/>
          </a:prstGeom>
          <a:noFill/>
          <a:ln w="38100">
            <a:solidFill>
              <a:schemeClr val="tx1"/>
            </a:solidFill>
            <a:round/>
            <a:headEnd/>
            <a:tailEnd/>
          </a:ln>
        </p:spPr>
        <p:txBody>
          <a:bodyPr/>
          <a:lstStyle/>
          <a:p>
            <a:endParaRPr lang="en-US"/>
          </a:p>
        </p:txBody>
      </p:sp>
      <p:grpSp>
        <p:nvGrpSpPr>
          <p:cNvPr id="2" name="Group 8"/>
          <p:cNvGrpSpPr>
            <a:grpSpLocks/>
          </p:cNvGrpSpPr>
          <p:nvPr/>
        </p:nvGrpSpPr>
        <p:grpSpPr bwMode="auto">
          <a:xfrm>
            <a:off x="4133850" y="5956300"/>
            <a:ext cx="311150" cy="338138"/>
            <a:chOff x="776" y="3560"/>
            <a:chExt cx="264" cy="376"/>
          </a:xfrm>
        </p:grpSpPr>
        <p:sp>
          <p:nvSpPr>
            <p:cNvPr id="55376" name="Line 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77" name="Line 1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78" name="Line 1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79" name="Line 1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80" name="Line 1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81" name="Line 1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82" name="Line 1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3" name="Group 16"/>
          <p:cNvGrpSpPr>
            <a:grpSpLocks/>
          </p:cNvGrpSpPr>
          <p:nvPr/>
        </p:nvGrpSpPr>
        <p:grpSpPr bwMode="auto">
          <a:xfrm>
            <a:off x="4578350" y="5943600"/>
            <a:ext cx="311150" cy="338138"/>
            <a:chOff x="776" y="3560"/>
            <a:chExt cx="264" cy="376"/>
          </a:xfrm>
        </p:grpSpPr>
        <p:sp>
          <p:nvSpPr>
            <p:cNvPr id="55369" name="Line 17"/>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70" name="Line 18"/>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71" name="Line 19"/>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72" name="Line 20"/>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73" name="Line 21"/>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74" name="Line 22"/>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75" name="Line 23"/>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4" name="Group 24"/>
          <p:cNvGrpSpPr>
            <a:grpSpLocks/>
          </p:cNvGrpSpPr>
          <p:nvPr/>
        </p:nvGrpSpPr>
        <p:grpSpPr bwMode="auto">
          <a:xfrm rot="-1545000">
            <a:off x="5156200" y="5753100"/>
            <a:ext cx="311150" cy="338138"/>
            <a:chOff x="776" y="3560"/>
            <a:chExt cx="264" cy="376"/>
          </a:xfrm>
        </p:grpSpPr>
        <p:sp>
          <p:nvSpPr>
            <p:cNvPr id="55362" name="Line 25"/>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63" name="Line 26"/>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64" name="Line 27"/>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65" name="Line 28"/>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66" name="Line 29"/>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67" name="Line 30"/>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68" name="Line 31"/>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5" name="Group 32"/>
          <p:cNvGrpSpPr>
            <a:grpSpLocks/>
          </p:cNvGrpSpPr>
          <p:nvPr/>
        </p:nvGrpSpPr>
        <p:grpSpPr bwMode="auto">
          <a:xfrm rot="974331">
            <a:off x="3581400" y="5834063"/>
            <a:ext cx="311150" cy="338137"/>
            <a:chOff x="776" y="3560"/>
            <a:chExt cx="264" cy="376"/>
          </a:xfrm>
        </p:grpSpPr>
        <p:sp>
          <p:nvSpPr>
            <p:cNvPr id="55355" name="Line 33"/>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56" name="Line 34"/>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57" name="Line 35"/>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58" name="Line 36"/>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59" name="Line 37"/>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60" name="Line 38"/>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61" name="Line 39"/>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6" name="Group 40"/>
          <p:cNvGrpSpPr>
            <a:grpSpLocks/>
          </p:cNvGrpSpPr>
          <p:nvPr/>
        </p:nvGrpSpPr>
        <p:grpSpPr bwMode="auto">
          <a:xfrm rot="2018103">
            <a:off x="3028950" y="5567363"/>
            <a:ext cx="311150" cy="338137"/>
            <a:chOff x="776" y="3560"/>
            <a:chExt cx="264" cy="376"/>
          </a:xfrm>
        </p:grpSpPr>
        <p:sp>
          <p:nvSpPr>
            <p:cNvPr id="55348" name="Line 41"/>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49" name="Line 42"/>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50" name="Line 43"/>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51" name="Line 44"/>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52" name="Line 45"/>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53" name="Line 46"/>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54" name="Line 47"/>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7" name="Group 48"/>
          <p:cNvGrpSpPr>
            <a:grpSpLocks/>
          </p:cNvGrpSpPr>
          <p:nvPr/>
        </p:nvGrpSpPr>
        <p:grpSpPr bwMode="auto">
          <a:xfrm rot="-1841455">
            <a:off x="5657850" y="5465763"/>
            <a:ext cx="311150" cy="338137"/>
            <a:chOff x="776" y="3560"/>
            <a:chExt cx="264" cy="376"/>
          </a:xfrm>
        </p:grpSpPr>
        <p:sp>
          <p:nvSpPr>
            <p:cNvPr id="55341" name="Line 4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5342" name="Line 5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5343" name="Line 5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5344" name="Line 5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5345" name="Line 5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5346" name="Line 5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5347" name="Line 5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8" name="Group 56"/>
          <p:cNvGrpSpPr>
            <a:grpSpLocks/>
          </p:cNvGrpSpPr>
          <p:nvPr/>
        </p:nvGrpSpPr>
        <p:grpSpPr bwMode="auto">
          <a:xfrm rot="2157339">
            <a:off x="3035300" y="5588000"/>
            <a:ext cx="533400" cy="76200"/>
            <a:chOff x="1728" y="3792"/>
            <a:chExt cx="336" cy="48"/>
          </a:xfrm>
        </p:grpSpPr>
        <p:sp>
          <p:nvSpPr>
            <p:cNvPr id="55338" name="Oval 57"/>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5339" name="Oval 58"/>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40" name="Oval 59"/>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9" name="Group 60"/>
          <p:cNvGrpSpPr>
            <a:grpSpLocks/>
          </p:cNvGrpSpPr>
          <p:nvPr/>
        </p:nvGrpSpPr>
        <p:grpSpPr bwMode="auto">
          <a:xfrm rot="-1832747">
            <a:off x="5473700" y="5435600"/>
            <a:ext cx="533400" cy="76200"/>
            <a:chOff x="1728" y="3792"/>
            <a:chExt cx="336" cy="48"/>
          </a:xfrm>
        </p:grpSpPr>
        <p:sp>
          <p:nvSpPr>
            <p:cNvPr id="55335" name="Oval 61"/>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5336" name="Oval 62"/>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37" name="Oval 63"/>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0" name="Group 64"/>
          <p:cNvGrpSpPr>
            <a:grpSpLocks/>
          </p:cNvGrpSpPr>
          <p:nvPr/>
        </p:nvGrpSpPr>
        <p:grpSpPr bwMode="auto">
          <a:xfrm>
            <a:off x="4495800" y="5918200"/>
            <a:ext cx="533400" cy="76200"/>
            <a:chOff x="1728" y="3792"/>
            <a:chExt cx="336" cy="48"/>
          </a:xfrm>
        </p:grpSpPr>
        <p:sp>
          <p:nvSpPr>
            <p:cNvPr id="55332" name="Oval 65"/>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5333" name="Oval 66"/>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34" name="Oval 67"/>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185414" name="Oval 70"/>
          <p:cNvSpPr>
            <a:spLocks noChangeArrowheads="1"/>
          </p:cNvSpPr>
          <p:nvPr/>
        </p:nvSpPr>
        <p:spPr bwMode="auto">
          <a:xfrm>
            <a:off x="54864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5415" name="Oval 71"/>
          <p:cNvSpPr>
            <a:spLocks noChangeArrowheads="1"/>
          </p:cNvSpPr>
          <p:nvPr/>
        </p:nvSpPr>
        <p:spPr bwMode="auto">
          <a:xfrm>
            <a:off x="2959100" y="3467100"/>
            <a:ext cx="29718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5416" name="Oval 72"/>
          <p:cNvSpPr>
            <a:spLocks noChangeArrowheads="1"/>
          </p:cNvSpPr>
          <p:nvPr/>
        </p:nvSpPr>
        <p:spPr bwMode="auto">
          <a:xfrm>
            <a:off x="3048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55317" name="Rectangle 73"/>
          <p:cNvSpPr>
            <a:spLocks noChangeArrowheads="1"/>
          </p:cNvSpPr>
          <p:nvPr/>
        </p:nvSpPr>
        <p:spPr bwMode="auto">
          <a:xfrm>
            <a:off x="228600" y="3276600"/>
            <a:ext cx="1752600" cy="3352800"/>
          </a:xfrm>
          <a:prstGeom prst="rect">
            <a:avLst/>
          </a:prstGeom>
          <a:solidFill>
            <a:schemeClr val="bg1"/>
          </a:solidFill>
          <a:ln w="9525">
            <a:noFill/>
            <a:miter lim="800000"/>
            <a:headEnd/>
            <a:tailEnd/>
          </a:ln>
        </p:spPr>
        <p:txBody>
          <a:bodyPr wrap="none" anchor="ctr"/>
          <a:lstStyle/>
          <a:p>
            <a:endParaRPr lang="en-US"/>
          </a:p>
        </p:txBody>
      </p:sp>
      <p:sp>
        <p:nvSpPr>
          <p:cNvPr id="55318" name="Rectangle 74"/>
          <p:cNvSpPr>
            <a:spLocks noChangeArrowheads="1"/>
          </p:cNvSpPr>
          <p:nvPr/>
        </p:nvSpPr>
        <p:spPr bwMode="auto">
          <a:xfrm>
            <a:off x="6934200" y="3352800"/>
            <a:ext cx="1752600" cy="3352800"/>
          </a:xfrm>
          <a:prstGeom prst="rect">
            <a:avLst/>
          </a:prstGeom>
          <a:solidFill>
            <a:schemeClr val="bg1"/>
          </a:solidFill>
          <a:ln w="9525">
            <a:noFill/>
            <a:miter lim="800000"/>
            <a:headEnd/>
            <a:tailEnd/>
          </a:ln>
        </p:spPr>
        <p:txBody>
          <a:bodyPr wrap="none" anchor="ctr"/>
          <a:lstStyle/>
          <a:p>
            <a:endParaRPr lang="en-US"/>
          </a:p>
        </p:txBody>
      </p:sp>
      <p:sp>
        <p:nvSpPr>
          <p:cNvPr id="55319" name="Freeform 75"/>
          <p:cNvSpPr>
            <a:spLocks/>
          </p:cNvSpPr>
          <p:nvPr/>
        </p:nvSpPr>
        <p:spPr bwMode="auto">
          <a:xfrm>
            <a:off x="2667000" y="4191000"/>
            <a:ext cx="3657600" cy="304800"/>
          </a:xfrm>
          <a:custGeom>
            <a:avLst/>
            <a:gdLst>
              <a:gd name="T0" fmla="*/ 0 w 2304"/>
              <a:gd name="T1" fmla="*/ 304800 h 336"/>
              <a:gd name="T2" fmla="*/ 1828800 w 2304"/>
              <a:gd name="T3" fmla="*/ 0 h 336"/>
              <a:gd name="T4" fmla="*/ 3657600 w 2304"/>
              <a:gd name="T5" fmla="*/ 304800 h 336"/>
              <a:gd name="T6" fmla="*/ 0 60000 65536"/>
              <a:gd name="T7" fmla="*/ 0 60000 65536"/>
              <a:gd name="T8" fmla="*/ 0 60000 65536"/>
              <a:gd name="T9" fmla="*/ 0 w 2304"/>
              <a:gd name="T10" fmla="*/ 0 h 336"/>
              <a:gd name="T11" fmla="*/ 2304 w 2304"/>
              <a:gd name="T12" fmla="*/ 336 h 336"/>
            </a:gdLst>
            <a:ahLst/>
            <a:cxnLst>
              <a:cxn ang="T6">
                <a:pos x="T0" y="T1"/>
              </a:cxn>
              <a:cxn ang="T7">
                <a:pos x="T2" y="T3"/>
              </a:cxn>
              <a:cxn ang="T8">
                <a:pos x="T4" y="T5"/>
              </a:cxn>
            </a:cxnLst>
            <a:rect l="T9" t="T10" r="T11" b="T12"/>
            <a:pathLst>
              <a:path w="2304" h="336">
                <a:moveTo>
                  <a:pt x="0" y="336"/>
                </a:moveTo>
                <a:cubicBezTo>
                  <a:pt x="384" y="168"/>
                  <a:pt x="768" y="0"/>
                  <a:pt x="1152" y="0"/>
                </a:cubicBezTo>
                <a:cubicBezTo>
                  <a:pt x="1536" y="0"/>
                  <a:pt x="1920" y="168"/>
                  <a:pt x="2304" y="336"/>
                </a:cubicBezTo>
              </a:path>
            </a:pathLst>
          </a:custGeom>
          <a:noFill/>
          <a:ln w="38100" cmpd="sng">
            <a:solidFill>
              <a:schemeClr val="tx1"/>
            </a:solidFill>
            <a:round/>
            <a:headEnd/>
            <a:tailEnd/>
          </a:ln>
        </p:spPr>
        <p:txBody>
          <a:bodyPr/>
          <a:lstStyle/>
          <a:p>
            <a:endParaRPr lang="en-US"/>
          </a:p>
        </p:txBody>
      </p:sp>
      <p:sp>
        <p:nvSpPr>
          <p:cNvPr id="55320" name="Freeform 76"/>
          <p:cNvSpPr>
            <a:spLocks/>
          </p:cNvSpPr>
          <p:nvPr/>
        </p:nvSpPr>
        <p:spPr bwMode="auto">
          <a:xfrm>
            <a:off x="2667000" y="4267200"/>
            <a:ext cx="3657600" cy="304800"/>
          </a:xfrm>
          <a:custGeom>
            <a:avLst/>
            <a:gdLst>
              <a:gd name="T0" fmla="*/ 0 w 2304"/>
              <a:gd name="T1" fmla="*/ 304800 h 336"/>
              <a:gd name="T2" fmla="*/ 1828800 w 2304"/>
              <a:gd name="T3" fmla="*/ 0 h 336"/>
              <a:gd name="T4" fmla="*/ 3657600 w 2304"/>
              <a:gd name="T5" fmla="*/ 304800 h 336"/>
              <a:gd name="T6" fmla="*/ 0 w 2304"/>
              <a:gd name="T7" fmla="*/ 304800 h 336"/>
              <a:gd name="T8" fmla="*/ 0 60000 65536"/>
              <a:gd name="T9" fmla="*/ 0 60000 65536"/>
              <a:gd name="T10" fmla="*/ 0 60000 65536"/>
              <a:gd name="T11" fmla="*/ 0 60000 65536"/>
              <a:gd name="T12" fmla="*/ 0 w 2304"/>
              <a:gd name="T13" fmla="*/ 0 h 336"/>
              <a:gd name="T14" fmla="*/ 2304 w 2304"/>
              <a:gd name="T15" fmla="*/ 336 h 336"/>
            </a:gdLst>
            <a:ahLst/>
            <a:cxnLst>
              <a:cxn ang="T8">
                <a:pos x="T0" y="T1"/>
              </a:cxn>
              <a:cxn ang="T9">
                <a:pos x="T2" y="T3"/>
              </a:cxn>
              <a:cxn ang="T10">
                <a:pos x="T4" y="T5"/>
              </a:cxn>
              <a:cxn ang="T11">
                <a:pos x="T6" y="T7"/>
              </a:cxn>
            </a:cxnLst>
            <a:rect l="T12" t="T13" r="T14" b="T15"/>
            <a:pathLst>
              <a:path w="2304" h="336">
                <a:moveTo>
                  <a:pt x="0" y="336"/>
                </a:moveTo>
                <a:cubicBezTo>
                  <a:pt x="384" y="168"/>
                  <a:pt x="768" y="0"/>
                  <a:pt x="1152" y="0"/>
                </a:cubicBezTo>
                <a:cubicBezTo>
                  <a:pt x="1536" y="0"/>
                  <a:pt x="1920" y="168"/>
                  <a:pt x="2304" y="336"/>
                </a:cubicBezTo>
                <a:cubicBezTo>
                  <a:pt x="2304" y="336"/>
                  <a:pt x="0" y="336"/>
                  <a:pt x="0" y="336"/>
                </a:cubicBezTo>
                <a:close/>
              </a:path>
            </a:pathLst>
          </a:custGeom>
          <a:solidFill>
            <a:srgbClr val="CCECFF"/>
          </a:solidFill>
          <a:ln w="19050" cmpd="sng">
            <a:solidFill>
              <a:schemeClr val="tx1"/>
            </a:solidFill>
            <a:round/>
            <a:headEnd/>
            <a:tailEnd/>
          </a:ln>
        </p:spPr>
        <p:txBody>
          <a:bodyPr/>
          <a:lstStyle/>
          <a:p>
            <a:endParaRPr lang="en-US"/>
          </a:p>
        </p:txBody>
      </p:sp>
      <p:grpSp>
        <p:nvGrpSpPr>
          <p:cNvPr id="11" name="Group 85"/>
          <p:cNvGrpSpPr>
            <a:grpSpLocks/>
          </p:cNvGrpSpPr>
          <p:nvPr/>
        </p:nvGrpSpPr>
        <p:grpSpPr bwMode="auto">
          <a:xfrm rot="567740">
            <a:off x="3657600" y="5410200"/>
            <a:ext cx="533400" cy="76200"/>
            <a:chOff x="2928" y="3600"/>
            <a:chExt cx="336" cy="48"/>
          </a:xfrm>
        </p:grpSpPr>
        <p:sp>
          <p:nvSpPr>
            <p:cNvPr id="55329" name="Oval 82"/>
            <p:cNvSpPr>
              <a:spLocks noChangeArrowheads="1"/>
            </p:cNvSpPr>
            <p:nvPr/>
          </p:nvSpPr>
          <p:spPr bwMode="auto">
            <a:xfrm>
              <a:off x="2928" y="3600"/>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5330" name="Oval 83"/>
            <p:cNvSpPr>
              <a:spLocks noChangeArrowheads="1"/>
            </p:cNvSpPr>
            <p:nvPr/>
          </p:nvSpPr>
          <p:spPr bwMode="auto">
            <a:xfrm>
              <a:off x="2976" y="3600"/>
              <a:ext cx="48" cy="48"/>
            </a:xfrm>
            <a:prstGeom prst="ellipse">
              <a:avLst/>
            </a:prstGeom>
            <a:solidFill>
              <a:srgbClr val="33CC33"/>
            </a:solidFill>
            <a:ln w="9525">
              <a:solidFill>
                <a:schemeClr val="tx1"/>
              </a:solidFill>
              <a:round/>
              <a:headEnd/>
              <a:tailEnd/>
            </a:ln>
          </p:spPr>
          <p:txBody>
            <a:bodyPr wrap="none" anchor="ctr"/>
            <a:lstStyle/>
            <a:p>
              <a:endParaRPr lang="en-US"/>
            </a:p>
          </p:txBody>
        </p:sp>
        <p:sp>
          <p:nvSpPr>
            <p:cNvPr id="55331" name="Oval 84"/>
            <p:cNvSpPr>
              <a:spLocks noChangeArrowheads="1"/>
            </p:cNvSpPr>
            <p:nvPr/>
          </p:nvSpPr>
          <p:spPr bwMode="auto">
            <a:xfrm>
              <a:off x="3136" y="3600"/>
              <a:ext cx="48" cy="48"/>
            </a:xfrm>
            <a:prstGeom prst="ellipse">
              <a:avLst/>
            </a:prstGeom>
            <a:solidFill>
              <a:srgbClr val="33CC33"/>
            </a:solidFill>
            <a:ln w="9525">
              <a:solidFill>
                <a:schemeClr val="tx1"/>
              </a:solidFill>
              <a:round/>
              <a:headEnd/>
              <a:tailEnd/>
            </a:ln>
          </p:spPr>
          <p:txBody>
            <a:bodyPr wrap="none" anchor="ctr"/>
            <a:lstStyle/>
            <a:p>
              <a:endParaRPr lang="en-US"/>
            </a:p>
          </p:txBody>
        </p:sp>
      </p:grpSp>
      <p:grpSp>
        <p:nvGrpSpPr>
          <p:cNvPr id="12" name="Group 86"/>
          <p:cNvGrpSpPr>
            <a:grpSpLocks/>
          </p:cNvGrpSpPr>
          <p:nvPr/>
        </p:nvGrpSpPr>
        <p:grpSpPr bwMode="auto">
          <a:xfrm rot="-1150740">
            <a:off x="4648200" y="5562600"/>
            <a:ext cx="533400" cy="76200"/>
            <a:chOff x="2928" y="3600"/>
            <a:chExt cx="336" cy="48"/>
          </a:xfrm>
        </p:grpSpPr>
        <p:sp>
          <p:nvSpPr>
            <p:cNvPr id="55326" name="Oval 87"/>
            <p:cNvSpPr>
              <a:spLocks noChangeArrowheads="1"/>
            </p:cNvSpPr>
            <p:nvPr/>
          </p:nvSpPr>
          <p:spPr bwMode="auto">
            <a:xfrm>
              <a:off x="2928" y="3600"/>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5327" name="Oval 88"/>
            <p:cNvSpPr>
              <a:spLocks noChangeArrowheads="1"/>
            </p:cNvSpPr>
            <p:nvPr/>
          </p:nvSpPr>
          <p:spPr bwMode="auto">
            <a:xfrm>
              <a:off x="2976" y="3600"/>
              <a:ext cx="48" cy="48"/>
            </a:xfrm>
            <a:prstGeom prst="ellipse">
              <a:avLst/>
            </a:prstGeom>
            <a:solidFill>
              <a:srgbClr val="33CC33"/>
            </a:solidFill>
            <a:ln w="9525">
              <a:solidFill>
                <a:schemeClr val="tx1"/>
              </a:solidFill>
              <a:round/>
              <a:headEnd/>
              <a:tailEnd/>
            </a:ln>
          </p:spPr>
          <p:txBody>
            <a:bodyPr wrap="none" anchor="ctr"/>
            <a:lstStyle/>
            <a:p>
              <a:endParaRPr lang="en-US"/>
            </a:p>
          </p:txBody>
        </p:sp>
        <p:sp>
          <p:nvSpPr>
            <p:cNvPr id="55328" name="Oval 89"/>
            <p:cNvSpPr>
              <a:spLocks noChangeArrowheads="1"/>
            </p:cNvSpPr>
            <p:nvPr/>
          </p:nvSpPr>
          <p:spPr bwMode="auto">
            <a:xfrm>
              <a:off x="3136" y="3600"/>
              <a:ext cx="48" cy="48"/>
            </a:xfrm>
            <a:prstGeom prst="ellipse">
              <a:avLst/>
            </a:prstGeom>
            <a:solidFill>
              <a:srgbClr val="33CC33"/>
            </a:solidFill>
            <a:ln w="9525">
              <a:solidFill>
                <a:schemeClr val="tx1"/>
              </a:solidFill>
              <a:round/>
              <a:headEnd/>
              <a:tailEnd/>
            </a:ln>
          </p:spPr>
          <p:txBody>
            <a:bodyPr wrap="none" anchor="ctr"/>
            <a:lstStyle/>
            <a:p>
              <a:endParaRPr lang="en-US"/>
            </a:p>
          </p:txBody>
        </p:sp>
      </p:grpSp>
      <p:sp>
        <p:nvSpPr>
          <p:cNvPr id="84" name="Slide Number Placeholder 8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61</a:t>
            </a:fld>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4"/>
          <p:cNvSpPr>
            <a:spLocks noChangeArrowheads="1"/>
          </p:cNvSpPr>
          <p:nvPr/>
        </p:nvSpPr>
        <p:spPr bwMode="auto">
          <a:xfrm>
            <a:off x="1981200" y="3403600"/>
            <a:ext cx="5029200" cy="1066800"/>
          </a:xfrm>
          <a:prstGeom prst="rect">
            <a:avLst/>
          </a:prstGeom>
          <a:gradFill rotWithShape="1">
            <a:gsLst>
              <a:gs pos="0">
                <a:srgbClr val="646464"/>
              </a:gs>
              <a:gs pos="100000">
                <a:srgbClr val="B2B2B2"/>
              </a:gs>
            </a:gsLst>
            <a:lin ang="5400000" scaled="1"/>
          </a:gradFill>
          <a:ln w="9525">
            <a:noFill/>
            <a:miter lim="800000"/>
            <a:headEnd/>
            <a:tailEnd/>
          </a:ln>
        </p:spPr>
        <p:txBody>
          <a:bodyPr wrap="none" anchor="ctr"/>
          <a:lstStyle/>
          <a:p>
            <a:endParaRPr lang="en-US"/>
          </a:p>
        </p:txBody>
      </p:sp>
      <p:sp>
        <p:nvSpPr>
          <p:cNvPr id="56323" name="Rectangle 83"/>
          <p:cNvSpPr>
            <a:spLocks noChangeArrowheads="1"/>
          </p:cNvSpPr>
          <p:nvPr/>
        </p:nvSpPr>
        <p:spPr bwMode="auto">
          <a:xfrm>
            <a:off x="1981200" y="4470400"/>
            <a:ext cx="5029200" cy="2133600"/>
          </a:xfrm>
          <a:prstGeom prst="rect">
            <a:avLst/>
          </a:prstGeom>
          <a:solidFill>
            <a:srgbClr val="969696">
              <a:alpha val="39999"/>
            </a:srgbClr>
          </a:solidFill>
          <a:ln w="9525">
            <a:noFill/>
            <a:miter lim="800000"/>
            <a:headEnd/>
            <a:tailEnd/>
          </a:ln>
        </p:spPr>
        <p:txBody>
          <a:bodyPr wrap="none" anchor="ctr"/>
          <a:lstStyle/>
          <a:p>
            <a:endParaRPr lang="en-US"/>
          </a:p>
        </p:txBody>
      </p:sp>
      <p:sp>
        <p:nvSpPr>
          <p:cNvPr id="45060" name="Rectangle 2"/>
          <p:cNvSpPr>
            <a:spLocks noGrp="1" noChangeArrowheads="1"/>
          </p:cNvSpPr>
          <p:nvPr>
            <p:ph type="title"/>
          </p:nvPr>
        </p:nvSpPr>
        <p:spPr/>
        <p:txBody>
          <a:bodyPr rtlCol="0">
            <a:normAutofit/>
          </a:bodyPr>
          <a:lstStyle/>
          <a:p>
            <a:pPr fontAlgn="auto">
              <a:spcAft>
                <a:spcPts val="0"/>
              </a:spcAft>
              <a:defRPr/>
            </a:pPr>
            <a:r>
              <a:rPr lang="en-US" dirty="0" smtClean="0"/>
              <a:t>Measurement of Cytokines</a:t>
            </a:r>
          </a:p>
        </p:txBody>
      </p:sp>
      <p:sp>
        <p:nvSpPr>
          <p:cNvPr id="56325" name="Rectangle 91"/>
          <p:cNvSpPr>
            <a:spLocks noGrp="1" noChangeArrowheads="1"/>
          </p:cNvSpPr>
          <p:nvPr>
            <p:ph idx="1"/>
          </p:nvPr>
        </p:nvSpPr>
        <p:spPr/>
        <p:txBody>
          <a:bodyPr/>
          <a:lstStyle/>
          <a:p>
            <a:pPr lvl="1"/>
            <a:r>
              <a:rPr lang="en-US" dirty="0" smtClean="0"/>
              <a:t>A ‘tag’ is added to the assay that binds to the protein – antibody complex that produces color</a:t>
            </a:r>
          </a:p>
          <a:p>
            <a:endParaRPr lang="en-US" dirty="0" smtClean="0"/>
          </a:p>
        </p:txBody>
      </p:sp>
      <p:sp>
        <p:nvSpPr>
          <p:cNvPr id="56326" name="Freeform 3"/>
          <p:cNvSpPr>
            <a:spLocks/>
          </p:cNvSpPr>
          <p:nvPr/>
        </p:nvSpPr>
        <p:spPr bwMode="auto">
          <a:xfrm>
            <a:off x="2646363" y="4568825"/>
            <a:ext cx="3678237" cy="1760538"/>
          </a:xfrm>
          <a:custGeom>
            <a:avLst/>
            <a:gdLst>
              <a:gd name="T0" fmla="*/ 20637 w 2317"/>
              <a:gd name="T1" fmla="*/ 0 h 1109"/>
              <a:gd name="T2" fmla="*/ 73025 w 2317"/>
              <a:gd name="T3" fmla="*/ 539750 h 1109"/>
              <a:gd name="T4" fmla="*/ 461962 w 2317"/>
              <a:gd name="T5" fmla="*/ 1319213 h 1109"/>
              <a:gd name="T6" fmla="*/ 1849437 w 2317"/>
              <a:gd name="T7" fmla="*/ 1752601 h 1109"/>
              <a:gd name="T8" fmla="*/ 3217861 w 2317"/>
              <a:gd name="T9" fmla="*/ 1271588 h 1109"/>
              <a:gd name="T10" fmla="*/ 3595687 w 2317"/>
              <a:gd name="T11" fmla="*/ 563563 h 1109"/>
              <a:gd name="T12" fmla="*/ 3678237 w 2317"/>
              <a:gd name="T13" fmla="*/ 0 h 1109"/>
              <a:gd name="T14" fmla="*/ 20637 w 2317"/>
              <a:gd name="T15" fmla="*/ 0 h 1109"/>
              <a:gd name="T16" fmla="*/ 0 60000 65536"/>
              <a:gd name="T17" fmla="*/ 0 60000 65536"/>
              <a:gd name="T18" fmla="*/ 0 60000 65536"/>
              <a:gd name="T19" fmla="*/ 0 60000 65536"/>
              <a:gd name="T20" fmla="*/ 0 60000 65536"/>
              <a:gd name="T21" fmla="*/ 0 60000 65536"/>
              <a:gd name="T22" fmla="*/ 0 60000 65536"/>
              <a:gd name="T23" fmla="*/ 0 60000 65536"/>
              <a:gd name="T24" fmla="*/ 0 w 2317"/>
              <a:gd name="T25" fmla="*/ 0 h 1109"/>
              <a:gd name="T26" fmla="*/ 2317 w 2317"/>
              <a:gd name="T27" fmla="*/ 1109 h 1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7" h="1109">
                <a:moveTo>
                  <a:pt x="13" y="0"/>
                </a:moveTo>
                <a:cubicBezTo>
                  <a:pt x="18" y="57"/>
                  <a:pt x="0" y="202"/>
                  <a:pt x="46" y="340"/>
                </a:cubicBezTo>
                <a:cubicBezTo>
                  <a:pt x="92" y="478"/>
                  <a:pt x="105" y="704"/>
                  <a:pt x="291" y="831"/>
                </a:cubicBezTo>
                <a:cubicBezTo>
                  <a:pt x="477" y="958"/>
                  <a:pt x="876" y="1109"/>
                  <a:pt x="1165" y="1104"/>
                </a:cubicBezTo>
                <a:cubicBezTo>
                  <a:pt x="1454" y="1099"/>
                  <a:pt x="1844" y="926"/>
                  <a:pt x="2027" y="801"/>
                </a:cubicBezTo>
                <a:cubicBezTo>
                  <a:pt x="2210" y="676"/>
                  <a:pt x="2217" y="488"/>
                  <a:pt x="2265" y="355"/>
                </a:cubicBezTo>
                <a:cubicBezTo>
                  <a:pt x="2313" y="222"/>
                  <a:pt x="2306" y="74"/>
                  <a:pt x="2317" y="0"/>
                </a:cubicBezTo>
                <a:cubicBezTo>
                  <a:pt x="2317" y="0"/>
                  <a:pt x="13" y="0"/>
                  <a:pt x="13" y="0"/>
                </a:cubicBezTo>
                <a:close/>
              </a:path>
            </a:pathLst>
          </a:custGeom>
          <a:gradFill rotWithShape="1">
            <a:gsLst>
              <a:gs pos="0">
                <a:srgbClr val="DDDDDD">
                  <a:alpha val="29999"/>
                </a:srgbClr>
              </a:gs>
              <a:gs pos="100000">
                <a:srgbClr val="A2A2A2"/>
              </a:gs>
            </a:gsLst>
            <a:lin ang="5400000" scaled="1"/>
          </a:gradFill>
          <a:ln w="38100" cmpd="sng">
            <a:solidFill>
              <a:schemeClr val="tx1"/>
            </a:solidFill>
            <a:round/>
            <a:headEnd/>
            <a:tailEnd/>
          </a:ln>
        </p:spPr>
        <p:txBody>
          <a:bodyPr/>
          <a:lstStyle/>
          <a:p>
            <a:endParaRPr lang="en-US"/>
          </a:p>
        </p:txBody>
      </p:sp>
      <p:sp>
        <p:nvSpPr>
          <p:cNvPr id="56327" name="Freeform 4"/>
          <p:cNvSpPr>
            <a:spLocks/>
          </p:cNvSpPr>
          <p:nvPr/>
        </p:nvSpPr>
        <p:spPr bwMode="auto">
          <a:xfrm>
            <a:off x="2667000" y="4191000"/>
            <a:ext cx="3657600" cy="304800"/>
          </a:xfrm>
          <a:custGeom>
            <a:avLst/>
            <a:gdLst>
              <a:gd name="T0" fmla="*/ 0 w 2304"/>
              <a:gd name="T1" fmla="*/ 304800 h 336"/>
              <a:gd name="T2" fmla="*/ 1828800 w 2304"/>
              <a:gd name="T3" fmla="*/ 0 h 336"/>
              <a:gd name="T4" fmla="*/ 3657600 w 2304"/>
              <a:gd name="T5" fmla="*/ 304800 h 336"/>
              <a:gd name="T6" fmla="*/ 0 60000 65536"/>
              <a:gd name="T7" fmla="*/ 0 60000 65536"/>
              <a:gd name="T8" fmla="*/ 0 60000 65536"/>
              <a:gd name="T9" fmla="*/ 0 w 2304"/>
              <a:gd name="T10" fmla="*/ 0 h 336"/>
              <a:gd name="T11" fmla="*/ 2304 w 2304"/>
              <a:gd name="T12" fmla="*/ 336 h 336"/>
            </a:gdLst>
            <a:ahLst/>
            <a:cxnLst>
              <a:cxn ang="T6">
                <a:pos x="T0" y="T1"/>
              </a:cxn>
              <a:cxn ang="T7">
                <a:pos x="T2" y="T3"/>
              </a:cxn>
              <a:cxn ang="T8">
                <a:pos x="T4" y="T5"/>
              </a:cxn>
            </a:cxnLst>
            <a:rect l="T9" t="T10" r="T11" b="T12"/>
            <a:pathLst>
              <a:path w="2304" h="336">
                <a:moveTo>
                  <a:pt x="0" y="336"/>
                </a:moveTo>
                <a:cubicBezTo>
                  <a:pt x="384" y="168"/>
                  <a:pt x="768" y="0"/>
                  <a:pt x="1152" y="0"/>
                </a:cubicBezTo>
                <a:cubicBezTo>
                  <a:pt x="1536" y="0"/>
                  <a:pt x="1920" y="168"/>
                  <a:pt x="2304" y="336"/>
                </a:cubicBezTo>
              </a:path>
            </a:pathLst>
          </a:custGeom>
          <a:noFill/>
          <a:ln w="38100" cmpd="sng">
            <a:solidFill>
              <a:schemeClr val="tx1"/>
            </a:solidFill>
            <a:round/>
            <a:headEnd/>
            <a:tailEnd/>
          </a:ln>
        </p:spPr>
        <p:txBody>
          <a:bodyPr/>
          <a:lstStyle/>
          <a:p>
            <a:endParaRPr lang="en-US"/>
          </a:p>
        </p:txBody>
      </p:sp>
      <p:sp>
        <p:nvSpPr>
          <p:cNvPr id="56328" name="Line 6"/>
          <p:cNvSpPr>
            <a:spLocks noChangeShapeType="1"/>
          </p:cNvSpPr>
          <p:nvPr/>
        </p:nvSpPr>
        <p:spPr bwMode="auto">
          <a:xfrm>
            <a:off x="2667000" y="4495800"/>
            <a:ext cx="0" cy="76200"/>
          </a:xfrm>
          <a:prstGeom prst="line">
            <a:avLst/>
          </a:prstGeom>
          <a:noFill/>
          <a:ln w="38100">
            <a:solidFill>
              <a:schemeClr val="tx1"/>
            </a:solidFill>
            <a:round/>
            <a:headEnd/>
            <a:tailEnd/>
          </a:ln>
        </p:spPr>
        <p:txBody>
          <a:bodyPr/>
          <a:lstStyle/>
          <a:p>
            <a:endParaRPr lang="en-US"/>
          </a:p>
        </p:txBody>
      </p:sp>
      <p:sp>
        <p:nvSpPr>
          <p:cNvPr id="56329" name="Line 7"/>
          <p:cNvSpPr>
            <a:spLocks noChangeShapeType="1"/>
          </p:cNvSpPr>
          <p:nvPr/>
        </p:nvSpPr>
        <p:spPr bwMode="auto">
          <a:xfrm>
            <a:off x="6311900" y="4495800"/>
            <a:ext cx="0" cy="76200"/>
          </a:xfrm>
          <a:prstGeom prst="line">
            <a:avLst/>
          </a:prstGeom>
          <a:noFill/>
          <a:ln w="38100">
            <a:solidFill>
              <a:schemeClr val="tx1"/>
            </a:solidFill>
            <a:round/>
            <a:headEnd/>
            <a:tailEnd/>
          </a:ln>
        </p:spPr>
        <p:txBody>
          <a:bodyPr/>
          <a:lstStyle/>
          <a:p>
            <a:endParaRPr lang="en-US"/>
          </a:p>
        </p:txBody>
      </p:sp>
      <p:grpSp>
        <p:nvGrpSpPr>
          <p:cNvPr id="2" name="Group 8"/>
          <p:cNvGrpSpPr>
            <a:grpSpLocks/>
          </p:cNvGrpSpPr>
          <p:nvPr/>
        </p:nvGrpSpPr>
        <p:grpSpPr bwMode="auto">
          <a:xfrm>
            <a:off x="4133850" y="5956300"/>
            <a:ext cx="311150" cy="338138"/>
            <a:chOff x="776" y="3560"/>
            <a:chExt cx="264" cy="376"/>
          </a:xfrm>
        </p:grpSpPr>
        <p:sp>
          <p:nvSpPr>
            <p:cNvPr id="56407" name="Line 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408" name="Line 1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409" name="Line 1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410" name="Line 1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411" name="Line 1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412" name="Line 1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413" name="Line 1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3" name="Group 16"/>
          <p:cNvGrpSpPr>
            <a:grpSpLocks/>
          </p:cNvGrpSpPr>
          <p:nvPr/>
        </p:nvGrpSpPr>
        <p:grpSpPr bwMode="auto">
          <a:xfrm>
            <a:off x="4578350" y="5943600"/>
            <a:ext cx="311150" cy="338138"/>
            <a:chOff x="776" y="3560"/>
            <a:chExt cx="264" cy="376"/>
          </a:xfrm>
        </p:grpSpPr>
        <p:sp>
          <p:nvSpPr>
            <p:cNvPr id="56400" name="Line 17"/>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401" name="Line 18"/>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402" name="Line 19"/>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403" name="Line 20"/>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404" name="Line 21"/>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405" name="Line 22"/>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406" name="Line 23"/>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4" name="Group 24"/>
          <p:cNvGrpSpPr>
            <a:grpSpLocks/>
          </p:cNvGrpSpPr>
          <p:nvPr/>
        </p:nvGrpSpPr>
        <p:grpSpPr bwMode="auto">
          <a:xfrm rot="-1545000">
            <a:off x="5156200" y="5753100"/>
            <a:ext cx="311150" cy="338138"/>
            <a:chOff x="776" y="3560"/>
            <a:chExt cx="264" cy="376"/>
          </a:xfrm>
        </p:grpSpPr>
        <p:sp>
          <p:nvSpPr>
            <p:cNvPr id="56393" name="Line 25"/>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394" name="Line 26"/>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395" name="Line 27"/>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396" name="Line 28"/>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397" name="Line 29"/>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398" name="Line 30"/>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399" name="Line 31"/>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5" name="Group 32"/>
          <p:cNvGrpSpPr>
            <a:grpSpLocks/>
          </p:cNvGrpSpPr>
          <p:nvPr/>
        </p:nvGrpSpPr>
        <p:grpSpPr bwMode="auto">
          <a:xfrm rot="974331">
            <a:off x="3581400" y="5834063"/>
            <a:ext cx="311150" cy="338137"/>
            <a:chOff x="776" y="3560"/>
            <a:chExt cx="264" cy="376"/>
          </a:xfrm>
        </p:grpSpPr>
        <p:sp>
          <p:nvSpPr>
            <p:cNvPr id="56386" name="Line 33"/>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387" name="Line 34"/>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388" name="Line 35"/>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389" name="Line 36"/>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390" name="Line 37"/>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391" name="Line 38"/>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392" name="Line 39"/>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6" name="Group 40"/>
          <p:cNvGrpSpPr>
            <a:grpSpLocks/>
          </p:cNvGrpSpPr>
          <p:nvPr/>
        </p:nvGrpSpPr>
        <p:grpSpPr bwMode="auto">
          <a:xfrm rot="2018103">
            <a:off x="3028950" y="5567363"/>
            <a:ext cx="311150" cy="338137"/>
            <a:chOff x="776" y="3560"/>
            <a:chExt cx="264" cy="376"/>
          </a:xfrm>
        </p:grpSpPr>
        <p:sp>
          <p:nvSpPr>
            <p:cNvPr id="56379" name="Line 41"/>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380" name="Line 42"/>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381" name="Line 43"/>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382" name="Line 44"/>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383" name="Line 45"/>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384" name="Line 46"/>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385" name="Line 47"/>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7" name="Group 48"/>
          <p:cNvGrpSpPr>
            <a:grpSpLocks/>
          </p:cNvGrpSpPr>
          <p:nvPr/>
        </p:nvGrpSpPr>
        <p:grpSpPr bwMode="auto">
          <a:xfrm rot="-1841455">
            <a:off x="5657850" y="5465763"/>
            <a:ext cx="311150" cy="338137"/>
            <a:chOff x="776" y="3560"/>
            <a:chExt cx="264" cy="376"/>
          </a:xfrm>
        </p:grpSpPr>
        <p:sp>
          <p:nvSpPr>
            <p:cNvPr id="56372" name="Line 4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6373" name="Line 5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6374" name="Line 5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6375" name="Line 5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6376" name="Line 5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6377" name="Line 5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6378" name="Line 5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8" name="Group 56"/>
          <p:cNvGrpSpPr>
            <a:grpSpLocks/>
          </p:cNvGrpSpPr>
          <p:nvPr/>
        </p:nvGrpSpPr>
        <p:grpSpPr bwMode="auto">
          <a:xfrm rot="2157339">
            <a:off x="3035300" y="5588000"/>
            <a:ext cx="533400" cy="76200"/>
            <a:chOff x="1728" y="3792"/>
            <a:chExt cx="336" cy="48"/>
          </a:xfrm>
        </p:grpSpPr>
        <p:sp>
          <p:nvSpPr>
            <p:cNvPr id="56369" name="Oval 57"/>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6370" name="Oval 58"/>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6371" name="Oval 59"/>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9" name="Group 60"/>
          <p:cNvGrpSpPr>
            <a:grpSpLocks/>
          </p:cNvGrpSpPr>
          <p:nvPr/>
        </p:nvGrpSpPr>
        <p:grpSpPr bwMode="auto">
          <a:xfrm rot="-1832747">
            <a:off x="5473700" y="5435600"/>
            <a:ext cx="533400" cy="76200"/>
            <a:chOff x="1728" y="3792"/>
            <a:chExt cx="336" cy="48"/>
          </a:xfrm>
        </p:grpSpPr>
        <p:sp>
          <p:nvSpPr>
            <p:cNvPr id="56366" name="Oval 61"/>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6367" name="Oval 62"/>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6368" name="Oval 63"/>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0" name="Group 64"/>
          <p:cNvGrpSpPr>
            <a:grpSpLocks/>
          </p:cNvGrpSpPr>
          <p:nvPr/>
        </p:nvGrpSpPr>
        <p:grpSpPr bwMode="auto">
          <a:xfrm>
            <a:off x="4495800" y="5918200"/>
            <a:ext cx="533400" cy="76200"/>
            <a:chOff x="1728" y="3792"/>
            <a:chExt cx="336" cy="48"/>
          </a:xfrm>
        </p:grpSpPr>
        <p:sp>
          <p:nvSpPr>
            <p:cNvPr id="56363" name="Oval 65"/>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6364" name="Oval 66"/>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6365" name="Oval 67"/>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1" name="Group 68"/>
          <p:cNvGrpSpPr>
            <a:grpSpLocks/>
          </p:cNvGrpSpPr>
          <p:nvPr/>
        </p:nvGrpSpPr>
        <p:grpSpPr bwMode="auto">
          <a:xfrm rot="-8655613">
            <a:off x="3276600" y="5238750"/>
            <a:ext cx="296863" cy="365125"/>
            <a:chOff x="816" y="3504"/>
            <a:chExt cx="288" cy="264"/>
          </a:xfrm>
        </p:grpSpPr>
        <p:sp>
          <p:nvSpPr>
            <p:cNvPr id="56359" name="Line 69"/>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6360" name="Line 70"/>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6361" name="Line 71"/>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6362" name="Oval 72"/>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2" name="Group 73"/>
          <p:cNvGrpSpPr>
            <a:grpSpLocks/>
          </p:cNvGrpSpPr>
          <p:nvPr/>
        </p:nvGrpSpPr>
        <p:grpSpPr bwMode="auto">
          <a:xfrm rot="10800000">
            <a:off x="4579938" y="5540375"/>
            <a:ext cx="296862" cy="365125"/>
            <a:chOff x="816" y="3504"/>
            <a:chExt cx="288" cy="264"/>
          </a:xfrm>
        </p:grpSpPr>
        <p:sp>
          <p:nvSpPr>
            <p:cNvPr id="56355" name="Line 74"/>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6356" name="Line 75"/>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6357" name="Line 76"/>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6358" name="Oval 77"/>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3" name="Group 78"/>
          <p:cNvGrpSpPr>
            <a:grpSpLocks/>
          </p:cNvGrpSpPr>
          <p:nvPr/>
        </p:nvGrpSpPr>
        <p:grpSpPr bwMode="auto">
          <a:xfrm rot="9310949">
            <a:off x="5481638" y="5105400"/>
            <a:ext cx="296862" cy="365125"/>
            <a:chOff x="816" y="3504"/>
            <a:chExt cx="288" cy="264"/>
          </a:xfrm>
        </p:grpSpPr>
        <p:sp>
          <p:nvSpPr>
            <p:cNvPr id="56351" name="Line 79"/>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6352" name="Line 80"/>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6353" name="Line 81"/>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6354" name="Oval 82"/>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56342" name="Freeform 5"/>
          <p:cNvSpPr>
            <a:spLocks/>
          </p:cNvSpPr>
          <p:nvPr/>
        </p:nvSpPr>
        <p:spPr bwMode="auto">
          <a:xfrm>
            <a:off x="2667000" y="4267200"/>
            <a:ext cx="3657600" cy="304800"/>
          </a:xfrm>
          <a:custGeom>
            <a:avLst/>
            <a:gdLst>
              <a:gd name="T0" fmla="*/ 0 w 2304"/>
              <a:gd name="T1" fmla="*/ 304800 h 336"/>
              <a:gd name="T2" fmla="*/ 1828800 w 2304"/>
              <a:gd name="T3" fmla="*/ 0 h 336"/>
              <a:gd name="T4" fmla="*/ 3657600 w 2304"/>
              <a:gd name="T5" fmla="*/ 304800 h 336"/>
              <a:gd name="T6" fmla="*/ 0 w 2304"/>
              <a:gd name="T7" fmla="*/ 304800 h 336"/>
              <a:gd name="T8" fmla="*/ 0 60000 65536"/>
              <a:gd name="T9" fmla="*/ 0 60000 65536"/>
              <a:gd name="T10" fmla="*/ 0 60000 65536"/>
              <a:gd name="T11" fmla="*/ 0 60000 65536"/>
              <a:gd name="T12" fmla="*/ 0 w 2304"/>
              <a:gd name="T13" fmla="*/ 0 h 336"/>
              <a:gd name="T14" fmla="*/ 2304 w 2304"/>
              <a:gd name="T15" fmla="*/ 336 h 336"/>
            </a:gdLst>
            <a:ahLst/>
            <a:cxnLst>
              <a:cxn ang="T8">
                <a:pos x="T0" y="T1"/>
              </a:cxn>
              <a:cxn ang="T9">
                <a:pos x="T2" y="T3"/>
              </a:cxn>
              <a:cxn ang="T10">
                <a:pos x="T4" y="T5"/>
              </a:cxn>
              <a:cxn ang="T11">
                <a:pos x="T6" y="T7"/>
              </a:cxn>
            </a:cxnLst>
            <a:rect l="T12" t="T13" r="T14" b="T15"/>
            <a:pathLst>
              <a:path w="2304" h="336">
                <a:moveTo>
                  <a:pt x="0" y="336"/>
                </a:moveTo>
                <a:cubicBezTo>
                  <a:pt x="384" y="168"/>
                  <a:pt x="768" y="0"/>
                  <a:pt x="1152" y="0"/>
                </a:cubicBezTo>
                <a:cubicBezTo>
                  <a:pt x="1536" y="0"/>
                  <a:pt x="1920" y="168"/>
                  <a:pt x="2304" y="336"/>
                </a:cubicBezTo>
                <a:cubicBezTo>
                  <a:pt x="2304" y="336"/>
                  <a:pt x="0" y="336"/>
                  <a:pt x="0" y="336"/>
                </a:cubicBezTo>
                <a:close/>
              </a:path>
            </a:pathLst>
          </a:custGeom>
          <a:solidFill>
            <a:srgbClr val="CCECFF"/>
          </a:solidFill>
          <a:ln w="19050" cmpd="sng">
            <a:solidFill>
              <a:schemeClr val="tx1"/>
            </a:solidFill>
            <a:round/>
            <a:headEnd/>
            <a:tailEnd/>
          </a:ln>
        </p:spPr>
        <p:txBody>
          <a:bodyPr/>
          <a:lstStyle/>
          <a:p>
            <a:endParaRPr lang="en-US"/>
          </a:p>
        </p:txBody>
      </p:sp>
      <p:sp>
        <p:nvSpPr>
          <p:cNvPr id="181333" name="Oval 85"/>
          <p:cNvSpPr>
            <a:spLocks noChangeArrowheads="1"/>
          </p:cNvSpPr>
          <p:nvPr/>
        </p:nvSpPr>
        <p:spPr bwMode="auto">
          <a:xfrm>
            <a:off x="54864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1335" name="Oval 87"/>
          <p:cNvSpPr>
            <a:spLocks noChangeArrowheads="1"/>
          </p:cNvSpPr>
          <p:nvPr/>
        </p:nvSpPr>
        <p:spPr bwMode="auto">
          <a:xfrm>
            <a:off x="2959100" y="3467100"/>
            <a:ext cx="29718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181336" name="Oval 88"/>
          <p:cNvSpPr>
            <a:spLocks noChangeArrowheads="1"/>
          </p:cNvSpPr>
          <p:nvPr/>
        </p:nvSpPr>
        <p:spPr bwMode="auto">
          <a:xfrm>
            <a:off x="3048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56346" name="Rectangle 89"/>
          <p:cNvSpPr>
            <a:spLocks noChangeArrowheads="1"/>
          </p:cNvSpPr>
          <p:nvPr/>
        </p:nvSpPr>
        <p:spPr bwMode="auto">
          <a:xfrm>
            <a:off x="228600" y="3429000"/>
            <a:ext cx="1752600" cy="3200400"/>
          </a:xfrm>
          <a:prstGeom prst="rect">
            <a:avLst/>
          </a:prstGeom>
          <a:solidFill>
            <a:schemeClr val="bg1"/>
          </a:solidFill>
          <a:ln w="9525">
            <a:noFill/>
            <a:miter lim="800000"/>
            <a:headEnd/>
            <a:tailEnd/>
          </a:ln>
        </p:spPr>
        <p:txBody>
          <a:bodyPr wrap="none" anchor="ctr"/>
          <a:lstStyle/>
          <a:p>
            <a:endParaRPr lang="en-US"/>
          </a:p>
        </p:txBody>
      </p:sp>
      <p:sp>
        <p:nvSpPr>
          <p:cNvPr id="56347" name="Rectangle 90"/>
          <p:cNvSpPr>
            <a:spLocks noChangeArrowheads="1"/>
          </p:cNvSpPr>
          <p:nvPr/>
        </p:nvSpPr>
        <p:spPr bwMode="auto">
          <a:xfrm>
            <a:off x="7010400" y="3429000"/>
            <a:ext cx="1752600" cy="3200400"/>
          </a:xfrm>
          <a:prstGeom prst="rect">
            <a:avLst/>
          </a:prstGeom>
          <a:solidFill>
            <a:schemeClr val="bg1"/>
          </a:solidFill>
          <a:ln w="9525">
            <a:noFill/>
            <a:miter lim="800000"/>
            <a:headEnd/>
            <a:tailEnd/>
          </a:ln>
        </p:spPr>
        <p:txBody>
          <a:bodyPr wrap="none" anchor="ctr"/>
          <a:lstStyle/>
          <a:p>
            <a:endParaRPr lang="en-US"/>
          </a:p>
        </p:txBody>
      </p:sp>
      <p:sp>
        <p:nvSpPr>
          <p:cNvPr id="91" name="Slide Number Placeholder 90"/>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981200" y="3403600"/>
            <a:ext cx="5029200" cy="1066800"/>
          </a:xfrm>
          <a:prstGeom prst="rect">
            <a:avLst/>
          </a:prstGeom>
          <a:gradFill rotWithShape="1">
            <a:gsLst>
              <a:gs pos="0">
                <a:srgbClr val="646464"/>
              </a:gs>
              <a:gs pos="100000">
                <a:srgbClr val="B2B2B2"/>
              </a:gs>
            </a:gsLst>
            <a:lin ang="5400000" scaled="1"/>
          </a:gradFill>
          <a:ln w="9525">
            <a:noFill/>
            <a:miter lim="800000"/>
            <a:headEnd/>
            <a:tailEnd/>
          </a:ln>
        </p:spPr>
        <p:txBody>
          <a:bodyPr wrap="none" anchor="ctr"/>
          <a:lstStyle/>
          <a:p>
            <a:endParaRPr lang="en-US"/>
          </a:p>
        </p:txBody>
      </p:sp>
      <p:sp>
        <p:nvSpPr>
          <p:cNvPr id="57347" name="Rectangle 3"/>
          <p:cNvSpPr>
            <a:spLocks noChangeArrowheads="1"/>
          </p:cNvSpPr>
          <p:nvPr/>
        </p:nvSpPr>
        <p:spPr bwMode="auto">
          <a:xfrm>
            <a:off x="1981200" y="4470400"/>
            <a:ext cx="5029200" cy="2133600"/>
          </a:xfrm>
          <a:prstGeom prst="rect">
            <a:avLst/>
          </a:prstGeom>
          <a:solidFill>
            <a:srgbClr val="969696">
              <a:alpha val="39999"/>
            </a:srgbClr>
          </a:solidFill>
          <a:ln w="9525">
            <a:noFill/>
            <a:miter lim="800000"/>
            <a:headEnd/>
            <a:tailEnd/>
          </a:ln>
        </p:spPr>
        <p:txBody>
          <a:bodyPr wrap="none" anchor="ctr"/>
          <a:lstStyle/>
          <a:p>
            <a:endParaRPr lang="en-US"/>
          </a:p>
        </p:txBody>
      </p:sp>
      <p:sp>
        <p:nvSpPr>
          <p:cNvPr id="46084" name="Rectangle 4"/>
          <p:cNvSpPr>
            <a:spLocks noGrp="1" noChangeArrowheads="1"/>
          </p:cNvSpPr>
          <p:nvPr>
            <p:ph type="title"/>
          </p:nvPr>
        </p:nvSpPr>
        <p:spPr/>
        <p:txBody>
          <a:bodyPr rtlCol="0">
            <a:normAutofit/>
          </a:bodyPr>
          <a:lstStyle/>
          <a:p>
            <a:pPr fontAlgn="auto">
              <a:spcAft>
                <a:spcPts val="0"/>
              </a:spcAft>
              <a:defRPr/>
            </a:pPr>
            <a:r>
              <a:rPr lang="en-US" dirty="0" smtClean="0"/>
              <a:t>Measurement of Cytokines</a:t>
            </a:r>
          </a:p>
        </p:txBody>
      </p:sp>
      <p:sp>
        <p:nvSpPr>
          <p:cNvPr id="57349" name="Rectangle 5"/>
          <p:cNvSpPr>
            <a:spLocks noGrp="1" noChangeArrowheads="1"/>
          </p:cNvSpPr>
          <p:nvPr>
            <p:ph idx="1"/>
          </p:nvPr>
        </p:nvSpPr>
        <p:spPr/>
        <p:txBody>
          <a:bodyPr/>
          <a:lstStyle/>
          <a:p>
            <a:pPr lvl="1"/>
            <a:r>
              <a:rPr lang="en-US" dirty="0" smtClean="0"/>
              <a:t>A ‘tag’ is added to the assay that binds to the protein – antibody complex that produces color</a:t>
            </a:r>
          </a:p>
          <a:p>
            <a:pPr lvl="1"/>
            <a:r>
              <a:rPr lang="en-US" dirty="0" smtClean="0"/>
              <a:t>The intensity of the color is measured</a:t>
            </a:r>
          </a:p>
          <a:p>
            <a:endParaRPr lang="en-US" dirty="0" smtClean="0"/>
          </a:p>
        </p:txBody>
      </p:sp>
      <p:sp>
        <p:nvSpPr>
          <p:cNvPr id="57350" name="Freeform 6"/>
          <p:cNvSpPr>
            <a:spLocks/>
          </p:cNvSpPr>
          <p:nvPr/>
        </p:nvSpPr>
        <p:spPr bwMode="auto">
          <a:xfrm>
            <a:off x="2646363" y="4568825"/>
            <a:ext cx="3678237" cy="1760538"/>
          </a:xfrm>
          <a:custGeom>
            <a:avLst/>
            <a:gdLst>
              <a:gd name="T0" fmla="*/ 20637 w 2317"/>
              <a:gd name="T1" fmla="*/ 0 h 1109"/>
              <a:gd name="T2" fmla="*/ 73025 w 2317"/>
              <a:gd name="T3" fmla="*/ 539750 h 1109"/>
              <a:gd name="T4" fmla="*/ 461962 w 2317"/>
              <a:gd name="T5" fmla="*/ 1319213 h 1109"/>
              <a:gd name="T6" fmla="*/ 1849437 w 2317"/>
              <a:gd name="T7" fmla="*/ 1752601 h 1109"/>
              <a:gd name="T8" fmla="*/ 3217861 w 2317"/>
              <a:gd name="T9" fmla="*/ 1271588 h 1109"/>
              <a:gd name="T10" fmla="*/ 3595687 w 2317"/>
              <a:gd name="T11" fmla="*/ 563563 h 1109"/>
              <a:gd name="T12" fmla="*/ 3678237 w 2317"/>
              <a:gd name="T13" fmla="*/ 0 h 1109"/>
              <a:gd name="T14" fmla="*/ 20637 w 2317"/>
              <a:gd name="T15" fmla="*/ 0 h 1109"/>
              <a:gd name="T16" fmla="*/ 0 60000 65536"/>
              <a:gd name="T17" fmla="*/ 0 60000 65536"/>
              <a:gd name="T18" fmla="*/ 0 60000 65536"/>
              <a:gd name="T19" fmla="*/ 0 60000 65536"/>
              <a:gd name="T20" fmla="*/ 0 60000 65536"/>
              <a:gd name="T21" fmla="*/ 0 60000 65536"/>
              <a:gd name="T22" fmla="*/ 0 60000 65536"/>
              <a:gd name="T23" fmla="*/ 0 60000 65536"/>
              <a:gd name="T24" fmla="*/ 0 w 2317"/>
              <a:gd name="T25" fmla="*/ 0 h 1109"/>
              <a:gd name="T26" fmla="*/ 2317 w 2317"/>
              <a:gd name="T27" fmla="*/ 1109 h 1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7" h="1109">
                <a:moveTo>
                  <a:pt x="13" y="0"/>
                </a:moveTo>
                <a:cubicBezTo>
                  <a:pt x="18" y="57"/>
                  <a:pt x="0" y="202"/>
                  <a:pt x="46" y="340"/>
                </a:cubicBezTo>
                <a:cubicBezTo>
                  <a:pt x="92" y="478"/>
                  <a:pt x="105" y="704"/>
                  <a:pt x="291" y="831"/>
                </a:cubicBezTo>
                <a:cubicBezTo>
                  <a:pt x="477" y="958"/>
                  <a:pt x="876" y="1109"/>
                  <a:pt x="1165" y="1104"/>
                </a:cubicBezTo>
                <a:cubicBezTo>
                  <a:pt x="1454" y="1099"/>
                  <a:pt x="1844" y="926"/>
                  <a:pt x="2027" y="801"/>
                </a:cubicBezTo>
                <a:cubicBezTo>
                  <a:pt x="2210" y="676"/>
                  <a:pt x="2217" y="488"/>
                  <a:pt x="2265" y="355"/>
                </a:cubicBezTo>
                <a:cubicBezTo>
                  <a:pt x="2313" y="222"/>
                  <a:pt x="2306" y="74"/>
                  <a:pt x="2317" y="0"/>
                </a:cubicBezTo>
                <a:cubicBezTo>
                  <a:pt x="2317" y="0"/>
                  <a:pt x="13" y="0"/>
                  <a:pt x="13" y="0"/>
                </a:cubicBezTo>
                <a:close/>
              </a:path>
            </a:pathLst>
          </a:custGeom>
          <a:solidFill>
            <a:schemeClr val="hlink">
              <a:alpha val="30196"/>
            </a:schemeClr>
          </a:solidFill>
          <a:ln w="38100" cmpd="sng">
            <a:solidFill>
              <a:schemeClr val="tx1"/>
            </a:solidFill>
            <a:round/>
            <a:headEnd/>
            <a:tailEnd/>
          </a:ln>
        </p:spPr>
        <p:txBody>
          <a:bodyPr/>
          <a:lstStyle/>
          <a:p>
            <a:endParaRPr lang="en-US"/>
          </a:p>
        </p:txBody>
      </p:sp>
      <p:sp>
        <p:nvSpPr>
          <p:cNvPr id="57351" name="Freeform 7"/>
          <p:cNvSpPr>
            <a:spLocks/>
          </p:cNvSpPr>
          <p:nvPr/>
        </p:nvSpPr>
        <p:spPr bwMode="auto">
          <a:xfrm>
            <a:off x="2667000" y="4191000"/>
            <a:ext cx="3657600" cy="304800"/>
          </a:xfrm>
          <a:custGeom>
            <a:avLst/>
            <a:gdLst>
              <a:gd name="T0" fmla="*/ 0 w 2304"/>
              <a:gd name="T1" fmla="*/ 304800 h 336"/>
              <a:gd name="T2" fmla="*/ 1828800 w 2304"/>
              <a:gd name="T3" fmla="*/ 0 h 336"/>
              <a:gd name="T4" fmla="*/ 3657600 w 2304"/>
              <a:gd name="T5" fmla="*/ 304800 h 336"/>
              <a:gd name="T6" fmla="*/ 0 60000 65536"/>
              <a:gd name="T7" fmla="*/ 0 60000 65536"/>
              <a:gd name="T8" fmla="*/ 0 60000 65536"/>
              <a:gd name="T9" fmla="*/ 0 w 2304"/>
              <a:gd name="T10" fmla="*/ 0 h 336"/>
              <a:gd name="T11" fmla="*/ 2304 w 2304"/>
              <a:gd name="T12" fmla="*/ 336 h 336"/>
            </a:gdLst>
            <a:ahLst/>
            <a:cxnLst>
              <a:cxn ang="T6">
                <a:pos x="T0" y="T1"/>
              </a:cxn>
              <a:cxn ang="T7">
                <a:pos x="T2" y="T3"/>
              </a:cxn>
              <a:cxn ang="T8">
                <a:pos x="T4" y="T5"/>
              </a:cxn>
            </a:cxnLst>
            <a:rect l="T9" t="T10" r="T11" b="T12"/>
            <a:pathLst>
              <a:path w="2304" h="336">
                <a:moveTo>
                  <a:pt x="0" y="336"/>
                </a:moveTo>
                <a:cubicBezTo>
                  <a:pt x="384" y="168"/>
                  <a:pt x="768" y="0"/>
                  <a:pt x="1152" y="0"/>
                </a:cubicBezTo>
                <a:cubicBezTo>
                  <a:pt x="1536" y="0"/>
                  <a:pt x="1920" y="168"/>
                  <a:pt x="2304" y="336"/>
                </a:cubicBezTo>
              </a:path>
            </a:pathLst>
          </a:custGeom>
          <a:noFill/>
          <a:ln w="38100" cmpd="sng">
            <a:solidFill>
              <a:schemeClr val="tx1"/>
            </a:solidFill>
            <a:round/>
            <a:headEnd/>
            <a:tailEnd/>
          </a:ln>
        </p:spPr>
        <p:txBody>
          <a:bodyPr/>
          <a:lstStyle/>
          <a:p>
            <a:endParaRPr lang="en-US"/>
          </a:p>
        </p:txBody>
      </p:sp>
      <p:sp>
        <p:nvSpPr>
          <p:cNvPr id="57352" name="Line 8"/>
          <p:cNvSpPr>
            <a:spLocks noChangeShapeType="1"/>
          </p:cNvSpPr>
          <p:nvPr/>
        </p:nvSpPr>
        <p:spPr bwMode="auto">
          <a:xfrm>
            <a:off x="2667000" y="4495800"/>
            <a:ext cx="0" cy="76200"/>
          </a:xfrm>
          <a:prstGeom prst="line">
            <a:avLst/>
          </a:prstGeom>
          <a:noFill/>
          <a:ln w="38100">
            <a:solidFill>
              <a:schemeClr val="tx1"/>
            </a:solidFill>
            <a:round/>
            <a:headEnd/>
            <a:tailEnd/>
          </a:ln>
        </p:spPr>
        <p:txBody>
          <a:bodyPr/>
          <a:lstStyle/>
          <a:p>
            <a:endParaRPr lang="en-US"/>
          </a:p>
        </p:txBody>
      </p:sp>
      <p:sp>
        <p:nvSpPr>
          <p:cNvPr id="57353" name="Line 9"/>
          <p:cNvSpPr>
            <a:spLocks noChangeShapeType="1"/>
          </p:cNvSpPr>
          <p:nvPr/>
        </p:nvSpPr>
        <p:spPr bwMode="auto">
          <a:xfrm>
            <a:off x="6311900" y="4495800"/>
            <a:ext cx="0" cy="76200"/>
          </a:xfrm>
          <a:prstGeom prst="line">
            <a:avLst/>
          </a:prstGeom>
          <a:noFill/>
          <a:ln w="38100">
            <a:solidFill>
              <a:schemeClr val="tx1"/>
            </a:solidFill>
            <a:round/>
            <a:headEnd/>
            <a:tailEnd/>
          </a:ln>
        </p:spPr>
        <p:txBody>
          <a:bodyPr/>
          <a:lstStyle/>
          <a:p>
            <a:endParaRPr lang="en-US"/>
          </a:p>
        </p:txBody>
      </p:sp>
      <p:grpSp>
        <p:nvGrpSpPr>
          <p:cNvPr id="2" name="Group 10"/>
          <p:cNvGrpSpPr>
            <a:grpSpLocks/>
          </p:cNvGrpSpPr>
          <p:nvPr/>
        </p:nvGrpSpPr>
        <p:grpSpPr bwMode="auto">
          <a:xfrm>
            <a:off x="4133850" y="5956300"/>
            <a:ext cx="311150" cy="338138"/>
            <a:chOff x="776" y="3560"/>
            <a:chExt cx="264" cy="376"/>
          </a:xfrm>
        </p:grpSpPr>
        <p:sp>
          <p:nvSpPr>
            <p:cNvPr id="57431" name="Line 11"/>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432" name="Line 12"/>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433" name="Line 13"/>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434" name="Line 14"/>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35" name="Line 15"/>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36" name="Line 16"/>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37" name="Line 17"/>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3" name="Group 18"/>
          <p:cNvGrpSpPr>
            <a:grpSpLocks/>
          </p:cNvGrpSpPr>
          <p:nvPr/>
        </p:nvGrpSpPr>
        <p:grpSpPr bwMode="auto">
          <a:xfrm>
            <a:off x="4578350" y="5943600"/>
            <a:ext cx="311150" cy="338138"/>
            <a:chOff x="776" y="3560"/>
            <a:chExt cx="264" cy="376"/>
          </a:xfrm>
        </p:grpSpPr>
        <p:sp>
          <p:nvSpPr>
            <p:cNvPr id="57424" name="Line 19"/>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425" name="Line 20"/>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426" name="Line 21"/>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427" name="Line 22"/>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28" name="Line 23"/>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29" name="Line 24"/>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30" name="Line 25"/>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4" name="Group 26"/>
          <p:cNvGrpSpPr>
            <a:grpSpLocks/>
          </p:cNvGrpSpPr>
          <p:nvPr/>
        </p:nvGrpSpPr>
        <p:grpSpPr bwMode="auto">
          <a:xfrm rot="-1545000">
            <a:off x="5156200" y="5753100"/>
            <a:ext cx="311150" cy="338138"/>
            <a:chOff x="776" y="3560"/>
            <a:chExt cx="264" cy="376"/>
          </a:xfrm>
        </p:grpSpPr>
        <p:sp>
          <p:nvSpPr>
            <p:cNvPr id="57417" name="Line 27"/>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418" name="Line 28"/>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419" name="Line 29"/>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420" name="Line 30"/>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21" name="Line 31"/>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22" name="Line 32"/>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23" name="Line 33"/>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5" name="Group 34"/>
          <p:cNvGrpSpPr>
            <a:grpSpLocks/>
          </p:cNvGrpSpPr>
          <p:nvPr/>
        </p:nvGrpSpPr>
        <p:grpSpPr bwMode="auto">
          <a:xfrm rot="974331">
            <a:off x="3581400" y="5834063"/>
            <a:ext cx="311150" cy="338137"/>
            <a:chOff x="776" y="3560"/>
            <a:chExt cx="264" cy="376"/>
          </a:xfrm>
        </p:grpSpPr>
        <p:sp>
          <p:nvSpPr>
            <p:cNvPr id="57410" name="Line 35"/>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411" name="Line 36"/>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412" name="Line 37"/>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413" name="Line 38"/>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14" name="Line 39"/>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15" name="Line 40"/>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16" name="Line 41"/>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6" name="Group 42"/>
          <p:cNvGrpSpPr>
            <a:grpSpLocks/>
          </p:cNvGrpSpPr>
          <p:nvPr/>
        </p:nvGrpSpPr>
        <p:grpSpPr bwMode="auto">
          <a:xfrm rot="2018103">
            <a:off x="3028950" y="5567363"/>
            <a:ext cx="311150" cy="338137"/>
            <a:chOff x="776" y="3560"/>
            <a:chExt cx="264" cy="376"/>
          </a:xfrm>
        </p:grpSpPr>
        <p:sp>
          <p:nvSpPr>
            <p:cNvPr id="57403" name="Line 43"/>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404" name="Line 44"/>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405" name="Line 45"/>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406" name="Line 46"/>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07" name="Line 47"/>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08" name="Line 48"/>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09" name="Line 49"/>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7" name="Group 50"/>
          <p:cNvGrpSpPr>
            <a:grpSpLocks/>
          </p:cNvGrpSpPr>
          <p:nvPr/>
        </p:nvGrpSpPr>
        <p:grpSpPr bwMode="auto">
          <a:xfrm rot="-1841455">
            <a:off x="5657850" y="5465763"/>
            <a:ext cx="311150" cy="338137"/>
            <a:chOff x="776" y="3560"/>
            <a:chExt cx="264" cy="376"/>
          </a:xfrm>
        </p:grpSpPr>
        <p:sp>
          <p:nvSpPr>
            <p:cNvPr id="57396" name="Line 51"/>
            <p:cNvSpPr>
              <a:spLocks noChangeShapeType="1"/>
            </p:cNvSpPr>
            <p:nvPr/>
          </p:nvSpPr>
          <p:spPr bwMode="auto">
            <a:xfrm>
              <a:off x="912" y="3744"/>
              <a:ext cx="0" cy="192"/>
            </a:xfrm>
            <a:prstGeom prst="line">
              <a:avLst/>
            </a:prstGeom>
            <a:noFill/>
            <a:ln w="76200">
              <a:solidFill>
                <a:schemeClr val="accent2"/>
              </a:solidFill>
              <a:round/>
              <a:headEnd/>
              <a:tailEnd/>
            </a:ln>
          </p:spPr>
          <p:txBody>
            <a:bodyPr/>
            <a:lstStyle/>
            <a:p>
              <a:endParaRPr lang="en-US"/>
            </a:p>
          </p:txBody>
        </p:sp>
        <p:sp>
          <p:nvSpPr>
            <p:cNvPr id="57397" name="Line 52"/>
            <p:cNvSpPr>
              <a:spLocks noChangeShapeType="1"/>
            </p:cNvSpPr>
            <p:nvPr/>
          </p:nvSpPr>
          <p:spPr bwMode="auto">
            <a:xfrm flipH="1">
              <a:off x="912" y="3600"/>
              <a:ext cx="96" cy="144"/>
            </a:xfrm>
            <a:prstGeom prst="line">
              <a:avLst/>
            </a:prstGeom>
            <a:noFill/>
            <a:ln w="76200">
              <a:solidFill>
                <a:schemeClr val="accent2"/>
              </a:solidFill>
              <a:round/>
              <a:headEnd/>
              <a:tailEnd/>
            </a:ln>
          </p:spPr>
          <p:txBody>
            <a:bodyPr/>
            <a:lstStyle/>
            <a:p>
              <a:endParaRPr lang="en-US"/>
            </a:p>
          </p:txBody>
        </p:sp>
        <p:sp>
          <p:nvSpPr>
            <p:cNvPr id="57398" name="Line 53"/>
            <p:cNvSpPr>
              <a:spLocks noChangeShapeType="1"/>
            </p:cNvSpPr>
            <p:nvPr/>
          </p:nvSpPr>
          <p:spPr bwMode="auto">
            <a:xfrm>
              <a:off x="808" y="3600"/>
              <a:ext cx="96" cy="144"/>
            </a:xfrm>
            <a:prstGeom prst="line">
              <a:avLst/>
            </a:prstGeom>
            <a:noFill/>
            <a:ln w="76200">
              <a:solidFill>
                <a:schemeClr val="accent2"/>
              </a:solidFill>
              <a:round/>
              <a:headEnd/>
              <a:tailEnd/>
            </a:ln>
          </p:spPr>
          <p:txBody>
            <a:bodyPr/>
            <a:lstStyle/>
            <a:p>
              <a:endParaRPr lang="en-US"/>
            </a:p>
          </p:txBody>
        </p:sp>
        <p:sp>
          <p:nvSpPr>
            <p:cNvPr id="57399" name="Line 54"/>
            <p:cNvSpPr>
              <a:spLocks noChangeShapeType="1"/>
            </p:cNvSpPr>
            <p:nvPr/>
          </p:nvSpPr>
          <p:spPr bwMode="auto">
            <a:xfrm>
              <a:off x="776" y="3584"/>
              <a:ext cx="96" cy="144"/>
            </a:xfrm>
            <a:prstGeom prst="line">
              <a:avLst/>
            </a:prstGeom>
            <a:noFill/>
            <a:ln w="3175">
              <a:solidFill>
                <a:schemeClr val="accent2"/>
              </a:solidFill>
              <a:round/>
              <a:headEnd/>
              <a:tailEnd/>
            </a:ln>
          </p:spPr>
          <p:txBody>
            <a:bodyPr/>
            <a:lstStyle/>
            <a:p>
              <a:endParaRPr lang="en-US"/>
            </a:p>
          </p:txBody>
        </p:sp>
        <p:sp>
          <p:nvSpPr>
            <p:cNvPr id="57400" name="Line 55"/>
            <p:cNvSpPr>
              <a:spLocks noChangeShapeType="1"/>
            </p:cNvSpPr>
            <p:nvPr/>
          </p:nvSpPr>
          <p:spPr bwMode="auto">
            <a:xfrm>
              <a:off x="808" y="3560"/>
              <a:ext cx="96" cy="144"/>
            </a:xfrm>
            <a:prstGeom prst="line">
              <a:avLst/>
            </a:prstGeom>
            <a:noFill/>
            <a:ln w="3175">
              <a:solidFill>
                <a:schemeClr val="accent2"/>
              </a:solidFill>
              <a:round/>
              <a:headEnd/>
              <a:tailEnd/>
            </a:ln>
          </p:spPr>
          <p:txBody>
            <a:bodyPr/>
            <a:lstStyle/>
            <a:p>
              <a:endParaRPr lang="en-US"/>
            </a:p>
          </p:txBody>
        </p:sp>
        <p:sp>
          <p:nvSpPr>
            <p:cNvPr id="57401" name="Line 56"/>
            <p:cNvSpPr>
              <a:spLocks noChangeShapeType="1"/>
            </p:cNvSpPr>
            <p:nvPr/>
          </p:nvSpPr>
          <p:spPr bwMode="auto">
            <a:xfrm flipH="1">
              <a:off x="912" y="3568"/>
              <a:ext cx="96" cy="144"/>
            </a:xfrm>
            <a:prstGeom prst="line">
              <a:avLst/>
            </a:prstGeom>
            <a:noFill/>
            <a:ln w="3175">
              <a:solidFill>
                <a:schemeClr val="accent2"/>
              </a:solidFill>
              <a:round/>
              <a:headEnd/>
              <a:tailEnd/>
            </a:ln>
          </p:spPr>
          <p:txBody>
            <a:bodyPr/>
            <a:lstStyle/>
            <a:p>
              <a:endParaRPr lang="en-US"/>
            </a:p>
          </p:txBody>
        </p:sp>
        <p:sp>
          <p:nvSpPr>
            <p:cNvPr id="57402" name="Line 57"/>
            <p:cNvSpPr>
              <a:spLocks noChangeShapeType="1"/>
            </p:cNvSpPr>
            <p:nvPr/>
          </p:nvSpPr>
          <p:spPr bwMode="auto">
            <a:xfrm flipH="1">
              <a:off x="944" y="3592"/>
              <a:ext cx="96" cy="144"/>
            </a:xfrm>
            <a:prstGeom prst="line">
              <a:avLst/>
            </a:prstGeom>
            <a:noFill/>
            <a:ln w="3175">
              <a:solidFill>
                <a:schemeClr val="accent2"/>
              </a:solidFill>
              <a:round/>
              <a:headEnd/>
              <a:tailEnd/>
            </a:ln>
          </p:spPr>
          <p:txBody>
            <a:bodyPr/>
            <a:lstStyle/>
            <a:p>
              <a:endParaRPr lang="en-US"/>
            </a:p>
          </p:txBody>
        </p:sp>
      </p:grpSp>
      <p:grpSp>
        <p:nvGrpSpPr>
          <p:cNvPr id="8" name="Group 58"/>
          <p:cNvGrpSpPr>
            <a:grpSpLocks/>
          </p:cNvGrpSpPr>
          <p:nvPr/>
        </p:nvGrpSpPr>
        <p:grpSpPr bwMode="auto">
          <a:xfrm rot="2157339">
            <a:off x="3035300" y="5588000"/>
            <a:ext cx="533400" cy="76200"/>
            <a:chOff x="1728" y="3792"/>
            <a:chExt cx="336" cy="48"/>
          </a:xfrm>
        </p:grpSpPr>
        <p:sp>
          <p:nvSpPr>
            <p:cNvPr id="57393" name="Oval 59"/>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7394" name="Oval 60"/>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7395" name="Oval 61"/>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9" name="Group 62"/>
          <p:cNvGrpSpPr>
            <a:grpSpLocks/>
          </p:cNvGrpSpPr>
          <p:nvPr/>
        </p:nvGrpSpPr>
        <p:grpSpPr bwMode="auto">
          <a:xfrm rot="-1832747">
            <a:off x="5473700" y="5435600"/>
            <a:ext cx="533400" cy="76200"/>
            <a:chOff x="1728" y="3792"/>
            <a:chExt cx="336" cy="48"/>
          </a:xfrm>
        </p:grpSpPr>
        <p:sp>
          <p:nvSpPr>
            <p:cNvPr id="57390" name="Oval 63"/>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7391" name="Oval 64"/>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7392" name="Oval 65"/>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0" name="Group 66"/>
          <p:cNvGrpSpPr>
            <a:grpSpLocks/>
          </p:cNvGrpSpPr>
          <p:nvPr/>
        </p:nvGrpSpPr>
        <p:grpSpPr bwMode="auto">
          <a:xfrm>
            <a:off x="4495800" y="5918200"/>
            <a:ext cx="533400" cy="76200"/>
            <a:chOff x="1728" y="3792"/>
            <a:chExt cx="336" cy="48"/>
          </a:xfrm>
        </p:grpSpPr>
        <p:sp>
          <p:nvSpPr>
            <p:cNvPr id="57387" name="Oval 67"/>
            <p:cNvSpPr>
              <a:spLocks noChangeArrowheads="1"/>
            </p:cNvSpPr>
            <p:nvPr/>
          </p:nvSpPr>
          <p:spPr bwMode="auto">
            <a:xfrm>
              <a:off x="1728" y="3792"/>
              <a:ext cx="336" cy="48"/>
            </a:xfrm>
            <a:prstGeom prst="ellipse">
              <a:avLst/>
            </a:prstGeom>
            <a:solidFill>
              <a:srgbClr val="FFFF00"/>
            </a:solidFill>
            <a:ln w="9525">
              <a:solidFill>
                <a:schemeClr val="bg2"/>
              </a:solidFill>
              <a:round/>
              <a:headEnd/>
              <a:tailEnd/>
            </a:ln>
          </p:spPr>
          <p:txBody>
            <a:bodyPr wrap="none" anchor="ctr"/>
            <a:lstStyle/>
            <a:p>
              <a:endParaRPr lang="en-US"/>
            </a:p>
          </p:txBody>
        </p:sp>
        <p:sp>
          <p:nvSpPr>
            <p:cNvPr id="57388" name="Oval 68"/>
            <p:cNvSpPr>
              <a:spLocks noChangeArrowheads="1"/>
            </p:cNvSpPr>
            <p:nvPr/>
          </p:nvSpPr>
          <p:spPr bwMode="auto">
            <a:xfrm>
              <a:off x="1776" y="379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7389" name="Oval 69"/>
            <p:cNvSpPr>
              <a:spLocks noChangeArrowheads="1"/>
            </p:cNvSpPr>
            <p:nvPr/>
          </p:nvSpPr>
          <p:spPr bwMode="auto">
            <a:xfrm>
              <a:off x="1936" y="379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1" name="Group 70"/>
          <p:cNvGrpSpPr>
            <a:grpSpLocks/>
          </p:cNvGrpSpPr>
          <p:nvPr/>
        </p:nvGrpSpPr>
        <p:grpSpPr bwMode="auto">
          <a:xfrm rot="-8655613">
            <a:off x="3276600" y="5238750"/>
            <a:ext cx="296863" cy="365125"/>
            <a:chOff x="816" y="3504"/>
            <a:chExt cx="288" cy="264"/>
          </a:xfrm>
        </p:grpSpPr>
        <p:sp>
          <p:nvSpPr>
            <p:cNvPr id="57383" name="Line 71"/>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7384" name="Line 72"/>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7385" name="Line 73"/>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7386" name="Oval 74"/>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2" name="Group 75"/>
          <p:cNvGrpSpPr>
            <a:grpSpLocks/>
          </p:cNvGrpSpPr>
          <p:nvPr/>
        </p:nvGrpSpPr>
        <p:grpSpPr bwMode="auto">
          <a:xfrm rot="10800000">
            <a:off x="4579938" y="5540375"/>
            <a:ext cx="296862" cy="365125"/>
            <a:chOff x="816" y="3504"/>
            <a:chExt cx="288" cy="264"/>
          </a:xfrm>
        </p:grpSpPr>
        <p:sp>
          <p:nvSpPr>
            <p:cNvPr id="57379" name="Line 76"/>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7380" name="Line 77"/>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7381" name="Line 78"/>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7382" name="Oval 79"/>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3" name="Group 80"/>
          <p:cNvGrpSpPr>
            <a:grpSpLocks/>
          </p:cNvGrpSpPr>
          <p:nvPr/>
        </p:nvGrpSpPr>
        <p:grpSpPr bwMode="auto">
          <a:xfrm rot="9310949">
            <a:off x="5481638" y="5105400"/>
            <a:ext cx="296862" cy="365125"/>
            <a:chOff x="816" y="3504"/>
            <a:chExt cx="288" cy="264"/>
          </a:xfrm>
        </p:grpSpPr>
        <p:sp>
          <p:nvSpPr>
            <p:cNvPr id="57375" name="Line 81"/>
            <p:cNvSpPr>
              <a:spLocks noChangeShapeType="1"/>
            </p:cNvSpPr>
            <p:nvPr/>
          </p:nvSpPr>
          <p:spPr bwMode="auto">
            <a:xfrm>
              <a:off x="960" y="3600"/>
              <a:ext cx="0" cy="144"/>
            </a:xfrm>
            <a:prstGeom prst="line">
              <a:avLst/>
            </a:prstGeom>
            <a:noFill/>
            <a:ln w="38100">
              <a:solidFill>
                <a:srgbClr val="0000FF"/>
              </a:solidFill>
              <a:round/>
              <a:headEnd/>
              <a:tailEnd/>
            </a:ln>
          </p:spPr>
          <p:txBody>
            <a:bodyPr/>
            <a:lstStyle/>
            <a:p>
              <a:endParaRPr lang="en-US"/>
            </a:p>
          </p:txBody>
        </p:sp>
        <p:sp>
          <p:nvSpPr>
            <p:cNvPr id="57376" name="Line 82"/>
            <p:cNvSpPr>
              <a:spLocks noChangeShapeType="1"/>
            </p:cNvSpPr>
            <p:nvPr/>
          </p:nvSpPr>
          <p:spPr bwMode="auto">
            <a:xfrm flipV="1">
              <a:off x="960" y="3504"/>
              <a:ext cx="96" cy="96"/>
            </a:xfrm>
            <a:prstGeom prst="line">
              <a:avLst/>
            </a:prstGeom>
            <a:noFill/>
            <a:ln w="38100">
              <a:solidFill>
                <a:srgbClr val="0000FF"/>
              </a:solidFill>
              <a:round/>
              <a:headEnd/>
              <a:tailEnd/>
            </a:ln>
          </p:spPr>
          <p:txBody>
            <a:bodyPr/>
            <a:lstStyle/>
            <a:p>
              <a:endParaRPr lang="en-US"/>
            </a:p>
          </p:txBody>
        </p:sp>
        <p:sp>
          <p:nvSpPr>
            <p:cNvPr id="57377" name="Line 83"/>
            <p:cNvSpPr>
              <a:spLocks noChangeShapeType="1"/>
            </p:cNvSpPr>
            <p:nvPr/>
          </p:nvSpPr>
          <p:spPr bwMode="auto">
            <a:xfrm flipH="1" flipV="1">
              <a:off x="864" y="3504"/>
              <a:ext cx="96" cy="96"/>
            </a:xfrm>
            <a:prstGeom prst="line">
              <a:avLst/>
            </a:prstGeom>
            <a:noFill/>
            <a:ln w="38100">
              <a:solidFill>
                <a:srgbClr val="0000FF"/>
              </a:solidFill>
              <a:round/>
              <a:headEnd/>
              <a:tailEnd/>
            </a:ln>
          </p:spPr>
          <p:txBody>
            <a:bodyPr/>
            <a:lstStyle/>
            <a:p>
              <a:endParaRPr lang="en-US"/>
            </a:p>
          </p:txBody>
        </p:sp>
        <p:sp>
          <p:nvSpPr>
            <p:cNvPr id="57378" name="Oval 84"/>
            <p:cNvSpPr>
              <a:spLocks noChangeArrowheads="1"/>
            </p:cNvSpPr>
            <p:nvPr/>
          </p:nvSpPr>
          <p:spPr bwMode="auto">
            <a:xfrm>
              <a:off x="816" y="3720"/>
              <a:ext cx="28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57366" name="Freeform 85"/>
          <p:cNvSpPr>
            <a:spLocks/>
          </p:cNvSpPr>
          <p:nvPr/>
        </p:nvSpPr>
        <p:spPr bwMode="auto">
          <a:xfrm>
            <a:off x="2667000" y="4267200"/>
            <a:ext cx="3657600" cy="304800"/>
          </a:xfrm>
          <a:custGeom>
            <a:avLst/>
            <a:gdLst>
              <a:gd name="T0" fmla="*/ 0 w 2304"/>
              <a:gd name="T1" fmla="*/ 304800 h 336"/>
              <a:gd name="T2" fmla="*/ 1828800 w 2304"/>
              <a:gd name="T3" fmla="*/ 0 h 336"/>
              <a:gd name="T4" fmla="*/ 3657600 w 2304"/>
              <a:gd name="T5" fmla="*/ 304800 h 336"/>
              <a:gd name="T6" fmla="*/ 0 w 2304"/>
              <a:gd name="T7" fmla="*/ 304800 h 336"/>
              <a:gd name="T8" fmla="*/ 0 60000 65536"/>
              <a:gd name="T9" fmla="*/ 0 60000 65536"/>
              <a:gd name="T10" fmla="*/ 0 60000 65536"/>
              <a:gd name="T11" fmla="*/ 0 60000 65536"/>
              <a:gd name="T12" fmla="*/ 0 w 2304"/>
              <a:gd name="T13" fmla="*/ 0 h 336"/>
              <a:gd name="T14" fmla="*/ 2304 w 2304"/>
              <a:gd name="T15" fmla="*/ 336 h 336"/>
            </a:gdLst>
            <a:ahLst/>
            <a:cxnLst>
              <a:cxn ang="T8">
                <a:pos x="T0" y="T1"/>
              </a:cxn>
              <a:cxn ang="T9">
                <a:pos x="T2" y="T3"/>
              </a:cxn>
              <a:cxn ang="T10">
                <a:pos x="T4" y="T5"/>
              </a:cxn>
              <a:cxn ang="T11">
                <a:pos x="T6" y="T7"/>
              </a:cxn>
            </a:cxnLst>
            <a:rect l="T12" t="T13" r="T14" b="T15"/>
            <a:pathLst>
              <a:path w="2304" h="336">
                <a:moveTo>
                  <a:pt x="0" y="336"/>
                </a:moveTo>
                <a:cubicBezTo>
                  <a:pt x="384" y="168"/>
                  <a:pt x="768" y="0"/>
                  <a:pt x="1152" y="0"/>
                </a:cubicBezTo>
                <a:cubicBezTo>
                  <a:pt x="1536" y="0"/>
                  <a:pt x="1920" y="168"/>
                  <a:pt x="2304" y="336"/>
                </a:cubicBezTo>
                <a:cubicBezTo>
                  <a:pt x="2304" y="336"/>
                  <a:pt x="0" y="336"/>
                  <a:pt x="0" y="336"/>
                </a:cubicBezTo>
                <a:close/>
              </a:path>
            </a:pathLst>
          </a:custGeom>
          <a:solidFill>
            <a:srgbClr val="CCECFF"/>
          </a:solidFill>
          <a:ln w="19050" cmpd="sng">
            <a:solidFill>
              <a:schemeClr val="tx1"/>
            </a:solidFill>
            <a:round/>
            <a:headEnd/>
            <a:tailEnd/>
          </a:ln>
        </p:spPr>
        <p:txBody>
          <a:bodyPr/>
          <a:lstStyle/>
          <a:p>
            <a:endParaRPr lang="en-US"/>
          </a:p>
        </p:txBody>
      </p:sp>
      <p:sp>
        <p:nvSpPr>
          <p:cNvPr id="294998" name="Oval 86"/>
          <p:cNvSpPr>
            <a:spLocks noChangeArrowheads="1"/>
          </p:cNvSpPr>
          <p:nvPr/>
        </p:nvSpPr>
        <p:spPr bwMode="auto">
          <a:xfrm>
            <a:off x="54864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294999" name="Oval 87"/>
          <p:cNvSpPr>
            <a:spLocks noChangeArrowheads="1"/>
          </p:cNvSpPr>
          <p:nvPr/>
        </p:nvSpPr>
        <p:spPr bwMode="auto">
          <a:xfrm>
            <a:off x="2959100" y="3467100"/>
            <a:ext cx="29718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295000" name="Oval 88"/>
          <p:cNvSpPr>
            <a:spLocks noChangeArrowheads="1"/>
          </p:cNvSpPr>
          <p:nvPr/>
        </p:nvSpPr>
        <p:spPr bwMode="auto">
          <a:xfrm>
            <a:off x="304800" y="3810000"/>
            <a:ext cx="3124200" cy="304800"/>
          </a:xfrm>
          <a:prstGeom prst="ellipse">
            <a:avLst/>
          </a:prstGeom>
          <a:gradFill rotWithShape="1">
            <a:gsLst>
              <a:gs pos="0">
                <a:schemeClr val="accent1">
                  <a:gamma/>
                  <a:shade val="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p>
        </p:txBody>
      </p:sp>
      <p:sp>
        <p:nvSpPr>
          <p:cNvPr id="57370" name="Rectangle 89"/>
          <p:cNvSpPr>
            <a:spLocks noChangeArrowheads="1"/>
          </p:cNvSpPr>
          <p:nvPr/>
        </p:nvSpPr>
        <p:spPr bwMode="auto">
          <a:xfrm>
            <a:off x="228600" y="3429000"/>
            <a:ext cx="1752600" cy="3200400"/>
          </a:xfrm>
          <a:prstGeom prst="rect">
            <a:avLst/>
          </a:prstGeom>
          <a:solidFill>
            <a:schemeClr val="bg1"/>
          </a:solidFill>
          <a:ln w="9525">
            <a:noFill/>
            <a:miter lim="800000"/>
            <a:headEnd/>
            <a:tailEnd/>
          </a:ln>
        </p:spPr>
        <p:txBody>
          <a:bodyPr wrap="none" anchor="ctr"/>
          <a:lstStyle/>
          <a:p>
            <a:endParaRPr lang="en-US"/>
          </a:p>
        </p:txBody>
      </p:sp>
      <p:sp>
        <p:nvSpPr>
          <p:cNvPr id="57371" name="Rectangle 90"/>
          <p:cNvSpPr>
            <a:spLocks noChangeArrowheads="1"/>
          </p:cNvSpPr>
          <p:nvPr/>
        </p:nvSpPr>
        <p:spPr bwMode="auto">
          <a:xfrm>
            <a:off x="7010400" y="3429000"/>
            <a:ext cx="1752600" cy="3200400"/>
          </a:xfrm>
          <a:prstGeom prst="rect">
            <a:avLst/>
          </a:prstGeom>
          <a:solidFill>
            <a:schemeClr val="bg1"/>
          </a:solidFill>
          <a:ln w="9525">
            <a:noFill/>
            <a:miter lim="800000"/>
            <a:headEnd/>
            <a:tailEnd/>
          </a:ln>
        </p:spPr>
        <p:txBody>
          <a:bodyPr wrap="none" anchor="ctr"/>
          <a:lstStyle/>
          <a:p>
            <a:endParaRPr lang="en-US"/>
          </a:p>
        </p:txBody>
      </p:sp>
      <p:sp>
        <p:nvSpPr>
          <p:cNvPr id="91" name="Slide Number Placeholder 90"/>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63</a:t>
            </a:fld>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ELISA/Multiplex Layout</a:t>
            </a:r>
          </a:p>
        </p:txBody>
      </p:sp>
      <p:sp>
        <p:nvSpPr>
          <p:cNvPr id="58371" name="Rectangle 3"/>
          <p:cNvSpPr>
            <a:spLocks noGrp="1" noChangeArrowheads="1"/>
          </p:cNvSpPr>
          <p:nvPr>
            <p:ph idx="1"/>
          </p:nvPr>
        </p:nvSpPr>
        <p:spPr>
          <a:xfrm>
            <a:off x="457200" y="1600200"/>
            <a:ext cx="8458200" cy="4525963"/>
          </a:xfrm>
        </p:spPr>
        <p:txBody>
          <a:bodyPr/>
          <a:lstStyle/>
          <a:p>
            <a:r>
              <a:rPr lang="en-US" dirty="0" smtClean="0"/>
              <a:t>Step 1: prepare antibodies mixture and add to plate</a:t>
            </a:r>
          </a:p>
          <a:p>
            <a:r>
              <a:rPr lang="en-US" dirty="0" smtClean="0"/>
              <a:t>Step 2: prepare calibrators, add to plate</a:t>
            </a:r>
          </a:p>
          <a:p>
            <a:r>
              <a:rPr lang="en-US" dirty="0" smtClean="0"/>
              <a:t>Step 3: prepare unknowns, add to plate </a:t>
            </a:r>
          </a:p>
        </p:txBody>
      </p:sp>
      <p:pic>
        <p:nvPicPr>
          <p:cNvPr id="58372" name="Picture 4"/>
          <p:cNvPicPr>
            <a:picLocks noChangeAspect="1" noChangeArrowheads="1"/>
          </p:cNvPicPr>
          <p:nvPr/>
        </p:nvPicPr>
        <p:blipFill>
          <a:blip r:embed="rId3" cstate="print"/>
          <a:srcRect/>
          <a:stretch>
            <a:fillRect/>
          </a:stretch>
        </p:blipFill>
        <p:spPr bwMode="auto">
          <a:xfrm>
            <a:off x="2008030" y="3655935"/>
            <a:ext cx="4081868" cy="2864073"/>
          </a:xfrm>
          <a:prstGeom prst="rect">
            <a:avLst/>
          </a:prstGeom>
          <a:noFill/>
          <a:ln w="9525">
            <a:noFill/>
            <a:miter lim="800000"/>
            <a:headEnd/>
            <a:tailEnd/>
          </a:ln>
        </p:spPr>
      </p:pic>
      <p:sp>
        <p:nvSpPr>
          <p:cNvPr id="15366" name="Rectangle 6"/>
          <p:cNvSpPr>
            <a:spLocks noChangeArrowheads="1"/>
          </p:cNvSpPr>
          <p:nvPr/>
        </p:nvSpPr>
        <p:spPr bwMode="auto">
          <a:xfrm>
            <a:off x="2179479" y="3789285"/>
            <a:ext cx="3750803" cy="2513861"/>
          </a:xfrm>
          <a:prstGeom prst="rect">
            <a:avLst/>
          </a:prstGeom>
          <a:noFill/>
          <a:ln w="47625">
            <a:solidFill>
              <a:srgbClr val="FFFF00"/>
            </a:solidFill>
            <a:miter lim="800000"/>
            <a:headEnd/>
            <a:tailEnd/>
          </a:ln>
        </p:spPr>
        <p:txBody>
          <a:bodyPr wrap="none" anchor="ctr"/>
          <a:lstStyle/>
          <a:p>
            <a:endParaRPr lang="en-US"/>
          </a:p>
        </p:txBody>
      </p:sp>
      <p:sp>
        <p:nvSpPr>
          <p:cNvPr id="15367" name="Rectangle 7"/>
          <p:cNvSpPr>
            <a:spLocks noChangeArrowheads="1"/>
          </p:cNvSpPr>
          <p:nvPr/>
        </p:nvSpPr>
        <p:spPr bwMode="auto">
          <a:xfrm>
            <a:off x="2201662" y="3824796"/>
            <a:ext cx="655134" cy="2460595"/>
          </a:xfrm>
          <a:prstGeom prst="rect">
            <a:avLst/>
          </a:prstGeom>
          <a:noFill/>
          <a:ln w="25400">
            <a:solidFill>
              <a:srgbClr val="FF0000"/>
            </a:solidFill>
            <a:miter lim="800000"/>
            <a:headEnd/>
            <a:tailEnd/>
          </a:ln>
        </p:spPr>
        <p:txBody>
          <a:bodyPr wrap="none" anchor="ctr"/>
          <a:lstStyle/>
          <a:p>
            <a:endParaRPr lang="en-US"/>
          </a:p>
        </p:txBody>
      </p:sp>
      <p:sp>
        <p:nvSpPr>
          <p:cNvPr id="15368" name="Rectangle 8"/>
          <p:cNvSpPr>
            <a:spLocks noChangeArrowheads="1"/>
          </p:cNvSpPr>
          <p:nvPr/>
        </p:nvSpPr>
        <p:spPr bwMode="auto">
          <a:xfrm>
            <a:off x="2846044" y="3835153"/>
            <a:ext cx="3022095" cy="2441360"/>
          </a:xfrm>
          <a:prstGeom prst="rect">
            <a:avLst/>
          </a:prstGeom>
          <a:noFill/>
          <a:ln w="25400">
            <a:solidFill>
              <a:srgbClr val="3366FF"/>
            </a:solidFill>
            <a:miter lim="800000"/>
            <a:headEnd/>
            <a:tailEnd/>
          </a:ln>
        </p:spPr>
        <p:txBody>
          <a:bodyPr wrap="none" anchor="ctr"/>
          <a:lstStyle/>
          <a:p>
            <a:endParaRPr lang="en-US"/>
          </a:p>
        </p:txBody>
      </p:sp>
      <p:sp>
        <p:nvSpPr>
          <p:cNvPr id="9" name="Slide Number Placeholder 8"/>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subTnLst>
                                    <p:set>
                                      <p:cBhvr override="childStyle">
                                        <p:cTn dur="1" fill="hold" display="0" masterRel="nextClick" afterEffect="1"/>
                                        <p:tgtEl>
                                          <p:spTgt spid="1536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subTnLst>
                                    <p:set>
                                      <p:cBhvr override="childStyle">
                                        <p:cTn dur="1" fill="hold" display="0" masterRel="nextClick" afterEffect="1"/>
                                        <p:tgtEl>
                                          <p:spTgt spid="1536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t>Use of </a:t>
            </a:r>
            <a:r>
              <a:rPr lang="en-US" sz="4000" dirty="0" err="1" smtClean="0"/>
              <a:t>Chemiluminescence</a:t>
            </a:r>
            <a:r>
              <a:rPr lang="en-US" sz="4000" dirty="0" smtClean="0"/>
              <a:t> Assays for Measuring Protein Concentrations</a:t>
            </a:r>
          </a:p>
        </p:txBody>
      </p:sp>
      <p:sp>
        <p:nvSpPr>
          <p:cNvPr id="59395" name="Rectangle 3"/>
          <p:cNvSpPr>
            <a:spLocks noGrp="1" noChangeArrowheads="1"/>
          </p:cNvSpPr>
          <p:nvPr>
            <p:ph idx="1"/>
          </p:nvPr>
        </p:nvSpPr>
        <p:spPr>
          <a:xfrm>
            <a:off x="457200" y="1600200"/>
            <a:ext cx="8458200" cy="4876800"/>
          </a:xfrm>
        </p:spPr>
        <p:txBody>
          <a:bodyPr/>
          <a:lstStyle/>
          <a:p>
            <a:r>
              <a:rPr lang="en-US" dirty="0" smtClean="0"/>
              <a:t>Use calibration to convert relative measures to the desired unit of concentration</a:t>
            </a:r>
          </a:p>
          <a:p>
            <a:pPr lvl="1"/>
            <a:r>
              <a:rPr lang="en-US" dirty="0" smtClean="0"/>
              <a:t>From </a:t>
            </a:r>
            <a:r>
              <a:rPr lang="en-US" b="1" dirty="0" smtClean="0"/>
              <a:t>optical density</a:t>
            </a:r>
            <a:r>
              <a:rPr lang="en-US" dirty="0" smtClean="0"/>
              <a:t> in relative fluorescence units (RFU)</a:t>
            </a:r>
            <a:r>
              <a:rPr lang="en-US" i="1" dirty="0" smtClean="0"/>
              <a:t> </a:t>
            </a:r>
            <a:r>
              <a:rPr lang="en-US" dirty="0" smtClean="0"/>
              <a:t>to </a:t>
            </a:r>
            <a:r>
              <a:rPr lang="en-US" b="1" dirty="0" smtClean="0"/>
              <a:t>concentration</a:t>
            </a:r>
            <a:r>
              <a:rPr lang="en-US" dirty="0" smtClean="0"/>
              <a:t> in pg/</a:t>
            </a:r>
            <a:r>
              <a:rPr lang="en-US" dirty="0" err="1" smtClean="0"/>
              <a:t>mL</a:t>
            </a:r>
            <a:endParaRPr lang="en-US" dirty="0" smtClean="0"/>
          </a:p>
          <a:p>
            <a:pPr lvl="1"/>
            <a:endParaRPr lang="en-US" i="1" dirty="0" smtClean="0"/>
          </a:p>
          <a:p>
            <a:r>
              <a:rPr lang="en-US" dirty="0" smtClean="0"/>
              <a:t>Current practice is per assay calibration</a:t>
            </a:r>
          </a:p>
          <a:p>
            <a:pPr lvl="1"/>
            <a:r>
              <a:rPr lang="en-US" dirty="0" smtClean="0"/>
              <a:t>Results in potentially large calibration datasets used only minimally in current practice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t>Calibrating the Assay: </a:t>
            </a:r>
            <a:br>
              <a:rPr lang="en-US" sz="4000" dirty="0" smtClean="0"/>
            </a:br>
            <a:r>
              <a:rPr lang="en-US" sz="4000" dirty="0" smtClean="0"/>
              <a:t>The Standard Curve</a:t>
            </a:r>
          </a:p>
        </p:txBody>
      </p:sp>
      <p:pic>
        <p:nvPicPr>
          <p:cNvPr id="60419" name="Picture 3"/>
          <p:cNvPicPr>
            <a:picLocks noChangeAspect="1" noChangeArrowheads="1"/>
          </p:cNvPicPr>
          <p:nvPr/>
        </p:nvPicPr>
        <p:blipFill>
          <a:blip r:embed="rId3" cstate="print"/>
          <a:srcRect l="9232" t="21725" r="8461"/>
          <a:stretch>
            <a:fillRect/>
          </a:stretch>
        </p:blipFill>
        <p:spPr bwMode="auto">
          <a:xfrm>
            <a:off x="466078" y="2244247"/>
            <a:ext cx="8153400" cy="35861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66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Calibrating the Assay: </a:t>
            </a:r>
            <a:br>
              <a:rPr lang="en-US" sz="3600" dirty="0" smtClean="0"/>
            </a:br>
            <a:r>
              <a:rPr lang="en-US" sz="3600" dirty="0" smtClean="0"/>
              <a:t>The Standard Curve</a:t>
            </a:r>
            <a:endParaRPr lang="en-US" sz="3600" dirty="0"/>
          </a:p>
        </p:txBody>
      </p:sp>
      <p:sp>
        <p:nvSpPr>
          <p:cNvPr id="4" name="Content Placeholder 3"/>
          <p:cNvSpPr>
            <a:spLocks noGrp="1"/>
          </p:cNvSpPr>
          <p:nvPr>
            <p:ph sz="quarter" idx="1"/>
          </p:nvPr>
        </p:nvSpPr>
        <p:spPr/>
        <p:txBody>
          <a:bodyPr>
            <a:normAutofit fontScale="92500" lnSpcReduction="20000"/>
          </a:bodyPr>
          <a:lstStyle/>
          <a:p>
            <a:r>
              <a:rPr lang="en-US" dirty="0" smtClean="0"/>
              <a:t>The human G-CSF standard curve is provided only for demonstration</a:t>
            </a:r>
          </a:p>
          <a:p>
            <a:endParaRPr lang="en-US" dirty="0" smtClean="0"/>
          </a:p>
          <a:p>
            <a:r>
              <a:rPr lang="en-US" dirty="0" smtClean="0"/>
              <a:t>A standard curve must be generated each time an assay is run, utilizing values from the Standard Value Card included in the Base Kit</a:t>
            </a:r>
          </a:p>
          <a:p>
            <a:endParaRPr lang="en-US" dirty="0" smtClean="0"/>
          </a:p>
          <a:p>
            <a:r>
              <a:rPr lang="en-US" dirty="0" smtClean="0"/>
              <a:t>Potential variation in the relation between relative fluorescence and concentration</a:t>
            </a:r>
          </a:p>
          <a:p>
            <a:pPr lvl="1"/>
            <a:r>
              <a:rPr lang="en-US" dirty="0" err="1" smtClean="0"/>
              <a:t>Chromophore</a:t>
            </a:r>
            <a:r>
              <a:rPr lang="en-US" dirty="0" smtClean="0"/>
              <a:t> potentially affected by temperature, humidity, etc.</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dirty="0" smtClean="0"/>
              <a:t>G-CSF and Miscarriage in the CPP</a:t>
            </a:r>
          </a:p>
        </p:txBody>
      </p:sp>
      <p:sp>
        <p:nvSpPr>
          <p:cNvPr id="62467" name="Rectangle 3"/>
          <p:cNvSpPr>
            <a:spLocks noGrp="1" noChangeArrowheads="1"/>
          </p:cNvSpPr>
          <p:nvPr>
            <p:ph idx="1"/>
          </p:nvPr>
        </p:nvSpPr>
        <p:spPr/>
        <p:txBody>
          <a:bodyPr/>
          <a:lstStyle/>
          <a:p>
            <a:pPr>
              <a:lnSpc>
                <a:spcPct val="90000"/>
              </a:lnSpc>
            </a:pPr>
            <a:r>
              <a:rPr lang="en-US" dirty="0" smtClean="0"/>
              <a:t>Case-control study nested in the Collaborative </a:t>
            </a:r>
            <a:r>
              <a:rPr lang="en-US" dirty="0" err="1" smtClean="0"/>
              <a:t>Perinatal</a:t>
            </a:r>
            <a:r>
              <a:rPr lang="en-US" dirty="0" smtClean="0"/>
              <a:t> Project study cohort</a:t>
            </a:r>
          </a:p>
          <a:p>
            <a:pPr lvl="1">
              <a:lnSpc>
                <a:spcPct val="90000"/>
              </a:lnSpc>
            </a:pPr>
            <a:r>
              <a:rPr lang="en-US" dirty="0" smtClean="0"/>
              <a:t>462 miscarriage cases</a:t>
            </a:r>
          </a:p>
          <a:p>
            <a:pPr lvl="1">
              <a:lnSpc>
                <a:spcPct val="90000"/>
              </a:lnSpc>
            </a:pPr>
            <a:r>
              <a:rPr lang="en-US" dirty="0" smtClean="0"/>
              <a:t>482 non-miscarriage controls</a:t>
            </a:r>
          </a:p>
          <a:p>
            <a:pPr>
              <a:lnSpc>
                <a:spcPct val="90000"/>
              </a:lnSpc>
            </a:pPr>
            <a:endParaRPr lang="en-US" dirty="0" smtClean="0"/>
          </a:p>
          <a:p>
            <a:pPr>
              <a:lnSpc>
                <a:spcPct val="90000"/>
              </a:lnSpc>
            </a:pPr>
            <a:r>
              <a:rPr lang="en-US" dirty="0" smtClean="0"/>
              <a:t>Serum </a:t>
            </a:r>
            <a:r>
              <a:rPr lang="en-US" dirty="0" err="1" smtClean="0"/>
              <a:t>biospecimens</a:t>
            </a:r>
            <a:r>
              <a:rPr lang="en-US" dirty="0" smtClean="0"/>
              <a:t> from early pregnancy, prior to miscarriage onset</a:t>
            </a:r>
          </a:p>
          <a:p>
            <a:pPr>
              <a:lnSpc>
                <a:spcPct val="90000"/>
              </a:lnSpc>
            </a:pPr>
            <a:endParaRPr lang="en-US" dirty="0" smtClean="0"/>
          </a:p>
          <a:p>
            <a:pPr>
              <a:lnSpc>
                <a:spcPct val="90000"/>
              </a:lnSpc>
            </a:pPr>
            <a:r>
              <a:rPr lang="en-US" dirty="0" smtClean="0"/>
              <a:t>For </a:t>
            </a:r>
            <a:r>
              <a:rPr lang="en-US" i="1" dirty="0" smtClean="0"/>
              <a:t>n</a:t>
            </a:r>
            <a:r>
              <a:rPr lang="en-US" dirty="0" smtClean="0"/>
              <a:t> = 944, 24 assays were used</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
          <p:cNvPicPr>
            <a:picLocks noChangeAspect="1" noChangeArrowheads="1"/>
          </p:cNvPicPr>
          <p:nvPr/>
        </p:nvPicPr>
        <p:blipFill>
          <a:blip r:embed="rId3" cstate="print"/>
          <a:srcRect/>
          <a:stretch>
            <a:fillRect/>
          </a:stretch>
        </p:blipFill>
        <p:spPr bwMode="auto">
          <a:xfrm>
            <a:off x="609600" y="1905000"/>
            <a:ext cx="7785100" cy="4449763"/>
          </a:xfrm>
          <a:prstGeom prst="rect">
            <a:avLst/>
          </a:prstGeom>
          <a:noFill/>
          <a:ln w="9525">
            <a:noFill/>
            <a:miter lim="800000"/>
            <a:headEnd/>
            <a:tailEnd/>
          </a:ln>
        </p:spPr>
      </p:pic>
      <p:pic>
        <p:nvPicPr>
          <p:cNvPr id="63493" name="Picture 9"/>
          <p:cNvPicPr>
            <a:picLocks noChangeAspect="1" noChangeArrowheads="1"/>
          </p:cNvPicPr>
          <p:nvPr/>
        </p:nvPicPr>
        <p:blipFill>
          <a:blip r:embed="rId4" cstate="print"/>
          <a:srcRect/>
          <a:stretch>
            <a:fillRect/>
          </a:stretch>
        </p:blipFill>
        <p:spPr bwMode="auto">
          <a:xfrm>
            <a:off x="922338" y="152400"/>
            <a:ext cx="7297737" cy="1533525"/>
          </a:xfrm>
          <a:prstGeom prst="rect">
            <a:avLst/>
          </a:prstGeom>
          <a:noFill/>
          <a:ln w="9525">
            <a:noFill/>
            <a:miter lim="800000"/>
            <a:headEnd/>
            <a:tailEnd/>
          </a:ln>
        </p:spPr>
      </p:pic>
      <p:sp>
        <p:nvSpPr>
          <p:cNvPr id="63494" name="Rectangle 11"/>
          <p:cNvSpPr>
            <a:spLocks noChangeArrowheads="1"/>
          </p:cNvSpPr>
          <p:nvPr/>
        </p:nvSpPr>
        <p:spPr bwMode="auto">
          <a:xfrm>
            <a:off x="8305800" y="5353050"/>
            <a:ext cx="152400" cy="1066800"/>
          </a:xfrm>
          <a:prstGeom prst="rect">
            <a:avLst/>
          </a:prstGeom>
          <a:solidFill>
            <a:schemeClr val="bg1"/>
          </a:solidFill>
          <a:ln w="9525">
            <a:noFill/>
            <a:miter lim="800000"/>
            <a:headEnd/>
            <a:tailEnd/>
          </a:ln>
        </p:spPr>
        <p:txBody>
          <a:bodyPr wrap="none" anchor="ctr"/>
          <a:lstStyle/>
          <a:p>
            <a:endParaRPr lang="en-US"/>
          </a:p>
        </p:txBody>
      </p:sp>
      <p:sp>
        <p:nvSpPr>
          <p:cNvPr id="63495" name="Rectangle 12"/>
          <p:cNvSpPr>
            <a:spLocks noChangeArrowheads="1"/>
          </p:cNvSpPr>
          <p:nvPr/>
        </p:nvSpPr>
        <p:spPr bwMode="auto">
          <a:xfrm>
            <a:off x="495300" y="5353050"/>
            <a:ext cx="152400" cy="1066800"/>
          </a:xfrm>
          <a:prstGeom prst="rect">
            <a:avLst/>
          </a:prstGeom>
          <a:solidFill>
            <a:schemeClr val="bg1"/>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1AD4E094-EF30-49ED-9977-E253E6AB968B}" type="slidenum">
              <a:rPr lang="en-US" smtClean="0"/>
              <a:pPr>
                <a:defRPr/>
              </a:pPr>
              <a:t>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latin typeface="Myriad Web" charset="0"/>
              </a:rPr>
              <a:t>ROC curve—background</a:t>
            </a:r>
          </a:p>
        </p:txBody>
      </p:sp>
      <p:sp>
        <p:nvSpPr>
          <p:cNvPr id="15362" name="Rectangle 3"/>
          <p:cNvSpPr>
            <a:spLocks noGrp="1" noChangeArrowheads="1"/>
          </p:cNvSpPr>
          <p:nvPr>
            <p:ph type="body" idx="1"/>
          </p:nvPr>
        </p:nvSpPr>
        <p:spPr/>
        <p:txBody>
          <a:bodyPr/>
          <a:lstStyle/>
          <a:p>
            <a:pPr eaLnBrk="1" hangingPunct="1">
              <a:lnSpc>
                <a:spcPct val="90000"/>
              </a:lnSpc>
            </a:pPr>
            <a:endParaRPr lang="en-US" sz="2400" dirty="0">
              <a:latin typeface="Myriad Web" charset="0"/>
            </a:endParaRPr>
          </a:p>
          <a:p>
            <a:pPr eaLnBrk="1" hangingPunct="1">
              <a:lnSpc>
                <a:spcPct val="90000"/>
              </a:lnSpc>
            </a:pPr>
            <a:r>
              <a:rPr lang="en-US" sz="2400" dirty="0">
                <a:latin typeface="Myriad Web" charset="0"/>
              </a:rPr>
              <a:t>Before a marker is used its </a:t>
            </a:r>
            <a:r>
              <a:rPr lang="en-US" sz="2400" dirty="0" smtClean="0">
                <a:latin typeface="Myriad Web" charset="0"/>
              </a:rPr>
              <a:t>discriminating accuracy </a:t>
            </a:r>
            <a:r>
              <a:rPr lang="en-US" sz="2400" dirty="0">
                <a:latin typeface="Myriad Web" charset="0"/>
              </a:rPr>
              <a:t>needs to be evaluated</a:t>
            </a:r>
          </a:p>
          <a:p>
            <a:pPr eaLnBrk="1" hangingPunct="1">
              <a:lnSpc>
                <a:spcPct val="90000"/>
              </a:lnSpc>
            </a:pPr>
            <a:endParaRPr lang="en-US" sz="2400" dirty="0">
              <a:latin typeface="Myriad Web" charset="0"/>
            </a:endParaRPr>
          </a:p>
          <a:p>
            <a:pPr eaLnBrk="1" hangingPunct="1">
              <a:lnSpc>
                <a:spcPct val="90000"/>
              </a:lnSpc>
            </a:pPr>
            <a:r>
              <a:rPr lang="en-US" sz="2400" dirty="0">
                <a:latin typeface="Myriad Web" charset="0"/>
              </a:rPr>
              <a:t>Most commonly used tool - Receiver Operating Characteristic (ROC) curve.</a:t>
            </a:r>
          </a:p>
          <a:p>
            <a:pPr eaLnBrk="1" hangingPunct="1">
              <a:lnSpc>
                <a:spcPct val="90000"/>
              </a:lnSpc>
            </a:pPr>
            <a:endParaRPr lang="en-US" sz="2400" dirty="0">
              <a:latin typeface="Myriad Web" charset="0"/>
            </a:endParaRPr>
          </a:p>
          <a:p>
            <a:pPr eaLnBrk="1" hangingPunct="1">
              <a:lnSpc>
                <a:spcPct val="90000"/>
              </a:lnSpc>
            </a:pPr>
            <a:r>
              <a:rPr lang="en-US" sz="2400" dirty="0">
                <a:latin typeface="Myriad Web" charset="0"/>
              </a:rPr>
              <a:t>We consider only continuous markers</a:t>
            </a:r>
          </a:p>
        </p:txBody>
      </p:sp>
    </p:spTree>
    <p:extLst>
      <p:ext uri="{BB962C8B-B14F-4D97-AF65-F5344CB8AC3E}">
        <p14:creationId xmlns:p14="http://schemas.microsoft.com/office/powerpoint/2010/main" val="155381498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9"/>
          <p:cNvGraphicFramePr>
            <a:graphicFrameLocks noChangeAspect="1"/>
          </p:cNvGraphicFramePr>
          <p:nvPr/>
        </p:nvGraphicFramePr>
        <p:xfrm>
          <a:off x="304800" y="2819400"/>
          <a:ext cx="8686800" cy="1911350"/>
        </p:xfrm>
        <a:graphic>
          <a:graphicData uri="http://schemas.openxmlformats.org/presentationml/2006/ole">
            <mc:AlternateContent xmlns:mc="http://schemas.openxmlformats.org/markup-compatibility/2006">
              <mc:Choice xmlns:v="urn:schemas-microsoft-com:vml" Requires="v">
                <p:oleObj spid="_x0000_s331811" name="Document" r:id="rId5" imgW="5663832" imgH="1011351" progId="Word.Document.8">
                  <p:embed/>
                </p:oleObj>
              </mc:Choice>
              <mc:Fallback>
                <p:oleObj name="Document" r:id="rId5" imgW="5663832" imgH="1011351" progId="Word.Documen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l="4181" t="-10204" r="16368" b="12245"/>
                      <a:stretch>
                        <a:fillRect/>
                      </a:stretch>
                    </p:blipFill>
                    <p:spPr bwMode="auto">
                      <a:xfrm>
                        <a:off x="304800" y="2819400"/>
                        <a:ext cx="8686800" cy="191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1" name="Picture 13"/>
          <p:cNvPicPr>
            <a:picLocks noChangeAspect="1" noChangeArrowheads="1"/>
          </p:cNvPicPr>
          <p:nvPr/>
        </p:nvPicPr>
        <p:blipFill>
          <a:blip r:embed="rId7" cstate="print"/>
          <a:srcRect/>
          <a:stretch>
            <a:fillRect/>
          </a:stretch>
        </p:blipFill>
        <p:spPr bwMode="auto">
          <a:xfrm>
            <a:off x="922338" y="152400"/>
            <a:ext cx="7297737" cy="1533525"/>
          </a:xfrm>
          <a:prstGeom prst="rect">
            <a:avLst/>
          </a:prstGeom>
          <a:noFill/>
          <a:ln w="9525">
            <a:noFill/>
            <a:miter lim="800000"/>
            <a:headEnd/>
            <a:tailEnd/>
          </a:ln>
        </p:spPr>
      </p:pic>
      <p:sp>
        <p:nvSpPr>
          <p:cNvPr id="9222" name="TextBox 5"/>
          <p:cNvSpPr txBox="1">
            <a:spLocks noChangeArrowheads="1"/>
          </p:cNvSpPr>
          <p:nvPr/>
        </p:nvSpPr>
        <p:spPr bwMode="auto">
          <a:xfrm>
            <a:off x="1756671" y="5095875"/>
            <a:ext cx="5672450" cy="830997"/>
          </a:xfrm>
          <a:prstGeom prst="rect">
            <a:avLst/>
          </a:prstGeom>
          <a:solidFill>
            <a:schemeClr val="accent1">
              <a:alpha val="15000"/>
            </a:schemeClr>
          </a:solidFill>
          <a:ln w="9525">
            <a:noFill/>
            <a:miter lim="800000"/>
            <a:headEnd/>
            <a:tailEnd/>
          </a:ln>
        </p:spPr>
        <p:txBody>
          <a:bodyPr wrap="none">
            <a:spAutoFit/>
          </a:bodyPr>
          <a:lstStyle/>
          <a:p>
            <a:pPr algn="ctr"/>
            <a:r>
              <a:rPr lang="en-US" sz="2400" b="1" dirty="0">
                <a:latin typeface="Calibri" pitchFamily="34" charset="0"/>
              </a:rPr>
              <a:t>This estimate is based on the conventional </a:t>
            </a:r>
          </a:p>
          <a:p>
            <a:pPr algn="ctr"/>
            <a:r>
              <a:rPr lang="en-US" sz="2400" b="1" dirty="0">
                <a:latin typeface="Calibri" pitchFamily="34" charset="0"/>
              </a:rPr>
              <a:t>batch specific approach</a:t>
            </a:r>
          </a:p>
        </p:txBody>
      </p:sp>
      <p:sp>
        <p:nvSpPr>
          <p:cNvPr id="5" name="Slide Number Placeholder 4"/>
          <p:cNvSpPr>
            <a:spLocks noGrp="1"/>
          </p:cNvSpPr>
          <p:nvPr>
            <p:ph type="sldNum" sz="quarter" idx="12"/>
          </p:nvPr>
        </p:nvSpPr>
        <p:spPr/>
        <p:txBody>
          <a:bodyPr/>
          <a:lstStyle/>
          <a:p>
            <a:pPr>
              <a:defRPr/>
            </a:pPr>
            <a:fld id="{1AD4E094-EF30-49ED-9977-E253E6AB968B}" type="slidenum">
              <a:rPr lang="en-US" smtClean="0"/>
              <a:pPr>
                <a:defRPr/>
              </a:pPr>
              <a:t>70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Objective</a:t>
            </a:r>
          </a:p>
        </p:txBody>
      </p:sp>
      <p:sp>
        <p:nvSpPr>
          <p:cNvPr id="64515" name="Rectangle 3"/>
          <p:cNvSpPr>
            <a:spLocks noGrp="1" noChangeArrowheads="1"/>
          </p:cNvSpPr>
          <p:nvPr>
            <p:ph idx="1"/>
          </p:nvPr>
        </p:nvSpPr>
        <p:spPr/>
        <p:txBody>
          <a:bodyPr/>
          <a:lstStyle/>
          <a:p>
            <a:pPr>
              <a:lnSpc>
                <a:spcPct val="90000"/>
              </a:lnSpc>
            </a:pPr>
            <a:r>
              <a:rPr lang="en-US" u="sng" dirty="0" smtClean="0"/>
              <a:t>Question</a:t>
            </a:r>
            <a:r>
              <a:rPr lang="en-US" dirty="0" smtClean="0"/>
              <a:t>: Is the current practice of standard batch-specific calibration the best use of information?</a:t>
            </a:r>
          </a:p>
          <a:p>
            <a:pPr>
              <a:lnSpc>
                <a:spcPct val="90000"/>
              </a:lnSpc>
            </a:pPr>
            <a:endParaRPr lang="en-US" dirty="0" smtClean="0"/>
          </a:p>
          <a:p>
            <a:pPr>
              <a:lnSpc>
                <a:spcPct val="90000"/>
              </a:lnSpc>
            </a:pPr>
            <a:r>
              <a:rPr lang="en-US" dirty="0" smtClean="0"/>
              <a:t>To evaluate the effect of different approaches for calibration models on risk estimation</a:t>
            </a:r>
          </a:p>
          <a:p>
            <a:pPr>
              <a:lnSpc>
                <a:spcPct val="90000"/>
              </a:lnSpc>
            </a:pPr>
            <a:endParaRPr lang="en-US" dirty="0" smtClean="0"/>
          </a:p>
          <a:p>
            <a:pPr>
              <a:lnSpc>
                <a:spcPct val="90000"/>
              </a:lnSpc>
            </a:pPr>
            <a:r>
              <a:rPr lang="en-US" dirty="0" smtClean="0"/>
              <a:t>To assess bias associated with different approaches</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12648" y="228600"/>
            <a:ext cx="8531352" cy="990600"/>
          </a:xfrm>
        </p:spPr>
        <p:txBody>
          <a:bodyPr>
            <a:normAutofit fontScale="90000"/>
          </a:bodyPr>
          <a:lstStyle/>
          <a:p>
            <a:r>
              <a:rPr lang="en-US" dirty="0" smtClean="0"/>
              <a:t>Data from the calibration experiments</a:t>
            </a:r>
          </a:p>
        </p:txBody>
      </p:sp>
      <p:sp>
        <p:nvSpPr>
          <p:cNvPr id="65539" name="Rectangle 3"/>
          <p:cNvSpPr>
            <a:spLocks noGrp="1" noChangeArrowheads="1"/>
          </p:cNvSpPr>
          <p:nvPr>
            <p:ph idx="1"/>
          </p:nvPr>
        </p:nvSpPr>
        <p:spPr/>
        <p:txBody>
          <a:bodyPr/>
          <a:lstStyle/>
          <a:p>
            <a:r>
              <a:rPr lang="en-US" dirty="0" smtClean="0"/>
              <a:t>24 batches, each with 7 known concentrations measured in replicate</a:t>
            </a:r>
          </a:p>
          <a:p>
            <a:pPr lvl="1"/>
            <a:r>
              <a:rPr lang="en-US" dirty="0" smtClean="0"/>
              <a:t>Batches varied by</a:t>
            </a:r>
          </a:p>
          <a:p>
            <a:pPr lvl="2"/>
            <a:r>
              <a:rPr lang="en-US" dirty="0" smtClean="0"/>
              <a:t>Shape</a:t>
            </a:r>
          </a:p>
          <a:p>
            <a:pPr lvl="2"/>
            <a:r>
              <a:rPr lang="en-US" dirty="0" smtClean="0"/>
              <a:t>Location</a:t>
            </a:r>
          </a:p>
          <a:p>
            <a:pPr lvl="2"/>
            <a:r>
              <a:rPr lang="en-US" dirty="0" smtClean="0"/>
              <a:t>Agreement between replicates</a:t>
            </a:r>
          </a:p>
          <a:p>
            <a:pPr lvl="2"/>
            <a:r>
              <a:rPr lang="en-US" dirty="0" smtClean="0"/>
              <a:t>Presence of outliers</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72</a:t>
            </a:fld>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t="7506"/>
          <a:stretch>
            <a:fillRect/>
          </a:stretch>
        </p:blipFill>
        <p:spPr bwMode="auto">
          <a:xfrm>
            <a:off x="1077915" y="1543666"/>
            <a:ext cx="6551918" cy="5194826"/>
          </a:xfrm>
          <a:prstGeom prst="rect">
            <a:avLst/>
          </a:prstGeom>
          <a:noFill/>
          <a:ln w="9525">
            <a:noFill/>
            <a:miter lim="800000"/>
            <a:headEnd/>
            <a:tailEnd/>
          </a:ln>
        </p:spPr>
      </p:pic>
      <p:sp>
        <p:nvSpPr>
          <p:cNvPr id="66562" name="Rectangle 2"/>
          <p:cNvSpPr>
            <a:spLocks noGrp="1" noChangeArrowheads="1"/>
          </p:cNvSpPr>
          <p:nvPr>
            <p:ph type="title"/>
          </p:nvPr>
        </p:nvSpPr>
        <p:spPr>
          <a:xfrm>
            <a:off x="533400" y="0"/>
            <a:ext cx="8229600" cy="1143000"/>
          </a:xfrm>
        </p:spPr>
        <p:txBody>
          <a:bodyPr/>
          <a:lstStyle/>
          <a:p>
            <a:r>
              <a:rPr lang="en-US" sz="4000" dirty="0" smtClean="0"/>
              <a:t>Batch 1 Calibration Curve – G-CSF</a:t>
            </a:r>
          </a:p>
        </p:txBody>
      </p:sp>
      <p:sp>
        <p:nvSpPr>
          <p:cNvPr id="66564" name="Text Box 4"/>
          <p:cNvSpPr txBox="1">
            <a:spLocks noChangeArrowheads="1"/>
          </p:cNvSpPr>
          <p:nvPr/>
        </p:nvSpPr>
        <p:spPr bwMode="auto">
          <a:xfrm>
            <a:off x="1905000" y="1632144"/>
            <a:ext cx="2590800" cy="646331"/>
          </a:xfrm>
          <a:prstGeom prst="rect">
            <a:avLst/>
          </a:prstGeom>
          <a:noFill/>
          <a:ln w="38100" cmpd="dbl">
            <a:solidFill>
              <a:schemeClr val="tx1"/>
            </a:solidFill>
            <a:prstDash val="sysDot"/>
            <a:miter lim="800000"/>
            <a:headEnd/>
            <a:tailEnd/>
          </a:ln>
        </p:spPr>
        <p:txBody>
          <a:bodyPr>
            <a:spAutoFit/>
          </a:bodyPr>
          <a:lstStyle/>
          <a:p>
            <a:pPr>
              <a:spcBef>
                <a:spcPct val="50000"/>
              </a:spcBef>
            </a:pPr>
            <a:r>
              <a:rPr lang="en-US" dirty="0"/>
              <a:t>Standard 1 – undiluted       (</a:t>
            </a:r>
            <a:r>
              <a:rPr lang="en-US" dirty="0" err="1" smtClean="0"/>
              <a:t>conc</a:t>
            </a:r>
            <a:r>
              <a:rPr lang="en-US" dirty="0" smtClean="0"/>
              <a:t> </a:t>
            </a:r>
            <a:r>
              <a:rPr lang="en-US" dirty="0"/>
              <a:t>= 6000 pg/</a:t>
            </a:r>
            <a:r>
              <a:rPr lang="en-US" dirty="0" err="1"/>
              <a:t>mL</a:t>
            </a:r>
            <a:r>
              <a:rPr lang="en-US" dirty="0"/>
              <a:t>)</a:t>
            </a:r>
          </a:p>
        </p:txBody>
      </p:sp>
      <p:sp>
        <p:nvSpPr>
          <p:cNvPr id="66565" name="Line 5"/>
          <p:cNvSpPr>
            <a:spLocks noChangeShapeType="1"/>
          </p:cNvSpPr>
          <p:nvPr/>
        </p:nvSpPr>
        <p:spPr bwMode="auto">
          <a:xfrm flipV="1">
            <a:off x="4648199" y="1818967"/>
            <a:ext cx="2234381" cy="127806"/>
          </a:xfrm>
          <a:prstGeom prst="line">
            <a:avLst/>
          </a:prstGeom>
          <a:noFill/>
          <a:ln w="9525">
            <a:solidFill>
              <a:schemeClr val="tx1"/>
            </a:solidFill>
            <a:round/>
            <a:headEnd/>
            <a:tailEnd type="triangle" w="med" len="med"/>
          </a:ln>
        </p:spPr>
        <p:txBody>
          <a:bodyPr/>
          <a:lstStyle/>
          <a:p>
            <a:endParaRPr lang="en-US"/>
          </a:p>
        </p:txBody>
      </p:sp>
      <p:sp>
        <p:nvSpPr>
          <p:cNvPr id="66566" name="Oval 6"/>
          <p:cNvSpPr>
            <a:spLocks noChangeArrowheads="1"/>
          </p:cNvSpPr>
          <p:nvPr/>
        </p:nvSpPr>
        <p:spPr bwMode="auto">
          <a:xfrm>
            <a:off x="6980903" y="1582470"/>
            <a:ext cx="473229" cy="423310"/>
          </a:xfrm>
          <a:prstGeom prst="ellipse">
            <a:avLst/>
          </a:prstGeom>
          <a:noFill/>
          <a:ln w="38100">
            <a:solidFill>
              <a:srgbClr val="FF3300"/>
            </a:solidFill>
            <a:round/>
            <a:headEnd/>
            <a:tailEnd/>
          </a:ln>
        </p:spPr>
        <p:txBody>
          <a:bodyPr wrap="none" anchor="ctr"/>
          <a:lstStyle/>
          <a:p>
            <a:endParaRPr lang="en-US"/>
          </a:p>
        </p:txBody>
      </p:sp>
      <p:sp>
        <p:nvSpPr>
          <p:cNvPr id="66567"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66568" name="Rectangle 9"/>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6656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11" name="Text Box 2"/>
          <p:cNvSpPr txBox="1">
            <a:spLocks noChangeArrowheads="1"/>
          </p:cNvSpPr>
          <p:nvPr/>
        </p:nvSpPr>
        <p:spPr bwMode="auto">
          <a:xfrm>
            <a:off x="4591664" y="5842819"/>
            <a:ext cx="3185652" cy="369332"/>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*All </a:t>
            </a:r>
            <a:r>
              <a:rPr lang="en-US" dirty="0">
                <a:latin typeface="Calibri" pitchFamily="34" charset="0"/>
              </a:rPr>
              <a:t>calibration data (in log10)</a:t>
            </a:r>
          </a:p>
        </p:txBody>
      </p:sp>
      <p:sp>
        <p:nvSpPr>
          <p:cNvPr id="12" name="Slide Number Placeholder 11"/>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73</a:t>
            </a:fld>
            <a:endParaRPr lang="en-US"/>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0"/>
            <a:ext cx="8229600" cy="1143000"/>
          </a:xfrm>
        </p:spPr>
        <p:txBody>
          <a:bodyPr/>
          <a:lstStyle/>
          <a:p>
            <a:r>
              <a:rPr lang="en-US" sz="4000" dirty="0" smtClean="0"/>
              <a:t>Batch 1 Calibration Curve – G-CSF</a:t>
            </a:r>
          </a:p>
        </p:txBody>
      </p:sp>
      <p:pic>
        <p:nvPicPr>
          <p:cNvPr id="67587" name="Picture 3"/>
          <p:cNvPicPr>
            <a:picLocks noChangeAspect="1" noChangeArrowheads="1"/>
          </p:cNvPicPr>
          <p:nvPr/>
        </p:nvPicPr>
        <p:blipFill>
          <a:blip r:embed="rId3" cstate="print"/>
          <a:srcRect t="7506"/>
          <a:stretch>
            <a:fillRect/>
          </a:stretch>
        </p:blipFill>
        <p:spPr bwMode="auto">
          <a:xfrm>
            <a:off x="1077915" y="1543666"/>
            <a:ext cx="6551918" cy="5194826"/>
          </a:xfrm>
          <a:prstGeom prst="rect">
            <a:avLst/>
          </a:prstGeom>
          <a:noFill/>
          <a:ln w="9525">
            <a:noFill/>
            <a:miter lim="800000"/>
            <a:headEnd/>
            <a:tailEnd/>
          </a:ln>
        </p:spPr>
      </p:pic>
      <p:sp>
        <p:nvSpPr>
          <p:cNvPr id="67592" name="Rectangle 8"/>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10" name="Text Box 4"/>
          <p:cNvSpPr txBox="1">
            <a:spLocks noChangeArrowheads="1"/>
          </p:cNvSpPr>
          <p:nvPr/>
        </p:nvSpPr>
        <p:spPr bwMode="auto">
          <a:xfrm>
            <a:off x="1904999" y="1632144"/>
            <a:ext cx="2863646" cy="646331"/>
          </a:xfrm>
          <a:prstGeom prst="rect">
            <a:avLst/>
          </a:prstGeom>
          <a:noFill/>
          <a:ln w="38100" cmpd="dbl">
            <a:solidFill>
              <a:schemeClr val="tx1"/>
            </a:solidFill>
            <a:prstDash val="sysDot"/>
            <a:miter lim="800000"/>
            <a:headEnd/>
            <a:tailEnd/>
          </a:ln>
        </p:spPr>
        <p:txBody>
          <a:bodyPr wrap="square">
            <a:spAutoFit/>
          </a:bodyPr>
          <a:lstStyle/>
          <a:p>
            <a:pPr>
              <a:spcBef>
                <a:spcPct val="50000"/>
              </a:spcBef>
            </a:pPr>
            <a:r>
              <a:rPr lang="en-US" dirty="0" smtClean="0"/>
              <a:t>Standard 2 – 1/3</a:t>
            </a:r>
            <a:r>
              <a:rPr lang="en-US" baseline="30000" dirty="0" smtClean="0"/>
              <a:t>rd</a:t>
            </a:r>
            <a:r>
              <a:rPr lang="en-US" dirty="0" smtClean="0"/>
              <a:t> dilution       (</a:t>
            </a:r>
            <a:r>
              <a:rPr lang="en-US" dirty="0" err="1" smtClean="0"/>
              <a:t>conc</a:t>
            </a:r>
            <a:r>
              <a:rPr lang="en-US" dirty="0" smtClean="0"/>
              <a:t> = 2000 pg/</a:t>
            </a:r>
            <a:r>
              <a:rPr lang="en-US" dirty="0" err="1" smtClean="0"/>
              <a:t>mL</a:t>
            </a:r>
            <a:r>
              <a:rPr lang="en-US" dirty="0" smtClean="0"/>
              <a:t>)</a:t>
            </a:r>
            <a:endParaRPr lang="en-US" dirty="0"/>
          </a:p>
        </p:txBody>
      </p:sp>
      <p:sp>
        <p:nvSpPr>
          <p:cNvPr id="11" name="Line 5"/>
          <p:cNvSpPr>
            <a:spLocks noChangeShapeType="1"/>
          </p:cNvSpPr>
          <p:nvPr/>
        </p:nvSpPr>
        <p:spPr bwMode="auto">
          <a:xfrm>
            <a:off x="4866968" y="1936955"/>
            <a:ext cx="1307690" cy="196646"/>
          </a:xfrm>
          <a:prstGeom prst="line">
            <a:avLst/>
          </a:prstGeom>
          <a:noFill/>
          <a:ln w="9525">
            <a:solidFill>
              <a:schemeClr val="tx1"/>
            </a:solidFill>
            <a:round/>
            <a:headEnd/>
            <a:tailEnd type="triangle" w="med" len="med"/>
          </a:ln>
        </p:spPr>
        <p:txBody>
          <a:bodyPr/>
          <a:lstStyle/>
          <a:p>
            <a:endParaRPr lang="en-US"/>
          </a:p>
        </p:txBody>
      </p:sp>
      <p:sp>
        <p:nvSpPr>
          <p:cNvPr id="12" name="Oval 6"/>
          <p:cNvSpPr>
            <a:spLocks noChangeArrowheads="1"/>
          </p:cNvSpPr>
          <p:nvPr/>
        </p:nvSpPr>
        <p:spPr bwMode="auto">
          <a:xfrm>
            <a:off x="6272980" y="1975760"/>
            <a:ext cx="473229" cy="423310"/>
          </a:xfrm>
          <a:prstGeom prst="ellipse">
            <a:avLst/>
          </a:prstGeom>
          <a:noFill/>
          <a:ln w="38100">
            <a:solidFill>
              <a:srgbClr val="FF3300"/>
            </a:solidFill>
            <a:round/>
            <a:headEnd/>
            <a:tailEnd/>
          </a:ln>
        </p:spPr>
        <p:txBody>
          <a:bodyPr wrap="none" anchor="ctr"/>
          <a:lstStyle/>
          <a:p>
            <a:endParaRPr lang="en-US"/>
          </a:p>
        </p:txBody>
      </p:sp>
      <p:sp>
        <p:nvSpPr>
          <p:cNvPr id="14"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15"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13" name="Slide Number Placeholder 12"/>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74</a:t>
            </a:fld>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0"/>
            <a:ext cx="8229600" cy="1143000"/>
          </a:xfrm>
        </p:spPr>
        <p:txBody>
          <a:bodyPr/>
          <a:lstStyle/>
          <a:p>
            <a:r>
              <a:rPr lang="en-US" sz="4000" dirty="0" smtClean="0"/>
              <a:t>Batch 2 Calibration Curve – G-CSF</a:t>
            </a:r>
          </a:p>
        </p:txBody>
      </p:sp>
      <p:pic>
        <p:nvPicPr>
          <p:cNvPr id="68611" name="Picture 3"/>
          <p:cNvPicPr>
            <a:picLocks noChangeAspect="1" noChangeArrowheads="1"/>
          </p:cNvPicPr>
          <p:nvPr/>
        </p:nvPicPr>
        <p:blipFill>
          <a:blip r:embed="rId3" cstate="print"/>
          <a:srcRect t="8722"/>
          <a:stretch>
            <a:fillRect/>
          </a:stretch>
        </p:blipFill>
        <p:spPr bwMode="auto">
          <a:xfrm>
            <a:off x="1077913" y="1592825"/>
            <a:ext cx="6532255" cy="5071467"/>
          </a:xfrm>
          <a:prstGeom prst="rect">
            <a:avLst/>
          </a:prstGeom>
          <a:noFill/>
          <a:ln w="9525">
            <a:noFill/>
            <a:miter lim="800000"/>
            <a:headEnd/>
            <a:tailEnd/>
          </a:ln>
        </p:spPr>
      </p:pic>
      <p:sp>
        <p:nvSpPr>
          <p:cNvPr id="68613"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75</a:t>
            </a:fld>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0"/>
            <a:ext cx="8229600" cy="1143000"/>
          </a:xfrm>
        </p:spPr>
        <p:txBody>
          <a:bodyPr/>
          <a:lstStyle/>
          <a:p>
            <a:r>
              <a:rPr lang="en-US" sz="4000" dirty="0" smtClean="0"/>
              <a:t>Batch 3 Calibration Curve – G-CSF</a:t>
            </a:r>
          </a:p>
        </p:txBody>
      </p:sp>
      <p:pic>
        <p:nvPicPr>
          <p:cNvPr id="69635" name="Picture 3"/>
          <p:cNvPicPr>
            <a:picLocks noChangeAspect="1" noChangeArrowheads="1"/>
          </p:cNvPicPr>
          <p:nvPr/>
        </p:nvPicPr>
        <p:blipFill>
          <a:blip r:embed="rId3" cstate="print"/>
          <a:srcRect t="8722"/>
          <a:stretch>
            <a:fillRect/>
          </a:stretch>
        </p:blipFill>
        <p:spPr bwMode="auto">
          <a:xfrm>
            <a:off x="1077915" y="1539196"/>
            <a:ext cx="6565252" cy="5136907"/>
          </a:xfrm>
          <a:prstGeom prst="rect">
            <a:avLst/>
          </a:prstGeom>
          <a:noFill/>
          <a:ln w="9525">
            <a:noFill/>
            <a:miter lim="800000"/>
            <a:headEnd/>
            <a:tailEnd/>
          </a:ln>
        </p:spPr>
      </p:pic>
      <p:sp>
        <p:nvSpPr>
          <p:cNvPr id="69637"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0"/>
            <a:ext cx="8229600" cy="1143000"/>
          </a:xfrm>
        </p:spPr>
        <p:txBody>
          <a:bodyPr/>
          <a:lstStyle/>
          <a:p>
            <a:r>
              <a:rPr lang="en-US" sz="4000" dirty="0" smtClean="0"/>
              <a:t>Batch 6 Calibration Curve – G-CSF</a:t>
            </a:r>
          </a:p>
        </p:txBody>
      </p:sp>
      <p:pic>
        <p:nvPicPr>
          <p:cNvPr id="70659" name="Picture 3"/>
          <p:cNvPicPr>
            <a:picLocks noChangeAspect="1" noChangeArrowheads="1"/>
          </p:cNvPicPr>
          <p:nvPr/>
        </p:nvPicPr>
        <p:blipFill>
          <a:blip r:embed="rId3" cstate="print"/>
          <a:srcRect t="25786" b="2818"/>
          <a:stretch>
            <a:fillRect/>
          </a:stretch>
        </p:blipFill>
        <p:spPr bwMode="auto">
          <a:xfrm>
            <a:off x="1077914" y="1532864"/>
            <a:ext cx="6519680" cy="5035084"/>
          </a:xfrm>
          <a:prstGeom prst="rect">
            <a:avLst/>
          </a:prstGeom>
          <a:noFill/>
          <a:ln w="9525">
            <a:noFill/>
            <a:miter lim="800000"/>
            <a:headEnd/>
            <a:tailEnd/>
          </a:ln>
        </p:spPr>
      </p:pic>
      <p:sp>
        <p:nvSpPr>
          <p:cNvPr id="70661"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0"/>
            <a:ext cx="8229600" cy="1143000"/>
          </a:xfrm>
        </p:spPr>
        <p:txBody>
          <a:bodyPr/>
          <a:lstStyle/>
          <a:p>
            <a:r>
              <a:rPr lang="en-US" sz="4000" dirty="0" smtClean="0"/>
              <a:t>Batch 9 Calibration Curve – G-CSF</a:t>
            </a:r>
          </a:p>
        </p:txBody>
      </p:sp>
      <p:pic>
        <p:nvPicPr>
          <p:cNvPr id="71683" name="Picture 3"/>
          <p:cNvPicPr>
            <a:picLocks noChangeAspect="1" noChangeArrowheads="1"/>
          </p:cNvPicPr>
          <p:nvPr/>
        </p:nvPicPr>
        <p:blipFill>
          <a:blip r:embed="rId3" cstate="print"/>
          <a:srcRect t="8746"/>
          <a:stretch>
            <a:fillRect/>
          </a:stretch>
        </p:blipFill>
        <p:spPr bwMode="auto">
          <a:xfrm>
            <a:off x="1077915" y="1553497"/>
            <a:ext cx="6536224" cy="5112774"/>
          </a:xfrm>
          <a:prstGeom prst="rect">
            <a:avLst/>
          </a:prstGeom>
          <a:noFill/>
          <a:ln w="9525">
            <a:noFill/>
            <a:miter lim="800000"/>
            <a:headEnd/>
            <a:tailEnd/>
          </a:ln>
        </p:spPr>
      </p:pic>
      <p:sp>
        <p:nvSpPr>
          <p:cNvPr id="71685"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0"/>
            <a:ext cx="8229600" cy="1143000"/>
          </a:xfrm>
        </p:spPr>
        <p:txBody>
          <a:bodyPr/>
          <a:lstStyle/>
          <a:p>
            <a:r>
              <a:rPr lang="en-US" sz="4000" dirty="0" smtClean="0"/>
              <a:t>Batch 10 Calibration Curve – G-CSF</a:t>
            </a:r>
          </a:p>
        </p:txBody>
      </p:sp>
      <p:pic>
        <p:nvPicPr>
          <p:cNvPr id="72707" name="Picture 3"/>
          <p:cNvPicPr>
            <a:picLocks noChangeAspect="1" noChangeArrowheads="1"/>
          </p:cNvPicPr>
          <p:nvPr/>
        </p:nvPicPr>
        <p:blipFill>
          <a:blip r:embed="rId3" cstate="print"/>
          <a:srcRect t="8696" b="2992"/>
          <a:stretch>
            <a:fillRect/>
          </a:stretch>
        </p:blipFill>
        <p:spPr bwMode="auto">
          <a:xfrm>
            <a:off x="1077915" y="1533833"/>
            <a:ext cx="6542085" cy="4952420"/>
          </a:xfrm>
          <a:prstGeom prst="rect">
            <a:avLst/>
          </a:prstGeom>
          <a:noFill/>
          <a:ln w="9525">
            <a:noFill/>
            <a:miter lim="800000"/>
            <a:headEnd/>
            <a:tailEnd/>
          </a:ln>
        </p:spPr>
      </p:pic>
      <p:sp>
        <p:nvSpPr>
          <p:cNvPr id="72708" name="Text Box 4"/>
          <p:cNvSpPr txBox="1">
            <a:spLocks noChangeArrowheads="1"/>
          </p:cNvSpPr>
          <p:nvPr/>
        </p:nvSpPr>
        <p:spPr bwMode="auto">
          <a:xfrm rot="-5400000">
            <a:off x="-876300" y="3390900"/>
            <a:ext cx="3581400" cy="457200"/>
          </a:xfrm>
          <a:prstGeom prst="rect">
            <a:avLst/>
          </a:prstGeom>
          <a:noFill/>
          <a:ln w="9525">
            <a:noFill/>
            <a:miter lim="800000"/>
            <a:headEnd/>
            <a:tailEnd/>
          </a:ln>
        </p:spPr>
        <p:txBody>
          <a:bodyPr>
            <a:spAutoFit/>
          </a:bodyPr>
          <a:lstStyle/>
          <a:p>
            <a:pPr>
              <a:spcBef>
                <a:spcPct val="50000"/>
              </a:spcBef>
            </a:pPr>
            <a:r>
              <a:rPr lang="en-US" sz="2400"/>
              <a:t>Measured optical density</a:t>
            </a:r>
          </a:p>
        </p:txBody>
      </p:sp>
      <p:sp>
        <p:nvSpPr>
          <p:cNvPr id="72709"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7" name="Text Box 8"/>
          <p:cNvSpPr txBox="1">
            <a:spLocks noChangeArrowheads="1"/>
          </p:cNvSpPr>
          <p:nvPr/>
        </p:nvSpPr>
        <p:spPr bwMode="auto">
          <a:xfrm>
            <a:off x="2777624" y="6324600"/>
            <a:ext cx="4038600" cy="427038"/>
          </a:xfrm>
          <a:prstGeom prst="rect">
            <a:avLst/>
          </a:prstGeom>
          <a:solidFill>
            <a:schemeClr val="bg1"/>
          </a:solidFill>
          <a:ln w="9525">
            <a:noFill/>
            <a:miter lim="800000"/>
            <a:headEnd/>
            <a:tailEnd/>
          </a:ln>
        </p:spPr>
        <p:txBody>
          <a:bodyPr>
            <a:spAutoFit/>
          </a:bodyPr>
          <a:lstStyle/>
          <a:p>
            <a:pPr>
              <a:spcBef>
                <a:spcPct val="50000"/>
              </a:spcBef>
            </a:pPr>
            <a:r>
              <a:rPr lang="en-US" sz="2200" dirty="0"/>
              <a:t>Fixed ‘known’ concentration</a:t>
            </a:r>
          </a:p>
        </p:txBody>
      </p:sp>
      <p:sp>
        <p:nvSpPr>
          <p:cNvPr id="8" name="Slide Number Placeholder 7"/>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804866" name="Object 2"/>
          <p:cNvGraphicFramePr>
            <a:graphicFrameLocks noChangeAspect="1"/>
          </p:cNvGraphicFramePr>
          <p:nvPr/>
        </p:nvGraphicFramePr>
        <p:xfrm>
          <a:off x="1827213" y="1827213"/>
          <a:ext cx="5915025" cy="4570412"/>
        </p:xfrm>
        <a:graphic>
          <a:graphicData uri="http://schemas.openxmlformats.org/presentationml/2006/ole">
            <mc:AlternateContent xmlns:mc="http://schemas.openxmlformats.org/markup-compatibility/2006">
              <mc:Choice xmlns:v="urn:schemas-microsoft-com:vml" Requires="v">
                <p:oleObj spid="_x0000_s581686" name="Graph Sheet" r:id="rId4" imgW="3352800" imgH="2590465" progId="SPLUSGraphSheetFileType">
                  <p:embed/>
                </p:oleObj>
              </mc:Choice>
              <mc:Fallback>
                <p:oleObj name="Graph Sheet" r:id="rId4" imgW="3352800" imgH="2590465" progId="SPLUS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1827213"/>
                        <a:ext cx="591502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04867" name="Object 3"/>
          <p:cNvGraphicFramePr>
            <a:graphicFrameLocks noChangeAspect="1"/>
          </p:cNvGraphicFramePr>
          <p:nvPr/>
        </p:nvGraphicFramePr>
        <p:xfrm>
          <a:off x="1827213" y="1827213"/>
          <a:ext cx="5915025" cy="4570412"/>
        </p:xfrm>
        <a:graphic>
          <a:graphicData uri="http://schemas.openxmlformats.org/presentationml/2006/ole">
            <mc:AlternateContent xmlns:mc="http://schemas.openxmlformats.org/markup-compatibility/2006">
              <mc:Choice xmlns:v="urn:schemas-microsoft-com:vml" Requires="v">
                <p:oleObj spid="_x0000_s581687" name="Graph Sheet" r:id="rId6" imgW="3352800" imgH="2590465" progId="SPLUSGraphSheetFileType">
                  <p:embed/>
                </p:oleObj>
              </mc:Choice>
              <mc:Fallback>
                <p:oleObj name="Graph Sheet" r:id="rId6" imgW="3352800" imgH="2590465" progId="SPLUSGraphSheetFileTyp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7213" y="1827213"/>
                        <a:ext cx="591502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04868" name="Object 4"/>
          <p:cNvGraphicFramePr>
            <a:graphicFrameLocks noChangeAspect="1"/>
          </p:cNvGraphicFramePr>
          <p:nvPr/>
        </p:nvGraphicFramePr>
        <p:xfrm>
          <a:off x="1827213" y="1827213"/>
          <a:ext cx="5915025" cy="4570412"/>
        </p:xfrm>
        <a:graphic>
          <a:graphicData uri="http://schemas.openxmlformats.org/presentationml/2006/ole">
            <mc:AlternateContent xmlns:mc="http://schemas.openxmlformats.org/markup-compatibility/2006">
              <mc:Choice xmlns:v="urn:schemas-microsoft-com:vml" Requires="v">
                <p:oleObj spid="_x0000_s581688" name="Graph Sheet" r:id="rId8" imgW="3352800" imgH="2590465" progId="SPLUSGraphSheetFileType">
                  <p:embed/>
                </p:oleObj>
              </mc:Choice>
              <mc:Fallback>
                <p:oleObj name="Graph Sheet" r:id="rId8" imgW="3352800" imgH="2590465" progId="SPLUSGraphSheetFileTyp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7213" y="1827213"/>
                        <a:ext cx="591502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12" name="Rectangle 5"/>
          <p:cNvSpPr>
            <a:spLocks noGrp="1" noChangeArrowheads="1"/>
          </p:cNvSpPr>
          <p:nvPr>
            <p:ph type="title"/>
          </p:nvPr>
        </p:nvSpPr>
        <p:spPr>
          <a:xfrm>
            <a:off x="609600" y="192314"/>
            <a:ext cx="8153400" cy="990600"/>
          </a:xfrm>
        </p:spPr>
        <p:txBody>
          <a:bodyPr>
            <a:normAutofit fontScale="90000"/>
          </a:bodyPr>
          <a:lstStyle/>
          <a:p>
            <a:pPr eaLnBrk="1" hangingPunct="1"/>
            <a:r>
              <a:rPr lang="en-US" dirty="0">
                <a:solidFill>
                  <a:schemeClr val="bg1"/>
                </a:solidFill>
                <a:latin typeface="Myriad Web" charset="0"/>
              </a:rPr>
              <a:t>Distribution of </a:t>
            </a:r>
            <a:r>
              <a:rPr lang="en-US" dirty="0" smtClean="0">
                <a:solidFill>
                  <a:schemeClr val="bg1"/>
                </a:solidFill>
                <a:latin typeface="Myriad Web" charset="0"/>
              </a:rPr>
              <a:t>marker</a:t>
            </a:r>
            <a:r>
              <a:rPr lang="en-US" dirty="0">
                <a:solidFill>
                  <a:schemeClr val="bg1"/>
                </a:solidFill>
                <a:latin typeface="Myriad Web" charset="0"/>
              </a:rPr>
              <a:t> </a:t>
            </a:r>
            <a:r>
              <a:rPr lang="en-US" dirty="0" smtClean="0">
                <a:solidFill>
                  <a:schemeClr val="bg1"/>
                </a:solidFill>
                <a:latin typeface="Myriad Web" charset="0"/>
              </a:rPr>
              <a:t>in Healthy and Disease</a:t>
            </a:r>
            <a:endParaRPr lang="en-US" dirty="0">
              <a:solidFill>
                <a:schemeClr val="bg1"/>
              </a:solidFill>
              <a:latin typeface="Myriad Web" charset="0"/>
            </a:endParaRPr>
          </a:p>
        </p:txBody>
      </p:sp>
      <p:sp>
        <p:nvSpPr>
          <p:cNvPr id="804870" name="Text Box 6"/>
          <p:cNvSpPr txBox="1">
            <a:spLocks noChangeAspect="1" noChangeArrowheads="1"/>
          </p:cNvSpPr>
          <p:nvPr/>
        </p:nvSpPr>
        <p:spPr bwMode="auto">
          <a:xfrm>
            <a:off x="3962400" y="54102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FFFFFF"/>
                </a:solidFill>
                <a:latin typeface="Times New Roman" charset="0"/>
              </a:rPr>
              <a:t>c</a:t>
            </a:r>
          </a:p>
        </p:txBody>
      </p:sp>
      <p:sp>
        <p:nvSpPr>
          <p:cNvPr id="804871" name="Text Box 7"/>
          <p:cNvSpPr txBox="1">
            <a:spLocks noChangeAspect="1" noChangeArrowheads="1"/>
          </p:cNvSpPr>
          <p:nvPr/>
        </p:nvSpPr>
        <p:spPr bwMode="auto">
          <a:xfrm>
            <a:off x="4559300" y="54102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FFFFFF"/>
                </a:solidFill>
                <a:latin typeface="Times New Roman" charset="0"/>
              </a:rPr>
              <a:t>c</a:t>
            </a:r>
          </a:p>
        </p:txBody>
      </p:sp>
      <p:sp>
        <p:nvSpPr>
          <p:cNvPr id="804872" name="Text Box 8"/>
          <p:cNvSpPr txBox="1">
            <a:spLocks noChangeAspect="1" noChangeArrowheads="1"/>
          </p:cNvSpPr>
          <p:nvPr/>
        </p:nvSpPr>
        <p:spPr bwMode="auto">
          <a:xfrm>
            <a:off x="5867400" y="5372100"/>
            <a:ext cx="241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FFFFFF"/>
                </a:solidFill>
                <a:latin typeface="Times New Roman" charset="0"/>
              </a:rPr>
              <a:t>c</a:t>
            </a:r>
          </a:p>
        </p:txBody>
      </p:sp>
    </p:spTree>
    <p:extLst>
      <p:ext uri="{BB962C8B-B14F-4D97-AF65-F5344CB8AC3E}">
        <p14:creationId xmlns:p14="http://schemas.microsoft.com/office/powerpoint/2010/main" val="47431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0486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0487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048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48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80486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0487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048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4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70" grpId="0"/>
      <p:bldP spid="804871" grpId="0"/>
      <p:bldP spid="804871" grpId="1"/>
      <p:bldP spid="80487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0"/>
            <a:ext cx="8229600" cy="1143000"/>
          </a:xfrm>
        </p:spPr>
        <p:txBody>
          <a:bodyPr/>
          <a:lstStyle/>
          <a:p>
            <a:r>
              <a:rPr lang="en-US" sz="4000" dirty="0" smtClean="0"/>
              <a:t>Batch 21 Calibration Curve – G-CSF</a:t>
            </a:r>
          </a:p>
        </p:txBody>
      </p:sp>
      <p:pic>
        <p:nvPicPr>
          <p:cNvPr id="73731" name="Picture 3"/>
          <p:cNvPicPr>
            <a:picLocks noChangeAspect="1" noChangeArrowheads="1"/>
          </p:cNvPicPr>
          <p:nvPr/>
        </p:nvPicPr>
        <p:blipFill>
          <a:blip r:embed="rId3" cstate="print"/>
          <a:srcRect t="9964"/>
          <a:stretch>
            <a:fillRect/>
          </a:stretch>
        </p:blipFill>
        <p:spPr bwMode="auto">
          <a:xfrm>
            <a:off x="1077914" y="1541708"/>
            <a:ext cx="6537934" cy="5095066"/>
          </a:xfrm>
          <a:prstGeom prst="rect">
            <a:avLst/>
          </a:prstGeom>
          <a:noFill/>
          <a:ln w="9525">
            <a:noFill/>
            <a:miter lim="800000"/>
            <a:headEnd/>
            <a:tailEnd/>
          </a:ln>
        </p:spPr>
      </p:pic>
      <p:sp>
        <p:nvSpPr>
          <p:cNvPr id="73734" name="Rectangle 17"/>
          <p:cNvSpPr>
            <a:spLocks noChangeArrowheads="1"/>
          </p:cNvSpPr>
          <p:nvPr/>
        </p:nvSpPr>
        <p:spPr bwMode="auto">
          <a:xfrm>
            <a:off x="3733800" y="6686550"/>
            <a:ext cx="1905000" cy="762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80</a:t>
            </a:fld>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0"/>
            <a:ext cx="8229600" cy="1143000"/>
          </a:xfrm>
        </p:spPr>
        <p:txBody>
          <a:bodyPr/>
          <a:lstStyle/>
          <a:p>
            <a:r>
              <a:rPr lang="en-US" sz="4000" dirty="0" smtClean="0"/>
              <a:t>Batch 22 Calibration Curve – G-CSF</a:t>
            </a:r>
          </a:p>
        </p:txBody>
      </p:sp>
      <p:pic>
        <p:nvPicPr>
          <p:cNvPr id="74755" name="Picture 3"/>
          <p:cNvPicPr>
            <a:picLocks noChangeAspect="1" noChangeArrowheads="1"/>
          </p:cNvPicPr>
          <p:nvPr/>
        </p:nvPicPr>
        <p:blipFill>
          <a:blip r:embed="rId3" cstate="print"/>
          <a:srcRect t="8746"/>
          <a:stretch>
            <a:fillRect/>
          </a:stretch>
        </p:blipFill>
        <p:spPr bwMode="auto">
          <a:xfrm>
            <a:off x="1077915" y="1514169"/>
            <a:ext cx="6551918" cy="5125051"/>
          </a:xfrm>
          <a:prstGeom prst="rect">
            <a:avLst/>
          </a:prstGeom>
          <a:noFill/>
          <a:ln w="9525">
            <a:noFill/>
            <a:miter lim="800000"/>
            <a:headEnd/>
            <a:tailEnd/>
          </a:ln>
        </p:spPr>
      </p:pic>
      <p:sp>
        <p:nvSpPr>
          <p:cNvPr id="74757"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81</a:t>
            </a:fld>
            <a:endParaRPr lang="en-US"/>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0"/>
            <a:ext cx="8229600" cy="1143000"/>
          </a:xfrm>
        </p:spPr>
        <p:txBody>
          <a:bodyPr/>
          <a:lstStyle/>
          <a:p>
            <a:r>
              <a:rPr lang="en-US" sz="4000" dirty="0" smtClean="0"/>
              <a:t>Batch 24 Calibration Curve – G-CSF</a:t>
            </a:r>
          </a:p>
        </p:txBody>
      </p:sp>
      <p:pic>
        <p:nvPicPr>
          <p:cNvPr id="75779" name="Picture 3"/>
          <p:cNvPicPr>
            <a:picLocks noChangeAspect="1" noChangeArrowheads="1"/>
          </p:cNvPicPr>
          <p:nvPr/>
        </p:nvPicPr>
        <p:blipFill>
          <a:blip r:embed="rId3" cstate="print"/>
          <a:srcRect t="8746"/>
          <a:stretch>
            <a:fillRect/>
          </a:stretch>
        </p:blipFill>
        <p:spPr bwMode="auto">
          <a:xfrm>
            <a:off x="1077915" y="1533831"/>
            <a:ext cx="6532254" cy="5109669"/>
          </a:xfrm>
          <a:prstGeom prst="rect">
            <a:avLst/>
          </a:prstGeom>
          <a:noFill/>
          <a:ln w="9525">
            <a:noFill/>
            <a:miter lim="800000"/>
            <a:headEnd/>
            <a:tailEnd/>
          </a:ln>
        </p:spPr>
      </p:pic>
      <p:sp>
        <p:nvSpPr>
          <p:cNvPr id="75781"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7" name="Slide Number Placeholder 6"/>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82</a:t>
            </a:fld>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0"/>
            <a:ext cx="8229600" cy="1143000"/>
          </a:xfrm>
        </p:spPr>
        <p:txBody>
          <a:bodyPr>
            <a:normAutofit fontScale="90000"/>
          </a:bodyPr>
          <a:lstStyle/>
          <a:p>
            <a:r>
              <a:rPr lang="en-US" sz="4000" dirty="0" smtClean="0"/>
              <a:t>All Calibration Curves Collapsed – G-CSF</a:t>
            </a:r>
          </a:p>
        </p:txBody>
      </p:sp>
      <p:pic>
        <p:nvPicPr>
          <p:cNvPr id="75779" name="Picture 3"/>
          <p:cNvPicPr>
            <a:picLocks noChangeAspect="1" noChangeArrowheads="1"/>
          </p:cNvPicPr>
          <p:nvPr/>
        </p:nvPicPr>
        <p:blipFill>
          <a:blip r:embed="rId3" cstate="print"/>
          <a:srcRect t="8746"/>
          <a:stretch>
            <a:fillRect/>
          </a:stretch>
        </p:blipFill>
        <p:spPr bwMode="auto">
          <a:xfrm>
            <a:off x="1077915" y="1533831"/>
            <a:ext cx="6532254" cy="5109669"/>
          </a:xfrm>
          <a:prstGeom prst="rect">
            <a:avLst/>
          </a:prstGeom>
          <a:noFill/>
          <a:ln w="9525">
            <a:noFill/>
            <a:miter lim="800000"/>
            <a:headEnd/>
            <a:tailEnd/>
          </a:ln>
        </p:spPr>
      </p:pic>
      <p:sp>
        <p:nvSpPr>
          <p:cNvPr id="75781" name="Rectangle 5"/>
          <p:cNvSpPr>
            <a:spLocks noChangeArrowheads="1"/>
          </p:cNvSpPr>
          <p:nvPr/>
        </p:nvSpPr>
        <p:spPr bwMode="auto">
          <a:xfrm>
            <a:off x="4495800" y="6553200"/>
            <a:ext cx="762000" cy="228600"/>
          </a:xfrm>
          <a:prstGeom prst="rect">
            <a:avLst/>
          </a:prstGeom>
          <a:solidFill>
            <a:schemeClr val="bg1"/>
          </a:solidFill>
          <a:ln w="9525">
            <a:noFill/>
            <a:miter lim="800000"/>
            <a:headEnd/>
            <a:tailEnd/>
          </a:ln>
        </p:spPr>
        <p:txBody>
          <a:bodyPr wrap="none" anchor="ctr"/>
          <a:lstStyle/>
          <a:p>
            <a:endParaRPr lang="en-US"/>
          </a:p>
        </p:txBody>
      </p:sp>
      <p:pic>
        <p:nvPicPr>
          <p:cNvPr id="6" name="Picture 3"/>
          <p:cNvPicPr>
            <a:picLocks noChangeAspect="1" noChangeArrowheads="1"/>
          </p:cNvPicPr>
          <p:nvPr/>
        </p:nvPicPr>
        <p:blipFill>
          <a:blip r:embed="rId4" cstate="print"/>
          <a:srcRect l="2451" t="24655" b="4298"/>
          <a:stretch>
            <a:fillRect/>
          </a:stretch>
        </p:blipFill>
        <p:spPr bwMode="auto">
          <a:xfrm>
            <a:off x="1240862" y="1533833"/>
            <a:ext cx="6349641" cy="4906296"/>
          </a:xfrm>
          <a:prstGeom prst="rect">
            <a:avLst/>
          </a:prstGeom>
          <a:noFill/>
          <a:ln w="9525">
            <a:noFill/>
            <a:miter lim="800000"/>
            <a:headEnd/>
            <a:tailEnd/>
          </a:ln>
        </p:spPr>
      </p:pic>
      <p:sp>
        <p:nvSpPr>
          <p:cNvPr id="8" name="Text Box 7"/>
          <p:cNvSpPr txBox="1">
            <a:spLocks noChangeArrowheads="1"/>
          </p:cNvSpPr>
          <p:nvPr/>
        </p:nvSpPr>
        <p:spPr bwMode="auto">
          <a:xfrm rot="-5400000">
            <a:off x="-807476" y="3459724"/>
            <a:ext cx="35814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Measured optical density</a:t>
            </a:r>
          </a:p>
        </p:txBody>
      </p:sp>
      <p:sp>
        <p:nvSpPr>
          <p:cNvPr id="9" name="Text Box 8"/>
          <p:cNvSpPr txBox="1">
            <a:spLocks noChangeArrowheads="1"/>
          </p:cNvSpPr>
          <p:nvPr/>
        </p:nvSpPr>
        <p:spPr bwMode="auto">
          <a:xfrm>
            <a:off x="2580984" y="6324600"/>
            <a:ext cx="4038600" cy="461665"/>
          </a:xfrm>
          <a:prstGeom prst="rect">
            <a:avLst/>
          </a:prstGeom>
          <a:solidFill>
            <a:schemeClr val="bg1"/>
          </a:solidFill>
          <a:ln w="9525">
            <a:noFill/>
            <a:miter lim="800000"/>
            <a:headEnd/>
            <a:tailEnd/>
          </a:ln>
        </p:spPr>
        <p:txBody>
          <a:bodyPr>
            <a:spAutoFit/>
          </a:bodyPr>
          <a:lstStyle/>
          <a:p>
            <a:pPr>
              <a:spcBef>
                <a:spcPct val="50000"/>
              </a:spcBef>
            </a:pPr>
            <a:r>
              <a:rPr lang="en-US" sz="2400" dirty="0">
                <a:latin typeface="Calibri" pitchFamily="34" charset="0"/>
              </a:rPr>
              <a:t>Fixed ‘known’ concentration</a:t>
            </a:r>
          </a:p>
        </p:txBody>
      </p:sp>
      <p:sp>
        <p:nvSpPr>
          <p:cNvPr id="10" name="Slide Number Placeholder 9"/>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t>Effect of Calibration Method on Logistic Regression Results</a:t>
            </a:r>
          </a:p>
        </p:txBody>
      </p:sp>
      <p:graphicFrame>
        <p:nvGraphicFramePr>
          <p:cNvPr id="10242" name="Object 4"/>
          <p:cNvGraphicFramePr>
            <a:graphicFrameLocks noChangeAspect="1"/>
          </p:cNvGraphicFramePr>
          <p:nvPr/>
        </p:nvGraphicFramePr>
        <p:xfrm>
          <a:off x="76200" y="1905000"/>
          <a:ext cx="9039225" cy="3995738"/>
        </p:xfrm>
        <a:graphic>
          <a:graphicData uri="http://schemas.openxmlformats.org/presentationml/2006/ole">
            <mc:AlternateContent xmlns:mc="http://schemas.openxmlformats.org/markup-compatibility/2006">
              <mc:Choice xmlns:v="urn:schemas-microsoft-com:vml" Requires="v">
                <p:oleObj spid="_x0000_s332835" name="Document" r:id="rId5" imgW="8383777" imgH="3717927" progId="Word.Document.8">
                  <p:embed/>
                </p:oleObj>
              </mc:Choice>
              <mc:Fallback>
                <p:oleObj name="Document" r:id="rId5" imgW="8383777" imgH="3717927"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t="8215" r="19984" b="3465"/>
                      <a:stretch>
                        <a:fillRect/>
                      </a:stretch>
                    </p:blipFill>
                    <p:spPr bwMode="auto">
                      <a:xfrm>
                        <a:off x="76200" y="1905000"/>
                        <a:ext cx="9039225" cy="3995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84</a:t>
            </a:fld>
            <a:endParaRPr lang="en-US"/>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Simulation Study</a:t>
            </a:r>
          </a:p>
        </p:txBody>
      </p:sp>
      <p:sp>
        <p:nvSpPr>
          <p:cNvPr id="77827" name="Rectangle 3"/>
          <p:cNvSpPr>
            <a:spLocks noGrp="1" noChangeArrowheads="1"/>
          </p:cNvSpPr>
          <p:nvPr>
            <p:ph idx="1"/>
          </p:nvPr>
        </p:nvSpPr>
        <p:spPr/>
        <p:txBody>
          <a:bodyPr>
            <a:normAutofit fontScale="92500" lnSpcReduction="20000"/>
          </a:bodyPr>
          <a:lstStyle/>
          <a:p>
            <a:pPr marL="609600" indent="-609600">
              <a:lnSpc>
                <a:spcPct val="90000"/>
              </a:lnSpc>
              <a:buSzPct val="100000"/>
              <a:buFont typeface="+mj-lt"/>
              <a:buAutoNum type="arabicPeriod"/>
            </a:pPr>
            <a:r>
              <a:rPr lang="en-US" dirty="0" smtClean="0"/>
              <a:t>Generate dataset with: </a:t>
            </a:r>
          </a:p>
          <a:p>
            <a:pPr marL="929640" lvl="1" indent="-609600">
              <a:lnSpc>
                <a:spcPct val="90000"/>
              </a:lnSpc>
            </a:pPr>
            <a:endParaRPr lang="en-US" sz="1500" dirty="0" smtClean="0"/>
          </a:p>
          <a:p>
            <a:pPr marL="1280160" lvl="1" indent="-365760">
              <a:lnSpc>
                <a:spcPct val="90000"/>
              </a:lnSpc>
            </a:pPr>
            <a:r>
              <a:rPr lang="en-US" dirty="0" smtClean="0"/>
              <a:t>True biomarker concentration</a:t>
            </a:r>
          </a:p>
          <a:p>
            <a:pPr marL="1280160" lvl="1" indent="-365760">
              <a:lnSpc>
                <a:spcPct val="90000"/>
              </a:lnSpc>
            </a:pPr>
            <a:r>
              <a:rPr lang="en-US" dirty="0" smtClean="0"/>
              <a:t>True effect on risk</a:t>
            </a:r>
          </a:p>
          <a:p>
            <a:pPr marL="1280160" lvl="1" indent="-365760">
              <a:lnSpc>
                <a:spcPct val="90000"/>
              </a:lnSpc>
            </a:pPr>
            <a:r>
              <a:rPr lang="en-US" dirty="0" smtClean="0"/>
              <a:t>Overall relation between concentration and RFU</a:t>
            </a:r>
          </a:p>
          <a:p>
            <a:pPr marL="1280160" lvl="1" indent="-365760">
              <a:lnSpc>
                <a:spcPct val="90000"/>
              </a:lnSpc>
            </a:pPr>
            <a:r>
              <a:rPr lang="en-US" dirty="0" smtClean="0"/>
              <a:t>Batch variability</a:t>
            </a:r>
          </a:p>
          <a:p>
            <a:pPr marL="1280160" lvl="1" indent="-365760">
              <a:lnSpc>
                <a:spcPct val="90000"/>
              </a:lnSpc>
            </a:pPr>
            <a:r>
              <a:rPr lang="en-US" dirty="0" smtClean="0"/>
              <a:t>Occasional outliers</a:t>
            </a:r>
          </a:p>
          <a:p>
            <a:pPr marL="609600" indent="-609600">
              <a:lnSpc>
                <a:spcPct val="90000"/>
              </a:lnSpc>
              <a:buSzPct val="100000"/>
              <a:buFont typeface="+mj-lt"/>
              <a:buAutoNum type="arabicPeriod"/>
            </a:pPr>
            <a:endParaRPr lang="en-US" dirty="0" smtClean="0"/>
          </a:p>
          <a:p>
            <a:pPr marL="609600" indent="-609600">
              <a:lnSpc>
                <a:spcPct val="90000"/>
              </a:lnSpc>
              <a:buSzPct val="100000"/>
              <a:buFont typeface="+mj-lt"/>
              <a:buAutoNum type="arabicPeriod"/>
            </a:pPr>
            <a:r>
              <a:rPr lang="en-US" dirty="0" smtClean="0"/>
              <a:t>Simulate calibration experiments to estimate RFU – concentration relation according to each approach</a:t>
            </a:r>
          </a:p>
          <a:p>
            <a:pPr marL="609600" indent="-609600">
              <a:lnSpc>
                <a:spcPct val="90000"/>
              </a:lnSpc>
              <a:buSzPct val="100000"/>
              <a:buFont typeface="+mj-lt"/>
              <a:buAutoNum type="arabicPeriod"/>
            </a:pPr>
            <a:endParaRPr lang="en-US" dirty="0" smtClean="0"/>
          </a:p>
          <a:p>
            <a:pPr marL="609600" indent="-609600">
              <a:lnSpc>
                <a:spcPct val="90000"/>
              </a:lnSpc>
              <a:buSzPct val="100000"/>
              <a:buFont typeface="+mj-lt"/>
              <a:buAutoNum type="arabicPeriod"/>
            </a:pPr>
            <a:r>
              <a:rPr lang="en-US" dirty="0" smtClean="0"/>
              <a:t>Assess bias and variance of estimators from risk models</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85</a:t>
            </a:fld>
            <a:endParaRPr lang="en-US"/>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rtlCol="0">
            <a:noAutofit/>
          </a:bodyPr>
          <a:lstStyle/>
          <a:p>
            <a:pPr fontAlgn="auto">
              <a:spcAft>
                <a:spcPts val="0"/>
              </a:spcAft>
              <a:defRPr/>
            </a:pPr>
            <a:r>
              <a:rPr lang="en-US" sz="3600" dirty="0" smtClean="0"/>
              <a:t>Simulation Study:</a:t>
            </a:r>
            <a:br>
              <a:rPr lang="en-US" sz="3600" dirty="0" smtClean="0"/>
            </a:br>
            <a:r>
              <a:rPr lang="en-US" sz="3600" dirty="0" smtClean="0"/>
              <a:t>The Biomarker</a:t>
            </a:r>
          </a:p>
        </p:txBody>
      </p:sp>
      <p:sp>
        <p:nvSpPr>
          <p:cNvPr id="78851" name="Rectangle 3"/>
          <p:cNvSpPr>
            <a:spLocks noGrp="1" noChangeArrowheads="1"/>
          </p:cNvSpPr>
          <p:nvPr>
            <p:ph idx="1"/>
          </p:nvPr>
        </p:nvSpPr>
        <p:spPr/>
        <p:txBody>
          <a:bodyPr/>
          <a:lstStyle/>
          <a:p>
            <a:pPr marL="609600" indent="-609600">
              <a:buFontTx/>
              <a:buNone/>
            </a:pPr>
            <a:r>
              <a:rPr lang="en-US" u="sng" dirty="0" smtClean="0"/>
              <a:t>Biomarker</a:t>
            </a:r>
            <a:r>
              <a:rPr lang="en-US" dirty="0" smtClean="0"/>
              <a:t>:</a:t>
            </a:r>
            <a:r>
              <a:rPr lang="en-US" i="1" dirty="0" smtClean="0"/>
              <a:t>			exp(X ~ N(5,1))</a:t>
            </a:r>
          </a:p>
          <a:p>
            <a:pPr marL="609600" indent="-609600">
              <a:buFontTx/>
              <a:buNone/>
            </a:pPr>
            <a:endParaRPr lang="en-US" i="1" dirty="0" smtClean="0"/>
          </a:p>
          <a:p>
            <a:pPr marL="609600" indent="-609600">
              <a:buFontTx/>
              <a:buNone/>
            </a:pPr>
            <a:r>
              <a:rPr lang="en-US" u="sng" dirty="0" smtClean="0"/>
              <a:t>Miscarriage risk</a:t>
            </a:r>
            <a:r>
              <a:rPr lang="en-US" dirty="0" smtClean="0"/>
              <a:t>:	</a:t>
            </a:r>
            <a:r>
              <a:rPr lang="en-US" i="1" dirty="0" smtClean="0"/>
              <a:t>	OR = </a:t>
            </a:r>
            <a:r>
              <a:rPr lang="el-GR" dirty="0" smtClean="0"/>
              <a:t>1.05, 1.15 or 1.65  </a:t>
            </a:r>
            <a:endParaRPr lang="en-US" dirty="0" smtClean="0"/>
          </a:p>
          <a:p>
            <a:pPr marL="609600" indent="-609600">
              <a:buFontTx/>
              <a:buNone/>
            </a:pPr>
            <a:r>
              <a:rPr lang="en-US" dirty="0" smtClean="0"/>
              <a:t>					</a:t>
            </a:r>
            <a:r>
              <a:rPr lang="el-GR" i="1" dirty="0" smtClean="0"/>
              <a:t>β</a:t>
            </a:r>
            <a:r>
              <a:rPr lang="en-US" i="1" dirty="0" smtClean="0"/>
              <a:t>=</a:t>
            </a:r>
            <a:r>
              <a:rPr lang="en-US" dirty="0" smtClean="0"/>
              <a:t>{</a:t>
            </a:r>
            <a:r>
              <a:rPr lang="el-GR" dirty="0" smtClean="0"/>
              <a:t>0.05, 0.14, 0.50</a:t>
            </a:r>
            <a:r>
              <a:rPr lang="en-US" dirty="0" smtClean="0"/>
              <a:t>} </a:t>
            </a:r>
          </a:p>
          <a:p>
            <a:pPr marL="609600" indent="-609600">
              <a:buFontTx/>
              <a:buNone/>
            </a:pPr>
            <a:endParaRPr lang="en-US" u="sng" dirty="0" smtClean="0"/>
          </a:p>
          <a:p>
            <a:pPr marL="609600" indent="-609600">
              <a:buFontTx/>
              <a:buNone/>
            </a:pPr>
            <a:r>
              <a:rPr lang="en-US" u="sng" dirty="0" smtClean="0"/>
              <a:t>Conc. and OD</a:t>
            </a:r>
            <a:r>
              <a:rPr lang="en-US" dirty="0" smtClean="0"/>
              <a:t>: 		OD determined through					a single function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86</a:t>
            </a:fld>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5"/>
          <p:cNvSpPr>
            <a:spLocks noChangeArrowheads="1"/>
          </p:cNvSpPr>
          <p:nvPr/>
        </p:nvSpPr>
        <p:spPr bwMode="auto">
          <a:xfrm>
            <a:off x="5102225" y="5683250"/>
            <a:ext cx="3886200" cy="60960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79875" name="Rectangle 34"/>
          <p:cNvSpPr>
            <a:spLocks noChangeArrowheads="1"/>
          </p:cNvSpPr>
          <p:nvPr/>
        </p:nvSpPr>
        <p:spPr bwMode="auto">
          <a:xfrm>
            <a:off x="942975" y="5683250"/>
            <a:ext cx="3886200" cy="609600"/>
          </a:xfrm>
          <a:prstGeom prst="rect">
            <a:avLst/>
          </a:prstGeom>
          <a:solidFill>
            <a:schemeClr val="accent1">
              <a:alpha val="27000"/>
            </a:schemeClr>
          </a:solidFill>
          <a:ln w="9525">
            <a:solidFill>
              <a:schemeClr val="tx1"/>
            </a:solidFill>
            <a:miter lim="800000"/>
            <a:headEnd/>
            <a:tailEnd/>
          </a:ln>
        </p:spPr>
        <p:txBody>
          <a:bodyPr wrap="none" anchor="ctr"/>
          <a:lstStyle/>
          <a:p>
            <a:endParaRPr lang="en-US"/>
          </a:p>
        </p:txBody>
      </p:sp>
      <p:sp>
        <p:nvSpPr>
          <p:cNvPr id="86020" name="Rectangle 2"/>
          <p:cNvSpPr>
            <a:spLocks noGrp="1" noChangeArrowheads="1"/>
          </p:cNvSpPr>
          <p:nvPr>
            <p:ph type="title"/>
          </p:nvPr>
        </p:nvSpPr>
        <p:spPr>
          <a:xfrm>
            <a:off x="228600" y="216582"/>
            <a:ext cx="8686800" cy="1143000"/>
          </a:xfrm>
        </p:spPr>
        <p:txBody>
          <a:bodyPr rtlCol="0">
            <a:normAutofit fontScale="90000"/>
          </a:bodyPr>
          <a:lstStyle/>
          <a:p>
            <a:pPr fontAlgn="auto">
              <a:spcAft>
                <a:spcPts val="0"/>
              </a:spcAft>
              <a:defRPr/>
            </a:pPr>
            <a:r>
              <a:rPr lang="en-US" sz="4000" dirty="0" smtClean="0"/>
              <a:t>Summary of simulation study results</a:t>
            </a:r>
            <a:br>
              <a:rPr lang="en-US" sz="4000" dirty="0" smtClean="0"/>
            </a:br>
            <a:r>
              <a:rPr lang="en-US" sz="3200" dirty="0" smtClean="0"/>
              <a:t>Comparison of shape, model for </a:t>
            </a:r>
            <a:r>
              <a:rPr lang="el-GR" sz="3200" i="1" dirty="0" smtClean="0">
                <a:latin typeface="Times New Roman" pitchFamily="18" charset="0"/>
              </a:rPr>
              <a:t>β</a:t>
            </a:r>
            <a:r>
              <a:rPr lang="en-US" sz="3200" dirty="0" smtClean="0"/>
              <a:t> = 0.14</a:t>
            </a:r>
          </a:p>
        </p:txBody>
      </p:sp>
      <p:sp>
        <p:nvSpPr>
          <p:cNvPr id="79877" name="Rectangle 5"/>
          <p:cNvSpPr>
            <a:spLocks noChangeArrowheads="1"/>
          </p:cNvSpPr>
          <p:nvPr/>
        </p:nvSpPr>
        <p:spPr bwMode="auto">
          <a:xfrm>
            <a:off x="990600" y="3062288"/>
            <a:ext cx="457200" cy="25781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878" name="Text Box 6"/>
          <p:cNvSpPr txBox="1">
            <a:spLocks noChangeArrowheads="1"/>
          </p:cNvSpPr>
          <p:nvPr/>
        </p:nvSpPr>
        <p:spPr bwMode="auto">
          <a:xfrm>
            <a:off x="7474903" y="1616075"/>
            <a:ext cx="13716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Collapsed</a:t>
            </a:r>
          </a:p>
        </p:txBody>
      </p:sp>
      <p:sp>
        <p:nvSpPr>
          <p:cNvPr id="79879" name="Text Box 7"/>
          <p:cNvSpPr txBox="1">
            <a:spLocks noChangeArrowheads="1"/>
          </p:cNvSpPr>
          <p:nvPr/>
        </p:nvSpPr>
        <p:spPr bwMode="auto">
          <a:xfrm>
            <a:off x="7467600" y="1943735"/>
            <a:ext cx="13716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Mixed</a:t>
            </a:r>
          </a:p>
        </p:txBody>
      </p:sp>
      <p:sp>
        <p:nvSpPr>
          <p:cNvPr id="79880" name="Text Box 8"/>
          <p:cNvSpPr txBox="1">
            <a:spLocks noChangeArrowheads="1"/>
          </p:cNvSpPr>
          <p:nvPr/>
        </p:nvSpPr>
        <p:spPr bwMode="auto">
          <a:xfrm>
            <a:off x="7467600" y="2264728"/>
            <a:ext cx="1524000" cy="366712"/>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Batch-specific</a:t>
            </a:r>
          </a:p>
        </p:txBody>
      </p:sp>
      <p:sp>
        <p:nvSpPr>
          <p:cNvPr id="79881" name="Rectangle 9"/>
          <p:cNvSpPr>
            <a:spLocks noChangeArrowheads="1"/>
          </p:cNvSpPr>
          <p:nvPr/>
        </p:nvSpPr>
        <p:spPr bwMode="auto">
          <a:xfrm>
            <a:off x="1600200" y="3152775"/>
            <a:ext cx="457200" cy="2486025"/>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79882" name="Rectangle 10"/>
          <p:cNvSpPr>
            <a:spLocks noChangeArrowheads="1"/>
          </p:cNvSpPr>
          <p:nvPr/>
        </p:nvSpPr>
        <p:spPr bwMode="auto">
          <a:xfrm>
            <a:off x="2209800" y="3427413"/>
            <a:ext cx="457200" cy="2211387"/>
          </a:xfrm>
          <a:prstGeom prst="rect">
            <a:avLst/>
          </a:prstGeom>
          <a:solidFill>
            <a:srgbClr val="000099"/>
          </a:solidFill>
          <a:ln w="9525">
            <a:solidFill>
              <a:schemeClr val="tx1"/>
            </a:solidFill>
            <a:miter lim="800000"/>
            <a:headEnd/>
            <a:tailEnd/>
          </a:ln>
        </p:spPr>
        <p:txBody>
          <a:bodyPr wrap="none" anchor="ctr"/>
          <a:lstStyle/>
          <a:p>
            <a:endParaRPr lang="en-US"/>
          </a:p>
        </p:txBody>
      </p:sp>
      <p:sp>
        <p:nvSpPr>
          <p:cNvPr id="79883" name="Line 11"/>
          <p:cNvSpPr>
            <a:spLocks noChangeShapeType="1"/>
          </p:cNvSpPr>
          <p:nvPr/>
        </p:nvSpPr>
        <p:spPr bwMode="auto">
          <a:xfrm>
            <a:off x="765175" y="5638800"/>
            <a:ext cx="8226425" cy="0"/>
          </a:xfrm>
          <a:prstGeom prst="line">
            <a:avLst/>
          </a:prstGeom>
          <a:noFill/>
          <a:ln w="9525" cap="rnd">
            <a:solidFill>
              <a:schemeClr val="tx1"/>
            </a:solidFill>
            <a:prstDash val="sysDot"/>
            <a:round/>
            <a:headEnd/>
            <a:tailEnd/>
          </a:ln>
        </p:spPr>
        <p:txBody>
          <a:bodyPr/>
          <a:lstStyle/>
          <a:p>
            <a:endParaRPr lang="en-US"/>
          </a:p>
        </p:txBody>
      </p:sp>
      <p:sp>
        <p:nvSpPr>
          <p:cNvPr id="79884" name="Rectangle 12"/>
          <p:cNvSpPr>
            <a:spLocks noChangeArrowheads="1"/>
          </p:cNvSpPr>
          <p:nvPr/>
        </p:nvSpPr>
        <p:spPr bwMode="auto">
          <a:xfrm>
            <a:off x="7010400" y="1695450"/>
            <a:ext cx="457200" cy="228600"/>
          </a:xfrm>
          <a:prstGeom prst="rect">
            <a:avLst/>
          </a:prstGeom>
          <a:solidFill>
            <a:srgbClr val="B2B2B2"/>
          </a:solidFill>
          <a:ln w="9525">
            <a:solidFill>
              <a:schemeClr val="tx1"/>
            </a:solidFill>
            <a:miter lim="800000"/>
            <a:headEnd/>
            <a:tailEnd/>
          </a:ln>
        </p:spPr>
        <p:txBody>
          <a:bodyPr wrap="none" anchor="ctr"/>
          <a:lstStyle/>
          <a:p>
            <a:endParaRPr lang="en-US"/>
          </a:p>
        </p:txBody>
      </p:sp>
      <p:sp>
        <p:nvSpPr>
          <p:cNvPr id="79887" name="Rectangle 15"/>
          <p:cNvSpPr>
            <a:spLocks noChangeArrowheads="1"/>
          </p:cNvSpPr>
          <p:nvPr/>
        </p:nvSpPr>
        <p:spPr bwMode="auto">
          <a:xfrm>
            <a:off x="3200400" y="3170238"/>
            <a:ext cx="457200" cy="2468562"/>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888" name="Rectangle 17"/>
          <p:cNvSpPr>
            <a:spLocks noChangeArrowheads="1"/>
          </p:cNvSpPr>
          <p:nvPr/>
        </p:nvSpPr>
        <p:spPr bwMode="auto">
          <a:xfrm>
            <a:off x="4343400" y="3389313"/>
            <a:ext cx="457200" cy="2249487"/>
          </a:xfrm>
          <a:prstGeom prst="rect">
            <a:avLst/>
          </a:prstGeom>
          <a:solidFill>
            <a:srgbClr val="000099"/>
          </a:solidFill>
          <a:ln w="9525">
            <a:solidFill>
              <a:schemeClr val="tx1"/>
            </a:solidFill>
            <a:miter lim="800000"/>
            <a:headEnd/>
            <a:tailEnd/>
          </a:ln>
        </p:spPr>
        <p:txBody>
          <a:bodyPr wrap="none" anchor="ctr"/>
          <a:lstStyle/>
          <a:p>
            <a:endParaRPr lang="en-US"/>
          </a:p>
        </p:txBody>
      </p:sp>
      <p:sp>
        <p:nvSpPr>
          <p:cNvPr id="79889" name="Text Box 18"/>
          <p:cNvSpPr txBox="1">
            <a:spLocks noChangeArrowheads="1"/>
          </p:cNvSpPr>
          <p:nvPr/>
        </p:nvSpPr>
        <p:spPr bwMode="auto">
          <a:xfrm>
            <a:off x="1442720" y="5638800"/>
            <a:ext cx="10668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Linear</a:t>
            </a:r>
          </a:p>
        </p:txBody>
      </p:sp>
      <p:sp>
        <p:nvSpPr>
          <p:cNvPr id="79890" name="Text Box 19"/>
          <p:cNvSpPr txBox="1">
            <a:spLocks noChangeArrowheads="1"/>
          </p:cNvSpPr>
          <p:nvPr/>
        </p:nvSpPr>
        <p:spPr bwMode="auto">
          <a:xfrm>
            <a:off x="3423920" y="5638800"/>
            <a:ext cx="16002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Curvilinear</a:t>
            </a:r>
          </a:p>
        </p:txBody>
      </p:sp>
      <p:sp>
        <p:nvSpPr>
          <p:cNvPr id="79891" name="Rectangle 20"/>
          <p:cNvSpPr>
            <a:spLocks noChangeArrowheads="1"/>
          </p:cNvSpPr>
          <p:nvPr/>
        </p:nvSpPr>
        <p:spPr bwMode="auto">
          <a:xfrm>
            <a:off x="5181600" y="3405188"/>
            <a:ext cx="457200" cy="2230437"/>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892" name="Rectangle 21"/>
          <p:cNvSpPr>
            <a:spLocks noChangeArrowheads="1"/>
          </p:cNvSpPr>
          <p:nvPr/>
        </p:nvSpPr>
        <p:spPr bwMode="auto">
          <a:xfrm>
            <a:off x="5791200" y="3481388"/>
            <a:ext cx="457200" cy="2157412"/>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79893" name="Rectangle 22"/>
          <p:cNvSpPr>
            <a:spLocks noChangeArrowheads="1"/>
          </p:cNvSpPr>
          <p:nvPr/>
        </p:nvSpPr>
        <p:spPr bwMode="auto">
          <a:xfrm>
            <a:off x="6400800" y="3609975"/>
            <a:ext cx="457200" cy="2028825"/>
          </a:xfrm>
          <a:prstGeom prst="rect">
            <a:avLst/>
          </a:prstGeom>
          <a:solidFill>
            <a:srgbClr val="000099"/>
          </a:solidFill>
          <a:ln w="9525">
            <a:solidFill>
              <a:schemeClr val="tx1"/>
            </a:solidFill>
            <a:miter lim="800000"/>
            <a:headEnd/>
            <a:tailEnd/>
          </a:ln>
        </p:spPr>
        <p:txBody>
          <a:bodyPr wrap="none" anchor="ctr"/>
          <a:lstStyle/>
          <a:p>
            <a:endParaRPr lang="en-US"/>
          </a:p>
        </p:txBody>
      </p:sp>
      <p:sp>
        <p:nvSpPr>
          <p:cNvPr id="79894" name="Rectangle 23"/>
          <p:cNvSpPr>
            <a:spLocks noChangeArrowheads="1"/>
          </p:cNvSpPr>
          <p:nvPr/>
        </p:nvSpPr>
        <p:spPr bwMode="auto">
          <a:xfrm>
            <a:off x="7391400" y="3352800"/>
            <a:ext cx="457200" cy="22860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895" name="Rectangle 24"/>
          <p:cNvSpPr>
            <a:spLocks noChangeArrowheads="1"/>
          </p:cNvSpPr>
          <p:nvPr/>
        </p:nvSpPr>
        <p:spPr bwMode="auto">
          <a:xfrm>
            <a:off x="8458200" y="5418138"/>
            <a:ext cx="457200" cy="201612"/>
          </a:xfrm>
          <a:prstGeom prst="rect">
            <a:avLst/>
          </a:prstGeom>
          <a:solidFill>
            <a:srgbClr val="000099"/>
          </a:solidFill>
          <a:ln w="9525">
            <a:solidFill>
              <a:schemeClr val="tx1"/>
            </a:solidFill>
            <a:miter lim="800000"/>
            <a:headEnd/>
            <a:tailEnd/>
          </a:ln>
        </p:spPr>
        <p:txBody>
          <a:bodyPr wrap="none" anchor="ctr"/>
          <a:lstStyle/>
          <a:p>
            <a:endParaRPr lang="en-US"/>
          </a:p>
        </p:txBody>
      </p:sp>
      <p:sp>
        <p:nvSpPr>
          <p:cNvPr id="79896" name="Text Box 25"/>
          <p:cNvSpPr txBox="1">
            <a:spLocks noChangeArrowheads="1"/>
          </p:cNvSpPr>
          <p:nvPr/>
        </p:nvSpPr>
        <p:spPr bwMode="auto">
          <a:xfrm>
            <a:off x="5709920" y="5653088"/>
            <a:ext cx="10668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Linear</a:t>
            </a:r>
          </a:p>
        </p:txBody>
      </p:sp>
      <p:sp>
        <p:nvSpPr>
          <p:cNvPr id="79897" name="Text Box 26"/>
          <p:cNvSpPr txBox="1">
            <a:spLocks noChangeArrowheads="1"/>
          </p:cNvSpPr>
          <p:nvPr/>
        </p:nvSpPr>
        <p:spPr bwMode="auto">
          <a:xfrm>
            <a:off x="7467600" y="5653088"/>
            <a:ext cx="1600200"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Curvilinear</a:t>
            </a:r>
          </a:p>
        </p:txBody>
      </p:sp>
      <p:sp>
        <p:nvSpPr>
          <p:cNvPr id="79898" name="Line 27"/>
          <p:cNvSpPr>
            <a:spLocks noChangeShapeType="1"/>
          </p:cNvSpPr>
          <p:nvPr/>
        </p:nvSpPr>
        <p:spPr bwMode="auto">
          <a:xfrm flipV="1">
            <a:off x="762000" y="2362200"/>
            <a:ext cx="0" cy="3276600"/>
          </a:xfrm>
          <a:prstGeom prst="line">
            <a:avLst/>
          </a:prstGeom>
          <a:noFill/>
          <a:ln w="9525">
            <a:solidFill>
              <a:schemeClr val="tx1"/>
            </a:solidFill>
            <a:round/>
            <a:headEnd/>
            <a:tailEnd/>
          </a:ln>
        </p:spPr>
        <p:txBody>
          <a:bodyPr/>
          <a:lstStyle/>
          <a:p>
            <a:endParaRPr lang="en-US"/>
          </a:p>
        </p:txBody>
      </p:sp>
      <p:sp>
        <p:nvSpPr>
          <p:cNvPr id="79899" name="Line 29"/>
          <p:cNvSpPr>
            <a:spLocks noChangeShapeType="1"/>
          </p:cNvSpPr>
          <p:nvPr/>
        </p:nvSpPr>
        <p:spPr bwMode="auto">
          <a:xfrm>
            <a:off x="765175" y="3090863"/>
            <a:ext cx="8226425" cy="0"/>
          </a:xfrm>
          <a:prstGeom prst="line">
            <a:avLst/>
          </a:prstGeom>
          <a:noFill/>
          <a:ln w="38100">
            <a:solidFill>
              <a:srgbClr val="FF0000"/>
            </a:solidFill>
            <a:prstDash val="sysDot"/>
            <a:round/>
            <a:headEnd/>
            <a:tailEnd/>
          </a:ln>
        </p:spPr>
        <p:txBody>
          <a:bodyPr/>
          <a:lstStyle/>
          <a:p>
            <a:endParaRPr lang="en-US"/>
          </a:p>
        </p:txBody>
      </p:sp>
      <p:sp>
        <p:nvSpPr>
          <p:cNvPr id="79900" name="Text Box 31"/>
          <p:cNvSpPr txBox="1">
            <a:spLocks noChangeArrowheads="1"/>
          </p:cNvSpPr>
          <p:nvPr/>
        </p:nvSpPr>
        <p:spPr bwMode="auto">
          <a:xfrm>
            <a:off x="2280920" y="5943600"/>
            <a:ext cx="16002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FORWARDS</a:t>
            </a:r>
          </a:p>
        </p:txBody>
      </p:sp>
      <p:sp>
        <p:nvSpPr>
          <p:cNvPr id="79901" name="Text Box 32"/>
          <p:cNvSpPr txBox="1">
            <a:spLocks noChangeArrowheads="1"/>
          </p:cNvSpPr>
          <p:nvPr/>
        </p:nvSpPr>
        <p:spPr bwMode="auto">
          <a:xfrm>
            <a:off x="6553200" y="5943600"/>
            <a:ext cx="16002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REVERSE</a:t>
            </a:r>
          </a:p>
        </p:txBody>
      </p:sp>
      <p:sp>
        <p:nvSpPr>
          <p:cNvPr id="79906" name="Text Box 40"/>
          <p:cNvSpPr txBox="1">
            <a:spLocks noChangeArrowheads="1"/>
          </p:cNvSpPr>
          <p:nvPr/>
        </p:nvSpPr>
        <p:spPr bwMode="auto">
          <a:xfrm>
            <a:off x="228600" y="3824288"/>
            <a:ext cx="609600" cy="519112"/>
          </a:xfrm>
          <a:prstGeom prst="rect">
            <a:avLst/>
          </a:prstGeom>
          <a:noFill/>
          <a:ln w="9525">
            <a:noFill/>
            <a:miter lim="800000"/>
            <a:headEnd/>
            <a:tailEnd/>
          </a:ln>
        </p:spPr>
        <p:txBody>
          <a:bodyPr>
            <a:spAutoFit/>
          </a:bodyPr>
          <a:lstStyle/>
          <a:p>
            <a:pPr>
              <a:spcBef>
                <a:spcPct val="50000"/>
              </a:spcBef>
            </a:pPr>
            <a:r>
              <a:rPr lang="el-GR" sz="2800" b="1" i="1">
                <a:latin typeface="Times New Roman" pitchFamily="18" charset="0"/>
                <a:cs typeface="Times New Roman" pitchFamily="18" charset="0"/>
              </a:rPr>
              <a:t>β</a:t>
            </a:r>
            <a:endParaRPr lang="el-GR" sz="2800" b="1">
              <a:latin typeface="Times New Roman" pitchFamily="18" charset="0"/>
              <a:cs typeface="Times New Roman" pitchFamily="18" charset="0"/>
            </a:endParaRPr>
          </a:p>
        </p:txBody>
      </p:sp>
      <p:sp>
        <p:nvSpPr>
          <p:cNvPr id="79907" name="Text Box 41"/>
          <p:cNvSpPr txBox="1">
            <a:spLocks noChangeArrowheads="1"/>
          </p:cNvSpPr>
          <p:nvPr/>
        </p:nvSpPr>
        <p:spPr bwMode="auto">
          <a:xfrm>
            <a:off x="228600" y="3709988"/>
            <a:ext cx="609600" cy="519112"/>
          </a:xfrm>
          <a:prstGeom prst="rect">
            <a:avLst/>
          </a:prstGeom>
          <a:noFill/>
          <a:ln w="9525">
            <a:noFill/>
            <a:miter lim="800000"/>
            <a:headEnd/>
            <a:tailEnd/>
          </a:ln>
        </p:spPr>
        <p:txBody>
          <a:bodyPr>
            <a:spAutoFit/>
          </a:bodyPr>
          <a:lstStyle/>
          <a:p>
            <a:pPr>
              <a:spcBef>
                <a:spcPct val="50000"/>
              </a:spcBef>
            </a:pPr>
            <a:r>
              <a:rPr lang="en-US" sz="2800" b="1" i="1">
                <a:latin typeface="Times New Roman" pitchFamily="18" charset="0"/>
                <a:cs typeface="Times New Roman" pitchFamily="18" charset="0"/>
              </a:rPr>
              <a:t>^</a:t>
            </a:r>
            <a:endParaRPr lang="el-GR" sz="2800" b="1">
              <a:latin typeface="Times New Roman" pitchFamily="18" charset="0"/>
              <a:cs typeface="Times New Roman" pitchFamily="18" charset="0"/>
            </a:endParaRPr>
          </a:p>
        </p:txBody>
      </p:sp>
      <p:sp>
        <p:nvSpPr>
          <p:cNvPr id="79908" name="Text Box 42"/>
          <p:cNvSpPr txBox="1">
            <a:spLocks noChangeArrowheads="1"/>
          </p:cNvSpPr>
          <p:nvPr/>
        </p:nvSpPr>
        <p:spPr bwMode="auto">
          <a:xfrm>
            <a:off x="95250" y="2857500"/>
            <a:ext cx="838200" cy="457200"/>
          </a:xfrm>
          <a:prstGeom prst="rect">
            <a:avLst/>
          </a:prstGeom>
          <a:noFill/>
          <a:ln w="9525">
            <a:noFill/>
            <a:miter lim="800000"/>
            <a:headEnd/>
            <a:tailEnd/>
          </a:ln>
        </p:spPr>
        <p:txBody>
          <a:bodyPr>
            <a:spAutoFit/>
          </a:bodyPr>
          <a:lstStyle/>
          <a:p>
            <a:pPr>
              <a:spcBef>
                <a:spcPct val="50000"/>
              </a:spcBef>
            </a:pPr>
            <a:r>
              <a:rPr lang="en-US" sz="2400" b="1" i="1">
                <a:solidFill>
                  <a:srgbClr val="FF0000"/>
                </a:solidFill>
                <a:latin typeface="Times New Roman" pitchFamily="18" charset="0"/>
                <a:cs typeface="Times New Roman" pitchFamily="18" charset="0"/>
              </a:rPr>
              <a:t>0.14</a:t>
            </a:r>
            <a:endParaRPr lang="el-GR" sz="2400" b="1">
              <a:solidFill>
                <a:srgbClr val="FF0000"/>
              </a:solidFill>
              <a:latin typeface="Times New Roman" pitchFamily="18" charset="0"/>
              <a:cs typeface="Times New Roman" pitchFamily="18" charset="0"/>
            </a:endParaRPr>
          </a:p>
        </p:txBody>
      </p:sp>
      <p:sp>
        <p:nvSpPr>
          <p:cNvPr id="79910" name="TextBox 37"/>
          <p:cNvSpPr txBox="1">
            <a:spLocks noChangeArrowheads="1"/>
          </p:cNvSpPr>
          <p:nvPr/>
        </p:nvSpPr>
        <p:spPr bwMode="auto">
          <a:xfrm>
            <a:off x="5962650" y="6372225"/>
            <a:ext cx="2784930" cy="307777"/>
          </a:xfrm>
          <a:prstGeom prst="rect">
            <a:avLst/>
          </a:prstGeom>
          <a:noFill/>
          <a:ln w="9525">
            <a:noFill/>
            <a:miter lim="800000"/>
            <a:headEnd/>
            <a:tailEnd/>
          </a:ln>
        </p:spPr>
        <p:txBody>
          <a:bodyPr wrap="none">
            <a:spAutoFit/>
          </a:bodyPr>
          <a:lstStyle/>
          <a:p>
            <a:r>
              <a:rPr lang="en-US" sz="1400" dirty="0">
                <a:latin typeface="Calibri" pitchFamily="34" charset="0"/>
              </a:rPr>
              <a:t>Whitcomb </a:t>
            </a:r>
            <a:r>
              <a:rPr lang="en-US" sz="1400" i="1" dirty="0">
                <a:latin typeface="Calibri" pitchFamily="34" charset="0"/>
              </a:rPr>
              <a:t>et al</a:t>
            </a:r>
            <a:r>
              <a:rPr lang="en-US" sz="1400" dirty="0">
                <a:latin typeface="Calibri" pitchFamily="34" charset="0"/>
              </a:rPr>
              <a:t>, Epidemiology 2010</a:t>
            </a:r>
          </a:p>
        </p:txBody>
      </p:sp>
      <p:sp>
        <p:nvSpPr>
          <p:cNvPr id="34" name="Slide Number Placeholder 33"/>
          <p:cNvSpPr>
            <a:spLocks noGrp="1"/>
          </p:cNvSpPr>
          <p:nvPr>
            <p:ph type="sldNum" sz="quarter" idx="12"/>
          </p:nvPr>
        </p:nvSpPr>
        <p:spPr/>
        <p:txBody>
          <a:bodyPr>
            <a:normAutofit fontScale="85000" lnSpcReduction="20000"/>
          </a:bodyPr>
          <a:lstStyle/>
          <a:p>
            <a:pPr>
              <a:defRPr/>
            </a:pPr>
            <a:fld id="{7F777F3F-5AFF-45C7-A8E8-067A4572F38B}" type="slidenum">
              <a:rPr lang="en-US" smtClean="0"/>
              <a:pPr>
                <a:defRPr/>
              </a:pPr>
              <a:t>87</a:t>
            </a:fld>
            <a:endParaRPr lang="en-US"/>
          </a:p>
        </p:txBody>
      </p:sp>
      <p:sp>
        <p:nvSpPr>
          <p:cNvPr id="35" name="Rectangle 21"/>
          <p:cNvSpPr>
            <a:spLocks noChangeArrowheads="1"/>
          </p:cNvSpPr>
          <p:nvPr/>
        </p:nvSpPr>
        <p:spPr bwMode="auto">
          <a:xfrm>
            <a:off x="7000066" y="2026929"/>
            <a:ext cx="467533" cy="205731"/>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6" name="Rectangle 22"/>
          <p:cNvSpPr>
            <a:spLocks noChangeArrowheads="1"/>
          </p:cNvSpPr>
          <p:nvPr/>
        </p:nvSpPr>
        <p:spPr bwMode="auto">
          <a:xfrm>
            <a:off x="7005985" y="2361461"/>
            <a:ext cx="457200" cy="198268"/>
          </a:xfrm>
          <a:prstGeom prst="rect">
            <a:avLst/>
          </a:prstGeom>
          <a:solidFill>
            <a:srgbClr val="000099"/>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Conclusions</a:t>
            </a:r>
          </a:p>
        </p:txBody>
      </p:sp>
      <p:sp>
        <p:nvSpPr>
          <p:cNvPr id="80899" name="Rectangle 3"/>
          <p:cNvSpPr>
            <a:spLocks noGrp="1" noChangeArrowheads="1"/>
          </p:cNvSpPr>
          <p:nvPr>
            <p:ph idx="1"/>
          </p:nvPr>
        </p:nvSpPr>
        <p:spPr/>
        <p:txBody>
          <a:bodyPr/>
          <a:lstStyle/>
          <a:p>
            <a:pPr>
              <a:lnSpc>
                <a:spcPct val="90000"/>
              </a:lnSpc>
            </a:pPr>
            <a:r>
              <a:rPr lang="en-US" dirty="0" smtClean="0"/>
              <a:t>Underestimation of effects due to calibration approach has broad implications</a:t>
            </a:r>
          </a:p>
          <a:p>
            <a:pPr>
              <a:lnSpc>
                <a:spcPct val="90000"/>
              </a:lnSpc>
            </a:pPr>
            <a:endParaRPr lang="en-US" dirty="0" smtClean="0"/>
          </a:p>
          <a:p>
            <a:pPr>
              <a:lnSpc>
                <a:spcPct val="90000"/>
              </a:lnSpc>
            </a:pPr>
            <a:r>
              <a:rPr lang="en-US" dirty="0" smtClean="0"/>
              <a:t>Use of conventional batch-specific approaches performed poorly</a:t>
            </a:r>
          </a:p>
          <a:p>
            <a:pPr lvl="1">
              <a:lnSpc>
                <a:spcPct val="90000"/>
              </a:lnSpc>
            </a:pPr>
            <a:r>
              <a:rPr lang="en-US" dirty="0" smtClean="0"/>
              <a:t>Greatest bias to estimates in simulations</a:t>
            </a:r>
          </a:p>
          <a:p>
            <a:pPr lvl="1">
              <a:lnSpc>
                <a:spcPct val="90000"/>
              </a:lnSpc>
            </a:pPr>
            <a:r>
              <a:rPr lang="en-US" dirty="0" smtClean="0"/>
              <a:t>Most prone to loss of data for batches with failure of some calibration points</a:t>
            </a:r>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bg1">
                    <a:lumMod val="50000"/>
                  </a:schemeClr>
                </a:solidFill>
                <a:latin typeface="Calibri" pitchFamily="34" charset="0"/>
              </a:rPr>
              <a:t>Background</a:t>
            </a:r>
          </a:p>
          <a:p>
            <a:endParaRPr lang="en-US" dirty="0" smtClean="0">
              <a:latin typeface="Calibri" pitchFamily="34" charset="0"/>
            </a:endParaRPr>
          </a:p>
          <a:p>
            <a:r>
              <a:rPr lang="en-US" dirty="0" smtClean="0">
                <a:solidFill>
                  <a:schemeClr val="bg1">
                    <a:lumMod val="50000"/>
                  </a:schemeClr>
                </a:solidFill>
                <a:latin typeface="Calibri" pitchFamily="34" charset="0"/>
              </a:rPr>
              <a:t>Limit of Detection</a:t>
            </a:r>
          </a:p>
          <a:p>
            <a:endParaRPr lang="en-US" dirty="0" smtClean="0">
              <a:latin typeface="Calibri" pitchFamily="34" charset="0"/>
            </a:endParaRPr>
          </a:p>
          <a:p>
            <a:r>
              <a:rPr lang="en-US" dirty="0" smtClean="0">
                <a:solidFill>
                  <a:schemeClr val="bg1">
                    <a:lumMod val="50000"/>
                  </a:schemeClr>
                </a:solidFill>
                <a:latin typeface="Calibri" pitchFamily="34" charset="0"/>
              </a:rPr>
              <a:t>Pooling Biomarkers – Hybrid Design</a:t>
            </a:r>
          </a:p>
          <a:p>
            <a:endParaRPr lang="en-US" dirty="0" smtClean="0">
              <a:latin typeface="Calibri" pitchFamily="34" charset="0"/>
            </a:endParaRPr>
          </a:p>
          <a:p>
            <a:r>
              <a:rPr lang="en-US" dirty="0" smtClean="0">
                <a:solidFill>
                  <a:schemeClr val="bg1">
                    <a:lumMod val="50000"/>
                  </a:schemeClr>
                </a:solidFill>
                <a:latin typeface="Calibri" pitchFamily="34" charset="0"/>
              </a:rPr>
              <a:t>Calibration Curves</a:t>
            </a:r>
          </a:p>
          <a:p>
            <a:endParaRPr lang="en-US" dirty="0" smtClean="0">
              <a:latin typeface="Calibri" pitchFamily="34" charset="0"/>
            </a:endParaRPr>
          </a:p>
          <a:p>
            <a:r>
              <a:rPr lang="en-US" sz="3800" b="1" dirty="0" smtClean="0">
                <a:latin typeface="Calibri" pitchFamily="34" charset="0"/>
              </a:rPr>
              <a:t>Lipid Standardization (later if we have time)</a:t>
            </a:r>
          </a:p>
          <a:p>
            <a:endParaRPr lang="en-US" dirty="0" smtClean="0">
              <a:latin typeface="Calibri" pitchFamily="34" charset="0"/>
            </a:endParaRPr>
          </a:p>
          <a:p>
            <a:r>
              <a:rPr lang="en-US" dirty="0" smtClean="0"/>
              <a:t>Conclusions</a:t>
            </a:r>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89</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a:xfrm>
            <a:off x="722313" y="1719943"/>
            <a:ext cx="8294687" cy="5791200"/>
          </a:xfrm>
        </p:spPr>
        <p:txBody>
          <a:bodyPr/>
          <a:lstStyle/>
          <a:p>
            <a:pPr marL="381000" indent="-381000" eaLnBrk="1" hangingPunct="1">
              <a:lnSpc>
                <a:spcPct val="90000"/>
              </a:lnSpc>
              <a:buClr>
                <a:srgbClr val="FFCCB1"/>
              </a:buClr>
              <a:buFont typeface="Symbol" charset="0"/>
              <a:buChar char="*"/>
            </a:pPr>
            <a:r>
              <a:rPr lang="en-US" sz="2400" dirty="0">
                <a:latin typeface="Myriad Web" charset="0"/>
              </a:rPr>
              <a:t>ROC curve – graph of (1-p,q) for all c.</a:t>
            </a:r>
          </a:p>
          <a:p>
            <a:pPr marL="1276350" lvl="2" eaLnBrk="1" hangingPunct="1">
              <a:lnSpc>
                <a:spcPct val="90000"/>
              </a:lnSpc>
              <a:buClr>
                <a:schemeClr val="tx1"/>
              </a:buClr>
              <a:buFont typeface="Symbol" charset="0"/>
              <a:buNone/>
            </a:pPr>
            <a:r>
              <a:rPr lang="en-US" sz="2400" i="1" dirty="0">
                <a:latin typeface="Myriad Web" charset="0"/>
              </a:rPr>
              <a:t>		</a:t>
            </a:r>
          </a:p>
          <a:p>
            <a:pPr marL="1276350" lvl="2" eaLnBrk="1" hangingPunct="1">
              <a:lnSpc>
                <a:spcPct val="90000"/>
              </a:lnSpc>
              <a:buClr>
                <a:schemeClr val="tx1"/>
              </a:buClr>
              <a:buFont typeface="Symbol" charset="0"/>
              <a:buNone/>
            </a:pPr>
            <a:r>
              <a:rPr lang="en-US" sz="2400" i="1" dirty="0">
                <a:latin typeface="Myriad Web" charset="0"/>
              </a:rPr>
              <a:t>		ROC(1-p)=1-F</a:t>
            </a:r>
            <a:r>
              <a:rPr lang="en-US" sz="2400" i="1" baseline="-25000" dirty="0">
                <a:latin typeface="Myriad Web" charset="0"/>
              </a:rPr>
              <a:t>D</a:t>
            </a:r>
            <a:r>
              <a:rPr lang="en-US" sz="2400" i="1" dirty="0">
                <a:latin typeface="Myriad Web" charset="0"/>
              </a:rPr>
              <a:t>(F</a:t>
            </a:r>
            <a:r>
              <a:rPr lang="en-US" sz="2400" i="1" baseline="-25000" dirty="0">
                <a:latin typeface="Myriad Web" charset="0"/>
              </a:rPr>
              <a:t>H</a:t>
            </a:r>
            <a:r>
              <a:rPr lang="en-US" sz="2400" i="1" baseline="40000" dirty="0">
                <a:latin typeface="Myriad Web" charset="0"/>
              </a:rPr>
              <a:t>-1</a:t>
            </a:r>
            <a:r>
              <a:rPr lang="en-US" sz="2400" i="1" dirty="0">
                <a:latin typeface="Myriad Web" charset="0"/>
              </a:rPr>
              <a:t>(p))</a:t>
            </a:r>
            <a:endParaRPr lang="en-US" sz="2400" dirty="0">
              <a:latin typeface="Myriad Web" charset="0"/>
            </a:endParaRPr>
          </a:p>
          <a:p>
            <a:pPr marL="381000" indent="-381000" eaLnBrk="1" hangingPunct="1">
              <a:lnSpc>
                <a:spcPct val="90000"/>
              </a:lnSpc>
              <a:buClr>
                <a:schemeClr val="tx1"/>
              </a:buClr>
              <a:buFont typeface="Symbol" charset="0"/>
              <a:buChar char="*"/>
            </a:pPr>
            <a:endParaRPr lang="en-US" sz="2400" dirty="0">
              <a:latin typeface="Myriad Web" charset="0"/>
            </a:endParaRPr>
          </a:p>
          <a:p>
            <a:pPr marL="381000" indent="-381000" eaLnBrk="1" hangingPunct="1">
              <a:lnSpc>
                <a:spcPct val="90000"/>
              </a:lnSpc>
              <a:buClr>
                <a:srgbClr val="FFCCB1"/>
              </a:buClr>
              <a:buFont typeface="Symbol" charset="0"/>
              <a:buChar char="*"/>
            </a:pPr>
            <a:r>
              <a:rPr lang="en-US" sz="2400" dirty="0">
                <a:latin typeface="Myriad Web" charset="0"/>
              </a:rPr>
              <a:t>ROC defined over all possible thresholds gives the entire range of possible sensitivities and specificities.</a:t>
            </a:r>
          </a:p>
          <a:p>
            <a:pPr marL="381000" indent="-381000" eaLnBrk="1" hangingPunct="1">
              <a:lnSpc>
                <a:spcPct val="90000"/>
              </a:lnSpc>
              <a:buClr>
                <a:schemeClr val="tx1"/>
              </a:buClr>
              <a:buFont typeface="Symbol" charset="0"/>
              <a:buChar char="*"/>
            </a:pPr>
            <a:endParaRPr lang="en-US" sz="2400" dirty="0">
              <a:latin typeface="Myriad Web" charset="0"/>
            </a:endParaRPr>
          </a:p>
          <a:p>
            <a:pPr marL="381000" indent="-381000" eaLnBrk="1" hangingPunct="1">
              <a:lnSpc>
                <a:spcPct val="90000"/>
              </a:lnSpc>
              <a:buClr>
                <a:srgbClr val="FFCCB1"/>
              </a:buClr>
              <a:buFont typeface="Symbol" charset="0"/>
              <a:buChar char="*"/>
            </a:pPr>
            <a:r>
              <a:rPr lang="en-US" sz="2400" dirty="0">
                <a:latin typeface="Myriad Web" charset="0"/>
              </a:rPr>
              <a:t>Diagnostic accuracy evaluated using measures including the area under the curve (AUC </a:t>
            </a:r>
            <a:r>
              <a:rPr lang="en-US" sz="2400" i="1" dirty="0">
                <a:latin typeface="Myriad Web" charset="0"/>
              </a:rPr>
              <a:t>AUC = </a:t>
            </a:r>
            <a:r>
              <a:rPr lang="en-US" sz="2400" i="1" dirty="0" err="1">
                <a:latin typeface="Myriad Web" charset="0"/>
              </a:rPr>
              <a:t>Prob</a:t>
            </a:r>
            <a:r>
              <a:rPr lang="en-US" sz="2400" i="1" dirty="0">
                <a:latin typeface="Myriad Web" charset="0"/>
              </a:rPr>
              <a:t>(X</a:t>
            </a:r>
            <a:r>
              <a:rPr lang="en-US" sz="2400" i="1" baseline="-25000" dirty="0">
                <a:latin typeface="Myriad Web" charset="0"/>
              </a:rPr>
              <a:t>H</a:t>
            </a:r>
            <a:r>
              <a:rPr lang="en-US" sz="2400" i="1" dirty="0">
                <a:latin typeface="Myriad Web" charset="0"/>
              </a:rPr>
              <a:t>&lt;X</a:t>
            </a:r>
            <a:r>
              <a:rPr lang="en-US" sz="2400" i="1" baseline="-25000" dirty="0">
                <a:latin typeface="Myriad Web" charset="0"/>
              </a:rPr>
              <a:t>D</a:t>
            </a:r>
            <a:r>
              <a:rPr lang="en-US" sz="2400" i="1" dirty="0">
                <a:latin typeface="Myriad Web" charset="0"/>
              </a:rPr>
              <a:t>)</a:t>
            </a:r>
            <a:r>
              <a:rPr lang="en-US" sz="2400" dirty="0">
                <a:latin typeface="Myriad Web" charset="0"/>
              </a:rPr>
              <a:t>) and </a:t>
            </a:r>
            <a:r>
              <a:rPr lang="en-US" sz="2400" dirty="0" err="1">
                <a:latin typeface="Myriad Web" charset="0"/>
              </a:rPr>
              <a:t>Youden</a:t>
            </a:r>
            <a:r>
              <a:rPr lang="ja-JP" altLang="en-US" sz="2400" dirty="0">
                <a:latin typeface="Myriad Web" charset="0"/>
              </a:rPr>
              <a:t>’</a:t>
            </a:r>
            <a:r>
              <a:rPr lang="en-US" altLang="ja-JP" sz="2400" dirty="0">
                <a:latin typeface="Myriad Web" charset="0"/>
              </a:rPr>
              <a:t>s index (</a:t>
            </a:r>
            <a:r>
              <a:rPr lang="en-US" altLang="ja-JP" sz="2400" i="1" dirty="0">
                <a:latin typeface="Myriad Web" charset="0"/>
              </a:rPr>
              <a:t>J</a:t>
            </a:r>
            <a:r>
              <a:rPr lang="en-US" altLang="ja-JP" sz="2400" dirty="0">
                <a:latin typeface="Myriad Web" charset="0"/>
              </a:rPr>
              <a:t>)</a:t>
            </a:r>
            <a:endParaRPr lang="en-US" sz="2400" dirty="0">
              <a:latin typeface="Myriad Web" charset="0"/>
            </a:endParaRPr>
          </a:p>
        </p:txBody>
      </p:sp>
    </p:spTree>
    <p:extLst>
      <p:ext uri="{BB962C8B-B14F-4D97-AF65-F5344CB8AC3E}">
        <p14:creationId xmlns:p14="http://schemas.microsoft.com/office/powerpoint/2010/main" val="198686360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p:txBody>
          <a:bodyPr>
            <a:normAutofit fontScale="77500" lnSpcReduction="20000"/>
          </a:bodyPr>
          <a:lstStyle/>
          <a:p>
            <a:r>
              <a:rPr lang="en-US" sz="3200" dirty="0" smtClean="0">
                <a:solidFill>
                  <a:schemeClr val="bg1">
                    <a:lumMod val="50000"/>
                  </a:schemeClr>
                </a:solidFill>
                <a:latin typeface="Calibri" pitchFamily="34" charset="0"/>
              </a:rPr>
              <a:t>Background</a:t>
            </a:r>
          </a:p>
          <a:p>
            <a:endParaRPr lang="en-US" sz="3200" dirty="0" smtClean="0">
              <a:latin typeface="Calibri" pitchFamily="34" charset="0"/>
            </a:endParaRPr>
          </a:p>
          <a:p>
            <a:r>
              <a:rPr lang="en-US" sz="3200" dirty="0" smtClean="0">
                <a:solidFill>
                  <a:schemeClr val="bg1">
                    <a:lumMod val="50000"/>
                  </a:schemeClr>
                </a:solidFill>
                <a:latin typeface="Calibri" pitchFamily="34" charset="0"/>
              </a:rPr>
              <a:t>Limit of Detection</a:t>
            </a:r>
          </a:p>
          <a:p>
            <a:endParaRPr lang="en-US" sz="3200" dirty="0" smtClean="0">
              <a:latin typeface="Calibri" pitchFamily="34" charset="0"/>
            </a:endParaRPr>
          </a:p>
          <a:p>
            <a:r>
              <a:rPr lang="en-US" sz="3200" dirty="0" smtClean="0">
                <a:solidFill>
                  <a:schemeClr val="bg1">
                    <a:lumMod val="50000"/>
                  </a:schemeClr>
                </a:solidFill>
                <a:latin typeface="Calibri" pitchFamily="34" charset="0"/>
              </a:rPr>
              <a:t>Pooling Biomarkers – Hybrid Design</a:t>
            </a:r>
          </a:p>
          <a:p>
            <a:endParaRPr lang="en-US" sz="3200" dirty="0" smtClean="0">
              <a:latin typeface="Calibri" pitchFamily="34" charset="0"/>
            </a:endParaRPr>
          </a:p>
          <a:p>
            <a:r>
              <a:rPr lang="en-US" sz="3200" dirty="0" smtClean="0">
                <a:solidFill>
                  <a:schemeClr val="bg1">
                    <a:lumMod val="50000"/>
                  </a:schemeClr>
                </a:solidFill>
                <a:latin typeface="Calibri" pitchFamily="34" charset="0"/>
              </a:rPr>
              <a:t>Calibration Curves</a:t>
            </a:r>
          </a:p>
          <a:p>
            <a:endParaRPr lang="en-US" sz="3200" dirty="0" smtClean="0">
              <a:latin typeface="Calibri" pitchFamily="34" charset="0"/>
            </a:endParaRPr>
          </a:p>
          <a:p>
            <a:r>
              <a:rPr lang="en-US" sz="3200" dirty="0" smtClean="0">
                <a:solidFill>
                  <a:schemeClr val="bg1">
                    <a:lumMod val="50000"/>
                  </a:schemeClr>
                </a:solidFill>
                <a:latin typeface="Calibri" pitchFamily="34" charset="0"/>
              </a:rPr>
              <a:t>Lipi</a:t>
            </a:r>
            <a:r>
              <a:rPr lang="en-US" sz="3200" dirty="0" smtClean="0">
                <a:solidFill>
                  <a:schemeClr val="bg1">
                    <a:lumMod val="50000"/>
                  </a:schemeClr>
                </a:solidFill>
              </a:rPr>
              <a:t>d Standardization</a:t>
            </a:r>
            <a:endParaRPr lang="en-US" sz="3200" dirty="0" smtClean="0">
              <a:solidFill>
                <a:schemeClr val="bg1">
                  <a:lumMod val="50000"/>
                </a:schemeClr>
              </a:solidFill>
              <a:latin typeface="Calibri" pitchFamily="34" charset="0"/>
            </a:endParaRPr>
          </a:p>
          <a:p>
            <a:endParaRPr lang="en-US" dirty="0" smtClean="0">
              <a:latin typeface="Calibri" pitchFamily="34" charset="0"/>
            </a:endParaRPr>
          </a:p>
          <a:p>
            <a:r>
              <a:rPr lang="en-US" sz="4100" b="1" dirty="0" smtClean="0"/>
              <a:t>Conclusions</a:t>
            </a:r>
            <a:endParaRPr lang="en-US" sz="4100" b="1"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90</a:t>
            </a:fld>
            <a:endParaRPr lang="en-US"/>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Common Laboratory Practices Affect our Estimates of Risk?</a:t>
            </a:r>
            <a:endParaRPr lang="en-US" dirty="0"/>
          </a:p>
        </p:txBody>
      </p:sp>
      <p:sp>
        <p:nvSpPr>
          <p:cNvPr id="3" name="Content Placeholder 2"/>
          <p:cNvSpPr>
            <a:spLocks noGrp="1"/>
          </p:cNvSpPr>
          <p:nvPr>
            <p:ph sz="quarter" idx="1"/>
          </p:nvPr>
        </p:nvSpPr>
        <p:spPr>
          <a:xfrm>
            <a:off x="603770" y="3091649"/>
            <a:ext cx="8153400" cy="3548848"/>
          </a:xfrm>
        </p:spPr>
        <p:txBody>
          <a:bodyPr>
            <a:normAutofit fontScale="85000" lnSpcReduction="20000"/>
          </a:bodyPr>
          <a:lstStyle/>
          <a:p>
            <a:r>
              <a:rPr lang="en-US" dirty="0" smtClean="0"/>
              <a:t>Limit of Detection</a:t>
            </a:r>
          </a:p>
          <a:p>
            <a:pPr lvl="1"/>
            <a:r>
              <a:rPr lang="en-US" dirty="0" smtClean="0"/>
              <a:t>Request the observed values</a:t>
            </a:r>
          </a:p>
          <a:p>
            <a:pPr lvl="1"/>
            <a:r>
              <a:rPr lang="en-US" dirty="0" smtClean="0"/>
              <a:t>Design away using hybrid methods and overcome cost, LOD and ME</a:t>
            </a:r>
          </a:p>
          <a:p>
            <a:pPr lvl="1"/>
            <a:endParaRPr lang="en-US" dirty="0" smtClean="0"/>
          </a:p>
          <a:p>
            <a:r>
              <a:rPr lang="en-US" dirty="0" smtClean="0"/>
              <a:t>Calibration Curves</a:t>
            </a:r>
          </a:p>
          <a:p>
            <a:pPr lvl="1"/>
            <a:r>
              <a:rPr lang="en-US" dirty="0" smtClean="0"/>
              <a:t>Study Design should include a calibration curve plan</a:t>
            </a:r>
          </a:p>
          <a:p>
            <a:pPr lvl="1"/>
            <a:endParaRPr lang="en-US" dirty="0" smtClean="0"/>
          </a:p>
          <a:p>
            <a:r>
              <a:rPr lang="en-US" dirty="0" smtClean="0"/>
              <a:t>Standardization</a:t>
            </a:r>
          </a:p>
          <a:p>
            <a:pPr lvl="1"/>
            <a:r>
              <a:rPr lang="en-US" dirty="0" smtClean="0"/>
              <a:t>Don’t do it!</a:t>
            </a:r>
            <a:endParaRPr lang="en-US" dirty="0"/>
          </a:p>
        </p:txBody>
      </p:sp>
      <p:sp>
        <p:nvSpPr>
          <p:cNvPr id="4" name="TextBox 3"/>
          <p:cNvSpPr txBox="1"/>
          <p:nvPr/>
        </p:nvSpPr>
        <p:spPr>
          <a:xfrm>
            <a:off x="3719170" y="1811042"/>
            <a:ext cx="1705660" cy="1107996"/>
          </a:xfrm>
          <a:prstGeom prst="rect">
            <a:avLst/>
          </a:prstGeom>
          <a:noFill/>
        </p:spPr>
        <p:txBody>
          <a:bodyPr wrap="none" rtlCol="0">
            <a:spAutoFit/>
          </a:bodyPr>
          <a:lstStyle/>
          <a:p>
            <a:r>
              <a:rPr lang="en-US" sz="6600" b="1" dirty="0" smtClean="0">
                <a:latin typeface="Calibri" pitchFamily="34" charset="0"/>
              </a:rPr>
              <a:t>YES!</a:t>
            </a:r>
            <a:endParaRPr lang="en-US" sz="6600" b="1" dirty="0">
              <a:latin typeface="Calibri"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91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5" name="Text Placeholder 4"/>
          <p:cNvSpPr>
            <a:spLocks noGrp="1"/>
          </p:cNvSpPr>
          <p:nvPr>
            <p:ph type="body" idx="1"/>
          </p:nvPr>
        </p:nvSpPr>
        <p:spPr/>
        <p:txBody>
          <a:bodyPr/>
          <a:lstStyle/>
          <a:p>
            <a:endParaRPr lang="en-US" smtClean="0"/>
          </a:p>
          <a:p>
            <a:pPr algn="ctr"/>
            <a:r>
              <a:rPr lang="en-US" sz="3200" smtClean="0">
                <a:latin typeface="Calibri" pitchFamily="34" charset="0"/>
              </a:rPr>
              <a:t>Questions?</a:t>
            </a:r>
          </a:p>
        </p:txBody>
      </p:sp>
      <p:sp>
        <p:nvSpPr>
          <p:cNvPr id="82946" name="Title 3"/>
          <p:cNvSpPr>
            <a:spLocks noGrp="1"/>
          </p:cNvSpPr>
          <p:nvPr>
            <p:ph type="title"/>
          </p:nvPr>
        </p:nvSpPr>
        <p:spPr/>
        <p:txBody>
          <a:bodyPr/>
          <a:lstStyle/>
          <a:p>
            <a:r>
              <a:rPr lang="en-US" smtClean="0"/>
              <a:t>Thank you!</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solidFill>
                  <a:srgbClr val="0000AC"/>
                </a:solidFill>
              </a:rPr>
              <a:t>Future Direction</a:t>
            </a:r>
            <a:r>
              <a:rPr lang="en-US" sz="2800" dirty="0" smtClean="0">
                <a:solidFill>
                  <a:srgbClr val="0000AC"/>
                </a:solidFill>
              </a:rPr>
              <a:t>	</a:t>
            </a:r>
          </a:p>
        </p:txBody>
      </p:sp>
      <p:sp>
        <p:nvSpPr>
          <p:cNvPr id="4" name="TextBox 1"/>
          <p:cNvSpPr txBox="1">
            <a:spLocks noChangeArrowheads="1"/>
          </p:cNvSpPr>
          <p:nvPr/>
        </p:nvSpPr>
        <p:spPr bwMode="auto">
          <a:xfrm>
            <a:off x="1828800" y="1554305"/>
            <a:ext cx="5364163" cy="369888"/>
          </a:xfrm>
          <a:prstGeom prst="rect">
            <a:avLst/>
          </a:prstGeom>
          <a:noFill/>
          <a:ln w="9525">
            <a:noFill/>
            <a:miter lim="800000"/>
            <a:headEnd/>
            <a:tailEnd/>
          </a:ln>
        </p:spPr>
        <p:txBody>
          <a:bodyPr wrap="none">
            <a:spAutoFit/>
          </a:bodyPr>
          <a:lstStyle/>
          <a:p>
            <a:r>
              <a:rPr lang="en-US"/>
              <a:t>Limit of detection: Linking the CV, AUC and calibration.</a:t>
            </a:r>
          </a:p>
        </p:txBody>
      </p:sp>
      <p:graphicFrame>
        <p:nvGraphicFramePr>
          <p:cNvPr id="5" name="Object 2"/>
          <p:cNvGraphicFramePr>
            <a:graphicFrameLocks noChangeAspect="1"/>
          </p:cNvGraphicFramePr>
          <p:nvPr/>
        </p:nvGraphicFramePr>
        <p:xfrm>
          <a:off x="5334000" y="3840305"/>
          <a:ext cx="1219200" cy="685800"/>
        </p:xfrm>
        <a:graphic>
          <a:graphicData uri="http://schemas.openxmlformats.org/presentationml/2006/ole">
            <mc:AlternateContent xmlns:mc="http://schemas.openxmlformats.org/markup-compatibility/2006">
              <mc:Choice xmlns:v="urn:schemas-microsoft-com:vml" Requires="v">
                <p:oleObj spid="_x0000_s578679" name="Equation" r:id="rId4" imgW="812520" imgH="457200" progId="Equation.3">
                  <p:embed/>
                </p:oleObj>
              </mc:Choice>
              <mc:Fallback>
                <p:oleObj name="Equation" r:id="rId4" imgW="812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40305"/>
                        <a:ext cx="1219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6534839" y="4602305"/>
          <a:ext cx="914400" cy="685800"/>
        </p:xfrm>
        <a:graphic>
          <a:graphicData uri="http://schemas.openxmlformats.org/presentationml/2006/ole">
            <mc:AlternateContent xmlns:mc="http://schemas.openxmlformats.org/markup-compatibility/2006">
              <mc:Choice xmlns:v="urn:schemas-microsoft-com:vml" Requires="v">
                <p:oleObj spid="_x0000_s578680" name="Equation" r:id="rId6" imgW="609480" imgH="457200" progId="Equation.3">
                  <p:embed/>
                </p:oleObj>
              </mc:Choice>
              <mc:Fallback>
                <p:oleObj name="Equation" r:id="rId6" imgW="60948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839" y="4602305"/>
                        <a:ext cx="914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2310099" y="5874409"/>
          <a:ext cx="4667250" cy="838200"/>
        </p:xfrm>
        <a:graphic>
          <a:graphicData uri="http://schemas.openxmlformats.org/presentationml/2006/ole">
            <mc:AlternateContent xmlns:mc="http://schemas.openxmlformats.org/markup-compatibility/2006">
              <mc:Choice xmlns:v="urn:schemas-microsoft-com:vml" Requires="v">
                <p:oleObj spid="_x0000_s578681" name="Equation" r:id="rId8" imgW="3111480" imgH="558720" progId="Equation.3">
                  <p:embed/>
                </p:oleObj>
              </mc:Choice>
              <mc:Fallback>
                <p:oleObj name="Equation" r:id="rId8" imgW="3111480" imgH="55872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0099" y="5874409"/>
                        <a:ext cx="4667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6096000" y="2468705"/>
          <a:ext cx="1544638" cy="381000"/>
        </p:xfrm>
        <a:graphic>
          <a:graphicData uri="http://schemas.openxmlformats.org/presentationml/2006/ole">
            <mc:AlternateContent xmlns:mc="http://schemas.openxmlformats.org/markup-compatibility/2006">
              <mc:Choice xmlns:v="urn:schemas-microsoft-com:vml" Requires="v">
                <p:oleObj spid="_x0000_s578682" name="Equation" r:id="rId10" imgW="977760" imgH="241200" progId="Equation.3">
                  <p:embed/>
                </p:oleObj>
              </mc:Choice>
              <mc:Fallback>
                <p:oleObj name="Equation" r:id="rId10" imgW="977760" imgH="241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2468705"/>
                        <a:ext cx="15446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457200" y="2544905"/>
          <a:ext cx="1865313" cy="381000"/>
        </p:xfrm>
        <a:graphic>
          <a:graphicData uri="http://schemas.openxmlformats.org/presentationml/2006/ole">
            <mc:AlternateContent xmlns:mc="http://schemas.openxmlformats.org/markup-compatibility/2006">
              <mc:Choice xmlns:v="urn:schemas-microsoft-com:vml" Requires="v">
                <p:oleObj spid="_x0000_s578683" name="Equation" r:id="rId12" imgW="1180800" imgH="241200" progId="Equation.3">
                  <p:embed/>
                </p:oleObj>
              </mc:Choice>
              <mc:Fallback>
                <p:oleObj name="Equation" r:id="rId12" imgW="1180800" imgH="2412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2544905"/>
                        <a:ext cx="18653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819275" y="2335355"/>
            <a:ext cx="3057525" cy="981075"/>
          </a:xfrm>
          <a:custGeom>
            <a:avLst/>
            <a:gdLst>
              <a:gd name="connsiteX0" fmla="*/ 0 w 2898648"/>
              <a:gd name="connsiteY0" fmla="*/ 809244 h 998220"/>
              <a:gd name="connsiteX1" fmla="*/ 493776 w 2898648"/>
              <a:gd name="connsiteY1" fmla="*/ 809244 h 998220"/>
              <a:gd name="connsiteX2" fmla="*/ 1380744 w 2898648"/>
              <a:gd name="connsiteY2" fmla="*/ 4572 h 998220"/>
              <a:gd name="connsiteX3" fmla="*/ 2148840 w 2898648"/>
              <a:gd name="connsiteY3" fmla="*/ 836676 h 998220"/>
              <a:gd name="connsiteX4" fmla="*/ 2898648 w 2898648"/>
              <a:gd name="connsiteY4" fmla="*/ 973836 h 998220"/>
              <a:gd name="connsiteX5" fmla="*/ 2898648 w 2898648"/>
              <a:gd name="connsiteY5" fmla="*/ 973836 h 998220"/>
              <a:gd name="connsiteX0" fmla="*/ 158496 w 3057144"/>
              <a:gd name="connsiteY0" fmla="*/ 809244 h 998220"/>
              <a:gd name="connsiteX1" fmla="*/ 0 w 3057144"/>
              <a:gd name="connsiteY1" fmla="*/ 976884 h 998220"/>
              <a:gd name="connsiteX2" fmla="*/ 652272 w 3057144"/>
              <a:gd name="connsiteY2" fmla="*/ 809244 h 998220"/>
              <a:gd name="connsiteX3" fmla="*/ 1539240 w 3057144"/>
              <a:gd name="connsiteY3" fmla="*/ 4572 h 998220"/>
              <a:gd name="connsiteX4" fmla="*/ 2307336 w 3057144"/>
              <a:gd name="connsiteY4" fmla="*/ 836676 h 998220"/>
              <a:gd name="connsiteX5" fmla="*/ 3057144 w 3057144"/>
              <a:gd name="connsiteY5" fmla="*/ 973836 h 998220"/>
              <a:gd name="connsiteX6" fmla="*/ 3057144 w 3057144"/>
              <a:gd name="connsiteY6" fmla="*/ 973836 h 998220"/>
              <a:gd name="connsiteX0" fmla="*/ 0 w 3057144"/>
              <a:gd name="connsiteY0" fmla="*/ 976884 h 998220"/>
              <a:gd name="connsiteX1" fmla="*/ 652272 w 3057144"/>
              <a:gd name="connsiteY1" fmla="*/ 809244 h 998220"/>
              <a:gd name="connsiteX2" fmla="*/ 1539240 w 3057144"/>
              <a:gd name="connsiteY2" fmla="*/ 4572 h 998220"/>
              <a:gd name="connsiteX3" fmla="*/ 2307336 w 3057144"/>
              <a:gd name="connsiteY3" fmla="*/ 836676 h 998220"/>
              <a:gd name="connsiteX4" fmla="*/ 3057144 w 3057144"/>
              <a:gd name="connsiteY4" fmla="*/ 973836 h 998220"/>
              <a:gd name="connsiteX5" fmla="*/ 3057144 w 3057144"/>
              <a:gd name="connsiteY5" fmla="*/ 973836 h 998220"/>
              <a:gd name="connsiteX0" fmla="*/ 0 w 3057144"/>
              <a:gd name="connsiteY0" fmla="*/ 974344 h 995680"/>
              <a:gd name="connsiteX1" fmla="*/ 685800 w 3057144"/>
              <a:gd name="connsiteY1" fmla="*/ 821944 h 995680"/>
              <a:gd name="connsiteX2" fmla="*/ 1539240 w 3057144"/>
              <a:gd name="connsiteY2" fmla="*/ 2032 h 995680"/>
              <a:gd name="connsiteX3" fmla="*/ 2307336 w 3057144"/>
              <a:gd name="connsiteY3" fmla="*/ 834136 h 995680"/>
              <a:gd name="connsiteX4" fmla="*/ 3057144 w 3057144"/>
              <a:gd name="connsiteY4" fmla="*/ 971296 h 995680"/>
              <a:gd name="connsiteX5" fmla="*/ 3057144 w 3057144"/>
              <a:gd name="connsiteY5" fmla="*/ 971296 h 995680"/>
              <a:gd name="connsiteX0" fmla="*/ 0 w 3057144"/>
              <a:gd name="connsiteY0" fmla="*/ 972312 h 981964"/>
              <a:gd name="connsiteX1" fmla="*/ 685800 w 3057144"/>
              <a:gd name="connsiteY1" fmla="*/ 819912 h 981964"/>
              <a:gd name="connsiteX2" fmla="*/ 1539240 w 3057144"/>
              <a:gd name="connsiteY2" fmla="*/ 0 h 981964"/>
              <a:gd name="connsiteX3" fmla="*/ 2286000 w 3057144"/>
              <a:gd name="connsiteY3" fmla="*/ 819912 h 981964"/>
              <a:gd name="connsiteX4" fmla="*/ 3057144 w 3057144"/>
              <a:gd name="connsiteY4" fmla="*/ 969264 h 981964"/>
              <a:gd name="connsiteX5" fmla="*/ 3057144 w 3057144"/>
              <a:gd name="connsiteY5" fmla="*/ 969264 h 98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144" h="981964">
                <a:moveTo>
                  <a:pt x="0" y="972312"/>
                </a:moveTo>
                <a:cubicBezTo>
                  <a:pt x="82296" y="972312"/>
                  <a:pt x="429260" y="981964"/>
                  <a:pt x="685800" y="819912"/>
                </a:cubicBezTo>
                <a:cubicBezTo>
                  <a:pt x="942340" y="657860"/>
                  <a:pt x="1272540" y="0"/>
                  <a:pt x="1539240" y="0"/>
                </a:cubicBezTo>
                <a:cubicBezTo>
                  <a:pt x="1805940" y="0"/>
                  <a:pt x="2033016" y="658368"/>
                  <a:pt x="2286000" y="819912"/>
                </a:cubicBezTo>
                <a:cubicBezTo>
                  <a:pt x="2538984" y="981456"/>
                  <a:pt x="2928620" y="944372"/>
                  <a:pt x="3057144" y="969264"/>
                </a:cubicBezTo>
                <a:lnTo>
                  <a:pt x="3057144" y="969264"/>
                </a:lnTo>
              </a:path>
            </a:pathLst>
          </a:custGeom>
          <a:ln w="508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3571875" y="2316305"/>
            <a:ext cx="3057525" cy="982663"/>
          </a:xfrm>
          <a:custGeom>
            <a:avLst/>
            <a:gdLst>
              <a:gd name="connsiteX0" fmla="*/ 0 w 2898648"/>
              <a:gd name="connsiteY0" fmla="*/ 809244 h 998220"/>
              <a:gd name="connsiteX1" fmla="*/ 493776 w 2898648"/>
              <a:gd name="connsiteY1" fmla="*/ 809244 h 998220"/>
              <a:gd name="connsiteX2" fmla="*/ 1380744 w 2898648"/>
              <a:gd name="connsiteY2" fmla="*/ 4572 h 998220"/>
              <a:gd name="connsiteX3" fmla="*/ 2148840 w 2898648"/>
              <a:gd name="connsiteY3" fmla="*/ 836676 h 998220"/>
              <a:gd name="connsiteX4" fmla="*/ 2898648 w 2898648"/>
              <a:gd name="connsiteY4" fmla="*/ 973836 h 998220"/>
              <a:gd name="connsiteX5" fmla="*/ 2898648 w 2898648"/>
              <a:gd name="connsiteY5" fmla="*/ 973836 h 998220"/>
              <a:gd name="connsiteX0" fmla="*/ 158496 w 3057144"/>
              <a:gd name="connsiteY0" fmla="*/ 809244 h 998220"/>
              <a:gd name="connsiteX1" fmla="*/ 0 w 3057144"/>
              <a:gd name="connsiteY1" fmla="*/ 976884 h 998220"/>
              <a:gd name="connsiteX2" fmla="*/ 652272 w 3057144"/>
              <a:gd name="connsiteY2" fmla="*/ 809244 h 998220"/>
              <a:gd name="connsiteX3" fmla="*/ 1539240 w 3057144"/>
              <a:gd name="connsiteY3" fmla="*/ 4572 h 998220"/>
              <a:gd name="connsiteX4" fmla="*/ 2307336 w 3057144"/>
              <a:gd name="connsiteY4" fmla="*/ 836676 h 998220"/>
              <a:gd name="connsiteX5" fmla="*/ 3057144 w 3057144"/>
              <a:gd name="connsiteY5" fmla="*/ 973836 h 998220"/>
              <a:gd name="connsiteX6" fmla="*/ 3057144 w 3057144"/>
              <a:gd name="connsiteY6" fmla="*/ 973836 h 998220"/>
              <a:gd name="connsiteX0" fmla="*/ 0 w 3057144"/>
              <a:gd name="connsiteY0" fmla="*/ 976884 h 998220"/>
              <a:gd name="connsiteX1" fmla="*/ 652272 w 3057144"/>
              <a:gd name="connsiteY1" fmla="*/ 809244 h 998220"/>
              <a:gd name="connsiteX2" fmla="*/ 1539240 w 3057144"/>
              <a:gd name="connsiteY2" fmla="*/ 4572 h 998220"/>
              <a:gd name="connsiteX3" fmla="*/ 2307336 w 3057144"/>
              <a:gd name="connsiteY3" fmla="*/ 836676 h 998220"/>
              <a:gd name="connsiteX4" fmla="*/ 3057144 w 3057144"/>
              <a:gd name="connsiteY4" fmla="*/ 973836 h 998220"/>
              <a:gd name="connsiteX5" fmla="*/ 3057144 w 3057144"/>
              <a:gd name="connsiteY5" fmla="*/ 973836 h 998220"/>
              <a:gd name="connsiteX0" fmla="*/ 0 w 3057144"/>
              <a:gd name="connsiteY0" fmla="*/ 974344 h 995680"/>
              <a:gd name="connsiteX1" fmla="*/ 685800 w 3057144"/>
              <a:gd name="connsiteY1" fmla="*/ 821944 h 995680"/>
              <a:gd name="connsiteX2" fmla="*/ 1539240 w 3057144"/>
              <a:gd name="connsiteY2" fmla="*/ 2032 h 995680"/>
              <a:gd name="connsiteX3" fmla="*/ 2307336 w 3057144"/>
              <a:gd name="connsiteY3" fmla="*/ 834136 h 995680"/>
              <a:gd name="connsiteX4" fmla="*/ 3057144 w 3057144"/>
              <a:gd name="connsiteY4" fmla="*/ 971296 h 995680"/>
              <a:gd name="connsiteX5" fmla="*/ 3057144 w 3057144"/>
              <a:gd name="connsiteY5" fmla="*/ 971296 h 995680"/>
              <a:gd name="connsiteX0" fmla="*/ 0 w 3057144"/>
              <a:gd name="connsiteY0" fmla="*/ 972312 h 981964"/>
              <a:gd name="connsiteX1" fmla="*/ 685800 w 3057144"/>
              <a:gd name="connsiteY1" fmla="*/ 819912 h 981964"/>
              <a:gd name="connsiteX2" fmla="*/ 1539240 w 3057144"/>
              <a:gd name="connsiteY2" fmla="*/ 0 h 981964"/>
              <a:gd name="connsiteX3" fmla="*/ 2286000 w 3057144"/>
              <a:gd name="connsiteY3" fmla="*/ 819912 h 981964"/>
              <a:gd name="connsiteX4" fmla="*/ 3057144 w 3057144"/>
              <a:gd name="connsiteY4" fmla="*/ 969264 h 981964"/>
              <a:gd name="connsiteX5" fmla="*/ 3057144 w 3057144"/>
              <a:gd name="connsiteY5" fmla="*/ 969264 h 98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144" h="981964">
                <a:moveTo>
                  <a:pt x="0" y="972312"/>
                </a:moveTo>
                <a:cubicBezTo>
                  <a:pt x="82296" y="972312"/>
                  <a:pt x="429260" y="981964"/>
                  <a:pt x="685800" y="819912"/>
                </a:cubicBezTo>
                <a:cubicBezTo>
                  <a:pt x="942340" y="657860"/>
                  <a:pt x="1272540" y="0"/>
                  <a:pt x="1539240" y="0"/>
                </a:cubicBezTo>
                <a:cubicBezTo>
                  <a:pt x="1805940" y="0"/>
                  <a:pt x="2033016" y="658368"/>
                  <a:pt x="2286000" y="819912"/>
                </a:cubicBezTo>
                <a:cubicBezTo>
                  <a:pt x="2538984" y="981456"/>
                  <a:pt x="2928620" y="944372"/>
                  <a:pt x="3057144" y="969264"/>
                </a:cubicBezTo>
                <a:lnTo>
                  <a:pt x="3057144" y="969264"/>
                </a:lnTo>
              </a:path>
            </a:pathLst>
          </a:cu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 name="Straight Connector 11"/>
          <p:cNvCxnSpPr/>
          <p:nvPr/>
        </p:nvCxnSpPr>
        <p:spPr>
          <a:xfrm>
            <a:off x="1447800" y="3306905"/>
            <a:ext cx="5715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38500" y="3345005"/>
            <a:ext cx="2286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91100" y="3345005"/>
            <a:ext cx="2286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5"/>
          <p:cNvSpPr txBox="1">
            <a:spLocks noChangeArrowheads="1"/>
          </p:cNvSpPr>
          <p:nvPr/>
        </p:nvSpPr>
        <p:spPr bwMode="auto">
          <a:xfrm>
            <a:off x="695325" y="4003818"/>
            <a:ext cx="4241800" cy="369887"/>
          </a:xfrm>
          <a:prstGeom prst="rect">
            <a:avLst/>
          </a:prstGeom>
          <a:noFill/>
          <a:ln w="9525">
            <a:noFill/>
            <a:miter lim="800000"/>
            <a:headEnd/>
            <a:tailEnd/>
          </a:ln>
        </p:spPr>
        <p:txBody>
          <a:bodyPr wrap="none">
            <a:spAutoFit/>
          </a:bodyPr>
          <a:lstStyle/>
          <a:p>
            <a:r>
              <a:rPr lang="en-US" dirty="0"/>
              <a:t>Reliability index could be applied such that </a:t>
            </a:r>
          </a:p>
        </p:txBody>
      </p:sp>
      <p:sp>
        <p:nvSpPr>
          <p:cNvPr id="16" name="TextBox 16"/>
          <p:cNvSpPr txBox="1">
            <a:spLocks noChangeArrowheads="1"/>
          </p:cNvSpPr>
          <p:nvPr/>
        </p:nvSpPr>
        <p:spPr bwMode="auto">
          <a:xfrm>
            <a:off x="711200" y="4689618"/>
            <a:ext cx="5429250" cy="369887"/>
          </a:xfrm>
          <a:prstGeom prst="rect">
            <a:avLst/>
          </a:prstGeom>
          <a:noFill/>
          <a:ln w="9525">
            <a:noFill/>
            <a:miter lim="800000"/>
            <a:headEnd/>
            <a:tailEnd/>
          </a:ln>
        </p:spPr>
        <p:txBody>
          <a:bodyPr wrap="none">
            <a:spAutoFit/>
          </a:bodyPr>
          <a:lstStyle/>
          <a:p>
            <a:r>
              <a:rPr lang="en-US"/>
              <a:t>Coefficient of variation is used by labs during calibration</a:t>
            </a:r>
          </a:p>
        </p:txBody>
      </p:sp>
      <p:sp>
        <p:nvSpPr>
          <p:cNvPr id="17" name="TextBox 17"/>
          <p:cNvSpPr txBox="1">
            <a:spLocks noChangeArrowheads="1"/>
          </p:cNvSpPr>
          <p:nvPr/>
        </p:nvSpPr>
        <p:spPr bwMode="auto">
          <a:xfrm>
            <a:off x="711200" y="5527818"/>
            <a:ext cx="7694613" cy="369887"/>
          </a:xfrm>
          <a:prstGeom prst="rect">
            <a:avLst/>
          </a:prstGeom>
          <a:noFill/>
          <a:ln w="9525">
            <a:noFill/>
            <a:miter lim="800000"/>
            <a:headEnd/>
            <a:tailEnd/>
          </a:ln>
        </p:spPr>
        <p:txBody>
          <a:bodyPr wrap="none">
            <a:spAutoFit/>
          </a:bodyPr>
          <a:lstStyle/>
          <a:p>
            <a:r>
              <a:rPr lang="en-US"/>
              <a:t>For normally distributed biomarkers, we can use these two summaries such that</a:t>
            </a:r>
          </a:p>
        </p:txBody>
      </p:sp>
      <p:sp>
        <p:nvSpPr>
          <p:cNvPr id="18" name="Slide Number Placeholder 17"/>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93</a:t>
            </a:fld>
            <a:endParaRPr lang="en-US"/>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Box 1"/>
          <p:cNvSpPr txBox="1">
            <a:spLocks noChangeArrowheads="1"/>
          </p:cNvSpPr>
          <p:nvPr/>
        </p:nvSpPr>
        <p:spPr bwMode="auto">
          <a:xfrm>
            <a:off x="1828800" y="838200"/>
            <a:ext cx="5364163" cy="369888"/>
          </a:xfrm>
          <a:prstGeom prst="rect">
            <a:avLst/>
          </a:prstGeom>
          <a:noFill/>
          <a:ln w="9525">
            <a:noFill/>
            <a:miter lim="800000"/>
            <a:headEnd/>
            <a:tailEnd/>
          </a:ln>
        </p:spPr>
        <p:txBody>
          <a:bodyPr wrap="none">
            <a:spAutoFit/>
          </a:bodyPr>
          <a:lstStyle/>
          <a:p>
            <a:r>
              <a:rPr lang="en-US"/>
              <a:t>Limit of detection: Linking the CV, AUC and calibration.</a:t>
            </a:r>
          </a:p>
        </p:txBody>
      </p:sp>
      <p:graphicFrame>
        <p:nvGraphicFramePr>
          <p:cNvPr id="11266" name="Object 2"/>
          <p:cNvGraphicFramePr>
            <a:graphicFrameLocks noChangeAspect="1"/>
          </p:cNvGraphicFramePr>
          <p:nvPr/>
        </p:nvGraphicFramePr>
        <p:xfrm>
          <a:off x="5334000" y="3124200"/>
          <a:ext cx="1219200" cy="685800"/>
        </p:xfrm>
        <a:graphic>
          <a:graphicData uri="http://schemas.openxmlformats.org/presentationml/2006/ole">
            <mc:AlternateContent xmlns:mc="http://schemas.openxmlformats.org/markup-compatibility/2006">
              <mc:Choice xmlns:v="urn:schemas-microsoft-com:vml" Requires="v">
                <p:oleObj spid="_x0000_s333943" name="Equation" r:id="rId4" imgW="812520" imgH="457200" progId="Equation.3">
                  <p:embed/>
                </p:oleObj>
              </mc:Choice>
              <mc:Fallback>
                <p:oleObj name="Equation" r:id="rId4" imgW="812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124200"/>
                        <a:ext cx="1219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3861844030"/>
              </p:ext>
            </p:extLst>
          </p:nvPr>
        </p:nvGraphicFramePr>
        <p:xfrm>
          <a:off x="6621929" y="3841377"/>
          <a:ext cx="914400" cy="685800"/>
        </p:xfrm>
        <a:graphic>
          <a:graphicData uri="http://schemas.openxmlformats.org/presentationml/2006/ole">
            <mc:AlternateContent xmlns:mc="http://schemas.openxmlformats.org/markup-compatibility/2006">
              <mc:Choice xmlns:v="urn:schemas-microsoft-com:vml" Requires="v">
                <p:oleObj spid="_x0000_s333944" name="Equation" r:id="rId6" imgW="609480" imgH="457200" progId="Equation.3">
                  <p:embed/>
                </p:oleObj>
              </mc:Choice>
              <mc:Fallback>
                <p:oleObj name="Equation" r:id="rId6" imgW="60948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1929" y="3841377"/>
                        <a:ext cx="914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2343150" y="5400675"/>
          <a:ext cx="4667250" cy="838200"/>
        </p:xfrm>
        <a:graphic>
          <a:graphicData uri="http://schemas.openxmlformats.org/presentationml/2006/ole">
            <mc:AlternateContent xmlns:mc="http://schemas.openxmlformats.org/markup-compatibility/2006">
              <mc:Choice xmlns:v="urn:schemas-microsoft-com:vml" Requires="v">
                <p:oleObj spid="_x0000_s333945" name="Equation" r:id="rId8" imgW="3111480" imgH="558720" progId="Equation.3">
                  <p:embed/>
                </p:oleObj>
              </mc:Choice>
              <mc:Fallback>
                <p:oleObj name="Equation" r:id="rId8" imgW="3111480" imgH="55872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5400675"/>
                        <a:ext cx="4667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nvGraphicFramePr>
        <p:xfrm>
          <a:off x="6096000" y="1752600"/>
          <a:ext cx="1544638" cy="381000"/>
        </p:xfrm>
        <a:graphic>
          <a:graphicData uri="http://schemas.openxmlformats.org/presentationml/2006/ole">
            <mc:AlternateContent xmlns:mc="http://schemas.openxmlformats.org/markup-compatibility/2006">
              <mc:Choice xmlns:v="urn:schemas-microsoft-com:vml" Requires="v">
                <p:oleObj spid="_x0000_s333946" name="Equation" r:id="rId10" imgW="977760" imgH="241200" progId="Equation.3">
                  <p:embed/>
                </p:oleObj>
              </mc:Choice>
              <mc:Fallback>
                <p:oleObj name="Equation" r:id="rId10" imgW="977760" imgH="241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1752600"/>
                        <a:ext cx="15446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57200" y="1828800"/>
          <a:ext cx="1865313" cy="381000"/>
        </p:xfrm>
        <a:graphic>
          <a:graphicData uri="http://schemas.openxmlformats.org/presentationml/2006/ole">
            <mc:AlternateContent xmlns:mc="http://schemas.openxmlformats.org/markup-compatibility/2006">
              <mc:Choice xmlns:v="urn:schemas-microsoft-com:vml" Requires="v">
                <p:oleObj spid="_x0000_s333947" name="Equation" r:id="rId12" imgW="1180800" imgH="241200" progId="Equation.3">
                  <p:embed/>
                </p:oleObj>
              </mc:Choice>
              <mc:Fallback>
                <p:oleObj name="Equation" r:id="rId12" imgW="1180800" imgH="2412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1828800"/>
                        <a:ext cx="18653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8"/>
          <p:cNvSpPr/>
          <p:nvPr/>
        </p:nvSpPr>
        <p:spPr>
          <a:xfrm>
            <a:off x="1819275" y="1619250"/>
            <a:ext cx="3057525" cy="981075"/>
          </a:xfrm>
          <a:custGeom>
            <a:avLst/>
            <a:gdLst>
              <a:gd name="connsiteX0" fmla="*/ 0 w 2898648"/>
              <a:gd name="connsiteY0" fmla="*/ 809244 h 998220"/>
              <a:gd name="connsiteX1" fmla="*/ 493776 w 2898648"/>
              <a:gd name="connsiteY1" fmla="*/ 809244 h 998220"/>
              <a:gd name="connsiteX2" fmla="*/ 1380744 w 2898648"/>
              <a:gd name="connsiteY2" fmla="*/ 4572 h 998220"/>
              <a:gd name="connsiteX3" fmla="*/ 2148840 w 2898648"/>
              <a:gd name="connsiteY3" fmla="*/ 836676 h 998220"/>
              <a:gd name="connsiteX4" fmla="*/ 2898648 w 2898648"/>
              <a:gd name="connsiteY4" fmla="*/ 973836 h 998220"/>
              <a:gd name="connsiteX5" fmla="*/ 2898648 w 2898648"/>
              <a:gd name="connsiteY5" fmla="*/ 973836 h 998220"/>
              <a:gd name="connsiteX0" fmla="*/ 158496 w 3057144"/>
              <a:gd name="connsiteY0" fmla="*/ 809244 h 998220"/>
              <a:gd name="connsiteX1" fmla="*/ 0 w 3057144"/>
              <a:gd name="connsiteY1" fmla="*/ 976884 h 998220"/>
              <a:gd name="connsiteX2" fmla="*/ 652272 w 3057144"/>
              <a:gd name="connsiteY2" fmla="*/ 809244 h 998220"/>
              <a:gd name="connsiteX3" fmla="*/ 1539240 w 3057144"/>
              <a:gd name="connsiteY3" fmla="*/ 4572 h 998220"/>
              <a:gd name="connsiteX4" fmla="*/ 2307336 w 3057144"/>
              <a:gd name="connsiteY4" fmla="*/ 836676 h 998220"/>
              <a:gd name="connsiteX5" fmla="*/ 3057144 w 3057144"/>
              <a:gd name="connsiteY5" fmla="*/ 973836 h 998220"/>
              <a:gd name="connsiteX6" fmla="*/ 3057144 w 3057144"/>
              <a:gd name="connsiteY6" fmla="*/ 973836 h 998220"/>
              <a:gd name="connsiteX0" fmla="*/ 0 w 3057144"/>
              <a:gd name="connsiteY0" fmla="*/ 976884 h 998220"/>
              <a:gd name="connsiteX1" fmla="*/ 652272 w 3057144"/>
              <a:gd name="connsiteY1" fmla="*/ 809244 h 998220"/>
              <a:gd name="connsiteX2" fmla="*/ 1539240 w 3057144"/>
              <a:gd name="connsiteY2" fmla="*/ 4572 h 998220"/>
              <a:gd name="connsiteX3" fmla="*/ 2307336 w 3057144"/>
              <a:gd name="connsiteY3" fmla="*/ 836676 h 998220"/>
              <a:gd name="connsiteX4" fmla="*/ 3057144 w 3057144"/>
              <a:gd name="connsiteY4" fmla="*/ 973836 h 998220"/>
              <a:gd name="connsiteX5" fmla="*/ 3057144 w 3057144"/>
              <a:gd name="connsiteY5" fmla="*/ 973836 h 998220"/>
              <a:gd name="connsiteX0" fmla="*/ 0 w 3057144"/>
              <a:gd name="connsiteY0" fmla="*/ 974344 h 995680"/>
              <a:gd name="connsiteX1" fmla="*/ 685800 w 3057144"/>
              <a:gd name="connsiteY1" fmla="*/ 821944 h 995680"/>
              <a:gd name="connsiteX2" fmla="*/ 1539240 w 3057144"/>
              <a:gd name="connsiteY2" fmla="*/ 2032 h 995680"/>
              <a:gd name="connsiteX3" fmla="*/ 2307336 w 3057144"/>
              <a:gd name="connsiteY3" fmla="*/ 834136 h 995680"/>
              <a:gd name="connsiteX4" fmla="*/ 3057144 w 3057144"/>
              <a:gd name="connsiteY4" fmla="*/ 971296 h 995680"/>
              <a:gd name="connsiteX5" fmla="*/ 3057144 w 3057144"/>
              <a:gd name="connsiteY5" fmla="*/ 971296 h 995680"/>
              <a:gd name="connsiteX0" fmla="*/ 0 w 3057144"/>
              <a:gd name="connsiteY0" fmla="*/ 972312 h 981964"/>
              <a:gd name="connsiteX1" fmla="*/ 685800 w 3057144"/>
              <a:gd name="connsiteY1" fmla="*/ 819912 h 981964"/>
              <a:gd name="connsiteX2" fmla="*/ 1539240 w 3057144"/>
              <a:gd name="connsiteY2" fmla="*/ 0 h 981964"/>
              <a:gd name="connsiteX3" fmla="*/ 2286000 w 3057144"/>
              <a:gd name="connsiteY3" fmla="*/ 819912 h 981964"/>
              <a:gd name="connsiteX4" fmla="*/ 3057144 w 3057144"/>
              <a:gd name="connsiteY4" fmla="*/ 969264 h 981964"/>
              <a:gd name="connsiteX5" fmla="*/ 3057144 w 3057144"/>
              <a:gd name="connsiteY5" fmla="*/ 969264 h 98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144" h="981964">
                <a:moveTo>
                  <a:pt x="0" y="972312"/>
                </a:moveTo>
                <a:cubicBezTo>
                  <a:pt x="82296" y="972312"/>
                  <a:pt x="429260" y="981964"/>
                  <a:pt x="685800" y="819912"/>
                </a:cubicBezTo>
                <a:cubicBezTo>
                  <a:pt x="942340" y="657860"/>
                  <a:pt x="1272540" y="0"/>
                  <a:pt x="1539240" y="0"/>
                </a:cubicBezTo>
                <a:cubicBezTo>
                  <a:pt x="1805940" y="0"/>
                  <a:pt x="2033016" y="658368"/>
                  <a:pt x="2286000" y="819912"/>
                </a:cubicBezTo>
                <a:cubicBezTo>
                  <a:pt x="2538984" y="981456"/>
                  <a:pt x="2928620" y="944372"/>
                  <a:pt x="3057144" y="969264"/>
                </a:cubicBezTo>
                <a:lnTo>
                  <a:pt x="3057144" y="969264"/>
                </a:lnTo>
              </a:path>
            </a:pathLst>
          </a:custGeom>
          <a:ln w="508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3571875" y="1600200"/>
            <a:ext cx="3057525" cy="982663"/>
          </a:xfrm>
          <a:custGeom>
            <a:avLst/>
            <a:gdLst>
              <a:gd name="connsiteX0" fmla="*/ 0 w 2898648"/>
              <a:gd name="connsiteY0" fmla="*/ 809244 h 998220"/>
              <a:gd name="connsiteX1" fmla="*/ 493776 w 2898648"/>
              <a:gd name="connsiteY1" fmla="*/ 809244 h 998220"/>
              <a:gd name="connsiteX2" fmla="*/ 1380744 w 2898648"/>
              <a:gd name="connsiteY2" fmla="*/ 4572 h 998220"/>
              <a:gd name="connsiteX3" fmla="*/ 2148840 w 2898648"/>
              <a:gd name="connsiteY3" fmla="*/ 836676 h 998220"/>
              <a:gd name="connsiteX4" fmla="*/ 2898648 w 2898648"/>
              <a:gd name="connsiteY4" fmla="*/ 973836 h 998220"/>
              <a:gd name="connsiteX5" fmla="*/ 2898648 w 2898648"/>
              <a:gd name="connsiteY5" fmla="*/ 973836 h 998220"/>
              <a:gd name="connsiteX0" fmla="*/ 158496 w 3057144"/>
              <a:gd name="connsiteY0" fmla="*/ 809244 h 998220"/>
              <a:gd name="connsiteX1" fmla="*/ 0 w 3057144"/>
              <a:gd name="connsiteY1" fmla="*/ 976884 h 998220"/>
              <a:gd name="connsiteX2" fmla="*/ 652272 w 3057144"/>
              <a:gd name="connsiteY2" fmla="*/ 809244 h 998220"/>
              <a:gd name="connsiteX3" fmla="*/ 1539240 w 3057144"/>
              <a:gd name="connsiteY3" fmla="*/ 4572 h 998220"/>
              <a:gd name="connsiteX4" fmla="*/ 2307336 w 3057144"/>
              <a:gd name="connsiteY4" fmla="*/ 836676 h 998220"/>
              <a:gd name="connsiteX5" fmla="*/ 3057144 w 3057144"/>
              <a:gd name="connsiteY5" fmla="*/ 973836 h 998220"/>
              <a:gd name="connsiteX6" fmla="*/ 3057144 w 3057144"/>
              <a:gd name="connsiteY6" fmla="*/ 973836 h 998220"/>
              <a:gd name="connsiteX0" fmla="*/ 0 w 3057144"/>
              <a:gd name="connsiteY0" fmla="*/ 976884 h 998220"/>
              <a:gd name="connsiteX1" fmla="*/ 652272 w 3057144"/>
              <a:gd name="connsiteY1" fmla="*/ 809244 h 998220"/>
              <a:gd name="connsiteX2" fmla="*/ 1539240 w 3057144"/>
              <a:gd name="connsiteY2" fmla="*/ 4572 h 998220"/>
              <a:gd name="connsiteX3" fmla="*/ 2307336 w 3057144"/>
              <a:gd name="connsiteY3" fmla="*/ 836676 h 998220"/>
              <a:gd name="connsiteX4" fmla="*/ 3057144 w 3057144"/>
              <a:gd name="connsiteY4" fmla="*/ 973836 h 998220"/>
              <a:gd name="connsiteX5" fmla="*/ 3057144 w 3057144"/>
              <a:gd name="connsiteY5" fmla="*/ 973836 h 998220"/>
              <a:gd name="connsiteX0" fmla="*/ 0 w 3057144"/>
              <a:gd name="connsiteY0" fmla="*/ 974344 h 995680"/>
              <a:gd name="connsiteX1" fmla="*/ 685800 w 3057144"/>
              <a:gd name="connsiteY1" fmla="*/ 821944 h 995680"/>
              <a:gd name="connsiteX2" fmla="*/ 1539240 w 3057144"/>
              <a:gd name="connsiteY2" fmla="*/ 2032 h 995680"/>
              <a:gd name="connsiteX3" fmla="*/ 2307336 w 3057144"/>
              <a:gd name="connsiteY3" fmla="*/ 834136 h 995680"/>
              <a:gd name="connsiteX4" fmla="*/ 3057144 w 3057144"/>
              <a:gd name="connsiteY4" fmla="*/ 971296 h 995680"/>
              <a:gd name="connsiteX5" fmla="*/ 3057144 w 3057144"/>
              <a:gd name="connsiteY5" fmla="*/ 971296 h 995680"/>
              <a:gd name="connsiteX0" fmla="*/ 0 w 3057144"/>
              <a:gd name="connsiteY0" fmla="*/ 972312 h 981964"/>
              <a:gd name="connsiteX1" fmla="*/ 685800 w 3057144"/>
              <a:gd name="connsiteY1" fmla="*/ 819912 h 981964"/>
              <a:gd name="connsiteX2" fmla="*/ 1539240 w 3057144"/>
              <a:gd name="connsiteY2" fmla="*/ 0 h 981964"/>
              <a:gd name="connsiteX3" fmla="*/ 2286000 w 3057144"/>
              <a:gd name="connsiteY3" fmla="*/ 819912 h 981964"/>
              <a:gd name="connsiteX4" fmla="*/ 3057144 w 3057144"/>
              <a:gd name="connsiteY4" fmla="*/ 969264 h 981964"/>
              <a:gd name="connsiteX5" fmla="*/ 3057144 w 3057144"/>
              <a:gd name="connsiteY5" fmla="*/ 969264 h 98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144" h="981964">
                <a:moveTo>
                  <a:pt x="0" y="972312"/>
                </a:moveTo>
                <a:cubicBezTo>
                  <a:pt x="82296" y="972312"/>
                  <a:pt x="429260" y="981964"/>
                  <a:pt x="685800" y="819912"/>
                </a:cubicBezTo>
                <a:cubicBezTo>
                  <a:pt x="942340" y="657860"/>
                  <a:pt x="1272540" y="0"/>
                  <a:pt x="1539240" y="0"/>
                </a:cubicBezTo>
                <a:cubicBezTo>
                  <a:pt x="1805940" y="0"/>
                  <a:pt x="2033016" y="658368"/>
                  <a:pt x="2286000" y="819912"/>
                </a:cubicBezTo>
                <a:cubicBezTo>
                  <a:pt x="2538984" y="981456"/>
                  <a:pt x="2928620" y="944372"/>
                  <a:pt x="3057144" y="969264"/>
                </a:cubicBezTo>
                <a:lnTo>
                  <a:pt x="3057144" y="969264"/>
                </a:lnTo>
              </a:path>
            </a:pathLst>
          </a:cu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 name="Straight Connector 11"/>
          <p:cNvCxnSpPr/>
          <p:nvPr/>
        </p:nvCxnSpPr>
        <p:spPr>
          <a:xfrm>
            <a:off x="1447800" y="2590800"/>
            <a:ext cx="5715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238500" y="2628900"/>
            <a:ext cx="2286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991100" y="2628900"/>
            <a:ext cx="2286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1277" name="TextBox 15"/>
          <p:cNvSpPr txBox="1">
            <a:spLocks noChangeArrowheads="1"/>
          </p:cNvSpPr>
          <p:nvPr/>
        </p:nvSpPr>
        <p:spPr bwMode="auto">
          <a:xfrm>
            <a:off x="695325" y="3287713"/>
            <a:ext cx="4241800" cy="369887"/>
          </a:xfrm>
          <a:prstGeom prst="rect">
            <a:avLst/>
          </a:prstGeom>
          <a:noFill/>
          <a:ln w="9525">
            <a:noFill/>
            <a:miter lim="800000"/>
            <a:headEnd/>
            <a:tailEnd/>
          </a:ln>
        </p:spPr>
        <p:txBody>
          <a:bodyPr wrap="none">
            <a:spAutoFit/>
          </a:bodyPr>
          <a:lstStyle/>
          <a:p>
            <a:r>
              <a:rPr lang="en-US" dirty="0"/>
              <a:t>Reliability index could be applied such that </a:t>
            </a:r>
          </a:p>
        </p:txBody>
      </p:sp>
      <p:sp>
        <p:nvSpPr>
          <p:cNvPr id="11278" name="TextBox 16"/>
          <p:cNvSpPr txBox="1">
            <a:spLocks noChangeArrowheads="1"/>
          </p:cNvSpPr>
          <p:nvPr/>
        </p:nvSpPr>
        <p:spPr bwMode="auto">
          <a:xfrm>
            <a:off x="711200" y="3973513"/>
            <a:ext cx="5429250" cy="369887"/>
          </a:xfrm>
          <a:prstGeom prst="rect">
            <a:avLst/>
          </a:prstGeom>
          <a:noFill/>
          <a:ln w="9525">
            <a:noFill/>
            <a:miter lim="800000"/>
            <a:headEnd/>
            <a:tailEnd/>
          </a:ln>
        </p:spPr>
        <p:txBody>
          <a:bodyPr wrap="none">
            <a:spAutoFit/>
          </a:bodyPr>
          <a:lstStyle/>
          <a:p>
            <a:r>
              <a:rPr lang="en-US"/>
              <a:t>Coefficient of variation is used by labs during calibration</a:t>
            </a:r>
          </a:p>
        </p:txBody>
      </p:sp>
      <p:sp>
        <p:nvSpPr>
          <p:cNvPr id="11279" name="TextBox 17"/>
          <p:cNvSpPr txBox="1">
            <a:spLocks noChangeArrowheads="1"/>
          </p:cNvSpPr>
          <p:nvPr/>
        </p:nvSpPr>
        <p:spPr bwMode="auto">
          <a:xfrm>
            <a:off x="711200" y="4811713"/>
            <a:ext cx="7694613" cy="369887"/>
          </a:xfrm>
          <a:prstGeom prst="rect">
            <a:avLst/>
          </a:prstGeom>
          <a:noFill/>
          <a:ln w="9525">
            <a:noFill/>
            <a:miter lim="800000"/>
            <a:headEnd/>
            <a:tailEnd/>
          </a:ln>
        </p:spPr>
        <p:txBody>
          <a:bodyPr wrap="none">
            <a:spAutoFit/>
          </a:bodyPr>
          <a:lstStyle/>
          <a:p>
            <a:r>
              <a:rPr lang="en-US"/>
              <a:t>For normally distributed biomarkers, we can use these two summaries such that</a:t>
            </a:r>
          </a:p>
        </p:txBody>
      </p:sp>
      <p:sp>
        <p:nvSpPr>
          <p:cNvPr id="16" name="Slide Number Placeholder 15"/>
          <p:cNvSpPr>
            <a:spLocks noGrp="1"/>
          </p:cNvSpPr>
          <p:nvPr>
            <p:ph type="sldNum" sz="quarter" idx="12"/>
          </p:nvPr>
        </p:nvSpPr>
        <p:spPr/>
        <p:txBody>
          <a:bodyPr/>
          <a:lstStyle/>
          <a:p>
            <a:pPr>
              <a:defRPr/>
            </a:pPr>
            <a:fld id="{1AD4E094-EF30-49ED-9977-E253E6AB968B}" type="slidenum">
              <a:rPr lang="en-US" smtClean="0"/>
              <a:pPr>
                <a:defRPr/>
              </a:pPr>
              <a:t>94</a:t>
            </a:fld>
            <a:endParaRPr lang="en-US"/>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auc_r_sigma_x_1.jpg"/>
          <p:cNvPicPr>
            <a:picLocks noChangeAspect="1"/>
          </p:cNvPicPr>
          <p:nvPr/>
        </p:nvPicPr>
        <p:blipFill>
          <a:blip r:embed="rId3" cstate="print"/>
          <a:srcRect/>
          <a:stretch>
            <a:fillRect/>
          </a:stretch>
        </p:blipFill>
        <p:spPr bwMode="auto">
          <a:xfrm>
            <a:off x="457200" y="4191000"/>
            <a:ext cx="2667000" cy="2667000"/>
          </a:xfrm>
          <a:prstGeom prst="rect">
            <a:avLst/>
          </a:prstGeom>
          <a:noFill/>
          <a:ln w="9525">
            <a:noFill/>
            <a:miter lim="800000"/>
            <a:headEnd/>
            <a:tailEnd/>
          </a:ln>
        </p:spPr>
      </p:pic>
      <p:pic>
        <p:nvPicPr>
          <p:cNvPr id="104451" name="Picture 7" descr="auc_cv_sigma_x_1.jpg"/>
          <p:cNvPicPr>
            <a:picLocks noChangeAspect="1"/>
          </p:cNvPicPr>
          <p:nvPr/>
        </p:nvPicPr>
        <p:blipFill>
          <a:blip r:embed="rId4" cstate="print"/>
          <a:srcRect/>
          <a:stretch>
            <a:fillRect/>
          </a:stretch>
        </p:blipFill>
        <p:spPr bwMode="auto">
          <a:xfrm>
            <a:off x="6324600" y="4191000"/>
            <a:ext cx="2743200" cy="2743200"/>
          </a:xfrm>
          <a:prstGeom prst="rect">
            <a:avLst/>
          </a:prstGeom>
          <a:noFill/>
          <a:ln w="9525">
            <a:noFill/>
            <a:miter lim="800000"/>
            <a:headEnd/>
            <a:tailEnd/>
          </a:ln>
        </p:spPr>
      </p:pic>
      <p:pic>
        <p:nvPicPr>
          <p:cNvPr id="104452" name="Picture 11" descr="AUC_3d_sigma_x_1.jpg"/>
          <p:cNvPicPr>
            <a:picLocks noChangeAspect="1"/>
          </p:cNvPicPr>
          <p:nvPr/>
        </p:nvPicPr>
        <p:blipFill>
          <a:blip r:embed="rId5" cstate="print"/>
          <a:srcRect/>
          <a:stretch>
            <a:fillRect/>
          </a:stretch>
        </p:blipFill>
        <p:spPr bwMode="auto">
          <a:xfrm>
            <a:off x="2506663" y="1257300"/>
            <a:ext cx="4427537" cy="3314700"/>
          </a:xfrm>
          <a:prstGeom prst="rect">
            <a:avLst/>
          </a:prstGeom>
          <a:noFill/>
          <a:ln w="9525">
            <a:noFill/>
            <a:miter lim="800000"/>
            <a:headEnd/>
            <a:tailEnd/>
          </a:ln>
        </p:spPr>
      </p:pic>
      <p:sp>
        <p:nvSpPr>
          <p:cNvPr id="104453" name="TextBox 12"/>
          <p:cNvSpPr txBox="1">
            <a:spLocks noChangeArrowheads="1"/>
          </p:cNvSpPr>
          <p:nvPr/>
        </p:nvSpPr>
        <p:spPr bwMode="auto">
          <a:xfrm>
            <a:off x="304800" y="685800"/>
            <a:ext cx="3810000" cy="923925"/>
          </a:xfrm>
          <a:prstGeom prst="rect">
            <a:avLst/>
          </a:prstGeom>
          <a:noFill/>
          <a:ln w="9525">
            <a:noFill/>
            <a:miter lim="800000"/>
            <a:headEnd/>
            <a:tailEnd/>
          </a:ln>
        </p:spPr>
        <p:txBody>
          <a:bodyPr>
            <a:spAutoFit/>
          </a:bodyPr>
          <a:lstStyle/>
          <a:p>
            <a:r>
              <a:rPr lang="en-US"/>
              <a:t>We can investigate the relation between these factors easily because R and CV are relative measures.</a:t>
            </a:r>
          </a:p>
        </p:txBody>
      </p:sp>
      <p:sp>
        <p:nvSpPr>
          <p:cNvPr id="6" name="Slide Number Placeholder 5"/>
          <p:cNvSpPr>
            <a:spLocks noGrp="1"/>
          </p:cNvSpPr>
          <p:nvPr>
            <p:ph type="sldNum" sz="quarter" idx="12"/>
          </p:nvPr>
        </p:nvSpPr>
        <p:spPr/>
        <p:txBody>
          <a:bodyPr/>
          <a:lstStyle/>
          <a:p>
            <a:pPr>
              <a:defRPr/>
            </a:pPr>
            <a:fld id="{1AD4E094-EF30-49ED-9977-E253E6AB968B}" type="slidenum">
              <a:rPr lang="en-US" smtClean="0"/>
              <a:pPr>
                <a:defRPr/>
              </a:pPr>
              <a:t>95</a:t>
            </a:fld>
            <a:endParaRPr lang="en-US"/>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3"/>
          <p:cNvSpPr txBox="1">
            <a:spLocks noChangeArrowheads="1"/>
          </p:cNvSpPr>
          <p:nvPr/>
        </p:nvSpPr>
        <p:spPr bwMode="auto">
          <a:xfrm>
            <a:off x="1600200" y="1447800"/>
            <a:ext cx="6248400" cy="1200150"/>
          </a:xfrm>
          <a:prstGeom prst="rect">
            <a:avLst/>
          </a:prstGeom>
          <a:noFill/>
          <a:ln w="9525">
            <a:noFill/>
            <a:miter lim="800000"/>
            <a:headEnd/>
            <a:tailEnd/>
          </a:ln>
        </p:spPr>
        <p:txBody>
          <a:bodyPr>
            <a:spAutoFit/>
          </a:bodyPr>
          <a:lstStyle/>
          <a:p>
            <a:r>
              <a:rPr lang="en-US"/>
              <a:t>This is of particular importance because for certain types of </a:t>
            </a:r>
          </a:p>
          <a:p>
            <a:r>
              <a:rPr lang="en-US"/>
              <a:t>measurement processes, the Limit of detection is based on the CV and a more appropriate cut-point might be better generated using ROC methods for differentiating between signal and noise.</a:t>
            </a:r>
          </a:p>
        </p:txBody>
      </p:sp>
      <p:sp>
        <p:nvSpPr>
          <p:cNvPr id="3" name="Slide Number Placeholder 2"/>
          <p:cNvSpPr>
            <a:spLocks noGrp="1"/>
          </p:cNvSpPr>
          <p:nvPr>
            <p:ph type="sldNum" sz="quarter" idx="12"/>
          </p:nvPr>
        </p:nvSpPr>
        <p:spPr/>
        <p:txBody>
          <a:bodyPr/>
          <a:lstStyle/>
          <a:p>
            <a:pPr>
              <a:defRPr/>
            </a:pPr>
            <a:fld id="{1AD4E094-EF30-49ED-9977-E253E6AB968B}" type="slidenum">
              <a:rPr lang="en-US" smtClean="0"/>
              <a:pPr>
                <a:defRPr/>
              </a:pPr>
              <a:t>96</a:t>
            </a:fld>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normAutofit fontScale="90000"/>
          </a:bodyPr>
          <a:lstStyle/>
          <a:p>
            <a:r>
              <a:rPr lang="en-US" sz="2800" smtClean="0"/>
              <a:t>modeling calibration data</a:t>
            </a:r>
            <a:r>
              <a:rPr lang="en-US" sz="4000" smtClean="0"/>
              <a:t/>
            </a:r>
            <a:br>
              <a:rPr lang="en-US" sz="4000" smtClean="0"/>
            </a:br>
            <a:r>
              <a:rPr lang="en-US" sz="4000" smtClean="0"/>
              <a:t>dependent/independent variables</a:t>
            </a:r>
          </a:p>
        </p:txBody>
      </p:sp>
      <p:sp>
        <p:nvSpPr>
          <p:cNvPr id="12294" name="Rectangle 3"/>
          <p:cNvSpPr>
            <a:spLocks noGrp="1" noChangeArrowheads="1"/>
          </p:cNvSpPr>
          <p:nvPr>
            <p:ph idx="1"/>
          </p:nvPr>
        </p:nvSpPr>
        <p:spPr/>
        <p:txBody>
          <a:bodyPr/>
          <a:lstStyle/>
          <a:p>
            <a:pPr>
              <a:lnSpc>
                <a:spcPct val="90000"/>
              </a:lnSpc>
            </a:pPr>
            <a:r>
              <a:rPr lang="en-US" sz="2400" smtClean="0"/>
              <a:t>Assay yields OD for observations in the main dataset</a:t>
            </a:r>
          </a:p>
          <a:p>
            <a:pPr lvl="1">
              <a:lnSpc>
                <a:spcPct val="90000"/>
              </a:lnSpc>
            </a:pPr>
            <a:endParaRPr lang="en-US" sz="2000" smtClean="0"/>
          </a:p>
          <a:p>
            <a:pPr>
              <a:lnSpc>
                <a:spcPct val="90000"/>
              </a:lnSpc>
            </a:pPr>
            <a:endParaRPr lang="en-US" sz="2400" smtClean="0"/>
          </a:p>
          <a:p>
            <a:pPr>
              <a:lnSpc>
                <a:spcPct val="90000"/>
              </a:lnSpc>
            </a:pPr>
            <a:endParaRPr lang="en-US" sz="2400" smtClean="0"/>
          </a:p>
          <a:p>
            <a:pPr>
              <a:lnSpc>
                <a:spcPct val="90000"/>
              </a:lnSpc>
            </a:pPr>
            <a:r>
              <a:rPr lang="en-US" sz="2400" smtClean="0"/>
              <a:t>‘</a:t>
            </a:r>
            <a:r>
              <a:rPr lang="en-US" sz="2400" b="1" smtClean="0"/>
              <a:t>Forward</a:t>
            </a:r>
            <a:r>
              <a:rPr lang="en-US" sz="2400" smtClean="0"/>
              <a:t>’ (regression calibration)</a:t>
            </a:r>
          </a:p>
          <a:p>
            <a:pPr lvl="1">
              <a:lnSpc>
                <a:spcPct val="90000"/>
              </a:lnSpc>
            </a:pPr>
            <a:r>
              <a:rPr lang="en-US" sz="2000" smtClean="0"/>
              <a:t>Estimate &amp; use calibration equations in the same order, i.e.:</a:t>
            </a:r>
          </a:p>
          <a:p>
            <a:pPr lvl="2">
              <a:lnSpc>
                <a:spcPct val="90000"/>
              </a:lnSpc>
            </a:pPr>
            <a:endParaRPr lang="en-US" sz="1800" smtClean="0"/>
          </a:p>
          <a:p>
            <a:pPr lvl="2">
              <a:lnSpc>
                <a:spcPct val="90000"/>
              </a:lnSpc>
            </a:pPr>
            <a:endParaRPr lang="en-US" sz="1800" smtClean="0"/>
          </a:p>
          <a:p>
            <a:pPr>
              <a:lnSpc>
                <a:spcPct val="90000"/>
              </a:lnSpc>
            </a:pPr>
            <a:endParaRPr lang="en-US" sz="2400" smtClean="0"/>
          </a:p>
          <a:p>
            <a:pPr>
              <a:lnSpc>
                <a:spcPct val="90000"/>
              </a:lnSpc>
            </a:pPr>
            <a:r>
              <a:rPr lang="en-US" sz="2400" smtClean="0"/>
              <a:t>‘</a:t>
            </a:r>
            <a:r>
              <a:rPr lang="en-US" sz="2400" b="1" smtClean="0"/>
              <a:t>Reverse</a:t>
            </a:r>
            <a:r>
              <a:rPr lang="en-US" sz="2400" smtClean="0"/>
              <a:t>’ </a:t>
            </a:r>
          </a:p>
          <a:p>
            <a:pPr lvl="1">
              <a:lnSpc>
                <a:spcPct val="90000"/>
              </a:lnSpc>
            </a:pPr>
            <a:r>
              <a:rPr lang="en-US" sz="2000" smtClean="0"/>
              <a:t>Estimate calibration equations, flip for calibration, i.e.: </a:t>
            </a:r>
          </a:p>
          <a:p>
            <a:pPr lvl="2">
              <a:lnSpc>
                <a:spcPct val="90000"/>
              </a:lnSpc>
            </a:pPr>
            <a:endParaRPr lang="en-US" sz="1800" smtClean="0"/>
          </a:p>
        </p:txBody>
      </p:sp>
      <p:graphicFrame>
        <p:nvGraphicFramePr>
          <p:cNvPr id="12290" name="Object 4"/>
          <p:cNvGraphicFramePr>
            <a:graphicFrameLocks noChangeAspect="1"/>
          </p:cNvGraphicFramePr>
          <p:nvPr/>
        </p:nvGraphicFramePr>
        <p:xfrm>
          <a:off x="2282825" y="2124075"/>
          <a:ext cx="4413250" cy="593725"/>
        </p:xfrm>
        <a:graphic>
          <a:graphicData uri="http://schemas.openxmlformats.org/presentationml/2006/ole">
            <mc:AlternateContent xmlns:mc="http://schemas.openxmlformats.org/markup-compatibility/2006">
              <mc:Choice xmlns:v="urn:schemas-microsoft-com:vml" Requires="v">
                <p:oleObj spid="_x0000_s334925" name="Equation" r:id="rId4" imgW="1511280" imgH="203040" progId="Equation.3">
                  <p:embed/>
                </p:oleObj>
              </mc:Choice>
              <mc:Fallback>
                <p:oleObj name="Equation" r:id="rId4" imgW="151128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825" y="2124075"/>
                        <a:ext cx="44132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5"/>
          <p:cNvGraphicFramePr>
            <a:graphicFrameLocks noChangeAspect="1"/>
          </p:cNvGraphicFramePr>
          <p:nvPr/>
        </p:nvGraphicFramePr>
        <p:xfrm>
          <a:off x="2749550" y="3987800"/>
          <a:ext cx="3422650" cy="460375"/>
        </p:xfrm>
        <a:graphic>
          <a:graphicData uri="http://schemas.openxmlformats.org/presentationml/2006/ole">
            <mc:AlternateContent xmlns:mc="http://schemas.openxmlformats.org/markup-compatibility/2006">
              <mc:Choice xmlns:v="urn:schemas-microsoft-com:vml" Requires="v">
                <p:oleObj spid="_x0000_s334926" name="Equation" r:id="rId6" imgW="1511280" imgH="203040" progId="Equation.3">
                  <p:embed/>
                </p:oleObj>
              </mc:Choice>
              <mc:Fallback>
                <p:oleObj name="Equation" r:id="rId6" imgW="151128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3987800"/>
                        <a:ext cx="342265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6"/>
          <p:cNvGraphicFramePr>
            <a:graphicFrameLocks noChangeAspect="1"/>
          </p:cNvGraphicFramePr>
          <p:nvPr/>
        </p:nvGraphicFramePr>
        <p:xfrm>
          <a:off x="2759075" y="5788025"/>
          <a:ext cx="3336925" cy="460375"/>
        </p:xfrm>
        <a:graphic>
          <a:graphicData uri="http://schemas.openxmlformats.org/presentationml/2006/ole">
            <mc:AlternateContent xmlns:mc="http://schemas.openxmlformats.org/markup-compatibility/2006">
              <mc:Choice xmlns:v="urn:schemas-microsoft-com:vml" Requires="v">
                <p:oleObj spid="_x0000_s334927" name="Equation" r:id="rId7" imgW="1473120" imgH="203040" progId="Equation.3">
                  <p:embed/>
                </p:oleObj>
              </mc:Choice>
              <mc:Fallback>
                <p:oleObj name="Equation" r:id="rId7" imgW="147312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9075" y="5788025"/>
                        <a:ext cx="33369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Line 12"/>
          <p:cNvSpPr>
            <a:spLocks noChangeShapeType="1"/>
          </p:cNvSpPr>
          <p:nvPr/>
        </p:nvSpPr>
        <p:spPr bwMode="auto">
          <a:xfrm>
            <a:off x="1447800" y="6781800"/>
            <a:ext cx="6124575" cy="0"/>
          </a:xfrm>
          <a:prstGeom prst="line">
            <a:avLst/>
          </a:prstGeom>
          <a:noFill/>
          <a:ln w="76200">
            <a:solidFill>
              <a:srgbClr val="DDDDDD"/>
            </a:solidFill>
            <a:round/>
            <a:headEnd/>
            <a:tailEnd/>
          </a:ln>
        </p:spPr>
        <p:txBody>
          <a:bodyPr/>
          <a:lstStyle/>
          <a:p>
            <a:endParaRPr lang="en-US"/>
          </a:p>
        </p:txBody>
      </p:sp>
      <p:sp>
        <p:nvSpPr>
          <p:cNvPr id="12296" name="Line 13"/>
          <p:cNvSpPr>
            <a:spLocks noChangeShapeType="1"/>
          </p:cNvSpPr>
          <p:nvPr/>
        </p:nvSpPr>
        <p:spPr bwMode="auto">
          <a:xfrm>
            <a:off x="3460750" y="6781800"/>
            <a:ext cx="1462088" cy="0"/>
          </a:xfrm>
          <a:prstGeom prst="line">
            <a:avLst/>
          </a:prstGeom>
          <a:noFill/>
          <a:ln w="76200">
            <a:solidFill>
              <a:srgbClr val="0000FF"/>
            </a:solidFill>
            <a:round/>
            <a:headEnd/>
            <a:tailEnd/>
          </a:ln>
        </p:spPr>
        <p:txBody>
          <a:bodyPr/>
          <a:lstStyle/>
          <a:p>
            <a:endParaRPr lang="en-US"/>
          </a:p>
        </p:txBody>
      </p:sp>
      <p:sp>
        <p:nvSpPr>
          <p:cNvPr id="12297" name="Line 14"/>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2298" name="Line 15"/>
          <p:cNvSpPr>
            <a:spLocks noChangeShapeType="1"/>
          </p:cNvSpPr>
          <p:nvPr/>
        </p:nvSpPr>
        <p:spPr bwMode="auto">
          <a:xfrm>
            <a:off x="1447800" y="6781800"/>
            <a:ext cx="2011363" cy="0"/>
          </a:xfrm>
          <a:prstGeom prst="line">
            <a:avLst/>
          </a:prstGeom>
          <a:noFill/>
          <a:ln w="76200">
            <a:solidFill>
              <a:schemeClr val="bg2"/>
            </a:solidFill>
            <a:round/>
            <a:headEnd/>
            <a:tailEnd/>
          </a:ln>
        </p:spPr>
        <p:txBody>
          <a:bodyPr/>
          <a:lstStyle/>
          <a:p>
            <a:endParaRPr lang="en-US"/>
          </a:p>
        </p:txBody>
      </p:sp>
      <p:sp>
        <p:nvSpPr>
          <p:cNvPr id="12299" name="Line 16"/>
          <p:cNvSpPr>
            <a:spLocks noChangeShapeType="1"/>
          </p:cNvSpPr>
          <p:nvPr/>
        </p:nvSpPr>
        <p:spPr bwMode="auto">
          <a:xfrm>
            <a:off x="3379788" y="6781800"/>
            <a:ext cx="92075" cy="0"/>
          </a:xfrm>
          <a:prstGeom prst="line">
            <a:avLst/>
          </a:prstGeom>
          <a:noFill/>
          <a:ln w="76200">
            <a:solidFill>
              <a:srgbClr val="0000FF"/>
            </a:solidFill>
            <a:round/>
            <a:headEnd/>
            <a:tailEnd/>
          </a:ln>
        </p:spPr>
        <p:txBody>
          <a:bodyPr/>
          <a:lstStyle/>
          <a:p>
            <a:endParaRPr lang="en-US"/>
          </a:p>
        </p:txBody>
      </p:sp>
      <p:sp>
        <p:nvSpPr>
          <p:cNvPr id="12300" name="Rectangle 17"/>
          <p:cNvSpPr>
            <a:spLocks noChangeArrowheads="1"/>
          </p:cNvSpPr>
          <p:nvPr/>
        </p:nvSpPr>
        <p:spPr bwMode="auto">
          <a:xfrm>
            <a:off x="381000" y="1600200"/>
            <a:ext cx="8382000" cy="1219200"/>
          </a:xfrm>
          <a:prstGeom prst="rect">
            <a:avLst/>
          </a:prstGeom>
          <a:noFill/>
          <a:ln w="9525">
            <a:solidFill>
              <a:schemeClr val="tx1"/>
            </a:solidFill>
            <a:miter lim="800000"/>
            <a:headEnd/>
            <a:tailEnd/>
          </a:ln>
        </p:spPr>
        <p:txBody>
          <a:bodyPr wrap="none" anchor="ctr"/>
          <a:lstStyle/>
          <a:p>
            <a:endParaRPr lang="en-US"/>
          </a:p>
        </p:txBody>
      </p:sp>
      <p:sp>
        <p:nvSpPr>
          <p:cNvPr id="13" name="Slide Number Placeholder 12"/>
          <p:cNvSpPr>
            <a:spLocks noGrp="1"/>
          </p:cNvSpPr>
          <p:nvPr>
            <p:ph type="sldNum" sz="quarter" idx="12"/>
          </p:nvPr>
        </p:nvSpPr>
        <p:spPr/>
        <p:txBody>
          <a:bodyPr>
            <a:normAutofit fontScale="85000" lnSpcReduction="20000"/>
          </a:bodyPr>
          <a:lstStyle/>
          <a:p>
            <a:pPr>
              <a:defRPr/>
            </a:pPr>
            <a:fld id="{0464859B-DAD5-4DD9-8DAC-B8E1AAFDEC5C}" type="slidenum">
              <a:rPr lang="en-US" smtClean="0"/>
              <a:pPr>
                <a:defRPr/>
              </a:pPr>
              <a:t>97</a:t>
            </a:fld>
            <a:endParaRPr lang="en-US"/>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sz="2800" smtClean="0"/>
              <a:t>modeling calibration data</a:t>
            </a:r>
            <a:r>
              <a:rPr lang="en-US" sz="4000" smtClean="0"/>
              <a:t/>
            </a:r>
            <a:br>
              <a:rPr lang="en-US" sz="4000" smtClean="0"/>
            </a:br>
            <a:r>
              <a:rPr lang="en-US" sz="4000" smtClean="0"/>
              <a:t>treatment of batch</a:t>
            </a:r>
          </a:p>
        </p:txBody>
      </p:sp>
      <p:graphicFrame>
        <p:nvGraphicFramePr>
          <p:cNvPr id="87086" name="Group 46"/>
          <p:cNvGraphicFramePr>
            <a:graphicFrameLocks noGrp="1"/>
          </p:cNvGraphicFramePr>
          <p:nvPr/>
        </p:nvGraphicFramePr>
        <p:xfrm>
          <a:off x="228600" y="1998663"/>
          <a:ext cx="8610600" cy="3429000"/>
        </p:xfrm>
        <a:graphic>
          <a:graphicData uri="http://schemas.openxmlformats.org/drawingml/2006/table">
            <a:tbl>
              <a:tblPr/>
              <a:tblGrid>
                <a:gridCol w="5791200"/>
                <a:gridCol w="2819400"/>
              </a:tblGrid>
              <a:tr h="6858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Calibri" pitchFamily="34" charset="0"/>
                        </a:rPr>
                        <a:t>Approach to batch, OD as independent variable</a:t>
                      </a:r>
                      <a:r>
                        <a:rPr kumimoji="0" lang="en-US" sz="2800" b="0" i="0" u="none" strike="noStrike" cap="none" normalizeH="0" baseline="0" smtClean="0">
                          <a:ln>
                            <a:noFill/>
                          </a:ln>
                          <a:solidFill>
                            <a:schemeClr val="tx1"/>
                          </a:solidFill>
                          <a:effectLst/>
                          <a:latin typeface="Calibri" pitchFamily="34" charset="0"/>
                        </a:rPr>
                        <a:t>	</a:t>
                      </a: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6858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use calibration data to model:</a:t>
                      </a:r>
                    </a:p>
                  </a:txBody>
                  <a:tcPr horzOverflow="overflow">
                    <a:lnL cap="flat">
                      <a:noFill/>
                    </a:lnL>
                    <a:lnR cap="flat">
                      <a:noFill/>
                    </a:lnR>
                    <a:lnT>
                      <a:noFill/>
                    </a:lnT>
                    <a:lnB>
                      <a:noFill/>
                    </a:lnB>
                    <a:lnTlToBr>
                      <a:noFill/>
                    </a:lnTlToBr>
                    <a:lnBlToTr>
                      <a:noFill/>
                    </a:lnBlToTr>
                    <a:noFill/>
                  </a:tcPr>
                </a:tc>
                <a:tc hMerge="1">
                  <a:txBody>
                    <a:bodyPr/>
                    <a:lstStyle/>
                    <a:p>
                      <a:endParaRPr lang="en-US"/>
                    </a:p>
                  </a:txBody>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Collapsed</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25000" smtClean="0">
                          <a:ln>
                            <a:noFill/>
                          </a:ln>
                          <a:solidFill>
                            <a:schemeClr val="tx1"/>
                          </a:solidFill>
                          <a:effectLst/>
                          <a:latin typeface="Times New Roman" pitchFamily="18" charset="0"/>
                        </a:rPr>
                        <a:t>k </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25000" smtClean="0">
                          <a:ln>
                            <a:noFill/>
                          </a:ln>
                          <a:solidFill>
                            <a:schemeClr val="tx1"/>
                          </a:solidFill>
                          <a:effectLst/>
                          <a:latin typeface="Times New Roman" pitchFamily="18" charset="0"/>
                        </a:rPr>
                        <a:t>k</a:t>
                      </a: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 </a:t>
                      </a:r>
                      <a:r>
                        <a:rPr kumimoji="0" lang="en-US" sz="2400" b="0" i="0" u="none" strike="noStrike" cap="none" normalizeH="0" baseline="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Batch-specific effects</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a:t>
                      </a:r>
                      <a:r>
                        <a:rPr kumimoji="0" lang="en-US" sz="2400" b="0" i="0" u="none" strike="noStrike" cap="none" normalizeH="0" baseline="-25000" smtClean="0">
                          <a:ln>
                            <a:noFill/>
                          </a:ln>
                          <a:solidFill>
                            <a:schemeClr val="tx1"/>
                          </a:solidFill>
                          <a:effectLst/>
                          <a:latin typeface="Times New Roman" pitchFamily="18" charset="0"/>
                        </a:rPr>
                        <a:t>j</a:t>
                      </a:r>
                      <a:r>
                        <a:rPr kumimoji="0" lang="en-US" sz="2400" b="0" i="0" u="none" strike="noStrike" cap="none" normalizeH="0" baseline="0" smtClean="0">
                          <a:ln>
                            <a:noFill/>
                          </a:ln>
                          <a:solidFill>
                            <a:schemeClr val="tx1"/>
                          </a:solidFill>
                          <a:effectLst/>
                          <a:latin typeface="Times New Roman" pitchFamily="18" charset="0"/>
                        </a:rPr>
                        <a:t> + b</a:t>
                      </a:r>
                      <a:r>
                        <a:rPr kumimoji="0" lang="en-US" sz="2400" b="0" i="0" u="none" strike="noStrike" cap="none" normalizeH="0" baseline="-25000" smtClean="0">
                          <a:ln>
                            <a:noFill/>
                          </a:ln>
                          <a:solidFill>
                            <a:schemeClr val="tx1"/>
                          </a:solidFill>
                          <a:effectLst/>
                          <a:latin typeface="Times New Roman" pitchFamily="18" charset="0"/>
                        </a:rPr>
                        <a:t>j</a:t>
                      </a: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Mixed effects</a:t>
                      </a:r>
                    </a:p>
                  </a:txBody>
                  <a:tcPr horzOverflow="overflow">
                    <a:lnL>
                      <a:noFill/>
                    </a:lnL>
                    <a:lnR cap="flat">
                      <a:noFill/>
                    </a:lnR>
                    <a:lnT>
                      <a:noFill/>
                    </a:lnT>
                    <a:lnB cap="flat">
                      <a:noFill/>
                    </a:lnB>
                    <a:lnTlToBr>
                      <a:noFill/>
                    </a:lnTlToBr>
                    <a:lnBlToTr>
                      <a:noFill/>
                    </a:lnBlToTr>
                    <a:noFill/>
                  </a:tcPr>
                </a:tc>
              </a:tr>
            </a:tbl>
          </a:graphicData>
        </a:graphic>
      </p:graphicFrame>
      <p:sp>
        <p:nvSpPr>
          <p:cNvPr id="111628" name="Text Box 21"/>
          <p:cNvSpPr txBox="1">
            <a:spLocks noChangeArrowheads="1"/>
          </p:cNvSpPr>
          <p:nvPr/>
        </p:nvSpPr>
        <p:spPr bwMode="auto">
          <a:xfrm>
            <a:off x="838200" y="5410200"/>
            <a:ext cx="2971800" cy="1192213"/>
          </a:xfrm>
          <a:prstGeom prst="rect">
            <a:avLst/>
          </a:prstGeom>
          <a:noFill/>
          <a:ln w="9525">
            <a:noFill/>
            <a:miter lim="800000"/>
            <a:headEnd/>
            <a:tailEnd/>
          </a:ln>
        </p:spPr>
        <p:txBody>
          <a:bodyPr>
            <a:spAutoFit/>
          </a:bodyPr>
          <a:lstStyle/>
          <a:p>
            <a:pPr>
              <a:spcBef>
                <a:spcPct val="50000"/>
              </a:spcBef>
            </a:pPr>
            <a:r>
              <a:rPr lang="en-US"/>
              <a:t>i = standard 1 – 7</a:t>
            </a:r>
          </a:p>
          <a:p>
            <a:pPr>
              <a:spcBef>
                <a:spcPct val="50000"/>
              </a:spcBef>
            </a:pPr>
            <a:r>
              <a:rPr lang="en-US"/>
              <a:t>j = replicate 1 – 2 </a:t>
            </a:r>
          </a:p>
          <a:p>
            <a:pPr>
              <a:spcBef>
                <a:spcPct val="50000"/>
              </a:spcBef>
            </a:pPr>
            <a:r>
              <a:rPr lang="en-US"/>
              <a:t>k = batch 1 – 24 </a:t>
            </a:r>
          </a:p>
        </p:txBody>
      </p:sp>
      <p:sp>
        <p:nvSpPr>
          <p:cNvPr id="111629" name="Line 47"/>
          <p:cNvSpPr>
            <a:spLocks noChangeShapeType="1"/>
          </p:cNvSpPr>
          <p:nvPr/>
        </p:nvSpPr>
        <p:spPr bwMode="auto">
          <a:xfrm>
            <a:off x="1457325" y="6781800"/>
            <a:ext cx="6124575" cy="0"/>
          </a:xfrm>
          <a:prstGeom prst="line">
            <a:avLst/>
          </a:prstGeom>
          <a:noFill/>
          <a:ln w="76200">
            <a:solidFill>
              <a:srgbClr val="DDDDDD"/>
            </a:solidFill>
            <a:round/>
            <a:headEnd/>
            <a:tailEnd/>
          </a:ln>
        </p:spPr>
        <p:txBody>
          <a:bodyPr/>
          <a:lstStyle/>
          <a:p>
            <a:endParaRPr lang="en-US"/>
          </a:p>
        </p:txBody>
      </p:sp>
      <p:sp>
        <p:nvSpPr>
          <p:cNvPr id="111630" name="Line 48"/>
          <p:cNvSpPr>
            <a:spLocks noChangeShapeType="1"/>
          </p:cNvSpPr>
          <p:nvPr/>
        </p:nvSpPr>
        <p:spPr bwMode="auto">
          <a:xfrm>
            <a:off x="3470275" y="6781800"/>
            <a:ext cx="1554163" cy="0"/>
          </a:xfrm>
          <a:prstGeom prst="line">
            <a:avLst/>
          </a:prstGeom>
          <a:noFill/>
          <a:ln w="76200">
            <a:solidFill>
              <a:srgbClr val="0000FF"/>
            </a:solidFill>
            <a:round/>
            <a:headEnd/>
            <a:tailEnd/>
          </a:ln>
        </p:spPr>
        <p:txBody>
          <a:bodyPr/>
          <a:lstStyle/>
          <a:p>
            <a:endParaRPr lang="en-US"/>
          </a:p>
        </p:txBody>
      </p:sp>
      <p:sp>
        <p:nvSpPr>
          <p:cNvPr id="111631" name="Line 49"/>
          <p:cNvSpPr>
            <a:spLocks noChangeShapeType="1"/>
          </p:cNvSpPr>
          <p:nvPr/>
        </p:nvSpPr>
        <p:spPr bwMode="auto">
          <a:xfrm>
            <a:off x="1457325" y="6781800"/>
            <a:ext cx="2011363" cy="0"/>
          </a:xfrm>
          <a:prstGeom prst="line">
            <a:avLst/>
          </a:prstGeom>
          <a:noFill/>
          <a:ln w="76200">
            <a:solidFill>
              <a:schemeClr val="bg2"/>
            </a:solidFill>
            <a:round/>
            <a:headEnd/>
            <a:tailEnd/>
          </a:ln>
        </p:spPr>
        <p:txBody>
          <a:bodyPr/>
          <a:lstStyle/>
          <a:p>
            <a:endParaRPr lang="en-US"/>
          </a:p>
        </p:txBody>
      </p:sp>
      <p:sp>
        <p:nvSpPr>
          <p:cNvPr id="111632" name="Line 50"/>
          <p:cNvSpPr>
            <a:spLocks noChangeShapeType="1"/>
          </p:cNvSpPr>
          <p:nvPr/>
        </p:nvSpPr>
        <p:spPr bwMode="auto">
          <a:xfrm>
            <a:off x="1457325" y="6781800"/>
            <a:ext cx="2011363" cy="0"/>
          </a:xfrm>
          <a:prstGeom prst="line">
            <a:avLst/>
          </a:prstGeom>
          <a:noFill/>
          <a:ln w="76200">
            <a:solidFill>
              <a:schemeClr val="bg2"/>
            </a:solidFill>
            <a:round/>
            <a:headEnd/>
            <a:tailEnd/>
          </a:ln>
        </p:spPr>
        <p:txBody>
          <a:bodyPr/>
          <a:lstStyle/>
          <a:p>
            <a:endParaRPr lang="en-US"/>
          </a:p>
        </p:txBody>
      </p:sp>
      <p:sp>
        <p:nvSpPr>
          <p:cNvPr id="111633" name="Line 51"/>
          <p:cNvSpPr>
            <a:spLocks noChangeShapeType="1"/>
          </p:cNvSpPr>
          <p:nvPr/>
        </p:nvSpPr>
        <p:spPr bwMode="auto">
          <a:xfrm>
            <a:off x="3389313" y="6781800"/>
            <a:ext cx="92075" cy="0"/>
          </a:xfrm>
          <a:prstGeom prst="line">
            <a:avLst/>
          </a:prstGeom>
          <a:noFill/>
          <a:ln w="76200">
            <a:solidFill>
              <a:srgbClr val="0000FF"/>
            </a:solidFill>
            <a:round/>
            <a:headEnd/>
            <a:tailEnd/>
          </a:ln>
        </p:spPr>
        <p:txBody>
          <a:bodyPr/>
          <a:lstStyle/>
          <a:p>
            <a:endParaRPr lang="en-US"/>
          </a:p>
        </p:txBody>
      </p:sp>
      <p:sp>
        <p:nvSpPr>
          <p:cNvPr id="111634" name="Line 52"/>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1" name="Slide Number Placeholder 10"/>
          <p:cNvSpPr>
            <a:spLocks noGrp="1"/>
          </p:cNvSpPr>
          <p:nvPr>
            <p:ph type="sldNum" sz="quarter" idx="16"/>
          </p:nvPr>
        </p:nvSpPr>
        <p:spPr/>
        <p:txBody>
          <a:bodyPr>
            <a:normAutofit fontScale="85000" lnSpcReduction="20000"/>
          </a:bodyPr>
          <a:lstStyle/>
          <a:p>
            <a:pPr>
              <a:defRPr/>
            </a:pPr>
            <a:fld id="{15BA1BB6-84BA-4469-A3C0-B98913BA4E71}" type="slidenum">
              <a:rPr lang="en-US" smtClean="0"/>
              <a:pPr>
                <a:defRPr/>
              </a:pPr>
              <a:t>98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2800" smtClean="0"/>
              <a:t>modeling calibration data</a:t>
            </a:r>
            <a:r>
              <a:rPr lang="en-US" sz="4000" smtClean="0"/>
              <a:t/>
            </a:r>
            <a:br>
              <a:rPr lang="en-US" sz="4000" smtClean="0"/>
            </a:br>
            <a:r>
              <a:rPr lang="en-US" sz="4000" smtClean="0"/>
              <a:t>treatment of batch</a:t>
            </a:r>
          </a:p>
        </p:txBody>
      </p:sp>
      <p:graphicFrame>
        <p:nvGraphicFramePr>
          <p:cNvPr id="91181" name="Group 45"/>
          <p:cNvGraphicFramePr>
            <a:graphicFrameLocks noGrp="1"/>
          </p:cNvGraphicFramePr>
          <p:nvPr/>
        </p:nvGraphicFramePr>
        <p:xfrm>
          <a:off x="228600" y="1998663"/>
          <a:ext cx="8610600" cy="3429000"/>
        </p:xfrm>
        <a:graphic>
          <a:graphicData uri="http://schemas.openxmlformats.org/drawingml/2006/table">
            <a:tbl>
              <a:tblPr/>
              <a:tblGrid>
                <a:gridCol w="5791200"/>
                <a:gridCol w="2819400"/>
              </a:tblGrid>
              <a:tr h="6858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Calibri" pitchFamily="34" charset="0"/>
                        </a:rPr>
                        <a:t>Approach to batch, concentration as dependent variable </a:t>
                      </a: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6858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use calibration data to model:</a:t>
                      </a:r>
                    </a:p>
                  </a:txBody>
                  <a:tcPr horzOverflow="overflow">
                    <a:lnL cap="flat">
                      <a:noFill/>
                    </a:lnL>
                    <a:lnR cap="flat">
                      <a:noFill/>
                    </a:lnR>
                    <a:lnT>
                      <a:noFill/>
                    </a:lnT>
                    <a:lnB>
                      <a:noFill/>
                    </a:lnB>
                    <a:lnTlToBr>
                      <a:noFill/>
                    </a:lnTlToBr>
                    <a:lnBlToTr>
                      <a:noFill/>
                    </a:lnBlToTr>
                    <a:noFill/>
                  </a:tcPr>
                </a:tc>
                <a:tc hMerge="1">
                  <a:txBody>
                    <a:bodyPr/>
                    <a:lstStyle/>
                    <a:p>
                      <a:endParaRPr lang="en-US"/>
                    </a:p>
                  </a:txBody>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Collapsed</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25000" smtClean="0">
                          <a:ln>
                            <a:noFill/>
                          </a:ln>
                          <a:solidFill>
                            <a:schemeClr val="tx1"/>
                          </a:solidFill>
                          <a:effectLst/>
                          <a:latin typeface="Times New Roman" pitchFamily="18" charset="0"/>
                        </a:rPr>
                        <a:t>k </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25000" smtClean="0">
                          <a:ln>
                            <a:noFill/>
                          </a:ln>
                          <a:solidFill>
                            <a:schemeClr val="tx1"/>
                          </a:solidFill>
                          <a:effectLst/>
                          <a:latin typeface="Times New Roman" pitchFamily="18" charset="0"/>
                        </a:rPr>
                        <a:t>k</a:t>
                      </a: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 </a:t>
                      </a:r>
                      <a:r>
                        <a:rPr kumimoji="0" lang="en-US" sz="2400" b="0" i="0" u="none" strike="noStrike" cap="none" normalizeH="0" baseline="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Batch-specific effects</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OD</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α</a:t>
                      </a:r>
                      <a:r>
                        <a:rPr kumimoji="0" lang="en-US" sz="2400" b="0" i="0" u="none" strike="noStrike" cap="none" normalizeH="0" baseline="0" smtClean="0">
                          <a:ln>
                            <a:noFill/>
                          </a:ln>
                          <a:solidFill>
                            <a:schemeClr val="tx1"/>
                          </a:solidFill>
                          <a:effectLst/>
                          <a:latin typeface="Times New Roman" pitchFamily="18" charset="0"/>
                        </a:rPr>
                        <a:t>* + </a:t>
                      </a:r>
                      <a:r>
                        <a:rPr kumimoji="0" lang="el-GR" sz="2400" b="0" i="1" u="none" strike="noStrike" cap="none" normalizeH="0" baseline="0" smtClean="0">
                          <a:ln>
                            <a:noFill/>
                          </a:ln>
                          <a:solidFill>
                            <a:schemeClr val="tx1"/>
                          </a:solidFill>
                          <a:effectLst/>
                          <a:latin typeface="Times New Roman" pitchFamily="18" charset="0"/>
                        </a:rPr>
                        <a:t>β</a:t>
                      </a: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r>
                        <a:rPr kumimoji="0" lang="en-US" sz="2400" b="0" i="0" u="none" strike="noStrike" cap="none" normalizeH="0" baseline="0" smtClean="0">
                          <a:ln>
                            <a:noFill/>
                          </a:ln>
                          <a:solidFill>
                            <a:schemeClr val="tx1"/>
                          </a:solidFill>
                          <a:effectLst/>
                          <a:latin typeface="Times New Roman" pitchFamily="18" charset="0"/>
                        </a:rPr>
                        <a:t> + a</a:t>
                      </a:r>
                      <a:r>
                        <a:rPr kumimoji="0" lang="en-US" sz="2400" b="0" i="0" u="none" strike="noStrike" cap="none" normalizeH="0" baseline="-25000" smtClean="0">
                          <a:ln>
                            <a:noFill/>
                          </a:ln>
                          <a:solidFill>
                            <a:schemeClr val="tx1"/>
                          </a:solidFill>
                          <a:effectLst/>
                          <a:latin typeface="Times New Roman" pitchFamily="18" charset="0"/>
                        </a:rPr>
                        <a:t>k</a:t>
                      </a:r>
                      <a:r>
                        <a:rPr kumimoji="0" lang="en-US" sz="2400" b="0" i="0" u="none" strike="noStrike" cap="none" normalizeH="0" baseline="0" smtClean="0">
                          <a:ln>
                            <a:noFill/>
                          </a:ln>
                          <a:solidFill>
                            <a:schemeClr val="tx1"/>
                          </a:solidFill>
                          <a:effectLst/>
                          <a:latin typeface="Times New Roman" pitchFamily="18" charset="0"/>
                        </a:rPr>
                        <a:t> + b</a:t>
                      </a:r>
                      <a:r>
                        <a:rPr kumimoji="0" lang="en-US" sz="2400" b="0" i="0" u="none" strike="noStrike" cap="none" normalizeH="0" baseline="-25000" smtClean="0">
                          <a:ln>
                            <a:noFill/>
                          </a:ln>
                          <a:solidFill>
                            <a:schemeClr val="tx1"/>
                          </a:solidFill>
                          <a:effectLst/>
                          <a:latin typeface="Times New Roman" pitchFamily="18" charset="0"/>
                        </a:rPr>
                        <a:t>k</a:t>
                      </a:r>
                      <a:r>
                        <a:rPr kumimoji="0" lang="en-US" sz="2400" b="0" i="0" u="none" strike="noStrike" cap="none" normalizeH="0" baseline="0" smtClean="0">
                          <a:ln>
                            <a:noFill/>
                          </a:ln>
                          <a:solidFill>
                            <a:schemeClr val="tx1"/>
                          </a:solidFill>
                          <a:effectLst/>
                          <a:latin typeface="Times New Roman" pitchFamily="18" charset="0"/>
                        </a:rPr>
                        <a:t>con</a:t>
                      </a:r>
                      <a:r>
                        <a:rPr kumimoji="0" lang="en-US" sz="2400" b="0" i="0" u="none" strike="noStrike" cap="none" normalizeH="0" baseline="-25000" smtClean="0">
                          <a:ln>
                            <a:noFill/>
                          </a:ln>
                          <a:solidFill>
                            <a:schemeClr val="tx1"/>
                          </a:solidFill>
                          <a:effectLst/>
                          <a:latin typeface="Times New Roman" pitchFamily="18" charset="0"/>
                        </a:rPr>
                        <a:t>ijk</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Mixed effects</a:t>
                      </a:r>
                    </a:p>
                  </a:txBody>
                  <a:tcPr horzOverflow="overflow">
                    <a:lnL>
                      <a:noFill/>
                    </a:lnL>
                    <a:lnR cap="flat">
                      <a:noFill/>
                    </a:lnR>
                    <a:lnT>
                      <a:noFill/>
                    </a:lnT>
                    <a:lnB cap="flat">
                      <a:noFill/>
                    </a:lnB>
                    <a:lnTlToBr>
                      <a:noFill/>
                    </a:lnTlToBr>
                    <a:lnBlToTr>
                      <a:noFill/>
                    </a:lnBlToTr>
                    <a:noFill/>
                  </a:tcPr>
                </a:tc>
              </a:tr>
            </a:tbl>
          </a:graphicData>
        </a:graphic>
      </p:graphicFrame>
      <p:sp>
        <p:nvSpPr>
          <p:cNvPr id="112652" name="Line 46"/>
          <p:cNvSpPr>
            <a:spLocks noChangeShapeType="1"/>
          </p:cNvSpPr>
          <p:nvPr/>
        </p:nvSpPr>
        <p:spPr bwMode="auto">
          <a:xfrm>
            <a:off x="1457325" y="6781800"/>
            <a:ext cx="6124575" cy="0"/>
          </a:xfrm>
          <a:prstGeom prst="line">
            <a:avLst/>
          </a:prstGeom>
          <a:noFill/>
          <a:ln w="76200">
            <a:solidFill>
              <a:srgbClr val="DDDDDD"/>
            </a:solidFill>
            <a:round/>
            <a:headEnd/>
            <a:tailEnd/>
          </a:ln>
        </p:spPr>
        <p:txBody>
          <a:bodyPr/>
          <a:lstStyle/>
          <a:p>
            <a:endParaRPr lang="en-US"/>
          </a:p>
        </p:txBody>
      </p:sp>
      <p:sp>
        <p:nvSpPr>
          <p:cNvPr id="112653" name="Line 47"/>
          <p:cNvSpPr>
            <a:spLocks noChangeShapeType="1"/>
          </p:cNvSpPr>
          <p:nvPr/>
        </p:nvSpPr>
        <p:spPr bwMode="auto">
          <a:xfrm>
            <a:off x="3470275" y="6781800"/>
            <a:ext cx="1644650" cy="0"/>
          </a:xfrm>
          <a:prstGeom prst="line">
            <a:avLst/>
          </a:prstGeom>
          <a:noFill/>
          <a:ln w="76200">
            <a:solidFill>
              <a:srgbClr val="0000FF"/>
            </a:solidFill>
            <a:round/>
            <a:headEnd/>
            <a:tailEnd/>
          </a:ln>
        </p:spPr>
        <p:txBody>
          <a:bodyPr/>
          <a:lstStyle/>
          <a:p>
            <a:endParaRPr lang="en-US"/>
          </a:p>
        </p:txBody>
      </p:sp>
      <p:sp>
        <p:nvSpPr>
          <p:cNvPr id="112654" name="Line 48"/>
          <p:cNvSpPr>
            <a:spLocks noChangeShapeType="1"/>
          </p:cNvSpPr>
          <p:nvPr/>
        </p:nvSpPr>
        <p:spPr bwMode="auto">
          <a:xfrm>
            <a:off x="1457325" y="6781800"/>
            <a:ext cx="2011363" cy="0"/>
          </a:xfrm>
          <a:prstGeom prst="line">
            <a:avLst/>
          </a:prstGeom>
          <a:noFill/>
          <a:ln w="76200">
            <a:solidFill>
              <a:schemeClr val="bg2"/>
            </a:solidFill>
            <a:round/>
            <a:headEnd/>
            <a:tailEnd/>
          </a:ln>
        </p:spPr>
        <p:txBody>
          <a:bodyPr/>
          <a:lstStyle/>
          <a:p>
            <a:endParaRPr lang="en-US"/>
          </a:p>
        </p:txBody>
      </p:sp>
      <p:sp>
        <p:nvSpPr>
          <p:cNvPr id="112655" name="Line 49"/>
          <p:cNvSpPr>
            <a:spLocks noChangeShapeType="1"/>
          </p:cNvSpPr>
          <p:nvPr/>
        </p:nvSpPr>
        <p:spPr bwMode="auto">
          <a:xfrm>
            <a:off x="1457325" y="6781800"/>
            <a:ext cx="2011363" cy="0"/>
          </a:xfrm>
          <a:prstGeom prst="line">
            <a:avLst/>
          </a:prstGeom>
          <a:noFill/>
          <a:ln w="76200">
            <a:solidFill>
              <a:schemeClr val="bg2"/>
            </a:solidFill>
            <a:round/>
            <a:headEnd/>
            <a:tailEnd/>
          </a:ln>
        </p:spPr>
        <p:txBody>
          <a:bodyPr/>
          <a:lstStyle/>
          <a:p>
            <a:endParaRPr lang="en-US"/>
          </a:p>
        </p:txBody>
      </p:sp>
      <p:sp>
        <p:nvSpPr>
          <p:cNvPr id="112656" name="Line 50"/>
          <p:cNvSpPr>
            <a:spLocks noChangeShapeType="1"/>
          </p:cNvSpPr>
          <p:nvPr/>
        </p:nvSpPr>
        <p:spPr bwMode="auto">
          <a:xfrm>
            <a:off x="3389313" y="6781800"/>
            <a:ext cx="92075" cy="0"/>
          </a:xfrm>
          <a:prstGeom prst="line">
            <a:avLst/>
          </a:prstGeom>
          <a:noFill/>
          <a:ln w="76200">
            <a:solidFill>
              <a:srgbClr val="0000FF"/>
            </a:solidFill>
            <a:round/>
            <a:headEnd/>
            <a:tailEnd/>
          </a:ln>
        </p:spPr>
        <p:txBody>
          <a:bodyPr/>
          <a:lstStyle/>
          <a:p>
            <a:endParaRPr lang="en-US"/>
          </a:p>
        </p:txBody>
      </p:sp>
      <p:sp>
        <p:nvSpPr>
          <p:cNvPr id="112657" name="Text Box 52"/>
          <p:cNvSpPr txBox="1">
            <a:spLocks noChangeArrowheads="1"/>
          </p:cNvSpPr>
          <p:nvPr/>
        </p:nvSpPr>
        <p:spPr bwMode="auto">
          <a:xfrm>
            <a:off x="838200" y="5410200"/>
            <a:ext cx="2971800" cy="1192213"/>
          </a:xfrm>
          <a:prstGeom prst="rect">
            <a:avLst/>
          </a:prstGeom>
          <a:noFill/>
          <a:ln w="9525">
            <a:noFill/>
            <a:miter lim="800000"/>
            <a:headEnd/>
            <a:tailEnd/>
          </a:ln>
        </p:spPr>
        <p:txBody>
          <a:bodyPr>
            <a:spAutoFit/>
          </a:bodyPr>
          <a:lstStyle/>
          <a:p>
            <a:pPr>
              <a:spcBef>
                <a:spcPct val="50000"/>
              </a:spcBef>
            </a:pPr>
            <a:r>
              <a:rPr lang="en-US"/>
              <a:t>i = standard 1 – 7</a:t>
            </a:r>
          </a:p>
          <a:p>
            <a:pPr>
              <a:spcBef>
                <a:spcPct val="50000"/>
              </a:spcBef>
            </a:pPr>
            <a:r>
              <a:rPr lang="en-US"/>
              <a:t>j = replicate 1 – 2 </a:t>
            </a:r>
          </a:p>
          <a:p>
            <a:pPr>
              <a:spcBef>
                <a:spcPct val="50000"/>
              </a:spcBef>
            </a:pPr>
            <a:r>
              <a:rPr lang="en-US"/>
              <a:t>k = batch 1 – 24 </a:t>
            </a:r>
          </a:p>
        </p:txBody>
      </p:sp>
      <p:sp>
        <p:nvSpPr>
          <p:cNvPr id="112658" name="Line 53"/>
          <p:cNvSpPr>
            <a:spLocks noChangeShapeType="1"/>
          </p:cNvSpPr>
          <p:nvPr/>
        </p:nvSpPr>
        <p:spPr bwMode="auto">
          <a:xfrm>
            <a:off x="685800" y="1524000"/>
            <a:ext cx="7848600" cy="0"/>
          </a:xfrm>
          <a:prstGeom prst="line">
            <a:avLst/>
          </a:prstGeom>
          <a:noFill/>
          <a:ln w="9525">
            <a:solidFill>
              <a:schemeClr val="tx1"/>
            </a:solidFill>
            <a:round/>
            <a:headEnd/>
            <a:tailEnd/>
          </a:ln>
        </p:spPr>
        <p:txBody>
          <a:bodyPr/>
          <a:lstStyle/>
          <a:p>
            <a:endParaRPr lang="en-US"/>
          </a:p>
        </p:txBody>
      </p:sp>
      <p:sp>
        <p:nvSpPr>
          <p:cNvPr id="11" name="Slide Number Placeholder 10"/>
          <p:cNvSpPr>
            <a:spLocks noGrp="1"/>
          </p:cNvSpPr>
          <p:nvPr>
            <p:ph type="sldNum" sz="quarter" idx="16"/>
          </p:nvPr>
        </p:nvSpPr>
        <p:spPr/>
        <p:txBody>
          <a:bodyPr>
            <a:normAutofit fontScale="85000" lnSpcReduction="20000"/>
          </a:bodyPr>
          <a:lstStyle/>
          <a:p>
            <a:pPr>
              <a:defRPr/>
            </a:pPr>
            <a:fld id="{15BA1BB6-84BA-4469-A3C0-B98913BA4E71}" type="slidenum">
              <a:rPr lang="en-US" smtClean="0"/>
              <a:pPr>
                <a:defRPr/>
              </a:pPr>
              <a:t>99</a:t>
            </a:fld>
            <a:endParaRPr lang="en-US"/>
          </a:p>
        </p:txBody>
      </p:sp>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s>
</file>

<file path=ppt/theme/theme1.xml><?xml version="1.0" encoding="utf-8"?>
<a:theme xmlns:a="http://schemas.openxmlformats.org/drawingml/2006/main" name="1_Approps_slides_RICHARD_033006">
  <a:themeElements>
    <a:clrScheme name="1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pprops_slides_RICHARD_033006">
      <a:majorFont>
        <a:latin typeface="Myriad Web"/>
        <a:ea typeface=""/>
        <a:cs typeface=""/>
      </a:majorFont>
      <a:minorFont>
        <a:latin typeface="Myriad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pprops_slides_RICHARD_033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pprops_slides_RICHARD_033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pprops_slides_RICHARD_033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pprops_slides_RICHARD_033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pprops_slides_RICHARD_033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pprops_slides_RICHARD_033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pprops_slides_RICHARD_033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pprops_slides_RICHARD_033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pprops_slides_RICHARD_033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pprops_slides_RICHARD_033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pprops_slides_RICHARD_033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Custom 4">
      <a:dk1>
        <a:sysClr val="windowText" lastClr="000000"/>
      </a:dk1>
      <a:lt1>
        <a:sysClr val="window" lastClr="FFFFFF"/>
      </a:lt1>
      <a:dk2>
        <a:srgbClr val="000099"/>
      </a:dk2>
      <a:lt2>
        <a:srgbClr val="0F6FC6"/>
      </a:lt2>
      <a:accent1>
        <a:srgbClr val="000099"/>
      </a:accent1>
      <a:accent2>
        <a:srgbClr val="582C00"/>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7526</TotalTime>
  <Words>4483</Words>
  <Application>Microsoft Macintosh PowerPoint</Application>
  <PresentationFormat>On-screen Show (4:3)</PresentationFormat>
  <Paragraphs>1028</Paragraphs>
  <Slides>112</Slides>
  <Notes>110</Notes>
  <HiddenSlides>0</HiddenSlides>
  <MMClips>0</MMClips>
  <ScaleCrop>false</ScaleCrop>
  <HeadingPairs>
    <vt:vector size="6" baseType="variant">
      <vt:variant>
        <vt:lpstr>Theme</vt:lpstr>
      </vt:variant>
      <vt:variant>
        <vt:i4>2</vt:i4>
      </vt:variant>
      <vt:variant>
        <vt:lpstr>Embedded OLE Servers</vt:lpstr>
      </vt:variant>
      <vt:variant>
        <vt:i4>6</vt:i4>
      </vt:variant>
      <vt:variant>
        <vt:lpstr>Slide Titles</vt:lpstr>
      </vt:variant>
      <vt:variant>
        <vt:i4>112</vt:i4>
      </vt:variant>
    </vt:vector>
  </HeadingPairs>
  <TitlesOfParts>
    <vt:vector size="120" baseType="lpstr">
      <vt:lpstr>1_Approps_slides_RICHARD_033006</vt:lpstr>
      <vt:lpstr>Median</vt:lpstr>
      <vt:lpstr>Graph Sheet</vt:lpstr>
      <vt:lpstr>Equation</vt:lpstr>
      <vt:lpstr>Chart</vt:lpstr>
      <vt:lpstr>Excel.Sheet.8</vt:lpstr>
      <vt:lpstr>Worksheet</vt:lpstr>
      <vt:lpstr>Document</vt:lpstr>
      <vt:lpstr>PowerPoint Presentation</vt:lpstr>
      <vt:lpstr>In Memory of My Friend  Sholom Wacholder</vt:lpstr>
      <vt:lpstr>Outline</vt:lpstr>
      <vt:lpstr>Background</vt:lpstr>
      <vt:lpstr>Motivation</vt:lpstr>
      <vt:lpstr>Cortisol by Site &amp; Plate</vt:lpstr>
      <vt:lpstr>ROC curve—background</vt:lpstr>
      <vt:lpstr>Distribution of marker in Healthy and Disease</vt:lpstr>
      <vt:lpstr>PowerPoint Presentation</vt:lpstr>
      <vt:lpstr>PowerPoint Presentation</vt:lpstr>
      <vt:lpstr>PowerPoint Presentation</vt:lpstr>
      <vt:lpstr>PowerPoint Presentation</vt:lpstr>
      <vt:lpstr>ROC:  AUC</vt:lpstr>
      <vt:lpstr>Do Common Laboratory Practices Affect our Estimates of Risk?</vt:lpstr>
      <vt:lpstr>Outline</vt:lpstr>
      <vt:lpstr>Reporting of Biomarker Data</vt:lpstr>
      <vt:lpstr>Conventional Determination of the Limit of Detection (LOD)</vt:lpstr>
      <vt:lpstr>Example of LOD left-censored data</vt:lpstr>
      <vt:lpstr>Example of LOD left-censored data</vt:lpstr>
      <vt:lpstr>Why is this a problem? Comparisons of PCBs in cases and controls</vt:lpstr>
      <vt:lpstr>Approaches for LOD/ missing data</vt:lpstr>
      <vt:lpstr>Why is this a problem? Comparisons of PCBs in cases and controls</vt:lpstr>
      <vt:lpstr>LOD Simulation</vt:lpstr>
      <vt:lpstr>Effect of Handling of Values &lt; LOD on %Bias</vt:lpstr>
      <vt:lpstr>LOD—Conclusions </vt:lpstr>
      <vt:lpstr>How the LOD Affects the ROC Curve?</vt:lpstr>
      <vt:lpstr>LOD:  ROC curve</vt:lpstr>
      <vt:lpstr>MLE to correct for LOD</vt:lpstr>
      <vt:lpstr>MLE to correct for LOD</vt:lpstr>
      <vt:lpstr>MLE to correct for LOD</vt:lpstr>
      <vt:lpstr>MLE to correct for LOD</vt:lpstr>
      <vt:lpstr>MLE to correct for LOD</vt:lpstr>
      <vt:lpstr>MLE to correct for LOD</vt:lpstr>
      <vt:lpstr>LOD:  ROC curve</vt:lpstr>
      <vt:lpstr>Evaluation of MLE</vt:lpstr>
      <vt:lpstr>Outline</vt:lpstr>
      <vt:lpstr>What is pooling?</vt:lpstr>
      <vt:lpstr>Random Sample of Biospecimens</vt:lpstr>
      <vt:lpstr>Pooling Biospecimens</vt:lpstr>
      <vt:lpstr>Effect of Pooling on Markers</vt:lpstr>
      <vt:lpstr>PowerPoint Presentation</vt:lpstr>
      <vt:lpstr>Limit of Detection and Pooling</vt:lpstr>
      <vt:lpstr>Effect of Pooling on Markers Affected by an LOD</vt:lpstr>
      <vt:lpstr>Estimation Based on Pooling Using Likelihood Function</vt:lpstr>
      <vt:lpstr>Efficiency of the Mean and Variance</vt:lpstr>
      <vt:lpstr>Pooling and Random Sampling</vt:lpstr>
      <vt:lpstr>Hybrid Design: Pooled—Unpooled </vt:lpstr>
      <vt:lpstr>Setup of Hybrid Design</vt:lpstr>
      <vt:lpstr>Maximum Likelihood Estimators</vt:lpstr>
      <vt:lpstr>Hybrid Design: Pooled—Unpooled</vt:lpstr>
      <vt:lpstr>Mathematical Setup</vt:lpstr>
      <vt:lpstr>Maximum Likelihood Estimators</vt:lpstr>
      <vt:lpstr>Add in Measurement Error</vt:lpstr>
      <vt:lpstr>Hybrid Design Example:  IL-6</vt:lpstr>
      <vt:lpstr>Hybrid Design Example: IL-6</vt:lpstr>
      <vt:lpstr>Summary—Hybrid Design</vt:lpstr>
      <vt:lpstr>Outline</vt:lpstr>
      <vt:lpstr>Measurement of G-CSF</vt:lpstr>
      <vt:lpstr>PowerPoint Presentation</vt:lpstr>
      <vt:lpstr>Measurement of Cytokines</vt:lpstr>
      <vt:lpstr>Measurement of Cytokines</vt:lpstr>
      <vt:lpstr>Measurement of Cytokines</vt:lpstr>
      <vt:lpstr>Measurement of Cytokines</vt:lpstr>
      <vt:lpstr>ELISA/Multiplex Layout</vt:lpstr>
      <vt:lpstr>Use of Chemiluminescence Assays for Measuring Protein Concentrations</vt:lpstr>
      <vt:lpstr>Calibrating the Assay:  The Standard Curve</vt:lpstr>
      <vt:lpstr>Calibrating the Assay:  The Standard Curve</vt:lpstr>
      <vt:lpstr>G-CSF and Miscarriage in the CPP</vt:lpstr>
      <vt:lpstr>PowerPoint Presentation</vt:lpstr>
      <vt:lpstr>PowerPoint Presentation</vt:lpstr>
      <vt:lpstr>Objective</vt:lpstr>
      <vt:lpstr>Data from the calibration experiments</vt:lpstr>
      <vt:lpstr>Batch 1 Calibration Curve – G-CSF</vt:lpstr>
      <vt:lpstr>Batch 1 Calibration Curve – G-CSF</vt:lpstr>
      <vt:lpstr>Batch 2 Calibration Curve – G-CSF</vt:lpstr>
      <vt:lpstr>Batch 3 Calibration Curve – G-CSF</vt:lpstr>
      <vt:lpstr>Batch 6 Calibration Curve – G-CSF</vt:lpstr>
      <vt:lpstr>Batch 9 Calibration Curve – G-CSF</vt:lpstr>
      <vt:lpstr>Batch 10 Calibration Curve – G-CSF</vt:lpstr>
      <vt:lpstr>Batch 21 Calibration Curve – G-CSF</vt:lpstr>
      <vt:lpstr>Batch 22 Calibration Curve – G-CSF</vt:lpstr>
      <vt:lpstr>Batch 24 Calibration Curve – G-CSF</vt:lpstr>
      <vt:lpstr>All Calibration Curves Collapsed – G-CSF</vt:lpstr>
      <vt:lpstr>Effect of Calibration Method on Logistic Regression Results</vt:lpstr>
      <vt:lpstr>Simulation Study</vt:lpstr>
      <vt:lpstr>Simulation Study: The Biomarker</vt:lpstr>
      <vt:lpstr>Summary of simulation study results Comparison of shape, model for β = 0.14</vt:lpstr>
      <vt:lpstr>Conclusions</vt:lpstr>
      <vt:lpstr>Outline</vt:lpstr>
      <vt:lpstr>Outline</vt:lpstr>
      <vt:lpstr>Do Common Laboratory Practices Affect our Estimates of Risk?</vt:lpstr>
      <vt:lpstr>Thank you!</vt:lpstr>
      <vt:lpstr>Future Direction </vt:lpstr>
      <vt:lpstr>PowerPoint Presentation</vt:lpstr>
      <vt:lpstr>PowerPoint Presentation</vt:lpstr>
      <vt:lpstr>PowerPoint Presentation</vt:lpstr>
      <vt:lpstr>modeling calibration data dependent/independent variables</vt:lpstr>
      <vt:lpstr>modeling calibration data treatment of batch</vt:lpstr>
      <vt:lpstr>modeling calibration data treatment of batch</vt:lpstr>
      <vt:lpstr>Data calibration</vt:lpstr>
      <vt:lpstr>Data calibration</vt:lpstr>
      <vt:lpstr>Data calibration</vt:lpstr>
      <vt:lpstr>Data calibration</vt:lpstr>
      <vt:lpstr>Simulation study  the calibration relation</vt:lpstr>
      <vt:lpstr>Simulation study  the calibration relation</vt:lpstr>
      <vt:lpstr>Calibration approaches</vt:lpstr>
      <vt:lpstr>Results</vt:lpstr>
      <vt:lpstr>All batches combined – outliers in the calibration set</vt:lpstr>
      <vt:lpstr>All batches combined – outliers in the calibration set</vt:lpstr>
      <vt:lpstr>All batches combined  outliers in the calibration set</vt:lpstr>
      <vt:lpstr>All batches combined  outliers in the calibration set</vt:lpstr>
      <vt:lpstr>Impact of calibration on risk estimation output from logistic regression</vt:lpstr>
    </vt:vector>
  </TitlesOfParts>
  <Company>NIH/OD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zerhoune</dc:creator>
  <cp:lastModifiedBy>Schisterman, Enrique (NIH/NICHD) [E]</cp:lastModifiedBy>
  <cp:revision>282</cp:revision>
  <dcterms:created xsi:type="dcterms:W3CDTF">2006-04-17T16:56:19Z</dcterms:created>
  <dcterms:modified xsi:type="dcterms:W3CDTF">2015-10-23T14:20:36Z</dcterms:modified>
</cp:coreProperties>
</file>